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8" y="-5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800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8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6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9626241-4DEC-437B-AD8B-3C6DBE5EAECE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875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4278240" y="10155240"/>
            <a:ext cx="3217680" cy="4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C663E48-3715-471C-9A00-4456429F08AE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2"/>
          <p:cNvSpPr/>
          <p:nvPr/>
        </p:nvSpPr>
        <p:spPr>
          <a:xfrm>
            <a:off x="4278240" y="10155240"/>
            <a:ext cx="323028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ABA2D8B-6EDC-4789-BA2F-B698C27A9C1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3"/>
          <p:cNvSpPr/>
          <p:nvPr/>
        </p:nvSpPr>
        <p:spPr>
          <a:xfrm>
            <a:off x="4278240" y="10155240"/>
            <a:ext cx="3273120" cy="52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C48F4E1-0593-4A5D-BC8C-A83B75DE421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4"/>
          <p:cNvSpPr/>
          <p:nvPr/>
        </p:nvSpPr>
        <p:spPr>
          <a:xfrm>
            <a:off x="755640" y="5078520"/>
            <a:ext cx="6037200" cy="48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PlaceHolder 5"/>
          <p:cNvSpPr>
            <a:spLocks noGrp="1"/>
          </p:cNvSpPr>
          <p:nvPr>
            <p:ph type="body"/>
          </p:nvPr>
        </p:nvSpPr>
        <p:spPr>
          <a:xfrm>
            <a:off x="755640" y="5078520"/>
            <a:ext cx="5983200" cy="4746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Good morning everyone. Thanks for coming to my presentation. 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I´m Marcos from UFPR/Brazil and the topic of my presentation is </a:t>
            </a: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Reusable Component-Based Model for WSN Storage Simulation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paper is co-authored by Martin Musicante, Aldri Santos and Carmem Hara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78240" y="10155240"/>
            <a:ext cx="3214800" cy="4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09121380-5F5F-486D-8B40-E08037AC15A0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4278240" y="10155240"/>
            <a:ext cx="3216240" cy="46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D2960805-A441-4167-8ABC-9FBF120C2605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CustomShape 3"/>
          <p:cNvSpPr/>
          <p:nvPr/>
        </p:nvSpPr>
        <p:spPr>
          <a:xfrm>
            <a:off x="4278240" y="10155240"/>
            <a:ext cx="3218040" cy="47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99CD95F1-3D75-4BE4-A051-5D768CA6B844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CustomShape 4"/>
          <p:cNvSpPr/>
          <p:nvPr/>
        </p:nvSpPr>
        <p:spPr>
          <a:xfrm>
            <a:off x="4278240" y="10155240"/>
            <a:ext cx="323064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7029DE1F-30FF-4C7F-AACB-447DEBD3DEF5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5"/>
          <p:cNvSpPr/>
          <p:nvPr/>
        </p:nvSpPr>
        <p:spPr>
          <a:xfrm>
            <a:off x="4278240" y="1015524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A4224CF7-9A7F-42FC-8D68-E264286E0BE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CustomShape 6"/>
          <p:cNvSpPr/>
          <p:nvPr/>
        </p:nvSpPr>
        <p:spPr>
          <a:xfrm>
            <a:off x="755640" y="5078520"/>
            <a:ext cx="6037200" cy="480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7"/>
          <p:cNvSpPr/>
          <p:nvPr/>
        </p:nvSpPr>
        <p:spPr>
          <a:xfrm>
            <a:off x="755640" y="5078520"/>
            <a:ext cx="5997600" cy="476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4278240" y="10155240"/>
            <a:ext cx="3214800" cy="4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D86C6FB3-E348-4DA6-B35E-E59D3B3350FE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CustomShape 2"/>
          <p:cNvSpPr/>
          <p:nvPr/>
        </p:nvSpPr>
        <p:spPr>
          <a:xfrm>
            <a:off x="4278240" y="10155240"/>
            <a:ext cx="3216240" cy="46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7DE9353C-2C2C-43C1-8D0D-A6A1EEAEB5C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CustomShape 3"/>
          <p:cNvSpPr/>
          <p:nvPr/>
        </p:nvSpPr>
        <p:spPr>
          <a:xfrm>
            <a:off x="4278240" y="10155240"/>
            <a:ext cx="3218040" cy="47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97CE5829-C3B0-4462-B328-E537979EA3A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CustomShape 4"/>
          <p:cNvSpPr/>
          <p:nvPr/>
        </p:nvSpPr>
        <p:spPr>
          <a:xfrm>
            <a:off x="4278240" y="10155240"/>
            <a:ext cx="323064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CFFA40B8-AD31-413E-BF42-7E0F51AF328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CustomShape 5"/>
          <p:cNvSpPr/>
          <p:nvPr/>
        </p:nvSpPr>
        <p:spPr>
          <a:xfrm>
            <a:off x="4278240" y="1015524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995508C6-6CBD-405C-8078-BE9FA299808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CustomShape 6"/>
          <p:cNvSpPr/>
          <p:nvPr/>
        </p:nvSpPr>
        <p:spPr>
          <a:xfrm>
            <a:off x="755640" y="5078520"/>
            <a:ext cx="6037200" cy="480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8" name="CustomShape 7"/>
          <p:cNvSpPr/>
          <p:nvPr/>
        </p:nvSpPr>
        <p:spPr>
          <a:xfrm>
            <a:off x="755640" y="5078520"/>
            <a:ext cx="5997600" cy="476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4278240" y="10155240"/>
            <a:ext cx="3214800" cy="4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EFFD0D80-3077-4050-9267-12D6E19B94E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4278240" y="10155240"/>
            <a:ext cx="3216240" cy="46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D883291C-A83B-4E58-8909-4A4964769F93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CustomShape 3"/>
          <p:cNvSpPr/>
          <p:nvPr/>
        </p:nvSpPr>
        <p:spPr>
          <a:xfrm>
            <a:off x="4278240" y="10155240"/>
            <a:ext cx="3218040" cy="47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8B603F76-E68D-4377-B591-D78919D7FE4B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CustomShape 4"/>
          <p:cNvSpPr/>
          <p:nvPr/>
        </p:nvSpPr>
        <p:spPr>
          <a:xfrm>
            <a:off x="4278240" y="10155240"/>
            <a:ext cx="323064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1655C30F-8B2E-4596-926A-0E4A44763559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5"/>
          <p:cNvSpPr/>
          <p:nvPr/>
        </p:nvSpPr>
        <p:spPr>
          <a:xfrm>
            <a:off x="4278240" y="1015524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6E445E5D-2C4F-4A90-9412-A01259221DD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CustomShape 6"/>
          <p:cNvSpPr/>
          <p:nvPr/>
        </p:nvSpPr>
        <p:spPr>
          <a:xfrm>
            <a:off x="755640" y="5078520"/>
            <a:ext cx="6037200" cy="480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7"/>
          <p:cNvSpPr/>
          <p:nvPr/>
        </p:nvSpPr>
        <p:spPr>
          <a:xfrm>
            <a:off x="755640" y="5078520"/>
            <a:ext cx="5997600" cy="476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4278240" y="10155240"/>
            <a:ext cx="3214800" cy="4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3AAC5865-0735-4227-A225-D954D7D9429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CustomShape 2"/>
          <p:cNvSpPr/>
          <p:nvPr/>
        </p:nvSpPr>
        <p:spPr>
          <a:xfrm>
            <a:off x="4278240" y="10155240"/>
            <a:ext cx="3216240" cy="46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FA8091E0-45FA-48E6-B7FA-6D156BF96E3B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CustomShape 3"/>
          <p:cNvSpPr/>
          <p:nvPr/>
        </p:nvSpPr>
        <p:spPr>
          <a:xfrm>
            <a:off x="4278240" y="10155240"/>
            <a:ext cx="3218040" cy="47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67A94423-828B-4734-AF4D-0F759075E69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CustomShape 4"/>
          <p:cNvSpPr/>
          <p:nvPr/>
        </p:nvSpPr>
        <p:spPr>
          <a:xfrm>
            <a:off x="4278240" y="10155240"/>
            <a:ext cx="323064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73454E3F-B3E6-4F86-8978-F7F5E9C835C9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CustomShape 5"/>
          <p:cNvSpPr/>
          <p:nvPr/>
        </p:nvSpPr>
        <p:spPr>
          <a:xfrm>
            <a:off x="4278240" y="1015524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D1898C80-94DB-4D98-8D15-F76F2DDAD285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CustomShape 6"/>
          <p:cNvSpPr/>
          <p:nvPr/>
        </p:nvSpPr>
        <p:spPr>
          <a:xfrm>
            <a:off x="755640" y="5078520"/>
            <a:ext cx="6037200" cy="480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CustomShape 7"/>
          <p:cNvSpPr/>
          <p:nvPr/>
        </p:nvSpPr>
        <p:spPr>
          <a:xfrm>
            <a:off x="755640" y="5078520"/>
            <a:ext cx="5997600" cy="476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4278240" y="10155240"/>
            <a:ext cx="3214800" cy="4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E24E989B-DBB2-4E0E-A02D-78B73F7C9887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4278240" y="10155240"/>
            <a:ext cx="3216240" cy="46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3CC42B27-7088-4234-AAFC-A5C99EEC26DF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CustomShape 3"/>
          <p:cNvSpPr/>
          <p:nvPr/>
        </p:nvSpPr>
        <p:spPr>
          <a:xfrm>
            <a:off x="4278240" y="10155240"/>
            <a:ext cx="3218040" cy="47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BB6E23D0-B372-434F-9E2D-E6B2A2E8208C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6" name="CustomShape 4"/>
          <p:cNvSpPr/>
          <p:nvPr/>
        </p:nvSpPr>
        <p:spPr>
          <a:xfrm>
            <a:off x="4278240" y="10155240"/>
            <a:ext cx="323064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9C2F3772-ADC1-44FA-BC5D-99E43A6DAC37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CustomShape 5"/>
          <p:cNvSpPr/>
          <p:nvPr/>
        </p:nvSpPr>
        <p:spPr>
          <a:xfrm>
            <a:off x="4278240" y="1015524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F8BF08F3-E3D3-48E5-8B87-C04EFB043239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CustomShape 6"/>
          <p:cNvSpPr/>
          <p:nvPr/>
        </p:nvSpPr>
        <p:spPr>
          <a:xfrm>
            <a:off x="755640" y="5078520"/>
            <a:ext cx="6037200" cy="480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9" name="CustomShape 7"/>
          <p:cNvSpPr/>
          <p:nvPr/>
        </p:nvSpPr>
        <p:spPr>
          <a:xfrm>
            <a:off x="755640" y="5078520"/>
            <a:ext cx="5997600" cy="476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4278240" y="10155240"/>
            <a:ext cx="3214800" cy="4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05458AB7-9EBE-4A56-97AB-D76D1D5E5DF5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CustomShape 2"/>
          <p:cNvSpPr/>
          <p:nvPr/>
        </p:nvSpPr>
        <p:spPr>
          <a:xfrm>
            <a:off x="4278240" y="10155240"/>
            <a:ext cx="3216240" cy="46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6DE2EDAD-9396-4F01-A5AF-B7B8115B716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CustomShape 3"/>
          <p:cNvSpPr/>
          <p:nvPr/>
        </p:nvSpPr>
        <p:spPr>
          <a:xfrm>
            <a:off x="4278240" y="10155240"/>
            <a:ext cx="3218040" cy="47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D68F8A37-8D15-4D9D-A689-A0B7B5609FA7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CustomShape 4"/>
          <p:cNvSpPr/>
          <p:nvPr/>
        </p:nvSpPr>
        <p:spPr>
          <a:xfrm>
            <a:off x="4278240" y="10155240"/>
            <a:ext cx="323064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DB5BABD5-F1EE-43E7-A8F6-A1625137F0A3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CustomShape 5"/>
          <p:cNvSpPr/>
          <p:nvPr/>
        </p:nvSpPr>
        <p:spPr>
          <a:xfrm>
            <a:off x="4278240" y="1015524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2094DE69-C378-40E2-997D-C9E60B6A440D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CustomShape 6"/>
          <p:cNvSpPr/>
          <p:nvPr/>
        </p:nvSpPr>
        <p:spPr>
          <a:xfrm>
            <a:off x="755640" y="5078520"/>
            <a:ext cx="6037200" cy="480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7"/>
          <p:cNvSpPr/>
          <p:nvPr/>
        </p:nvSpPr>
        <p:spPr>
          <a:xfrm>
            <a:off x="755640" y="5078520"/>
            <a:ext cx="5997600" cy="476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4278240" y="10155240"/>
            <a:ext cx="3214800" cy="4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E3ADE6F0-F2C6-4ADC-A1A6-F67AC65B936E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CustomShape 2"/>
          <p:cNvSpPr/>
          <p:nvPr/>
        </p:nvSpPr>
        <p:spPr>
          <a:xfrm>
            <a:off x="4278240" y="10155240"/>
            <a:ext cx="3216240" cy="46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0BC488B9-B336-48B8-A1C8-C583F11AAD5C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CustomShape 3"/>
          <p:cNvSpPr/>
          <p:nvPr/>
        </p:nvSpPr>
        <p:spPr>
          <a:xfrm>
            <a:off x="4278240" y="10155240"/>
            <a:ext cx="3218040" cy="47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0E588819-A715-4928-90E3-11F7C071A1EE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CustomShape 4"/>
          <p:cNvSpPr/>
          <p:nvPr/>
        </p:nvSpPr>
        <p:spPr>
          <a:xfrm>
            <a:off x="4278240" y="10155240"/>
            <a:ext cx="323064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82D6EDFC-B327-47A1-9CB7-3C0231CA687F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CustomShape 5"/>
          <p:cNvSpPr/>
          <p:nvPr/>
        </p:nvSpPr>
        <p:spPr>
          <a:xfrm>
            <a:off x="4278240" y="1015524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6BF55E7A-9795-4CE5-9BEF-CB96B7CF9294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CustomShape 6"/>
          <p:cNvSpPr/>
          <p:nvPr/>
        </p:nvSpPr>
        <p:spPr>
          <a:xfrm>
            <a:off x="755640" y="5078520"/>
            <a:ext cx="6037200" cy="480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CustomShape 7"/>
          <p:cNvSpPr/>
          <p:nvPr/>
        </p:nvSpPr>
        <p:spPr>
          <a:xfrm>
            <a:off x="755640" y="5078520"/>
            <a:ext cx="5997600" cy="476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4278240" y="10155240"/>
            <a:ext cx="3214800" cy="4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B9FDCA39-885E-4229-8C92-5A83651F6CD0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CustomShape 2"/>
          <p:cNvSpPr/>
          <p:nvPr/>
        </p:nvSpPr>
        <p:spPr>
          <a:xfrm>
            <a:off x="4278240" y="10155240"/>
            <a:ext cx="3216240" cy="46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A56EE6D4-C65A-4F17-AC25-8BE10B6CFC64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CustomShape 3"/>
          <p:cNvSpPr/>
          <p:nvPr/>
        </p:nvSpPr>
        <p:spPr>
          <a:xfrm>
            <a:off x="4278240" y="10155240"/>
            <a:ext cx="3218040" cy="47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C202CEF0-57EF-45F9-A880-85A50C145AC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CustomShape 4"/>
          <p:cNvSpPr/>
          <p:nvPr/>
        </p:nvSpPr>
        <p:spPr>
          <a:xfrm>
            <a:off x="4278240" y="10155240"/>
            <a:ext cx="323064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D27850DB-392D-49F0-98DC-F6FE99D4CFE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CustomShape 5"/>
          <p:cNvSpPr/>
          <p:nvPr/>
        </p:nvSpPr>
        <p:spPr>
          <a:xfrm>
            <a:off x="4278240" y="1015524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5275E38B-553B-46CF-A75B-717E50AC4CE5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CustomShape 6"/>
          <p:cNvSpPr/>
          <p:nvPr/>
        </p:nvSpPr>
        <p:spPr>
          <a:xfrm>
            <a:off x="755640" y="5078520"/>
            <a:ext cx="6037200" cy="480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0" name="CustomShape 7"/>
          <p:cNvSpPr/>
          <p:nvPr/>
        </p:nvSpPr>
        <p:spPr>
          <a:xfrm>
            <a:off x="755640" y="5078520"/>
            <a:ext cx="5997600" cy="476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4278240" y="10155240"/>
            <a:ext cx="3214800" cy="4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F975D891-697E-4ADB-99D8-1CF2D556D3BE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CustomShape 2"/>
          <p:cNvSpPr/>
          <p:nvPr/>
        </p:nvSpPr>
        <p:spPr>
          <a:xfrm>
            <a:off x="4278240" y="10155240"/>
            <a:ext cx="3216240" cy="46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14139F23-5D19-4410-ABAF-EBACF0109CCC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3" name="CustomShape 3"/>
          <p:cNvSpPr/>
          <p:nvPr/>
        </p:nvSpPr>
        <p:spPr>
          <a:xfrm>
            <a:off x="4278240" y="10155240"/>
            <a:ext cx="3218040" cy="47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FF2CCD18-81BD-4279-BBC0-562ABFF552D0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CustomShape 4"/>
          <p:cNvSpPr/>
          <p:nvPr/>
        </p:nvSpPr>
        <p:spPr>
          <a:xfrm>
            <a:off x="4278240" y="10155240"/>
            <a:ext cx="323064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03B731E3-EA8D-4515-A653-313494E806FC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5" name="CustomShape 5"/>
          <p:cNvSpPr/>
          <p:nvPr/>
        </p:nvSpPr>
        <p:spPr>
          <a:xfrm>
            <a:off x="4278240" y="1015524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2F688638-251E-4E7C-8C75-CBC3B8AB67F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6" name="CustomShape 6"/>
          <p:cNvSpPr/>
          <p:nvPr/>
        </p:nvSpPr>
        <p:spPr>
          <a:xfrm>
            <a:off x="755640" y="5078520"/>
            <a:ext cx="6037200" cy="480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7" name="CustomShape 7"/>
          <p:cNvSpPr/>
          <p:nvPr/>
        </p:nvSpPr>
        <p:spPr>
          <a:xfrm>
            <a:off x="755640" y="5078520"/>
            <a:ext cx="5997600" cy="476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4278240" y="10155240"/>
            <a:ext cx="3214800" cy="4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3EDD3356-B254-41EB-8886-6CC3C033109F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4278240" y="10155240"/>
            <a:ext cx="3216240" cy="46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DD51956E-717E-48FE-B143-3846082C5BB9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4278240" y="10155240"/>
            <a:ext cx="3218040" cy="47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E4A82758-60D8-420F-9292-1D34083A2C90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CustomShape 4"/>
          <p:cNvSpPr/>
          <p:nvPr/>
        </p:nvSpPr>
        <p:spPr>
          <a:xfrm>
            <a:off x="4278240" y="10155240"/>
            <a:ext cx="323064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F011714F-5B43-4B70-8C4E-66606FDA71E3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2" name="CustomShape 5"/>
          <p:cNvSpPr/>
          <p:nvPr/>
        </p:nvSpPr>
        <p:spPr>
          <a:xfrm>
            <a:off x="4278240" y="1015524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09D52920-5464-4B6D-BA5C-77E891265C9E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3" name="CustomShape 6"/>
          <p:cNvSpPr/>
          <p:nvPr/>
        </p:nvSpPr>
        <p:spPr>
          <a:xfrm>
            <a:off x="755640" y="5078520"/>
            <a:ext cx="6037200" cy="480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4" name="CustomShape 7"/>
          <p:cNvSpPr/>
          <p:nvPr/>
        </p:nvSpPr>
        <p:spPr>
          <a:xfrm>
            <a:off x="755640" y="5078520"/>
            <a:ext cx="5997600" cy="476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4278240" y="10155240"/>
            <a:ext cx="3217680" cy="4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75409F2-64C6-4D4B-8721-95F379C5B2A9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2"/>
          <p:cNvSpPr/>
          <p:nvPr/>
        </p:nvSpPr>
        <p:spPr>
          <a:xfrm>
            <a:off x="4278240" y="10155240"/>
            <a:ext cx="323028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F8E712C-46C3-4B49-99FE-1052FE9360A7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CustomShape 3"/>
          <p:cNvSpPr/>
          <p:nvPr/>
        </p:nvSpPr>
        <p:spPr>
          <a:xfrm>
            <a:off x="4278240" y="10155240"/>
            <a:ext cx="3273120" cy="52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7EF17205-B5D5-4C10-843B-3CDD22E3239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CustomShape 4"/>
          <p:cNvSpPr/>
          <p:nvPr/>
        </p:nvSpPr>
        <p:spPr>
          <a:xfrm>
            <a:off x="755640" y="5078520"/>
            <a:ext cx="6037200" cy="48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PlaceHolder 5"/>
          <p:cNvSpPr>
            <a:spLocks noGrp="1"/>
          </p:cNvSpPr>
          <p:nvPr>
            <p:ph type="body"/>
          </p:nvPr>
        </p:nvSpPr>
        <p:spPr>
          <a:xfrm>
            <a:off x="755640" y="5078520"/>
            <a:ext cx="5983200" cy="4746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have divided my talk into five parts: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first part concerns to the motivation, main problems and the proposed solution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Second, I´m going to describe the data storage component model. 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third part I will describe our proposal – the RCBM Architecture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Then I´ll move to report the performance evaluation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Finally, I´ll conclude with highlighting future works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1"/>
          <p:cNvSpPr/>
          <p:nvPr/>
        </p:nvSpPr>
        <p:spPr>
          <a:xfrm>
            <a:off x="4278240" y="10155240"/>
            <a:ext cx="3214800" cy="4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FF9473AE-6BEB-43D2-BAA6-9BABD629C170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CustomShape 2"/>
          <p:cNvSpPr/>
          <p:nvPr/>
        </p:nvSpPr>
        <p:spPr>
          <a:xfrm>
            <a:off x="4278240" y="10155240"/>
            <a:ext cx="3216240" cy="46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6C5050B8-2020-41AD-AB20-180BD1F8352B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7" name="CustomShape 3"/>
          <p:cNvSpPr/>
          <p:nvPr/>
        </p:nvSpPr>
        <p:spPr>
          <a:xfrm>
            <a:off x="4278240" y="10155240"/>
            <a:ext cx="3218040" cy="47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E2513285-CCD6-48FA-87A0-DB8F6EBAB0FD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CustomShape 4"/>
          <p:cNvSpPr/>
          <p:nvPr/>
        </p:nvSpPr>
        <p:spPr>
          <a:xfrm>
            <a:off x="4278240" y="10155240"/>
            <a:ext cx="323064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458BFEB9-A304-46ED-96D3-FFC14F149F91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CustomShape 5"/>
          <p:cNvSpPr/>
          <p:nvPr/>
        </p:nvSpPr>
        <p:spPr>
          <a:xfrm>
            <a:off x="4278240" y="1015524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9EFE8656-4863-487D-9A68-0684A33D85E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0" name="CustomShape 6"/>
          <p:cNvSpPr/>
          <p:nvPr/>
        </p:nvSpPr>
        <p:spPr>
          <a:xfrm>
            <a:off x="755640" y="5078520"/>
            <a:ext cx="6037200" cy="480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CustomShape 7"/>
          <p:cNvSpPr/>
          <p:nvPr/>
        </p:nvSpPr>
        <p:spPr>
          <a:xfrm>
            <a:off x="755640" y="5078520"/>
            <a:ext cx="5997600" cy="476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ustomShape 1"/>
          <p:cNvSpPr/>
          <p:nvPr/>
        </p:nvSpPr>
        <p:spPr>
          <a:xfrm>
            <a:off x="4278240" y="10155240"/>
            <a:ext cx="3214800" cy="4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4B0C268D-2A3C-4C95-B63B-B3C2199DDB5A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CustomShape 2"/>
          <p:cNvSpPr/>
          <p:nvPr/>
        </p:nvSpPr>
        <p:spPr>
          <a:xfrm>
            <a:off x="4278240" y="10155240"/>
            <a:ext cx="3216240" cy="46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9D54944F-8D6A-478E-9478-EAB4CABF40DD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CustomShape 3"/>
          <p:cNvSpPr/>
          <p:nvPr/>
        </p:nvSpPr>
        <p:spPr>
          <a:xfrm>
            <a:off x="4278240" y="10155240"/>
            <a:ext cx="3218040" cy="47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44A026FB-0F1C-4663-82FA-3460AA4B8DA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5" name="CustomShape 4"/>
          <p:cNvSpPr/>
          <p:nvPr/>
        </p:nvSpPr>
        <p:spPr>
          <a:xfrm>
            <a:off x="4278240" y="10155240"/>
            <a:ext cx="323064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D838642F-6365-4613-B248-1960B7C5EEA0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6" name="CustomShape 5"/>
          <p:cNvSpPr/>
          <p:nvPr/>
        </p:nvSpPr>
        <p:spPr>
          <a:xfrm>
            <a:off x="4278240" y="1015524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195AF4BC-3B1A-4AC8-9107-5ACCB068676A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CustomShape 6"/>
          <p:cNvSpPr/>
          <p:nvPr/>
        </p:nvSpPr>
        <p:spPr>
          <a:xfrm>
            <a:off x="755640" y="5078520"/>
            <a:ext cx="6037200" cy="480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8" name="CustomShape 7"/>
          <p:cNvSpPr/>
          <p:nvPr/>
        </p:nvSpPr>
        <p:spPr>
          <a:xfrm>
            <a:off x="755640" y="5078520"/>
            <a:ext cx="5997600" cy="476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4278240" y="10155240"/>
            <a:ext cx="3214800" cy="4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DB288750-8557-4D6C-8A31-4741FF522E45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CustomShape 2"/>
          <p:cNvSpPr/>
          <p:nvPr/>
        </p:nvSpPr>
        <p:spPr>
          <a:xfrm>
            <a:off x="4278240" y="10155240"/>
            <a:ext cx="3216240" cy="46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C9C612EE-B95E-44D6-8D5F-59D05A653810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CustomShape 3"/>
          <p:cNvSpPr/>
          <p:nvPr/>
        </p:nvSpPr>
        <p:spPr>
          <a:xfrm>
            <a:off x="4278240" y="10155240"/>
            <a:ext cx="3218040" cy="47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B3BD076A-9EC5-4611-88CA-9AAB14DC6255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CustomShape 4"/>
          <p:cNvSpPr/>
          <p:nvPr/>
        </p:nvSpPr>
        <p:spPr>
          <a:xfrm>
            <a:off x="4278240" y="10155240"/>
            <a:ext cx="323064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4F7B821E-309E-4D53-9D08-D0E3B59741D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3" name="CustomShape 5"/>
          <p:cNvSpPr/>
          <p:nvPr/>
        </p:nvSpPr>
        <p:spPr>
          <a:xfrm>
            <a:off x="4278240" y="1015524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E2A657B3-FD01-48B8-B0BB-8614F6A464C5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4" name="CustomShape 6"/>
          <p:cNvSpPr/>
          <p:nvPr/>
        </p:nvSpPr>
        <p:spPr>
          <a:xfrm>
            <a:off x="755640" y="5078520"/>
            <a:ext cx="6037200" cy="480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4278240" y="10155240"/>
            <a:ext cx="3217680" cy="4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881B18D-1652-425D-8525-B78BDA759883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3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4278240" y="10155240"/>
            <a:ext cx="323028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B919941-985E-4796-ACE8-95540AC2AC3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3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3"/>
          <p:cNvSpPr/>
          <p:nvPr/>
        </p:nvSpPr>
        <p:spPr>
          <a:xfrm>
            <a:off x="4278240" y="10155240"/>
            <a:ext cx="3273120" cy="52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475B4229-6375-41FD-8089-C625480AC685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3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4"/>
          <p:cNvSpPr/>
          <p:nvPr/>
        </p:nvSpPr>
        <p:spPr>
          <a:xfrm>
            <a:off x="755640" y="5078520"/>
            <a:ext cx="6037200" cy="48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PlaceHolder 5"/>
          <p:cNvSpPr>
            <a:spLocks noGrp="1"/>
          </p:cNvSpPr>
          <p:nvPr>
            <p:ph type="body"/>
          </p:nvPr>
        </p:nvSpPr>
        <p:spPr>
          <a:xfrm>
            <a:off x="755640" y="5078520"/>
            <a:ext cx="5983200" cy="47462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Now let’s turn to the data storage development applications for simulation tools.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The main problems are that systems are integrated in… and the lack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Software components models are a good approach to tackle these problems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reduce development complexity 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improve productiviry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It also promotes software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Allowing developers to build systems from reusa..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4278240" y="10155240"/>
            <a:ext cx="3217680" cy="4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77A46501-B35B-4333-B68B-167CCC2C8C9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4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CustomShape 2"/>
          <p:cNvSpPr/>
          <p:nvPr/>
        </p:nvSpPr>
        <p:spPr>
          <a:xfrm>
            <a:off x="4278240" y="10155240"/>
            <a:ext cx="323028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27D35E6-E297-4169-860F-8347231FA7A9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4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CustomShape 3"/>
          <p:cNvSpPr/>
          <p:nvPr/>
        </p:nvSpPr>
        <p:spPr>
          <a:xfrm>
            <a:off x="4278240" y="10155240"/>
            <a:ext cx="3273120" cy="52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74E5F4D-A9A8-478F-9579-A3EEB3C4D2C5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4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CustomShape 4"/>
          <p:cNvSpPr/>
          <p:nvPr/>
        </p:nvSpPr>
        <p:spPr>
          <a:xfrm>
            <a:off x="755640" y="5078520"/>
            <a:ext cx="6037200" cy="48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5"/>
          <p:cNvSpPr/>
          <p:nvPr/>
        </p:nvSpPr>
        <p:spPr>
          <a:xfrm>
            <a:off x="755640" y="5078520"/>
            <a:ext cx="5997600" cy="47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PlaceHolder 6"/>
          <p:cNvSpPr>
            <a:spLocks noGrp="1"/>
          </p:cNvSpPr>
          <p:nvPr>
            <p:ph type="body"/>
          </p:nvPr>
        </p:nvSpPr>
        <p:spPr>
          <a:xfrm>
            <a:off x="755640" y="5078520"/>
            <a:ext cx="5983200" cy="4746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Now let´s consider the data storage models with more details.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In the graph (a) we describe the taxonomy of data storage models. 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The focus of our work is in the Repositories class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For models in the repository class we identify common entities and tasks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For example, the sensor devices are responsible for storing neighboring information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The cluster heads define functions for leader election, storing readings of a group of sensors and answering queries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The cluster members  define functions related to cluster membership and to report readings to the CHs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4278240" y="10155240"/>
            <a:ext cx="3217680" cy="4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1B80BBD-FDE3-4A9B-B259-3811CD043BEA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5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CustomShape 2"/>
          <p:cNvSpPr/>
          <p:nvPr/>
        </p:nvSpPr>
        <p:spPr>
          <a:xfrm>
            <a:off x="4278240" y="10155240"/>
            <a:ext cx="323028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CF8EACF-F16E-4656-B369-55750B73D129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5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CustomShape 3"/>
          <p:cNvSpPr/>
          <p:nvPr/>
        </p:nvSpPr>
        <p:spPr>
          <a:xfrm>
            <a:off x="4278240" y="10155240"/>
            <a:ext cx="3273120" cy="52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330F8D8-314D-400E-B0FF-ABD7AB3C1B0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5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CustomShape 4"/>
          <p:cNvSpPr/>
          <p:nvPr/>
        </p:nvSpPr>
        <p:spPr>
          <a:xfrm>
            <a:off x="755640" y="5078520"/>
            <a:ext cx="6037200" cy="48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PlaceHolder 5"/>
          <p:cNvSpPr>
            <a:spLocks noGrp="1"/>
          </p:cNvSpPr>
          <p:nvPr>
            <p:ph type="body"/>
          </p:nvPr>
        </p:nvSpPr>
        <p:spPr>
          <a:xfrm>
            <a:off x="755640" y="5078520"/>
            <a:ext cx="5983200" cy="47462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Now let’s turn to the data storage development applications for simulation tools.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The main problems are that systems are integrated in… and the lack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Software components models are a good approach to tackle these problems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reduce development complexity 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improve productiviry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It also promotes software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Allowing developers to build systems from reusa..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4278240" y="10155240"/>
            <a:ext cx="3217680" cy="4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035D052-D72B-4FFA-9295-FE009C206969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6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2"/>
          <p:cNvSpPr/>
          <p:nvPr/>
        </p:nvSpPr>
        <p:spPr>
          <a:xfrm>
            <a:off x="4278240" y="10155240"/>
            <a:ext cx="323028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F92C37B-43F6-4E61-BD53-484E0DA975A0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6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CustomShape 3"/>
          <p:cNvSpPr/>
          <p:nvPr/>
        </p:nvSpPr>
        <p:spPr>
          <a:xfrm>
            <a:off x="4278240" y="10155240"/>
            <a:ext cx="3273120" cy="52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7723DC59-782A-4B6B-82CE-EF9562B65ED9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6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CustomShape 4"/>
          <p:cNvSpPr/>
          <p:nvPr/>
        </p:nvSpPr>
        <p:spPr>
          <a:xfrm>
            <a:off x="755640" y="5078520"/>
            <a:ext cx="6037200" cy="48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PlaceHolder 5"/>
          <p:cNvSpPr>
            <a:spLocks noGrp="1"/>
          </p:cNvSpPr>
          <p:nvPr>
            <p:ph type="body"/>
          </p:nvPr>
        </p:nvSpPr>
        <p:spPr>
          <a:xfrm>
            <a:off x="755640" y="5078520"/>
            <a:ext cx="5983200" cy="47462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Now let’s turn to the data storage development applications for simulation tools.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The main problems are that systems are integrated in… and the lack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Software components models are a good approach to tackle these problems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reduce development complexity 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improve productiviry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It also promotes software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Allowing developers to build systems from reusa..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4278240" y="10155240"/>
            <a:ext cx="3217680" cy="4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04D6FD19-9806-43C3-A93E-AB447F3F30B7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7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CustomShape 2"/>
          <p:cNvSpPr/>
          <p:nvPr/>
        </p:nvSpPr>
        <p:spPr>
          <a:xfrm>
            <a:off x="4278240" y="10155240"/>
            <a:ext cx="323028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48CD558-BA60-40F7-B6D7-ADE9A2DECE2C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7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CustomShape 3"/>
          <p:cNvSpPr/>
          <p:nvPr/>
        </p:nvSpPr>
        <p:spPr>
          <a:xfrm>
            <a:off x="4278240" y="10155240"/>
            <a:ext cx="3273120" cy="52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A8065E8-7561-4DAF-A1AD-36A9C3C81343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7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CustomShape 4"/>
          <p:cNvSpPr/>
          <p:nvPr/>
        </p:nvSpPr>
        <p:spPr>
          <a:xfrm>
            <a:off x="755640" y="5078520"/>
            <a:ext cx="6037200" cy="48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PlaceHolder 5"/>
          <p:cNvSpPr>
            <a:spLocks noGrp="1"/>
          </p:cNvSpPr>
          <p:nvPr>
            <p:ph type="body"/>
          </p:nvPr>
        </p:nvSpPr>
        <p:spPr>
          <a:xfrm>
            <a:off x="755640" y="5078520"/>
            <a:ext cx="5983200" cy="4746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Let´s take a closer look of the model architecture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specification layer, the Library Components are not related to entities but provides useful functions common to several models, for example, aggregation and timer functions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application components are directly related to WSN storage models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And the coordination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4278240" y="10155240"/>
            <a:ext cx="3214800" cy="4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551BBCB3-410E-4346-AF1C-1FC356438941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4278240" y="10155240"/>
            <a:ext cx="3216240" cy="46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44A0F40F-F2E1-4582-A5B5-AC8E655AF2AF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CustomShape 3"/>
          <p:cNvSpPr/>
          <p:nvPr/>
        </p:nvSpPr>
        <p:spPr>
          <a:xfrm>
            <a:off x="4278240" y="10155240"/>
            <a:ext cx="3218040" cy="47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0F881B9F-58FA-4C5D-BCFE-7B3958E4602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CustomShape 4"/>
          <p:cNvSpPr/>
          <p:nvPr/>
        </p:nvSpPr>
        <p:spPr>
          <a:xfrm>
            <a:off x="4278240" y="10155240"/>
            <a:ext cx="323064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390DBC06-F228-4A51-BA16-EDE2AC81D840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5"/>
          <p:cNvSpPr/>
          <p:nvPr/>
        </p:nvSpPr>
        <p:spPr>
          <a:xfrm>
            <a:off x="4278240" y="1015524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BCAE360B-0111-4315-86DD-16CBA7DBEA7F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CustomShape 6"/>
          <p:cNvSpPr/>
          <p:nvPr/>
        </p:nvSpPr>
        <p:spPr>
          <a:xfrm>
            <a:off x="755640" y="5078520"/>
            <a:ext cx="6037200" cy="480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7" name="CustomShape 7"/>
          <p:cNvSpPr/>
          <p:nvPr/>
        </p:nvSpPr>
        <p:spPr>
          <a:xfrm>
            <a:off x="755640" y="5078520"/>
            <a:ext cx="5997600" cy="476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4278240" y="10155240"/>
            <a:ext cx="3214800" cy="4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F5DDF507-A94B-4966-827B-7A0491634007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4278240" y="10155240"/>
            <a:ext cx="3216240" cy="46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11BC3B65-E917-4B0E-9129-AC85E1CBFC3E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CustomShape 3"/>
          <p:cNvSpPr/>
          <p:nvPr/>
        </p:nvSpPr>
        <p:spPr>
          <a:xfrm>
            <a:off x="4278240" y="10155240"/>
            <a:ext cx="3218040" cy="47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3EA32B97-B0AE-4173-8A8D-695D6B68978B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CustomShape 4"/>
          <p:cNvSpPr/>
          <p:nvPr/>
        </p:nvSpPr>
        <p:spPr>
          <a:xfrm>
            <a:off x="4278240" y="10155240"/>
            <a:ext cx="323064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10E62B30-6533-4ADD-9BED-D18F89012DDF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CustomShape 5"/>
          <p:cNvSpPr/>
          <p:nvPr/>
        </p:nvSpPr>
        <p:spPr>
          <a:xfrm>
            <a:off x="4278240" y="1015524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2C5F7D4F-EC9F-4CFA-856A-39584C19223C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CustomShape 6"/>
          <p:cNvSpPr/>
          <p:nvPr/>
        </p:nvSpPr>
        <p:spPr>
          <a:xfrm>
            <a:off x="755640" y="5078520"/>
            <a:ext cx="6037200" cy="480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CustomShape 7"/>
          <p:cNvSpPr/>
          <p:nvPr/>
        </p:nvSpPr>
        <p:spPr>
          <a:xfrm>
            <a:off x="755640" y="5078520"/>
            <a:ext cx="5997600" cy="476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88027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3280" y="4230000"/>
            <a:ext cx="88027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14080" y="423000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3280" y="423000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479760" y="176796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455880" y="176796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455880" y="423000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479760" y="423000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3280" y="423000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3280" y="1767960"/>
            <a:ext cx="8802720" cy="471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Aft>
                <a:spcPts val="1412"/>
              </a:spcAft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88027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3280" y="274320"/>
            <a:ext cx="9004320" cy="569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Aft>
                <a:spcPts val="1412"/>
              </a:spcAft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3280" y="423000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280" y="1767960"/>
            <a:ext cx="8802720" cy="471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Aft>
                <a:spcPts val="1412"/>
              </a:spcAft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14080" y="423000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3280" y="4230000"/>
            <a:ext cx="88027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88027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3280" y="4230000"/>
            <a:ext cx="88027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14080" y="423000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3280" y="423000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479760" y="176796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455880" y="176796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455880" y="423000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479760" y="423000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03280" y="423000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03280" y="1767960"/>
            <a:ext cx="8802720" cy="471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Aft>
                <a:spcPts val="1412"/>
              </a:spcAft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88027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88027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03280" y="274320"/>
            <a:ext cx="9004320" cy="569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Aft>
                <a:spcPts val="1412"/>
              </a:spcAft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03280" y="423000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14080" y="423000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3280" y="4230000"/>
            <a:ext cx="88027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88027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3280" y="4230000"/>
            <a:ext cx="88027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014080" y="423000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3280" y="423000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479760" y="176796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455880" y="176796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455880" y="423000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479760" y="423000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503280" y="423000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503280" y="1767960"/>
            <a:ext cx="8802720" cy="471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Aft>
                <a:spcPts val="1412"/>
              </a:spcAft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88027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503280" y="274320"/>
            <a:ext cx="9004320" cy="569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Aft>
                <a:spcPts val="1412"/>
              </a:spcAft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03280" y="423000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14080" y="423000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03280" y="4230000"/>
            <a:ext cx="88027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88027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03280" y="4230000"/>
            <a:ext cx="88027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5014080" y="423000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503280" y="423000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479760" y="176796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455880" y="176796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6455880" y="423000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479760" y="423000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503280" y="4230000"/>
            <a:ext cx="283428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280" y="274320"/>
            <a:ext cx="9004320" cy="569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Aft>
                <a:spcPts val="1412"/>
              </a:spcAft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3280" y="423000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14080" y="423000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14080" y="1767960"/>
            <a:ext cx="42955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3280" y="4230000"/>
            <a:ext cx="8802720" cy="224820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274320"/>
            <a:ext cx="9004320" cy="122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8802720" cy="471348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pPr marL="342720" indent="-342720">
              <a:spcAft>
                <a:spcPts val="1412"/>
              </a:spcAft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42680" lvl="1" indent="-285480">
              <a:spcAft>
                <a:spcPts val="1137"/>
              </a:spcAft>
              <a:buClr>
                <a:srgbClr val="000000"/>
              </a:buClr>
              <a:buFont typeface="Times New Roman"/>
              <a:buChar char="–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43000" lvl="2" indent="-228600">
              <a:spcAft>
                <a:spcPts val="848"/>
              </a:spcAft>
              <a:buClr>
                <a:srgbClr val="000000"/>
              </a:buClr>
              <a:buFont typeface="Times New Roman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600200" lvl="3" indent="-228600">
              <a:spcAft>
                <a:spcPts val="573"/>
              </a:spcAft>
              <a:buClr>
                <a:srgbClr val="000000"/>
              </a:buClr>
              <a:buFont typeface="Times New Roman"/>
              <a:buChar char="–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057400" lvl="4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057400" lvl="5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057400" lvl="6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CustomShape 3"/>
          <p:cNvSpPr/>
          <p:nvPr/>
        </p:nvSpPr>
        <p:spPr>
          <a:xfrm>
            <a:off x="503280" y="688644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3448080" y="6886440"/>
            <a:ext cx="31878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6440"/>
            <a:ext cx="2281320" cy="454320"/>
          </a:xfrm>
          <a:prstGeom prst="rect">
            <a:avLst/>
          </a:prstGeom>
        </p:spPr>
        <p:txBody>
          <a:bodyPr lIns="0" tIns="0" rIns="0" bIns="0"/>
          <a:lstStyle/>
          <a:p>
            <a:fld id="{648C01C2-67AA-4A7E-B145-092B5F4C442D}" type="slidenum"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‹nº›</a:t>
            </a:fld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502920" y="6886440"/>
            <a:ext cx="2339640" cy="5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3447720" y="6886440"/>
            <a:ext cx="3187080" cy="5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7227000" y="6886440"/>
            <a:ext cx="2282400" cy="4554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CEDCF009-8342-4952-AFD2-92DF1AD79FA1}" type="slidenum"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‹nº›</a:t>
            </a:fld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28080" rIns="0" bIns="0">
            <a:normAutofit/>
          </a:bodyPr>
          <a:lstStyle/>
          <a:p>
            <a:pPr marL="342720" indent="-342720">
              <a:spcAft>
                <a:spcPts val="1412"/>
              </a:spcAft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42680" lvl="1" indent="-285480">
              <a:spcAft>
                <a:spcPts val="1137"/>
              </a:spcAft>
              <a:buClr>
                <a:srgbClr val="000000"/>
              </a:buClr>
              <a:buFont typeface="Times New Roman"/>
              <a:buChar char="–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43000" lvl="2" indent="-228600">
              <a:spcAft>
                <a:spcPts val="848"/>
              </a:spcAft>
              <a:buClr>
                <a:srgbClr val="000000"/>
              </a:buClr>
              <a:buFont typeface="Times New Roman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600200" lvl="3" indent="-228600">
              <a:spcAft>
                <a:spcPts val="573"/>
              </a:spcAft>
              <a:buClr>
                <a:srgbClr val="000000"/>
              </a:buClr>
              <a:buFont typeface="Times New Roman"/>
              <a:buChar char="–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057400" lvl="4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057400" lvl="5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057400" lvl="6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2920" y="6886440"/>
            <a:ext cx="2339640" cy="5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3447720" y="6886440"/>
            <a:ext cx="3187080" cy="5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PlaceHolder 3"/>
          <p:cNvSpPr>
            <a:spLocks noGrp="1"/>
          </p:cNvSpPr>
          <p:nvPr>
            <p:ph type="sldNum"/>
          </p:nvPr>
        </p:nvSpPr>
        <p:spPr>
          <a:xfrm>
            <a:off x="7227000" y="6886440"/>
            <a:ext cx="2282400" cy="4554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4402E69E-D386-4FDE-A6B8-30CE9B024E4F}" type="slidenum"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‹nº›</a:t>
            </a:fld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656000" y="2843640"/>
            <a:ext cx="8279280" cy="43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73000"/>
              </a:lnSpc>
              <a:spcAft>
                <a:spcPts val="1426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26"/>
              </a:spcAft>
            </a:pPr>
            <a:r>
              <a:rPr lang="pt-B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Marcos A. Carrero, Aldri L. dos Santos, </a:t>
            </a:r>
            <a:r>
              <a:rPr lang="pt-BR" sz="22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Carmem S. Hara</a:t>
            </a:r>
            <a:endParaRPr lang="pt-BR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26"/>
              </a:spcAft>
            </a:pPr>
            <a:r>
              <a:rPr lang="pt-BR" sz="20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Federal University of Paraná (UFPR), Curitiba-PR, Brazil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26"/>
              </a:spcAft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Martin A. Musicante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26"/>
              </a:spcAft>
            </a:pPr>
            <a:r>
              <a:rPr lang="pt-BR" sz="20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Federal University of Rio Grande do Norte (UFRN), Natal-RN, Brazil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70000"/>
              </a:lnSpc>
              <a:spcAft>
                <a:spcPts val="1426"/>
              </a:spcAft>
            </a:pP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70000"/>
              </a:lnSpc>
              <a:spcAft>
                <a:spcPts val="1426"/>
              </a:spcAft>
            </a:pP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78000"/>
              </a:lnSpc>
              <a:spcAft>
                <a:spcPts val="1426"/>
              </a:spcAft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BIDU 2018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78000"/>
              </a:lnSpc>
              <a:spcAft>
                <a:spcPts val="1426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26"/>
              </a:spcAft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Rio de Janeiro, August 31st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0" y="0"/>
            <a:ext cx="10079640" cy="2447640"/>
          </a:xfrm>
          <a:prstGeom prst="rect">
            <a:avLst/>
          </a:prstGeom>
          <a:solidFill>
            <a:srgbClr val="3333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8" name="Imagem 1"/>
          <p:cNvPicPr/>
          <p:nvPr/>
        </p:nvPicPr>
        <p:blipFill>
          <a:blip r:embed="rId3"/>
          <a:stretch/>
        </p:blipFill>
        <p:spPr>
          <a:xfrm>
            <a:off x="215280" y="3577320"/>
            <a:ext cx="1511640" cy="1138320"/>
          </a:xfrm>
          <a:prstGeom prst="rect">
            <a:avLst/>
          </a:prstGeom>
          <a:ln>
            <a:noFill/>
          </a:ln>
        </p:spPr>
      </p:pic>
      <p:sp>
        <p:nvSpPr>
          <p:cNvPr id="169" name="Line 3"/>
          <p:cNvSpPr/>
          <p:nvPr/>
        </p:nvSpPr>
        <p:spPr>
          <a:xfrm>
            <a:off x="1944000" y="3058920"/>
            <a:ext cx="360" cy="4177080"/>
          </a:xfrm>
          <a:prstGeom prst="line">
            <a:avLst/>
          </a:prstGeom>
          <a:ln w="25560">
            <a:solidFill>
              <a:srgbClr val="3333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4"/>
          <p:cNvSpPr/>
          <p:nvPr/>
        </p:nvSpPr>
        <p:spPr>
          <a:xfrm>
            <a:off x="360" y="282600"/>
            <a:ext cx="9863640" cy="149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SLEDS: A DSL for Data-</a:t>
            </a:r>
            <a:r>
              <a:rPr lang="pt-BR" sz="46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Centric</a:t>
            </a:r>
            <a:r>
              <a:rPr lang="pt-BR" sz="4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46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Storage</a:t>
            </a:r>
            <a:endParaRPr lang="pt-BR" sz="4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6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on</a:t>
            </a:r>
            <a:r>
              <a:rPr lang="pt-BR" sz="4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Wireless Sensor </a:t>
            </a:r>
            <a:r>
              <a:rPr lang="pt-BR" sz="4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Networks</a:t>
            </a:r>
            <a:endParaRPr lang="pt-BR" sz="4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Imagem 3"/>
          <p:cNvPicPr/>
          <p:nvPr/>
        </p:nvPicPr>
        <p:blipFill>
          <a:blip r:embed="rId4"/>
          <a:stretch/>
        </p:blipFill>
        <p:spPr>
          <a:xfrm>
            <a:off x="143280" y="5508000"/>
            <a:ext cx="1656000" cy="69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222480" y="3132720"/>
            <a:ext cx="7481520" cy="4211280"/>
          </a:xfrm>
          <a:prstGeom prst="rect">
            <a:avLst/>
          </a:prstGeom>
          <a:solidFill>
            <a:srgbClr val="FFFFFF"/>
          </a:solidFill>
          <a:ln w="5724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2"/>
          <p:cNvSpPr/>
          <p:nvPr/>
        </p:nvSpPr>
        <p:spPr>
          <a:xfrm>
            <a:off x="287784" y="3099657"/>
            <a:ext cx="7377612" cy="42805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use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compSensor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as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ComponentsSensor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;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use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compLibMSG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as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ComponentsLibMessage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;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endParaRPr lang="pt-BR" sz="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in Modern Sans"/>
              <a:ea typeface="ＭＳ Ｐゴシック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Program</a:t>
            </a: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Coordinator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() {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int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myID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=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compSensor→getSensorId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();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int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msgID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;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endParaRPr lang="pt-BR" sz="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STATE</a:t>
            </a: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INI() {	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</a:t>
            </a:r>
            <a:r>
              <a:rPr lang="pt-BR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if</a:t>
            </a: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(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myID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== 0) {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</a:t>
            </a:r>
            <a:r>
              <a:rPr lang="pt-BR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msgID</a:t>
            </a: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=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compLibMSG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→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GetNextMsgId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();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</a:t>
            </a: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broadcast 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( SENSOR_ID,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msgID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,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myID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);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</a:t>
            </a:r>
            <a:r>
              <a:rPr lang="pt-BR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compLibMSG</a:t>
            </a: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→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addSeenMsg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(SENSOR_ID,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msgID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);}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</a:t>
            </a:r>
            <a:r>
              <a:rPr lang="pt-BR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nextState</a:t>
            </a: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Wait_First_Sensor_ID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();}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9000000" y="708336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D8806DB6-8A92-4E23-8450-997F24FE8F4E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432000" y="49680"/>
            <a:ext cx="9360000" cy="126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r>
              <a:rPr lang="en-US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SLEDS Syntax</a:t>
            </a:r>
            <a:endParaRPr lang="pt-B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5"/>
          <p:cNvSpPr/>
          <p:nvPr/>
        </p:nvSpPr>
        <p:spPr>
          <a:xfrm>
            <a:off x="4789440" y="3449160"/>
            <a:ext cx="5506560" cy="342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1600200" lvl="3" indent="-22860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endParaRPr lang="pt-BR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endParaRPr lang="pt-BR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6"/>
          <p:cNvSpPr/>
          <p:nvPr/>
        </p:nvSpPr>
        <p:spPr>
          <a:xfrm>
            <a:off x="287784" y="2205360"/>
            <a:ext cx="776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7"/>
          <p:cNvSpPr/>
          <p:nvPr/>
        </p:nvSpPr>
        <p:spPr>
          <a:xfrm>
            <a:off x="5112320" y="1695240"/>
            <a:ext cx="1800000" cy="103104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36000" rIns="108000" bIns="36000" anchor="ctr"/>
          <a:lstStyle/>
          <a:p>
            <a:pPr algn="ctr"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Wait_First_Sensor_ID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[send SENSOR_ID]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8"/>
          <p:cNvSpPr/>
          <p:nvPr/>
        </p:nvSpPr>
        <p:spPr>
          <a:xfrm>
            <a:off x="3888184" y="2229480"/>
            <a:ext cx="1248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9"/>
          <p:cNvSpPr/>
          <p:nvPr/>
        </p:nvSpPr>
        <p:spPr>
          <a:xfrm flipV="1">
            <a:off x="6912520" y="2205000"/>
            <a:ext cx="1031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10"/>
          <p:cNvSpPr/>
          <p:nvPr/>
        </p:nvSpPr>
        <p:spPr>
          <a:xfrm>
            <a:off x="6840512" y="1886040"/>
            <a:ext cx="112212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recv SENSOR_ID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11"/>
          <p:cNvSpPr/>
          <p:nvPr/>
        </p:nvSpPr>
        <p:spPr>
          <a:xfrm flipH="1" flipV="1">
            <a:off x="8856736" y="1686960"/>
            <a:ext cx="899640" cy="514440"/>
          </a:xfrm>
          <a:prstGeom prst="curvedConnector4">
            <a:avLst>
              <a:gd name="adj1" fmla="val -11007"/>
              <a:gd name="adj2" fmla="val 228776"/>
            </a:avLst>
          </a:pr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12"/>
          <p:cNvSpPr/>
          <p:nvPr/>
        </p:nvSpPr>
        <p:spPr>
          <a:xfrm>
            <a:off x="8129160" y="844469"/>
            <a:ext cx="116100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recv SENSOR_ID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13"/>
          <p:cNvSpPr/>
          <p:nvPr/>
        </p:nvSpPr>
        <p:spPr>
          <a:xfrm>
            <a:off x="1079872" y="1214280"/>
            <a:ext cx="3122280" cy="180972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INI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[If myID==0</a:t>
            </a: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   send SENSOR_ID]</a:t>
            </a: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14"/>
          <p:cNvSpPr/>
          <p:nvPr/>
        </p:nvSpPr>
        <p:spPr>
          <a:xfrm>
            <a:off x="7920632" y="1692720"/>
            <a:ext cx="1799640" cy="102924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/>
          <a:lstStyle/>
          <a:p>
            <a:pPr algn="ctr"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Form_Neighbor_List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[initTimer(tFlood)]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15"/>
          <p:cNvSpPr/>
          <p:nvPr/>
        </p:nvSpPr>
        <p:spPr>
          <a:xfrm>
            <a:off x="1079872" y="1152000"/>
            <a:ext cx="3312000" cy="1872000"/>
          </a:xfrm>
          <a:prstGeom prst="rect">
            <a:avLst/>
          </a:prstGeom>
          <a:noFill/>
          <a:ln w="4428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16"/>
          <p:cNvSpPr/>
          <p:nvPr/>
        </p:nvSpPr>
        <p:spPr>
          <a:xfrm>
            <a:off x="8172360" y="3204000"/>
            <a:ext cx="1763640" cy="395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Components</a:t>
            </a:r>
            <a:endParaRPr lang="pt-BR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Line 17"/>
          <p:cNvSpPr/>
          <p:nvPr/>
        </p:nvSpPr>
        <p:spPr>
          <a:xfrm flipV="1">
            <a:off x="5976000" y="3384000"/>
            <a:ext cx="2160360" cy="36000"/>
          </a:xfrm>
          <a:prstGeom prst="line">
            <a:avLst/>
          </a:prstGeom>
          <a:ln w="38160">
            <a:solidFill>
              <a:srgbClr val="000000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18"/>
          <p:cNvSpPr/>
          <p:nvPr/>
        </p:nvSpPr>
        <p:spPr>
          <a:xfrm>
            <a:off x="8280360" y="4572000"/>
            <a:ext cx="1511640" cy="395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Variables</a:t>
            </a:r>
            <a:endParaRPr lang="pt-BR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Line 19"/>
          <p:cNvSpPr/>
          <p:nvPr/>
        </p:nvSpPr>
        <p:spPr>
          <a:xfrm>
            <a:off x="5472000" y="4680000"/>
            <a:ext cx="2736000" cy="72000"/>
          </a:xfrm>
          <a:prstGeom prst="line">
            <a:avLst/>
          </a:prstGeom>
          <a:ln w="38160">
            <a:solidFill>
              <a:srgbClr val="000000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20"/>
          <p:cNvSpPr/>
          <p:nvPr/>
        </p:nvSpPr>
        <p:spPr>
          <a:xfrm>
            <a:off x="288000" y="5148000"/>
            <a:ext cx="1944000" cy="360000"/>
          </a:xfrm>
          <a:prstGeom prst="rect">
            <a:avLst/>
          </a:prstGeom>
          <a:noFill/>
          <a:ln w="4428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21"/>
          <p:cNvSpPr/>
          <p:nvPr/>
        </p:nvSpPr>
        <p:spPr>
          <a:xfrm>
            <a:off x="8100360" y="5544000"/>
            <a:ext cx="1511640" cy="677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Send message</a:t>
            </a:r>
            <a:endParaRPr lang="pt-BR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Line 22"/>
          <p:cNvSpPr/>
          <p:nvPr/>
        </p:nvSpPr>
        <p:spPr>
          <a:xfrm flipV="1">
            <a:off x="6084000" y="5976000"/>
            <a:ext cx="1908000" cy="378360"/>
          </a:xfrm>
          <a:prstGeom prst="line">
            <a:avLst/>
          </a:prstGeom>
          <a:ln w="38160">
            <a:solidFill>
              <a:srgbClr val="000000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23"/>
          <p:cNvSpPr/>
          <p:nvPr/>
        </p:nvSpPr>
        <p:spPr>
          <a:xfrm>
            <a:off x="8136000" y="6444000"/>
            <a:ext cx="1584000" cy="678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Logic state change</a:t>
            </a:r>
            <a:endParaRPr lang="pt-BR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Line 24"/>
          <p:cNvSpPr/>
          <p:nvPr/>
        </p:nvSpPr>
        <p:spPr>
          <a:xfrm flipV="1">
            <a:off x="5184000" y="6912000"/>
            <a:ext cx="2880000" cy="216000"/>
          </a:xfrm>
          <a:prstGeom prst="line">
            <a:avLst/>
          </a:prstGeom>
          <a:ln w="38160">
            <a:solidFill>
              <a:srgbClr val="000000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222480" y="3132720"/>
            <a:ext cx="7698152" cy="4211280"/>
          </a:xfrm>
          <a:prstGeom prst="rect">
            <a:avLst/>
          </a:prstGeom>
          <a:solidFill>
            <a:srgbClr val="FFFFFF"/>
          </a:solidFill>
          <a:ln w="5724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2"/>
          <p:cNvSpPr/>
          <p:nvPr/>
        </p:nvSpPr>
        <p:spPr>
          <a:xfrm>
            <a:off x="288392" y="3059280"/>
            <a:ext cx="7632240" cy="42805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use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compSensor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as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ComponentsSensor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;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use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compLibMSG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as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ComponentsLibMessage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;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Program</a:t>
            </a: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Coordinator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() {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	...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endParaRPr lang="pt-BR" sz="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STATE</a:t>
            </a: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Wait_First_Sensor_ID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() {	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</a:t>
            </a:r>
            <a:r>
              <a:rPr lang="pt-BR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on</a:t>
            </a: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recvBroadcast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(SENSOR_ID,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msgID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, ID) {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 </a:t>
            </a:r>
            <a:r>
              <a:rPr lang="pt-BR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listSensorAnnouncements.insert</a:t>
            </a: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( ID );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</a:t>
            </a:r>
            <a:r>
              <a:rPr lang="pt-BR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if</a:t>
            </a: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(!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compLibMSG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→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seenMsg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(SENSOR_ID,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msgID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)) {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    </a:t>
            </a:r>
            <a:r>
              <a:rPr lang="pt-BR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compLibMSG</a:t>
            </a: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→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addSeenMsg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(SENSOR_ID,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msgID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);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   </a:t>
            </a: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broadcast 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(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SENSOR_ID,msgID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,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myID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); }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2"/>
              </a:spcAft>
            </a:pPr>
            <a:r>
              <a:rPr lang="pt-BR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</a:t>
            </a:r>
            <a:r>
              <a:rPr lang="pt-BR" sz="2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nextState</a:t>
            </a:r>
            <a:r>
              <a:rPr lang="pt-BR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Form_Neighbor_List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(); } }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9000000" y="708336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630AA29E-6E12-4870-890A-D1DBB0FBEB07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4"/>
          <p:cNvSpPr/>
          <p:nvPr/>
        </p:nvSpPr>
        <p:spPr>
          <a:xfrm>
            <a:off x="432000" y="49680"/>
            <a:ext cx="9360000" cy="126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r>
              <a:rPr lang="en-US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SLEDS Syntax</a:t>
            </a:r>
            <a:endParaRPr lang="pt-B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6"/>
          <p:cNvSpPr/>
          <p:nvPr/>
        </p:nvSpPr>
        <p:spPr>
          <a:xfrm>
            <a:off x="143768" y="2061360"/>
            <a:ext cx="776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7"/>
          <p:cNvSpPr/>
          <p:nvPr/>
        </p:nvSpPr>
        <p:spPr>
          <a:xfrm>
            <a:off x="3528144" y="1188000"/>
            <a:ext cx="3391920" cy="185004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36000" rIns="108000" bIns="36000"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Wait_First_Sensor_ID</a:t>
            </a: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[send SENSOR_ID]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8"/>
          <p:cNvSpPr/>
          <p:nvPr/>
        </p:nvSpPr>
        <p:spPr>
          <a:xfrm>
            <a:off x="2736056" y="2085480"/>
            <a:ext cx="8308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9"/>
          <p:cNvSpPr/>
          <p:nvPr/>
        </p:nvSpPr>
        <p:spPr>
          <a:xfrm flipV="1">
            <a:off x="6984528" y="2133000"/>
            <a:ext cx="1031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0"/>
          <p:cNvSpPr/>
          <p:nvPr/>
        </p:nvSpPr>
        <p:spPr>
          <a:xfrm>
            <a:off x="7056536" y="1706040"/>
            <a:ext cx="112212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recv SENSOR_ID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11"/>
          <p:cNvSpPr/>
          <p:nvPr/>
        </p:nvSpPr>
        <p:spPr>
          <a:xfrm flipH="1" flipV="1">
            <a:off x="8928744" y="1686960"/>
            <a:ext cx="899640" cy="514440"/>
          </a:xfrm>
          <a:prstGeom prst="curvedConnector4">
            <a:avLst>
              <a:gd name="adj1" fmla="val -11007"/>
              <a:gd name="adj2" fmla="val 228776"/>
            </a:avLst>
          </a:pr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2"/>
          <p:cNvSpPr/>
          <p:nvPr/>
        </p:nvSpPr>
        <p:spPr>
          <a:xfrm>
            <a:off x="7992640" y="899517"/>
            <a:ext cx="116100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recv SENSOR_ID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13"/>
          <p:cNvSpPr/>
          <p:nvPr/>
        </p:nvSpPr>
        <p:spPr>
          <a:xfrm>
            <a:off x="935856" y="1610280"/>
            <a:ext cx="1800000" cy="92520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INI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[If myID==0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   send SENSOR_ID]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14"/>
          <p:cNvSpPr/>
          <p:nvPr/>
        </p:nvSpPr>
        <p:spPr>
          <a:xfrm>
            <a:off x="7992640" y="1692720"/>
            <a:ext cx="1799640" cy="102924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/>
          <a:lstStyle/>
          <a:p>
            <a:pPr algn="ctr"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Form_Neighbor_List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[initTimer(tFlood)]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15"/>
          <p:cNvSpPr/>
          <p:nvPr/>
        </p:nvSpPr>
        <p:spPr>
          <a:xfrm>
            <a:off x="3528144" y="1152000"/>
            <a:ext cx="3456000" cy="1872000"/>
          </a:xfrm>
          <a:prstGeom prst="rect">
            <a:avLst/>
          </a:prstGeom>
          <a:noFill/>
          <a:ln w="4428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6"/>
          <p:cNvSpPr/>
          <p:nvPr/>
        </p:nvSpPr>
        <p:spPr>
          <a:xfrm>
            <a:off x="8172360" y="3204000"/>
            <a:ext cx="1763640" cy="395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Components</a:t>
            </a:r>
            <a:endParaRPr lang="pt-BR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Line 17"/>
          <p:cNvSpPr/>
          <p:nvPr/>
        </p:nvSpPr>
        <p:spPr>
          <a:xfrm flipV="1">
            <a:off x="5976000" y="3384000"/>
            <a:ext cx="2160360" cy="36000"/>
          </a:xfrm>
          <a:prstGeom prst="line">
            <a:avLst/>
          </a:prstGeom>
          <a:ln w="38160">
            <a:solidFill>
              <a:srgbClr val="000000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18"/>
          <p:cNvSpPr/>
          <p:nvPr/>
        </p:nvSpPr>
        <p:spPr>
          <a:xfrm>
            <a:off x="8244360" y="4536000"/>
            <a:ext cx="1511640" cy="677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Received msg</a:t>
            </a:r>
            <a:endParaRPr lang="pt-BR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Line 19"/>
          <p:cNvSpPr/>
          <p:nvPr/>
        </p:nvSpPr>
        <p:spPr>
          <a:xfrm flipV="1">
            <a:off x="6012000" y="4968000"/>
            <a:ext cx="2124000" cy="288000"/>
          </a:xfrm>
          <a:prstGeom prst="line">
            <a:avLst/>
          </a:prstGeom>
          <a:ln w="38160">
            <a:solidFill>
              <a:srgbClr val="000000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20"/>
          <p:cNvSpPr/>
          <p:nvPr/>
        </p:nvSpPr>
        <p:spPr>
          <a:xfrm>
            <a:off x="8136360" y="6336720"/>
            <a:ext cx="1691640" cy="678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Event state change</a:t>
            </a:r>
            <a:endParaRPr lang="pt-BR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21"/>
          <p:cNvSpPr/>
          <p:nvPr/>
        </p:nvSpPr>
        <p:spPr>
          <a:xfrm>
            <a:off x="288000" y="4752000"/>
            <a:ext cx="4104000" cy="360000"/>
          </a:xfrm>
          <a:prstGeom prst="rect">
            <a:avLst/>
          </a:prstGeom>
          <a:noFill/>
          <a:ln w="4428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Line 22"/>
          <p:cNvSpPr/>
          <p:nvPr/>
        </p:nvSpPr>
        <p:spPr>
          <a:xfrm flipV="1">
            <a:off x="5472000" y="6693120"/>
            <a:ext cx="2520000" cy="449640"/>
          </a:xfrm>
          <a:prstGeom prst="line">
            <a:avLst/>
          </a:prstGeom>
          <a:ln w="38160">
            <a:solidFill>
              <a:srgbClr val="000000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23"/>
          <p:cNvSpPr/>
          <p:nvPr/>
        </p:nvSpPr>
        <p:spPr>
          <a:xfrm>
            <a:off x="8246520" y="5450760"/>
            <a:ext cx="1511640" cy="677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Send message</a:t>
            </a:r>
            <a:endParaRPr lang="pt-BR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Line 24"/>
          <p:cNvSpPr/>
          <p:nvPr/>
        </p:nvSpPr>
        <p:spPr>
          <a:xfrm flipV="1">
            <a:off x="6194160" y="5904000"/>
            <a:ext cx="1941840" cy="789120"/>
          </a:xfrm>
          <a:prstGeom prst="line">
            <a:avLst/>
          </a:prstGeom>
          <a:ln w="38160">
            <a:solidFill>
              <a:srgbClr val="000000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9000000" y="708336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80B942DC-347D-449B-9E57-AF724C575272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432000" y="49680"/>
            <a:ext cx="9360000" cy="126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r>
              <a:rPr lang="en-US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Translation to NS2</a:t>
            </a:r>
            <a:endParaRPr lang="pt-B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3"/>
          <p:cNvSpPr/>
          <p:nvPr/>
        </p:nvSpPr>
        <p:spPr>
          <a:xfrm>
            <a:off x="32040" y="2251440"/>
            <a:ext cx="776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4"/>
          <p:cNvSpPr/>
          <p:nvPr/>
        </p:nvSpPr>
        <p:spPr>
          <a:xfrm>
            <a:off x="4892760" y="1741320"/>
            <a:ext cx="1800000" cy="103104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36000" rIns="108000" bIns="36000" anchor="ctr"/>
          <a:lstStyle/>
          <a:p>
            <a:pPr algn="ctr"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Wait_First_Sensor_ID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[send SENSOR_ID]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5"/>
          <p:cNvSpPr/>
          <p:nvPr/>
        </p:nvSpPr>
        <p:spPr>
          <a:xfrm>
            <a:off x="3643560" y="2275560"/>
            <a:ext cx="1248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6"/>
          <p:cNvSpPr/>
          <p:nvPr/>
        </p:nvSpPr>
        <p:spPr>
          <a:xfrm flipV="1">
            <a:off x="6692760" y="2251080"/>
            <a:ext cx="1031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7"/>
          <p:cNvSpPr/>
          <p:nvPr/>
        </p:nvSpPr>
        <p:spPr>
          <a:xfrm>
            <a:off x="6650280" y="1932120"/>
            <a:ext cx="112212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recv SENSOR_ID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8"/>
          <p:cNvSpPr/>
          <p:nvPr/>
        </p:nvSpPr>
        <p:spPr>
          <a:xfrm flipH="1" flipV="1">
            <a:off x="8642880" y="1733040"/>
            <a:ext cx="899640" cy="514440"/>
          </a:xfrm>
          <a:prstGeom prst="curvedConnector4">
            <a:avLst>
              <a:gd name="adj1" fmla="val -11007"/>
              <a:gd name="adj2" fmla="val 228776"/>
            </a:avLst>
          </a:pr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9"/>
          <p:cNvSpPr/>
          <p:nvPr/>
        </p:nvSpPr>
        <p:spPr>
          <a:xfrm>
            <a:off x="7743600" y="1068120"/>
            <a:ext cx="116100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recv SENSOR_ID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10"/>
          <p:cNvSpPr/>
          <p:nvPr/>
        </p:nvSpPr>
        <p:spPr>
          <a:xfrm>
            <a:off x="838440" y="1260360"/>
            <a:ext cx="3122280" cy="180972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INI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[If myID==0</a:t>
            </a: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   send SENSOR_ID]</a:t>
            </a: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11"/>
          <p:cNvSpPr/>
          <p:nvPr/>
        </p:nvSpPr>
        <p:spPr>
          <a:xfrm>
            <a:off x="7748640" y="1738800"/>
            <a:ext cx="1799640" cy="102924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/>
          <a:lstStyle/>
          <a:p>
            <a:pPr algn="ctr"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Form_Neighbor_List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[initTimer(tFlood)]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12"/>
          <p:cNvSpPr/>
          <p:nvPr/>
        </p:nvSpPr>
        <p:spPr>
          <a:xfrm>
            <a:off x="838440" y="1198080"/>
            <a:ext cx="3312000" cy="1872000"/>
          </a:xfrm>
          <a:prstGeom prst="rect">
            <a:avLst/>
          </a:prstGeom>
          <a:noFill/>
          <a:ln w="4428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3" name="Imagem 332"/>
          <p:cNvPicPr/>
          <p:nvPr/>
        </p:nvPicPr>
        <p:blipFill>
          <a:blip r:embed="rId3"/>
          <a:stretch/>
        </p:blipFill>
        <p:spPr>
          <a:xfrm>
            <a:off x="13320" y="4087440"/>
            <a:ext cx="10079640" cy="2551320"/>
          </a:xfrm>
          <a:prstGeom prst="rect">
            <a:avLst/>
          </a:prstGeom>
          <a:ln>
            <a:noFill/>
          </a:ln>
        </p:spPr>
      </p:pic>
      <p:sp>
        <p:nvSpPr>
          <p:cNvPr id="334" name="CustomShape 13"/>
          <p:cNvSpPr/>
          <p:nvPr/>
        </p:nvSpPr>
        <p:spPr>
          <a:xfrm>
            <a:off x="7524000" y="4087440"/>
            <a:ext cx="1980000" cy="376560"/>
          </a:xfrm>
          <a:prstGeom prst="rect">
            <a:avLst/>
          </a:prstGeom>
          <a:noFill/>
          <a:ln w="5724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4"/>
          <p:cNvSpPr/>
          <p:nvPr/>
        </p:nvSpPr>
        <p:spPr>
          <a:xfrm>
            <a:off x="118440" y="4428000"/>
            <a:ext cx="1353600" cy="288000"/>
          </a:xfrm>
          <a:prstGeom prst="rect">
            <a:avLst/>
          </a:prstGeom>
          <a:noFill/>
          <a:ln w="4428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5"/>
          <p:cNvSpPr/>
          <p:nvPr/>
        </p:nvSpPr>
        <p:spPr>
          <a:xfrm>
            <a:off x="108360" y="3816000"/>
            <a:ext cx="1331640" cy="395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SLEDS</a:t>
            </a:r>
            <a:endParaRPr lang="pt-BR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16"/>
          <p:cNvSpPr/>
          <p:nvPr/>
        </p:nvSpPr>
        <p:spPr>
          <a:xfrm>
            <a:off x="5112000" y="3528000"/>
            <a:ext cx="1008000" cy="395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NS2</a:t>
            </a:r>
            <a:endParaRPr lang="pt-BR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17"/>
          <p:cNvSpPr/>
          <p:nvPr/>
        </p:nvSpPr>
        <p:spPr>
          <a:xfrm>
            <a:off x="5374440" y="4536000"/>
            <a:ext cx="1353600" cy="252000"/>
          </a:xfrm>
          <a:prstGeom prst="rect">
            <a:avLst/>
          </a:prstGeom>
          <a:noFill/>
          <a:ln w="4428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9000000" y="708336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D9AB3B92-1DC4-4255-8876-82627AA8D261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432000" y="49680"/>
            <a:ext cx="9360000" cy="126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r>
              <a:rPr lang="en-US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Translation to NS2</a:t>
            </a:r>
            <a:endParaRPr lang="pt-B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4789440" y="3449160"/>
            <a:ext cx="5506560" cy="342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1600200" lvl="3" indent="-22860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4"/>
          <p:cNvSpPr/>
          <p:nvPr/>
        </p:nvSpPr>
        <p:spPr>
          <a:xfrm>
            <a:off x="143768" y="2061360"/>
            <a:ext cx="776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5"/>
          <p:cNvSpPr/>
          <p:nvPr/>
        </p:nvSpPr>
        <p:spPr>
          <a:xfrm>
            <a:off x="3528144" y="1188000"/>
            <a:ext cx="3391920" cy="185004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36000" rIns="108000" bIns="36000"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Wait_First_Sensor_ID</a:t>
            </a: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[send SENSOR_ID]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6"/>
          <p:cNvSpPr/>
          <p:nvPr/>
        </p:nvSpPr>
        <p:spPr>
          <a:xfrm>
            <a:off x="2736056" y="2085480"/>
            <a:ext cx="8308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7"/>
          <p:cNvSpPr/>
          <p:nvPr/>
        </p:nvSpPr>
        <p:spPr>
          <a:xfrm flipV="1">
            <a:off x="6984528" y="2133000"/>
            <a:ext cx="1031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8"/>
          <p:cNvSpPr/>
          <p:nvPr/>
        </p:nvSpPr>
        <p:spPr>
          <a:xfrm>
            <a:off x="6984528" y="1706040"/>
            <a:ext cx="112212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recv SENSOR_ID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9"/>
          <p:cNvSpPr/>
          <p:nvPr/>
        </p:nvSpPr>
        <p:spPr>
          <a:xfrm flipH="1" flipV="1">
            <a:off x="8856736" y="1578960"/>
            <a:ext cx="899640" cy="514440"/>
          </a:xfrm>
          <a:prstGeom prst="curvedConnector4">
            <a:avLst>
              <a:gd name="adj1" fmla="val -11007"/>
              <a:gd name="adj2" fmla="val 228776"/>
            </a:avLst>
          </a:pr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10"/>
          <p:cNvSpPr/>
          <p:nvPr/>
        </p:nvSpPr>
        <p:spPr>
          <a:xfrm>
            <a:off x="7992640" y="755501"/>
            <a:ext cx="116100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recv SENSOR_ID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11"/>
          <p:cNvSpPr/>
          <p:nvPr/>
        </p:nvSpPr>
        <p:spPr>
          <a:xfrm>
            <a:off x="935856" y="1610280"/>
            <a:ext cx="1800000" cy="92520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INI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[If myID==0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   send SENSOR_ID]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12"/>
          <p:cNvSpPr/>
          <p:nvPr/>
        </p:nvSpPr>
        <p:spPr>
          <a:xfrm>
            <a:off x="7992640" y="1619597"/>
            <a:ext cx="1799640" cy="102924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/>
          <a:lstStyle/>
          <a:p>
            <a:pPr algn="ctr"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Form_Neighbor_List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[initTimer(tFlood)]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13"/>
          <p:cNvSpPr/>
          <p:nvPr/>
        </p:nvSpPr>
        <p:spPr>
          <a:xfrm>
            <a:off x="3528144" y="1152000"/>
            <a:ext cx="3456000" cy="1872000"/>
          </a:xfrm>
          <a:prstGeom prst="rect">
            <a:avLst/>
          </a:prstGeom>
          <a:noFill/>
          <a:ln w="4428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2" name="Imagem 351"/>
          <p:cNvPicPr/>
          <p:nvPr/>
        </p:nvPicPr>
        <p:blipFill>
          <a:blip r:embed="rId3"/>
          <a:stretch/>
        </p:blipFill>
        <p:spPr>
          <a:xfrm>
            <a:off x="9000" y="3710880"/>
            <a:ext cx="10079640" cy="2944440"/>
          </a:xfrm>
          <a:prstGeom prst="rect">
            <a:avLst/>
          </a:prstGeom>
          <a:ln>
            <a:noFill/>
          </a:ln>
        </p:spPr>
      </p:pic>
      <p:sp>
        <p:nvSpPr>
          <p:cNvPr id="353" name="CustomShape 14"/>
          <p:cNvSpPr/>
          <p:nvPr/>
        </p:nvSpPr>
        <p:spPr>
          <a:xfrm>
            <a:off x="154440" y="4248000"/>
            <a:ext cx="2725560" cy="262080"/>
          </a:xfrm>
          <a:prstGeom prst="rect">
            <a:avLst/>
          </a:prstGeom>
          <a:noFill/>
          <a:ln w="4428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15"/>
          <p:cNvSpPr/>
          <p:nvPr/>
        </p:nvSpPr>
        <p:spPr>
          <a:xfrm>
            <a:off x="7056000" y="3710880"/>
            <a:ext cx="2232000" cy="265680"/>
          </a:xfrm>
          <a:prstGeom prst="rect">
            <a:avLst/>
          </a:prstGeom>
          <a:noFill/>
          <a:ln w="5724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6"/>
          <p:cNvSpPr/>
          <p:nvPr/>
        </p:nvSpPr>
        <p:spPr>
          <a:xfrm>
            <a:off x="4870440" y="4320000"/>
            <a:ext cx="2725200" cy="216000"/>
          </a:xfrm>
          <a:prstGeom prst="rect">
            <a:avLst/>
          </a:prstGeom>
          <a:noFill/>
          <a:ln w="4428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m 355"/>
          <p:cNvPicPr/>
          <p:nvPr/>
        </p:nvPicPr>
        <p:blipFill>
          <a:blip r:embed="rId3"/>
          <a:stretch/>
        </p:blipFill>
        <p:spPr>
          <a:xfrm>
            <a:off x="6840" y="3109320"/>
            <a:ext cx="10079640" cy="4136040"/>
          </a:xfrm>
          <a:prstGeom prst="rect">
            <a:avLst/>
          </a:prstGeom>
          <a:ln>
            <a:noFill/>
          </a:ln>
        </p:spPr>
      </p:pic>
      <p:sp>
        <p:nvSpPr>
          <p:cNvPr id="357" name="CustomShape 1"/>
          <p:cNvSpPr/>
          <p:nvPr/>
        </p:nvSpPr>
        <p:spPr>
          <a:xfrm>
            <a:off x="9000000" y="708336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82500CBC-E6D1-4D85-A97F-2A4D8228901F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432000" y="49680"/>
            <a:ext cx="9360000" cy="126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r>
              <a:rPr lang="en-US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Translation to NS2</a:t>
            </a:r>
            <a:endParaRPr lang="pt-B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4789440" y="3449160"/>
            <a:ext cx="5506560" cy="342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1600200" lvl="3" indent="-22860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129600" y="2061360"/>
            <a:ext cx="776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5"/>
          <p:cNvSpPr/>
          <p:nvPr/>
        </p:nvSpPr>
        <p:spPr>
          <a:xfrm>
            <a:off x="3528000" y="1584000"/>
            <a:ext cx="1800000" cy="93600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36000" rIns="108000" bIns="36000" anchor="ctr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Wait_First_Sensor_ID</a:t>
            </a:r>
            <a:endParaRPr lang="pt-BR" sz="1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[send SENSOR_ID]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6"/>
          <p:cNvSpPr/>
          <p:nvPr/>
        </p:nvSpPr>
        <p:spPr>
          <a:xfrm>
            <a:off x="2697120" y="2085480"/>
            <a:ext cx="8308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7"/>
          <p:cNvSpPr/>
          <p:nvPr/>
        </p:nvSpPr>
        <p:spPr>
          <a:xfrm flipV="1">
            <a:off x="5386320" y="2061000"/>
            <a:ext cx="1031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8"/>
          <p:cNvSpPr/>
          <p:nvPr/>
        </p:nvSpPr>
        <p:spPr>
          <a:xfrm>
            <a:off x="5379840" y="1706040"/>
            <a:ext cx="112212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recv SENSOR_ID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9"/>
          <p:cNvSpPr/>
          <p:nvPr/>
        </p:nvSpPr>
        <p:spPr>
          <a:xfrm flipH="1" flipV="1">
            <a:off x="7956000" y="1152000"/>
            <a:ext cx="1692000" cy="648000"/>
          </a:xfrm>
          <a:prstGeom prst="curvedConnector4">
            <a:avLst>
              <a:gd name="adj1" fmla="val -11007"/>
              <a:gd name="adj2" fmla="val 228776"/>
            </a:avLst>
          </a:pr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10"/>
          <p:cNvSpPr/>
          <p:nvPr/>
        </p:nvSpPr>
        <p:spPr>
          <a:xfrm>
            <a:off x="6437160" y="518040"/>
            <a:ext cx="184284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recv SENSOR_ID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11"/>
          <p:cNvSpPr/>
          <p:nvPr/>
        </p:nvSpPr>
        <p:spPr>
          <a:xfrm>
            <a:off x="900000" y="1610280"/>
            <a:ext cx="1800000" cy="92520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INI</a:t>
            </a:r>
            <a:endParaRPr lang="pt-BR" sz="1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[If myID==0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   send SENSOR_ID]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12"/>
          <p:cNvSpPr/>
          <p:nvPr/>
        </p:nvSpPr>
        <p:spPr>
          <a:xfrm>
            <a:off x="6442200" y="1152720"/>
            <a:ext cx="3240000" cy="180000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/>
          <a:lstStyle/>
          <a:p>
            <a:pPr algn="ctr"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Form_Neighbor_List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[initTimer(tFlood)]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13"/>
          <p:cNvSpPr/>
          <p:nvPr/>
        </p:nvSpPr>
        <p:spPr>
          <a:xfrm>
            <a:off x="6408000" y="1152000"/>
            <a:ext cx="3456000" cy="1872000"/>
          </a:xfrm>
          <a:prstGeom prst="rect">
            <a:avLst/>
          </a:prstGeom>
          <a:noFill/>
          <a:ln w="4428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14"/>
          <p:cNvSpPr/>
          <p:nvPr/>
        </p:nvSpPr>
        <p:spPr>
          <a:xfrm>
            <a:off x="154440" y="4248000"/>
            <a:ext cx="2725560" cy="262080"/>
          </a:xfrm>
          <a:prstGeom prst="rect">
            <a:avLst/>
          </a:prstGeom>
          <a:noFill/>
          <a:ln w="4428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15"/>
          <p:cNvSpPr/>
          <p:nvPr/>
        </p:nvSpPr>
        <p:spPr>
          <a:xfrm>
            <a:off x="7632000" y="3134880"/>
            <a:ext cx="2340000" cy="265680"/>
          </a:xfrm>
          <a:prstGeom prst="rect">
            <a:avLst/>
          </a:prstGeom>
          <a:noFill/>
          <a:ln w="5724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16"/>
          <p:cNvSpPr/>
          <p:nvPr/>
        </p:nvSpPr>
        <p:spPr>
          <a:xfrm>
            <a:off x="7596000" y="5582880"/>
            <a:ext cx="2340000" cy="265680"/>
          </a:xfrm>
          <a:prstGeom prst="rect">
            <a:avLst/>
          </a:prstGeom>
          <a:noFill/>
          <a:ln w="5724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17"/>
          <p:cNvSpPr/>
          <p:nvPr/>
        </p:nvSpPr>
        <p:spPr>
          <a:xfrm>
            <a:off x="5590440" y="3708000"/>
            <a:ext cx="2725200" cy="216000"/>
          </a:xfrm>
          <a:prstGeom prst="rect">
            <a:avLst/>
          </a:prstGeom>
          <a:noFill/>
          <a:ln w="4428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18"/>
          <p:cNvSpPr/>
          <p:nvPr/>
        </p:nvSpPr>
        <p:spPr>
          <a:xfrm>
            <a:off x="5590440" y="6012000"/>
            <a:ext cx="2725200" cy="216000"/>
          </a:xfrm>
          <a:prstGeom prst="rect">
            <a:avLst/>
          </a:prstGeom>
          <a:noFill/>
          <a:ln w="4428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9000000" y="708336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61570C26-9C91-4EF2-8B61-FDA8B11BD75E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2"/>
          <p:cNvSpPr/>
          <p:nvPr/>
        </p:nvSpPr>
        <p:spPr>
          <a:xfrm>
            <a:off x="432000" y="49680"/>
            <a:ext cx="9360000" cy="126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r>
              <a:rPr lang="en-US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SLEDS Grammar</a:t>
            </a:r>
            <a:endParaRPr lang="pt-B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3"/>
          <p:cNvSpPr/>
          <p:nvPr/>
        </p:nvSpPr>
        <p:spPr>
          <a:xfrm>
            <a:off x="287280" y="1115541"/>
            <a:ext cx="9431280" cy="61523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>
              <a:lnSpc>
                <a:spcPct val="100000"/>
              </a:lnSpc>
              <a:spcAft>
                <a:spcPts val="598"/>
              </a:spcAft>
            </a:pP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:=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Id(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Type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Id(,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Type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Id) </a:t>
            </a:r>
            <a:r>
              <a:rPr lang="pt-BR" sz="2200" b="0" i="1" strike="noStrike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∗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) 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{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StateDef</a:t>
            </a:r>
            <a:r>
              <a:rPr lang="pt-BR" sz="2200" b="0" i="1" strike="noStrike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∗ 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}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StateDef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:=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</a:t>
            </a:r>
            <a:r>
              <a:rPr lang="pt-BR" sz="2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Type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Id (,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Type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Id)</a:t>
            </a:r>
            <a:r>
              <a:rPr lang="pt-BR" sz="2200" b="0" i="1" strike="noStrike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∗</a:t>
            </a:r>
            <a:r>
              <a:rPr lang="pt-BR" sz="2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{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ActionList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:= 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 </a:t>
            </a:r>
            <a:r>
              <a:rPr lang="pt-BR" sz="2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 </a:t>
            </a:r>
            <a:r>
              <a:rPr lang="pt-BR" sz="2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|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exit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ActionList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:= 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Action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Action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r>
              <a:rPr lang="pt-BR" sz="2200" b="0" i="1" strike="noStrike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∗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Action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:=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nextState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</a:t>
            </a:r>
            <a:r>
              <a:rPr lang="pt-BR" sz="2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|</a:t>
            </a:r>
            <a:r>
              <a:rPr lang="pt-BR" sz="2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broadcast 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);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|</a:t>
            </a:r>
            <a:r>
              <a:rPr lang="pt-BR" sz="2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send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);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|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recvBroadcast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(Id, Id,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{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ActionList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}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|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recv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(Id, Id,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{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ActionList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}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|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during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recvBroadcast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(Id, Id,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{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ActionList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}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nextState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|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during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recv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(Id, Id,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{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ActionList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}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nextState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|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while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{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ActionList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} | </a:t>
            </a:r>
            <a:r>
              <a:rPr lang="pt-B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{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ActionList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}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283"/>
              </a:spcAft>
            </a:pP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| 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 </a:t>
            </a: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{ </a:t>
            </a:r>
            <a:r>
              <a:rPr lang="pt-BR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ActionList</a:t>
            </a:r>
            <a:r>
              <a:rPr lang="pt-BR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}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Imagem 377"/>
          <p:cNvPicPr/>
          <p:nvPr/>
        </p:nvPicPr>
        <p:blipFill>
          <a:blip r:embed="rId3"/>
          <a:stretch/>
        </p:blipFill>
        <p:spPr>
          <a:xfrm>
            <a:off x="-29160" y="1326960"/>
            <a:ext cx="10079640" cy="5612760"/>
          </a:xfrm>
          <a:prstGeom prst="rect">
            <a:avLst/>
          </a:prstGeom>
          <a:ln>
            <a:noFill/>
          </a:ln>
        </p:spPr>
      </p:pic>
      <p:sp>
        <p:nvSpPr>
          <p:cNvPr id="379" name="CustomShape 1"/>
          <p:cNvSpPr/>
          <p:nvPr/>
        </p:nvSpPr>
        <p:spPr>
          <a:xfrm>
            <a:off x="9000000" y="708336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615266DD-357E-434A-AE79-3505BAF86A74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432000" y="49680"/>
            <a:ext cx="9360000" cy="126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r>
              <a:rPr lang="en-US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Syntax-directed translation</a:t>
            </a:r>
            <a:endParaRPr lang="pt-B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CustomShape 3"/>
          <p:cNvSpPr/>
          <p:nvPr/>
        </p:nvSpPr>
        <p:spPr>
          <a:xfrm>
            <a:off x="2088360" y="6912720"/>
            <a:ext cx="5543640" cy="395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Parse tree for the Form_Neighbor_List state</a:t>
            </a:r>
            <a:endParaRPr lang="pt-BR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4"/>
          <p:cNvSpPr/>
          <p:nvPr/>
        </p:nvSpPr>
        <p:spPr>
          <a:xfrm rot="129600">
            <a:off x="2880763" y="5477255"/>
            <a:ext cx="1657373" cy="891989"/>
          </a:xfrm>
          <a:custGeom>
            <a:avLst/>
            <a:gdLst/>
            <a:ahLst/>
            <a:cxnLst/>
            <a:rect l="l" t="t" r="r" b="b"/>
            <a:pathLst>
              <a:path w="508893" h="1436914">
                <a:moveTo>
                  <a:pt x="508893" y="0"/>
                </a:moveTo>
                <a:cubicBezTo>
                  <a:pt x="297116" y="206828"/>
                  <a:pt x="85340" y="413657"/>
                  <a:pt x="22005" y="653143"/>
                </a:cubicBezTo>
                <a:cubicBezTo>
                  <a:pt x="-41330" y="892629"/>
                  <a:pt x="43776" y="1164771"/>
                  <a:pt x="128883" y="1436914"/>
                </a:cubicBezTo>
              </a:path>
            </a:pathLst>
          </a:custGeom>
          <a:noFill/>
          <a:ln w="57240">
            <a:solidFill>
              <a:srgbClr val="007E8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5"/>
          <p:cNvSpPr/>
          <p:nvPr/>
        </p:nvSpPr>
        <p:spPr>
          <a:xfrm>
            <a:off x="7380360" y="972000"/>
            <a:ext cx="2483640" cy="395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.tc → TimerHandle</a:t>
            </a:r>
            <a:endParaRPr lang="pt-BR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CustomShape 6"/>
          <p:cNvSpPr/>
          <p:nvPr/>
        </p:nvSpPr>
        <p:spPr>
          <a:xfrm>
            <a:off x="3420360" y="972000"/>
            <a:ext cx="2483640" cy="395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.rc → recv</a:t>
            </a:r>
            <a:endParaRPr lang="pt-BR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7"/>
          <p:cNvSpPr/>
          <p:nvPr/>
        </p:nvSpPr>
        <p:spPr>
          <a:xfrm flipH="1">
            <a:off x="6192440" y="4824000"/>
            <a:ext cx="1799560" cy="1800000"/>
          </a:xfrm>
          <a:custGeom>
            <a:avLst/>
            <a:gdLst/>
            <a:ahLst/>
            <a:cxnLst/>
            <a:rect l="l" t="t" r="r" b="b"/>
            <a:pathLst>
              <a:path w="1553647" h="2232561">
                <a:moveTo>
                  <a:pt x="793627" y="2232561"/>
                </a:moveTo>
                <a:cubicBezTo>
                  <a:pt x="344344" y="1783277"/>
                  <a:pt x="-104939" y="1333994"/>
                  <a:pt x="21731" y="961901"/>
                </a:cubicBezTo>
                <a:cubicBezTo>
                  <a:pt x="148401" y="589808"/>
                  <a:pt x="851024" y="294904"/>
                  <a:pt x="1553647" y="0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8"/>
          <p:cNvSpPr/>
          <p:nvPr/>
        </p:nvSpPr>
        <p:spPr>
          <a:xfrm flipH="1">
            <a:off x="7470900" y="1547589"/>
            <a:ext cx="1241820" cy="2520280"/>
          </a:xfrm>
          <a:custGeom>
            <a:avLst/>
            <a:gdLst/>
            <a:ahLst/>
            <a:cxnLst/>
            <a:rect l="l" t="t" r="r" b="b"/>
            <a:pathLst>
              <a:path w="1553647" h="2232561">
                <a:moveTo>
                  <a:pt x="793627" y="2232561"/>
                </a:moveTo>
                <a:cubicBezTo>
                  <a:pt x="344344" y="1783277"/>
                  <a:pt x="-104939" y="1333994"/>
                  <a:pt x="21731" y="961901"/>
                </a:cubicBezTo>
                <a:cubicBezTo>
                  <a:pt x="148401" y="589808"/>
                  <a:pt x="851024" y="294904"/>
                  <a:pt x="1553647" y="0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9000000" y="708336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64669CEB-5BF2-4F48-93BC-96C00778672A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432000" y="49680"/>
            <a:ext cx="9360000" cy="126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r>
              <a:rPr lang="en-US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SLEDS back-end architecture</a:t>
            </a:r>
            <a:endParaRPr lang="pt-B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9" name="Imagem 388"/>
          <p:cNvPicPr/>
          <p:nvPr/>
        </p:nvPicPr>
        <p:blipFill>
          <a:blip r:embed="rId3"/>
          <a:stretch/>
        </p:blipFill>
        <p:spPr>
          <a:xfrm>
            <a:off x="45000" y="1643040"/>
            <a:ext cx="10035000" cy="4001760"/>
          </a:xfrm>
          <a:prstGeom prst="rect">
            <a:avLst/>
          </a:prstGeom>
          <a:ln>
            <a:noFill/>
          </a:ln>
        </p:spPr>
      </p:pic>
      <p:sp>
        <p:nvSpPr>
          <p:cNvPr id="390" name="CustomShape 3"/>
          <p:cNvSpPr/>
          <p:nvPr/>
        </p:nvSpPr>
        <p:spPr>
          <a:xfrm>
            <a:off x="3564000" y="1643040"/>
            <a:ext cx="1152000" cy="228960"/>
          </a:xfrm>
          <a:prstGeom prst="rect">
            <a:avLst/>
          </a:prstGeom>
          <a:noFill/>
          <a:ln w="4428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4"/>
          <p:cNvSpPr/>
          <p:nvPr/>
        </p:nvSpPr>
        <p:spPr>
          <a:xfrm>
            <a:off x="7200000" y="1658880"/>
            <a:ext cx="2340000" cy="265680"/>
          </a:xfrm>
          <a:prstGeom prst="rect">
            <a:avLst/>
          </a:prstGeom>
          <a:noFill/>
          <a:ln w="5724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5"/>
          <p:cNvSpPr/>
          <p:nvPr/>
        </p:nvSpPr>
        <p:spPr>
          <a:xfrm>
            <a:off x="7128000" y="3888000"/>
            <a:ext cx="2340000" cy="196560"/>
          </a:xfrm>
          <a:prstGeom prst="rect">
            <a:avLst/>
          </a:prstGeom>
          <a:noFill/>
          <a:ln w="5724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Imagem 392"/>
          <p:cNvPicPr/>
          <p:nvPr/>
        </p:nvPicPr>
        <p:blipFill>
          <a:blip r:embed="rId3"/>
          <a:stretch/>
        </p:blipFill>
        <p:spPr>
          <a:xfrm>
            <a:off x="-16560" y="1504080"/>
            <a:ext cx="10079640" cy="4334040"/>
          </a:xfrm>
          <a:prstGeom prst="rect">
            <a:avLst/>
          </a:prstGeom>
          <a:ln>
            <a:noFill/>
          </a:ln>
        </p:spPr>
      </p:pic>
      <p:sp>
        <p:nvSpPr>
          <p:cNvPr id="394" name="CustomShape 1"/>
          <p:cNvSpPr/>
          <p:nvPr/>
        </p:nvSpPr>
        <p:spPr>
          <a:xfrm>
            <a:off x="9000000" y="708336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B07DCA1D-B485-464C-9ABE-287829E60E20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18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432000" y="49680"/>
            <a:ext cx="9360000" cy="126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r>
              <a:rPr lang="en-US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Validation</a:t>
            </a:r>
            <a:endParaRPr lang="pt-B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473760" y="6031080"/>
            <a:ext cx="9431280" cy="106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531720" indent="-457200">
              <a:lnSpc>
                <a:spcPct val="100000"/>
              </a:lnSpc>
              <a:spcAft>
                <a:spcPts val="598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 machine for LEACH and LCA storage models</a:t>
            </a: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1720" indent="-457200">
              <a:lnSpc>
                <a:spcPct val="100000"/>
              </a:lnSpc>
              <a:spcAft>
                <a:spcPts val="598"/>
              </a:spcAft>
              <a:buClr>
                <a:srgbClr val="000000"/>
              </a:buClr>
              <a:buFont typeface="Wingdings" charset="2"/>
              <a:buChar char=""/>
            </a:pP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4"/>
          <p:cNvSpPr/>
          <p:nvPr/>
        </p:nvSpPr>
        <p:spPr>
          <a:xfrm>
            <a:off x="3924360" y="1044000"/>
            <a:ext cx="2483640" cy="619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LCA: sensor ID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LEACH: probabilistic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5"/>
          <p:cNvSpPr/>
          <p:nvPr/>
        </p:nvSpPr>
        <p:spPr>
          <a:xfrm>
            <a:off x="6552000" y="4960440"/>
            <a:ext cx="3369960" cy="619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LCA: lowest id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LEACH: Max. signal strength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agem 398"/>
          <p:cNvPicPr/>
          <p:nvPr/>
        </p:nvPicPr>
        <p:blipFill>
          <a:blip r:embed="rId3"/>
          <a:stretch/>
        </p:blipFill>
        <p:spPr>
          <a:xfrm>
            <a:off x="-16200" y="892440"/>
            <a:ext cx="10079640" cy="4334040"/>
          </a:xfrm>
          <a:prstGeom prst="rect">
            <a:avLst/>
          </a:prstGeom>
          <a:ln>
            <a:noFill/>
          </a:ln>
        </p:spPr>
      </p:pic>
      <p:sp>
        <p:nvSpPr>
          <p:cNvPr id="400" name="CustomShape 1"/>
          <p:cNvSpPr/>
          <p:nvPr/>
        </p:nvSpPr>
        <p:spPr>
          <a:xfrm>
            <a:off x="9072000" y="7227360"/>
            <a:ext cx="936000" cy="296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A646E2F0-4FE1-4F6B-9E25-31AF277612EF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2"/>
          <p:cNvSpPr/>
          <p:nvPr/>
        </p:nvSpPr>
        <p:spPr>
          <a:xfrm>
            <a:off x="432000" y="49680"/>
            <a:ext cx="9360000" cy="126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r>
              <a:rPr lang="en-US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Validation</a:t>
            </a:r>
            <a:endParaRPr lang="pt-B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468000" y="5364013"/>
            <a:ext cx="4644000" cy="165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STATE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Join_Cluster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() {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</a:t>
            </a:r>
            <a:r>
              <a:rPr lang="pt-BR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During</a:t>
            </a: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(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tCluster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)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on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recvBroadcast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(...) {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	</a:t>
            </a:r>
            <a:r>
              <a:rPr lang="pt-BR" sz="18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RSS = </a:t>
            </a:r>
            <a:r>
              <a:rPr lang="pt-BR" sz="1800" b="0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compSensor</a:t>
            </a:r>
            <a:r>
              <a:rPr lang="pt-BR" sz="18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→ </a:t>
            </a:r>
            <a:r>
              <a:rPr lang="pt-BR" sz="1800" b="0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getRSS</a:t>
            </a:r>
            <a:r>
              <a:rPr lang="pt-BR" sz="18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(ID);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	</a:t>
            </a:r>
            <a:r>
              <a:rPr lang="pt-BR" sz="1800" b="0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knownCHs.insert</a:t>
            </a:r>
            <a:r>
              <a:rPr lang="pt-BR" sz="18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(ID, RSS); }   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</a:t>
            </a:r>
            <a:r>
              <a:rPr lang="pt-BR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nextState</a:t>
            </a: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Cluster_Formation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(); }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360000" y="5364013"/>
            <a:ext cx="4752000" cy="1548000"/>
          </a:xfrm>
          <a:prstGeom prst="rect">
            <a:avLst/>
          </a:prstGeom>
          <a:noFill/>
          <a:ln w="5076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5"/>
          <p:cNvSpPr/>
          <p:nvPr/>
        </p:nvSpPr>
        <p:spPr>
          <a:xfrm>
            <a:off x="1944000" y="6943549"/>
            <a:ext cx="15116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LEACH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6"/>
          <p:cNvSpPr/>
          <p:nvPr/>
        </p:nvSpPr>
        <p:spPr>
          <a:xfrm>
            <a:off x="6732360" y="6948189"/>
            <a:ext cx="15116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LCA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CustomShape 7"/>
          <p:cNvSpPr/>
          <p:nvPr/>
        </p:nvSpPr>
        <p:spPr>
          <a:xfrm>
            <a:off x="5292000" y="5364197"/>
            <a:ext cx="4760640" cy="165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STATE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Join_Cluster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() {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</a:t>
            </a:r>
            <a:r>
              <a:rPr lang="pt-BR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During</a:t>
            </a: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(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tCluster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)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on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recvBroadcast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(...) {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sngStrike" spc="-1" dirty="0" smtClean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      </a:t>
            </a:r>
            <a:r>
              <a:rPr lang="pt-BR" sz="1800" strike="sngStrike" spc="-1" dirty="0" smtClean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ＭＳ Ｐゴシック"/>
              </a:rPr>
              <a:t>RSS</a:t>
            </a:r>
            <a:r>
              <a:rPr lang="pt-BR" sz="1800" b="0" strike="sngStrike" spc="-1" dirty="0" smtClean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ＭＳ Ｐゴシック"/>
              </a:rPr>
              <a:t> </a:t>
            </a:r>
            <a:r>
              <a:rPr lang="pt-BR" sz="1800" b="0" strike="sng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ＭＳ Ｐゴシック"/>
              </a:rPr>
              <a:t>= </a:t>
            </a:r>
            <a:r>
              <a:rPr lang="pt-BR" sz="1800" b="0" strike="sng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ＭＳ Ｐゴシック"/>
              </a:rPr>
              <a:t>compSensor</a:t>
            </a:r>
            <a:r>
              <a:rPr lang="pt-BR" sz="1800" b="0" strike="sng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ＭＳ Ｐゴシック"/>
              </a:rPr>
              <a:t> → </a:t>
            </a:r>
            <a:r>
              <a:rPr lang="pt-BR" sz="1800" b="0" strike="sng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ＭＳ Ｐゴシック"/>
              </a:rPr>
              <a:t>getRSS</a:t>
            </a:r>
            <a:r>
              <a:rPr lang="pt-BR" sz="1800" b="0" strike="sng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ＭＳ Ｐゴシック"/>
              </a:rPr>
              <a:t> (ID);</a:t>
            </a:r>
            <a:endParaRPr lang="pt-BR" sz="1800" b="0" strike="sng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pt-BR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pc="-1" dirty="0" smtClean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     </a:t>
            </a:r>
            <a:r>
              <a:rPr lang="pt-BR" sz="1800" b="0" strike="noStrike" spc="-1" dirty="0" err="1" smtClean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knownCHs.insert</a:t>
            </a:r>
            <a:r>
              <a:rPr lang="pt-BR" sz="1800" b="0" strike="noStrike" spc="-1" dirty="0" smtClean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(ID</a:t>
            </a:r>
            <a:r>
              <a:rPr lang="pt-BR" sz="1800" b="0" strike="sng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ＭＳ Ｐゴシック"/>
              </a:rPr>
              <a:t>, RSS</a:t>
            </a:r>
            <a:r>
              <a:rPr lang="pt-BR" sz="18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); }   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</a:t>
            </a:r>
            <a:r>
              <a:rPr lang="pt-BR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nextState</a:t>
            </a: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Cluster_Formation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(); }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8"/>
          <p:cNvSpPr/>
          <p:nvPr/>
        </p:nvSpPr>
        <p:spPr>
          <a:xfrm>
            <a:off x="5220000" y="5364013"/>
            <a:ext cx="4752000" cy="1548000"/>
          </a:xfrm>
          <a:prstGeom prst="rect">
            <a:avLst/>
          </a:prstGeom>
          <a:noFill/>
          <a:ln w="5076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502920" y="179280"/>
            <a:ext cx="906984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pPr>
              <a:lnSpc>
                <a:spcPct val="100000"/>
              </a:lnSpc>
            </a:pPr>
            <a:r>
              <a:rPr lang="pt-BR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Outline</a:t>
            </a:r>
            <a:endParaRPr lang="pt-B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502920" y="1475640"/>
            <a:ext cx="8868240" cy="532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534960" indent="-456840">
              <a:lnSpc>
                <a:spcPct val="100000"/>
              </a:lnSpc>
              <a:spcAft>
                <a:spcPts val="1412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Introduction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7760">
              <a:lnSpc>
                <a:spcPct val="100000"/>
              </a:lnSpc>
              <a:spcAft>
                <a:spcPts val="1412"/>
              </a:spcAft>
            </a:pPr>
            <a:endParaRPr lang="pt-BR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4960" indent="-456840">
              <a:lnSpc>
                <a:spcPct val="100000"/>
              </a:lnSpc>
              <a:spcAft>
                <a:spcPts val="1412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Components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t-B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and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</a:t>
            </a:r>
            <a:r>
              <a:rPr lang="pt-B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State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t-B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Machine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t-B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Models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2"/>
              </a:spcAft>
            </a:pPr>
            <a:endParaRPr lang="pt-BR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4960" indent="-456840">
              <a:lnSpc>
                <a:spcPct val="100000"/>
              </a:lnSpc>
              <a:spcAft>
                <a:spcPts val="1412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32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SLEDS </a:t>
            </a:r>
            <a:r>
              <a:rPr lang="pt-BR" sz="3200" b="0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Language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2"/>
              </a:spcAft>
            </a:pPr>
            <a:endParaRPr lang="pt-BR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4960" indent="-456840">
              <a:lnSpc>
                <a:spcPct val="100000"/>
              </a:lnSpc>
              <a:spcAft>
                <a:spcPts val="1412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Evaluation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2"/>
              </a:spcAft>
            </a:pPr>
            <a:endParaRPr lang="pt-BR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4960" indent="-456840">
              <a:lnSpc>
                <a:spcPct val="100000"/>
              </a:lnSpc>
              <a:spcAft>
                <a:spcPts val="1412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Conclusion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t-B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and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Future Works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8673480" y="697968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78527697-767A-4AA3-B233-1A9552B86961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Imagem 407"/>
          <p:cNvPicPr/>
          <p:nvPr/>
        </p:nvPicPr>
        <p:blipFill>
          <a:blip r:embed="rId3"/>
          <a:stretch/>
        </p:blipFill>
        <p:spPr>
          <a:xfrm>
            <a:off x="-16200" y="748440"/>
            <a:ext cx="10079640" cy="4334040"/>
          </a:xfrm>
          <a:prstGeom prst="rect">
            <a:avLst/>
          </a:prstGeom>
          <a:ln>
            <a:noFill/>
          </a:ln>
        </p:spPr>
      </p:pic>
      <p:sp>
        <p:nvSpPr>
          <p:cNvPr id="409" name="CustomShape 1"/>
          <p:cNvSpPr/>
          <p:nvPr/>
        </p:nvSpPr>
        <p:spPr>
          <a:xfrm>
            <a:off x="9072000" y="7227360"/>
            <a:ext cx="936000" cy="296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0E06B951-4D7D-4840-A4AC-010A6EEE8ACC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CustomShape 2"/>
          <p:cNvSpPr/>
          <p:nvPr/>
        </p:nvSpPr>
        <p:spPr>
          <a:xfrm>
            <a:off x="432000" y="49680"/>
            <a:ext cx="9360000" cy="126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r>
              <a:rPr lang="en-US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Validation</a:t>
            </a:r>
            <a:endParaRPr lang="pt-B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195456" y="4994720"/>
            <a:ext cx="4644000" cy="165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STATE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Select_CH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() {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</a:t>
            </a:r>
            <a:r>
              <a:rPr lang="pt-BR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if</a:t>
            </a: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(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compCH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→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selectCH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myID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, </a:t>
            </a:r>
            <a:r>
              <a:rPr lang="pt-BR" sz="18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p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)) {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broadcast 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(...);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</a:t>
            </a:r>
            <a:r>
              <a:rPr lang="pt-BR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compSensor</a:t>
            </a: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→ role=CH ; }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</a:t>
            </a:r>
            <a:r>
              <a:rPr lang="pt-BR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else</a:t>
            </a: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{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</a:t>
            </a:r>
            <a:r>
              <a:rPr lang="pt-BR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compSensor</a:t>
            </a: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→ role=CM ; }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</a:t>
            </a:r>
            <a:r>
              <a:rPr lang="pt-BR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nextState</a:t>
            </a: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Join_Cluster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(); }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CustomShape 4"/>
          <p:cNvSpPr/>
          <p:nvPr/>
        </p:nvSpPr>
        <p:spPr>
          <a:xfrm>
            <a:off x="143768" y="4983680"/>
            <a:ext cx="4032000" cy="2045360"/>
          </a:xfrm>
          <a:prstGeom prst="rect">
            <a:avLst/>
          </a:prstGeom>
          <a:noFill/>
          <a:ln w="5076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5"/>
          <p:cNvSpPr/>
          <p:nvPr/>
        </p:nvSpPr>
        <p:spPr>
          <a:xfrm>
            <a:off x="1750960" y="7071680"/>
            <a:ext cx="15116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LEACH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CustomShape 6"/>
          <p:cNvSpPr/>
          <p:nvPr/>
        </p:nvSpPr>
        <p:spPr>
          <a:xfrm>
            <a:off x="6481240" y="7071680"/>
            <a:ext cx="1511640" cy="364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LCA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CustomShape 7"/>
          <p:cNvSpPr/>
          <p:nvPr/>
        </p:nvSpPr>
        <p:spPr>
          <a:xfrm>
            <a:off x="5292000" y="5601240"/>
            <a:ext cx="4760640" cy="165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8"/>
          <p:cNvSpPr/>
          <p:nvPr/>
        </p:nvSpPr>
        <p:spPr>
          <a:xfrm>
            <a:off x="4289752" y="5004000"/>
            <a:ext cx="5647104" cy="2052000"/>
          </a:xfrm>
          <a:prstGeom prst="rect">
            <a:avLst/>
          </a:prstGeom>
          <a:noFill/>
          <a:ln w="5076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TextShape 9"/>
          <p:cNvSpPr txBox="1"/>
          <p:nvPr/>
        </p:nvSpPr>
        <p:spPr>
          <a:xfrm>
            <a:off x="4249735" y="4998120"/>
            <a:ext cx="5759769" cy="201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STATE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Select_CH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() {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</a:t>
            </a:r>
            <a:r>
              <a:rPr lang="pt-BR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if</a:t>
            </a: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(</a:t>
            </a:r>
            <a:r>
              <a:rPr lang="pt-BR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compCH→selectCH</a:t>
            </a: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(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myID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, </a:t>
            </a:r>
            <a:r>
              <a:rPr lang="pt-BR" sz="1800" b="1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knwonNeighbors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)) {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broadcast 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(...);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</a:t>
            </a:r>
            <a:r>
              <a:rPr lang="pt-BR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compSensor</a:t>
            </a: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→ role=CH ; }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</a:t>
            </a:r>
            <a:r>
              <a:rPr lang="pt-BR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else</a:t>
            </a: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{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   </a:t>
            </a:r>
            <a:r>
              <a:rPr lang="pt-BR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compSensor</a:t>
            </a: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→ role=CM ; }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  </a:t>
            </a:r>
            <a:r>
              <a:rPr lang="pt-BR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nextState</a:t>
            </a: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Join_Cluster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in Modern Sans"/>
                <a:ea typeface="ＭＳ Ｐゴシック"/>
              </a:rPr>
              <a:t> (); }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8352720" y="7083360"/>
            <a:ext cx="158328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DFEF229C-7CE7-46F8-B4D0-334AE73679D3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21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2"/>
          <p:cNvSpPr/>
          <p:nvPr/>
        </p:nvSpPr>
        <p:spPr>
          <a:xfrm>
            <a:off x="503280" y="34920"/>
            <a:ext cx="9070920" cy="126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r>
              <a:rPr lang="en-US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Conclusion and Future Works</a:t>
            </a:r>
            <a:endParaRPr lang="pt-B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3"/>
          <p:cNvSpPr/>
          <p:nvPr/>
        </p:nvSpPr>
        <p:spPr>
          <a:xfrm>
            <a:off x="360360" y="1943640"/>
            <a:ext cx="9359640" cy="302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417240" indent="-342720">
              <a:spcAft>
                <a:spcPts val="850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SLEDS: Language for prototyping WSNs applications</a:t>
            </a:r>
            <a:endParaRPr lang="pt-BR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17240" indent="-342720">
              <a:spcAft>
                <a:spcPts val="850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Specifies code to NS2 simulator</a:t>
            </a:r>
            <a:endParaRPr lang="pt-BR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17240" indent="-342720">
              <a:spcAft>
                <a:spcPts val="850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Supports </a:t>
            </a:r>
            <a:r>
              <a:rPr lang="en-US" sz="2600" b="0" strike="noStrike" spc="-1">
                <a:solidFill>
                  <a:srgbClr val="003F4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agile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development and </a:t>
            </a:r>
            <a:r>
              <a:rPr lang="en-US" sz="26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code reuse</a:t>
            </a:r>
            <a:endParaRPr lang="pt-BR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17240" indent="-342720">
              <a:spcAft>
                <a:spcPts val="850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State machine model for </a:t>
            </a:r>
            <a:r>
              <a:rPr lang="en-US" sz="26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data-centric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execution flow</a:t>
            </a:r>
            <a:endParaRPr lang="pt-BR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17240" indent="-342720">
              <a:spcAft>
                <a:spcPts val="850"/>
              </a:spcAft>
              <a:buClr>
                <a:srgbClr val="000000"/>
              </a:buClr>
              <a:buFont typeface="Wingdings" charset="2"/>
              <a:buChar char=""/>
            </a:pPr>
            <a:endParaRPr lang="pt-BR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17240" indent="-342720">
              <a:spcAft>
                <a:spcPts val="850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Implement the translator of SLEDS to NS2 based on the language specification</a:t>
            </a:r>
            <a:endParaRPr lang="pt-BR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17240" indent="-342720">
              <a:spcAft>
                <a:spcPts val="850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Translation to NS3 and real networks</a:t>
            </a:r>
            <a:endParaRPr lang="pt-BR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7227720" y="688644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48FF3129-79ED-43AD-91DB-1FE3F0B7B63E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22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2"/>
          <p:cNvSpPr/>
          <p:nvPr/>
        </p:nvSpPr>
        <p:spPr>
          <a:xfrm>
            <a:off x="503280" y="345960"/>
            <a:ext cx="9069480" cy="117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Thanks!</a:t>
            </a:r>
            <a:endParaRPr lang="pt-B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CustomShape 3"/>
          <p:cNvSpPr/>
          <p:nvPr/>
        </p:nvSpPr>
        <p:spPr>
          <a:xfrm>
            <a:off x="492120" y="1798560"/>
            <a:ext cx="8867880" cy="432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2720" indent="-277920">
              <a:spcAft>
                <a:spcPts val="1412"/>
              </a:spcAft>
            </a:pP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277920">
              <a:spcAft>
                <a:spcPts val="1412"/>
              </a:spcAft>
            </a:pP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277920">
              <a:spcAft>
                <a:spcPts val="1412"/>
              </a:spcAft>
            </a:pP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277920">
              <a:spcAft>
                <a:spcPts val="1412"/>
              </a:spcAft>
            </a:pP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277920" algn="ctr">
              <a:spcAft>
                <a:spcPts val="1412"/>
              </a:spcAft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Questions</a:t>
            </a: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4"/>
          <p:cNvSpPr/>
          <p:nvPr/>
        </p:nvSpPr>
        <p:spPr>
          <a:xfrm>
            <a:off x="0" y="6492960"/>
            <a:ext cx="10080720" cy="1104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 anchor="ctr"/>
          <a:lstStyle/>
          <a:p>
            <a:pPr algn="ctr"/>
            <a:r>
              <a:rPr lang="pt-BR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</a:t>
            </a:r>
            <a:r>
              <a:rPr lang="pt-BR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                                                                                                         </a:t>
            </a:r>
            <a:r>
              <a:rPr lang="pt-BR" sz="15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         E-mail </a:t>
            </a:r>
            <a:r>
              <a:rPr lang="pt-BR" sz="1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for </a:t>
            </a:r>
            <a:r>
              <a:rPr lang="pt-BR" sz="15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contact</a:t>
            </a:r>
            <a:r>
              <a:rPr lang="pt-BR" sz="1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: macarrero@inf.ufpr.br</a:t>
            </a:r>
            <a:r>
              <a:rPr lang="pt-BR" sz="1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</a:t>
            </a:r>
            <a:r>
              <a:rPr lang="pt-BR" sz="15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</a:t>
            </a:r>
            <a:endParaRPr lang="pt-BR" sz="1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502920" y="179280"/>
            <a:ext cx="906984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pPr>
              <a:lnSpc>
                <a:spcPct val="100000"/>
              </a:lnSpc>
            </a:pPr>
            <a:r>
              <a:rPr lang="pt-BR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Introduction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C0261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Motivation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44000" y="5148000"/>
            <a:ext cx="453492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3"/>
          <p:cNvSpPr/>
          <p:nvPr/>
        </p:nvSpPr>
        <p:spPr>
          <a:xfrm>
            <a:off x="359280" y="1802880"/>
            <a:ext cx="9288000" cy="170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Urban Sensor Networks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High density, large-scale WSNs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Huge volume of  a wide variety of sensed data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spcAft>
                <a:spcPts val="439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Demand for scalable storage models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Imagem 177"/>
          <p:cNvPicPr/>
          <p:nvPr/>
        </p:nvPicPr>
        <p:blipFill>
          <a:blip r:embed="rId3"/>
          <a:stretch/>
        </p:blipFill>
        <p:spPr>
          <a:xfrm>
            <a:off x="1749240" y="3784320"/>
            <a:ext cx="5086080" cy="3466800"/>
          </a:xfrm>
          <a:prstGeom prst="rect">
            <a:avLst/>
          </a:prstGeom>
          <a:ln>
            <a:noFill/>
          </a:ln>
        </p:spPr>
      </p:pic>
      <p:sp>
        <p:nvSpPr>
          <p:cNvPr id="179" name="CustomShape 4"/>
          <p:cNvSpPr/>
          <p:nvPr/>
        </p:nvSpPr>
        <p:spPr>
          <a:xfrm>
            <a:off x="2880000" y="4444200"/>
            <a:ext cx="143640" cy="143640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FFFFFF"/>
            </a:solidFill>
            <a:round/>
          </a:ln>
          <a:effectLst>
            <a:outerShdw dist="12600" dir="540000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5"/>
          <p:cNvSpPr/>
          <p:nvPr/>
        </p:nvSpPr>
        <p:spPr>
          <a:xfrm>
            <a:off x="3744000" y="4336200"/>
            <a:ext cx="143640" cy="143640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FFFFFF"/>
            </a:solidFill>
            <a:round/>
          </a:ln>
          <a:effectLst>
            <a:outerShdw dist="12600" dir="540000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6"/>
          <p:cNvSpPr/>
          <p:nvPr/>
        </p:nvSpPr>
        <p:spPr>
          <a:xfrm>
            <a:off x="5364360" y="4696200"/>
            <a:ext cx="143640" cy="143640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FFFFFF"/>
            </a:solidFill>
            <a:round/>
          </a:ln>
          <a:effectLst>
            <a:outerShdw dist="12600" dir="540000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7"/>
          <p:cNvSpPr/>
          <p:nvPr/>
        </p:nvSpPr>
        <p:spPr>
          <a:xfrm>
            <a:off x="4968360" y="4588200"/>
            <a:ext cx="143640" cy="143640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FFFFFF"/>
            </a:solidFill>
            <a:round/>
          </a:ln>
          <a:effectLst>
            <a:outerShdw dist="12600" dir="540000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8"/>
          <p:cNvSpPr/>
          <p:nvPr/>
        </p:nvSpPr>
        <p:spPr>
          <a:xfrm>
            <a:off x="4536360" y="4452840"/>
            <a:ext cx="143640" cy="143640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FFFFFF"/>
            </a:solidFill>
            <a:round/>
          </a:ln>
          <a:effectLst>
            <a:outerShdw dist="12600" dir="540000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9"/>
          <p:cNvSpPr/>
          <p:nvPr/>
        </p:nvSpPr>
        <p:spPr>
          <a:xfrm>
            <a:off x="3888000" y="5267520"/>
            <a:ext cx="143640" cy="143640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FFFFFF"/>
            </a:solidFill>
            <a:round/>
          </a:ln>
          <a:effectLst>
            <a:outerShdw dist="12600" dir="540000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10"/>
          <p:cNvSpPr/>
          <p:nvPr/>
        </p:nvSpPr>
        <p:spPr>
          <a:xfrm>
            <a:off x="3384000" y="5360040"/>
            <a:ext cx="143640" cy="143640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FFFFFF"/>
            </a:solidFill>
            <a:round/>
          </a:ln>
          <a:effectLst>
            <a:outerShdw dist="12600" dir="540000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11"/>
          <p:cNvSpPr/>
          <p:nvPr/>
        </p:nvSpPr>
        <p:spPr>
          <a:xfrm>
            <a:off x="4608000" y="5148000"/>
            <a:ext cx="143640" cy="143640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FFFFFF"/>
            </a:solidFill>
            <a:round/>
          </a:ln>
          <a:effectLst>
            <a:outerShdw dist="12600" dir="540000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12"/>
          <p:cNvSpPr/>
          <p:nvPr/>
        </p:nvSpPr>
        <p:spPr>
          <a:xfrm>
            <a:off x="5796360" y="5344560"/>
            <a:ext cx="143640" cy="143640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FFFFFF"/>
            </a:solidFill>
            <a:round/>
          </a:ln>
          <a:effectLst>
            <a:outerShdw dist="12600" dir="540000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13"/>
          <p:cNvSpPr/>
          <p:nvPr/>
        </p:nvSpPr>
        <p:spPr>
          <a:xfrm>
            <a:off x="5544000" y="4968360"/>
            <a:ext cx="143640" cy="143640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FFFFFF"/>
            </a:solidFill>
            <a:round/>
          </a:ln>
          <a:effectLst>
            <a:outerShdw dist="12600" dir="540000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14"/>
          <p:cNvSpPr/>
          <p:nvPr/>
        </p:nvSpPr>
        <p:spPr>
          <a:xfrm>
            <a:off x="3384000" y="4372200"/>
            <a:ext cx="143640" cy="143640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FFFFFF"/>
            </a:solidFill>
            <a:round/>
          </a:ln>
          <a:effectLst>
            <a:outerShdw dist="12600" dir="540000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15"/>
          <p:cNvSpPr/>
          <p:nvPr/>
        </p:nvSpPr>
        <p:spPr>
          <a:xfrm>
            <a:off x="5616000" y="5904360"/>
            <a:ext cx="143640" cy="143640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FFFFFF"/>
            </a:solidFill>
            <a:round/>
          </a:ln>
          <a:effectLst>
            <a:outerShdw dist="12600" dir="540000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16"/>
          <p:cNvSpPr/>
          <p:nvPr/>
        </p:nvSpPr>
        <p:spPr>
          <a:xfrm>
            <a:off x="8313480" y="697968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426060CE-2AC8-4D6D-AE18-6D654818FA70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m 191"/>
          <p:cNvPicPr/>
          <p:nvPr/>
        </p:nvPicPr>
        <p:blipFill>
          <a:blip r:embed="rId3"/>
          <a:stretch/>
        </p:blipFill>
        <p:spPr>
          <a:xfrm>
            <a:off x="3276360" y="1080000"/>
            <a:ext cx="4139640" cy="2759760"/>
          </a:xfrm>
          <a:prstGeom prst="rect">
            <a:avLst/>
          </a:prstGeom>
          <a:ln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431280" y="179280"/>
            <a:ext cx="906984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pPr>
              <a:lnSpc>
                <a:spcPct val="100000"/>
              </a:lnSpc>
            </a:pPr>
            <a:r>
              <a:rPr lang="pt-BR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Introduction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C0261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Data Storage Models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4824000" y="2952000"/>
            <a:ext cx="1404000" cy="612000"/>
          </a:xfrm>
          <a:prstGeom prst="rect">
            <a:avLst/>
          </a:prstGeom>
          <a:noFill/>
          <a:ln w="5724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5" name="Imagem 194"/>
          <p:cNvPicPr/>
          <p:nvPr/>
        </p:nvPicPr>
        <p:blipFill>
          <a:blip r:embed="rId4"/>
          <a:stretch/>
        </p:blipFill>
        <p:spPr>
          <a:xfrm>
            <a:off x="2093040" y="3920400"/>
            <a:ext cx="6258960" cy="3387600"/>
          </a:xfrm>
          <a:prstGeom prst="rect">
            <a:avLst/>
          </a:prstGeom>
          <a:ln>
            <a:noFill/>
          </a:ln>
        </p:spPr>
      </p:pic>
      <p:sp>
        <p:nvSpPr>
          <p:cNvPr id="196" name="CustomShape 3"/>
          <p:cNvSpPr/>
          <p:nvPr/>
        </p:nvSpPr>
        <p:spPr>
          <a:xfrm>
            <a:off x="8745480" y="697968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A27EFF41-FB00-406C-9084-A205C2BC9606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02920" y="179280"/>
            <a:ext cx="906984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pPr>
              <a:lnSpc>
                <a:spcPct val="100000"/>
              </a:lnSpc>
            </a:pPr>
            <a:r>
              <a:rPr lang="pt-BR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Introduction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C0261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Problem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144000" y="5148000"/>
            <a:ext cx="453492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3"/>
          <p:cNvSpPr/>
          <p:nvPr/>
        </p:nvSpPr>
        <p:spPr>
          <a:xfrm>
            <a:off x="359280" y="1802880"/>
            <a:ext cx="9288000" cy="46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Simulation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tools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00000"/>
              </a:lnSpc>
              <a:spcAft>
                <a:spcPts val="43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Validation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of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storage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models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before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deployment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00000"/>
              </a:lnSpc>
              <a:spcAft>
                <a:spcPts val="43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6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Little </a:t>
            </a:r>
            <a:r>
              <a:rPr lang="pt-BR" sz="2600" b="0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to</a:t>
            </a:r>
            <a:r>
              <a:rPr lang="pt-BR" sz="26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no </a:t>
            </a:r>
            <a:r>
              <a:rPr lang="pt-BR" sz="2600" b="0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support</a:t>
            </a:r>
            <a:r>
              <a:rPr lang="pt-BR" sz="26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for </a:t>
            </a:r>
            <a:r>
              <a:rPr lang="pt-BR" sz="2600" b="0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code</a:t>
            </a:r>
            <a:r>
              <a:rPr lang="pt-BR" sz="26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600" b="0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reusability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00000"/>
              </a:lnSpc>
              <a:spcAft>
                <a:spcPts val="43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600" b="0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How</a:t>
            </a:r>
            <a:r>
              <a:rPr lang="pt-BR" sz="26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600" b="0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to</a:t>
            </a:r>
            <a:r>
              <a:rPr lang="pt-BR" sz="26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improve </a:t>
            </a:r>
            <a:r>
              <a:rPr lang="pt-BR" sz="2600" b="0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the</a:t>
            </a:r>
            <a:r>
              <a:rPr lang="pt-BR" sz="26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600" b="0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efficiency</a:t>
            </a:r>
            <a:r>
              <a:rPr lang="pt-BR" sz="26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600" b="0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of</a:t>
            </a:r>
            <a:r>
              <a:rPr lang="pt-BR" sz="26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system </a:t>
            </a:r>
            <a:r>
              <a:rPr lang="pt-BR" sz="2600" b="0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development</a:t>
            </a:r>
            <a:r>
              <a:rPr lang="pt-BR" sz="26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600" b="0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and</a:t>
            </a:r>
            <a:r>
              <a:rPr lang="pt-BR" sz="26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600" b="0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evaluation</a:t>
            </a:r>
            <a:r>
              <a:rPr lang="pt-BR" sz="26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?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439"/>
              </a:spcAft>
            </a:pP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16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Main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goal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Support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for </a:t>
            </a: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prototyping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WSNs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applications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Generate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code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for </a:t>
            </a: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simulation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environment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8637480" y="697968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240AE5CF-3FE7-4C1D-AA5A-28580961BFC1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02920" y="179280"/>
            <a:ext cx="906984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pPr>
              <a:lnSpc>
                <a:spcPct val="100000"/>
              </a:lnSpc>
            </a:pPr>
            <a:r>
              <a:rPr lang="pt-BR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Introduction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C0261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Our Idea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359280" y="1802880"/>
            <a:ext cx="8568720" cy="509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1160" indent="-342720">
              <a:lnSpc>
                <a:spcPct val="100000"/>
              </a:lnSpc>
              <a:spcAft>
                <a:spcPts val="43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Software components models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54200" lvl="1" indent="-342720">
              <a:lnSpc>
                <a:spcPct val="100000"/>
              </a:lnSpc>
              <a:spcAft>
                <a:spcPts val="43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Reduce  development complexity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54200" lvl="1" indent="-342720">
              <a:lnSpc>
                <a:spcPct val="100000"/>
              </a:lnSpc>
              <a:spcAft>
                <a:spcPts val="43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Improve productivity and code reuse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54200" lvl="1" indent="-342720">
              <a:lnSpc>
                <a:spcPct val="100000"/>
              </a:lnSpc>
              <a:spcAft>
                <a:spcPts val="43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Agile development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160" indent="-342720">
              <a:lnSpc>
                <a:spcPct val="100000"/>
              </a:lnSpc>
              <a:spcAft>
                <a:spcPts val="439"/>
              </a:spcAft>
              <a:buClr>
                <a:srgbClr val="000000"/>
              </a:buClr>
              <a:buFont typeface="Wingdings" charset="2"/>
              <a:buChar char=""/>
            </a:pP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160" indent="-342720">
              <a:lnSpc>
                <a:spcPct val="100000"/>
              </a:lnSpc>
              <a:spcAft>
                <a:spcPts val="43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State machine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54200" lvl="1" indent="-342720">
              <a:lnSpc>
                <a:spcPct val="100000"/>
              </a:lnSpc>
              <a:spcAft>
                <a:spcPts val="43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Formalize the interaction between components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54200" lvl="1" indent="-342720">
              <a:lnSpc>
                <a:spcPct val="100000"/>
              </a:lnSpc>
              <a:spcAft>
                <a:spcPts val="439"/>
              </a:spcAft>
              <a:buClr>
                <a:srgbClr val="000000"/>
              </a:buClr>
              <a:buFont typeface="Wingdings" charset="2"/>
              <a:buChar char=""/>
            </a:pP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160" indent="-342720">
              <a:lnSpc>
                <a:spcPct val="100000"/>
              </a:lnSpc>
              <a:spcAft>
                <a:spcPts val="43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SLEDS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54200" lvl="1" indent="-342720">
              <a:lnSpc>
                <a:spcPct val="100000"/>
              </a:lnSpc>
              <a:spcAft>
                <a:spcPts val="43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DSL that closely resembles a state machine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54200" lvl="1" indent="-342720">
              <a:lnSpc>
                <a:spcPct val="100000"/>
              </a:lnSpc>
              <a:spcAft>
                <a:spcPts val="43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Allow the programmer to define the flow of activities in a higher-level of abstraction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144000" y="5148000"/>
            <a:ext cx="453492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4"/>
          <p:cNvSpPr/>
          <p:nvPr/>
        </p:nvSpPr>
        <p:spPr>
          <a:xfrm>
            <a:off x="8313480" y="697968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6FA0920A-9673-4D16-A923-4DF8DEAC6D3C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m 2"/>
          <p:cNvPicPr/>
          <p:nvPr/>
        </p:nvPicPr>
        <p:blipFill>
          <a:blip r:embed="rId3"/>
          <a:stretch/>
        </p:blipFill>
        <p:spPr>
          <a:xfrm>
            <a:off x="2735640" y="604440"/>
            <a:ext cx="6377400" cy="403956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502920" y="301680"/>
            <a:ext cx="280800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pPr>
              <a:lnSpc>
                <a:spcPct val="100000"/>
              </a:lnSpc>
            </a:pPr>
            <a:r>
              <a:rPr lang="pt-BR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RCBM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C0261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Architecture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431280" y="4332240"/>
            <a:ext cx="9576000" cy="12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68280" indent="-2901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pt-BR" sz="2200" b="1" strike="noStrike" spc="-1" dirty="0">
                <a:solidFill>
                  <a:srgbClr val="007E3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Library </a:t>
            </a:r>
            <a:r>
              <a:rPr lang="pt-BR" sz="2200" b="1" strike="noStrike" spc="-1" dirty="0" err="1">
                <a:solidFill>
                  <a:srgbClr val="007E3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Components</a:t>
            </a:r>
            <a:r>
              <a:rPr lang="pt-BR" sz="2200" b="1" strike="noStrike" spc="-1" dirty="0">
                <a:solidFill>
                  <a:srgbClr val="007E3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pt-BR" sz="2200" b="1" strike="noStrike" spc="-1" dirty="0">
              <a:solidFill>
                <a:srgbClr val="007E3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spcAft>
                <a:spcPts val="150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Useful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functions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common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to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several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models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.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Ex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: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Aggregation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and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timer</a:t>
            </a:r>
            <a:endParaRPr lang="pt-B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4185360" y="604440"/>
            <a:ext cx="2376000" cy="510840"/>
          </a:xfrm>
          <a:prstGeom prst="rect">
            <a:avLst/>
          </a:prstGeom>
          <a:noFill/>
          <a:ln w="5076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4"/>
          <p:cNvSpPr/>
          <p:nvPr/>
        </p:nvSpPr>
        <p:spPr>
          <a:xfrm>
            <a:off x="359280" y="5112000"/>
            <a:ext cx="9576000" cy="78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68280" indent="-2901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pt-BR" sz="2200" b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Application</a:t>
            </a:r>
            <a:r>
              <a:rPr lang="pt-BR" sz="2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t-BR" sz="2200" b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components</a:t>
            </a:r>
            <a:endParaRPr lang="pt-BR" sz="22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3320" lvl="1" indent="-275760">
              <a:lnSpc>
                <a:spcPct val="100000"/>
              </a:lnSpc>
              <a:spcAft>
                <a:spcPts val="150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Refer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to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entities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that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are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directly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related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to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WSN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storage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models</a:t>
            </a:r>
            <a:endParaRPr lang="pt-B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6623640" y="539640"/>
            <a:ext cx="2519640" cy="1151640"/>
          </a:xfrm>
          <a:prstGeom prst="rect">
            <a:avLst/>
          </a:prstGeom>
          <a:noFill/>
          <a:ln w="5076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6"/>
          <p:cNvSpPr/>
          <p:nvPr/>
        </p:nvSpPr>
        <p:spPr>
          <a:xfrm>
            <a:off x="5363640" y="2048040"/>
            <a:ext cx="2519640" cy="1443240"/>
          </a:xfrm>
          <a:prstGeom prst="rect">
            <a:avLst/>
          </a:prstGeom>
          <a:noFill/>
          <a:ln w="5076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7"/>
          <p:cNvSpPr/>
          <p:nvPr/>
        </p:nvSpPr>
        <p:spPr>
          <a:xfrm>
            <a:off x="359280" y="5904000"/>
            <a:ext cx="9576000" cy="78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68280" indent="-2901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pt-BR" sz="2200" b="0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Coordination</a:t>
            </a:r>
            <a:r>
              <a:rPr lang="pt-BR" sz="2200" b="0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Component</a:t>
            </a:r>
            <a:endParaRPr lang="pt-BR" sz="2200" b="0" strike="noStrike" spc="-1" dirty="0">
              <a:solidFill>
                <a:schemeClr val="accent6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3320" lvl="1" indent="-275760">
              <a:lnSpc>
                <a:spcPct val="100000"/>
              </a:lnSpc>
              <a:spcAft>
                <a:spcPts val="150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Coordination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execution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flow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and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interaction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between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components</a:t>
            </a:r>
            <a:endParaRPr lang="pt-B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8"/>
          <p:cNvSpPr/>
          <p:nvPr/>
        </p:nvSpPr>
        <p:spPr>
          <a:xfrm>
            <a:off x="5363640" y="3628440"/>
            <a:ext cx="2519640" cy="475560"/>
          </a:xfrm>
          <a:prstGeom prst="rect">
            <a:avLst/>
          </a:prstGeom>
          <a:noFill/>
          <a:ln w="50760">
            <a:solidFill>
              <a:srgbClr val="99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9"/>
          <p:cNvSpPr/>
          <p:nvPr/>
        </p:nvSpPr>
        <p:spPr>
          <a:xfrm>
            <a:off x="4185360" y="1124640"/>
            <a:ext cx="2376000" cy="583200"/>
          </a:xfrm>
          <a:prstGeom prst="rect">
            <a:avLst/>
          </a:prstGeom>
          <a:noFill/>
          <a:ln w="50760">
            <a:solidFill>
              <a:srgbClr val="99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0"/>
          <p:cNvSpPr/>
          <p:nvPr/>
        </p:nvSpPr>
        <p:spPr>
          <a:xfrm>
            <a:off x="9033480" y="705168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B814BAD4-7E9D-4DD2-A8F3-F0B39AF4B027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11"/>
          <p:cNvSpPr/>
          <p:nvPr/>
        </p:nvSpPr>
        <p:spPr>
          <a:xfrm>
            <a:off x="1800" y="6614640"/>
            <a:ext cx="9576720" cy="6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785880" lvl="1" indent="-342720">
              <a:lnSpc>
                <a:spcPct val="100000"/>
              </a:lnSpc>
              <a:spcAft>
                <a:spcPts val="1012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Communication Platform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: NS2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simulation</a:t>
            </a:r>
            <a:r>
              <a:rPr lang="pt-B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pt-B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environment</a:t>
            </a:r>
            <a:endParaRPr lang="pt-B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13"/>
          <p:cNvSpPr/>
          <p:nvPr/>
        </p:nvSpPr>
        <p:spPr>
          <a:xfrm>
            <a:off x="5364568" y="4267373"/>
            <a:ext cx="2518892" cy="376560"/>
          </a:xfrm>
          <a:prstGeom prst="rect">
            <a:avLst/>
          </a:prstGeom>
          <a:noFill/>
          <a:ln w="5724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09" grpId="0"/>
      <p:bldP spid="212" grpId="0"/>
      <p:bldP spid="2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8964000" y="708336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9606F274-4E9D-4647-B0C0-F49B0402CFDE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468000" y="121680"/>
            <a:ext cx="9360000" cy="126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r>
              <a:rPr lang="en-US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 Machine</a:t>
            </a:r>
            <a:endParaRPr lang="pt-B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251280" y="5399280"/>
            <a:ext cx="9431280" cy="1404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531720" indent="-457200">
              <a:lnSpc>
                <a:spcPct val="100000"/>
              </a:lnSpc>
              <a:spcAft>
                <a:spcPts val="598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 state has a name</a:t>
            </a:r>
            <a:endParaRPr lang="pt-B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1720" indent="-457200">
              <a:lnSpc>
                <a:spcPct val="100000"/>
              </a:lnSpc>
              <a:spcAft>
                <a:spcPts val="598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Notation between brackets</a:t>
            </a:r>
            <a:endParaRPr lang="pt-B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2680" lvl="1" indent="-285480">
              <a:lnSpc>
                <a:spcPct val="100000"/>
              </a:lnSpc>
              <a:spcAft>
                <a:spcPts val="598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send message, timer initialization</a:t>
            </a:r>
            <a:endParaRPr lang="pt-B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82800" y="2418120"/>
            <a:ext cx="776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5"/>
          <p:cNvSpPr/>
          <p:nvPr/>
        </p:nvSpPr>
        <p:spPr>
          <a:xfrm>
            <a:off x="5267520" y="1872000"/>
            <a:ext cx="1800000" cy="103104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36000" rIns="108000" bIns="36000" anchor="ctr"/>
          <a:lstStyle/>
          <a:p>
            <a:pPr algn="ctr"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Wait_First_Sensor_ID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[send SENSOR_ID]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6"/>
          <p:cNvSpPr/>
          <p:nvPr/>
        </p:nvSpPr>
        <p:spPr>
          <a:xfrm>
            <a:off x="4018320" y="2406240"/>
            <a:ext cx="1248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7"/>
          <p:cNvSpPr/>
          <p:nvPr/>
        </p:nvSpPr>
        <p:spPr>
          <a:xfrm flipV="1">
            <a:off x="7067520" y="2381760"/>
            <a:ext cx="1031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8"/>
          <p:cNvSpPr/>
          <p:nvPr/>
        </p:nvSpPr>
        <p:spPr>
          <a:xfrm>
            <a:off x="7025040" y="2062800"/>
            <a:ext cx="112212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recv SENSOR_ID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9"/>
          <p:cNvSpPr/>
          <p:nvPr/>
        </p:nvSpPr>
        <p:spPr>
          <a:xfrm flipH="1" flipV="1">
            <a:off x="9017640" y="1863720"/>
            <a:ext cx="899640" cy="514440"/>
          </a:xfrm>
          <a:prstGeom prst="curvedConnector4">
            <a:avLst>
              <a:gd name="adj1" fmla="val -11007"/>
              <a:gd name="adj2" fmla="val 228776"/>
            </a:avLst>
          </a:pr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10"/>
          <p:cNvSpPr/>
          <p:nvPr/>
        </p:nvSpPr>
        <p:spPr>
          <a:xfrm>
            <a:off x="8118360" y="1198800"/>
            <a:ext cx="116100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recv SENSOR_ID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11"/>
          <p:cNvSpPr/>
          <p:nvPr/>
        </p:nvSpPr>
        <p:spPr>
          <a:xfrm>
            <a:off x="3922920" y="4015800"/>
            <a:ext cx="1799640" cy="104364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Store_Neighbor_List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[initTimer(tExit)]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12"/>
          <p:cNvSpPr/>
          <p:nvPr/>
        </p:nvSpPr>
        <p:spPr>
          <a:xfrm rot="10800000" flipH="1">
            <a:off x="3848386" y="4015800"/>
            <a:ext cx="1118534" cy="565200"/>
          </a:xfrm>
          <a:prstGeom prst="curvedConnector4">
            <a:avLst>
              <a:gd name="adj1" fmla="val -77047"/>
              <a:gd name="adj2" fmla="val 174448"/>
            </a:avLst>
          </a:pr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13"/>
          <p:cNvSpPr/>
          <p:nvPr/>
        </p:nvSpPr>
        <p:spPr>
          <a:xfrm>
            <a:off x="1942696" y="3563813"/>
            <a:ext cx="151344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 dirty="0" err="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recv</a:t>
            </a:r>
            <a:r>
              <a:rPr lang="pt-BR" sz="1100" b="0" strike="noStrike" spc="-1" dirty="0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ACK_SENSOR_ID</a:t>
            </a:r>
            <a:endParaRPr lang="pt-BR" sz="11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14"/>
          <p:cNvSpPr/>
          <p:nvPr/>
        </p:nvSpPr>
        <p:spPr>
          <a:xfrm>
            <a:off x="875160" y="1391040"/>
            <a:ext cx="3460320" cy="205704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ts val="283"/>
              </a:spcBef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INI</a:t>
            </a:r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[If myID==0</a:t>
            </a: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    send SENSOR_ID]</a:t>
            </a:r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15"/>
          <p:cNvSpPr/>
          <p:nvPr/>
        </p:nvSpPr>
        <p:spPr>
          <a:xfrm>
            <a:off x="8123400" y="1869480"/>
            <a:ext cx="1799640" cy="102924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/>
          <a:lstStyle/>
          <a:p>
            <a:pPr algn="ctr"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Form_Neighbor_List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[initTimer(tFlood)]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16"/>
          <p:cNvSpPr/>
          <p:nvPr/>
        </p:nvSpPr>
        <p:spPr>
          <a:xfrm>
            <a:off x="6995520" y="4026600"/>
            <a:ext cx="1799640" cy="104364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080" tIns="73080" rIns="118080" bIns="73080" anchor="ctr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ACK_Neighbor_List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[send ACK_SENSOR_ID]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Line 17"/>
          <p:cNvSpPr/>
          <p:nvPr/>
        </p:nvSpPr>
        <p:spPr>
          <a:xfrm flipH="1">
            <a:off x="5745960" y="4537440"/>
            <a:ext cx="1242000" cy="360"/>
          </a:xfrm>
          <a:prstGeom prst="line">
            <a:avLst/>
          </a:prstGeom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18"/>
          <p:cNvSpPr/>
          <p:nvPr/>
        </p:nvSpPr>
        <p:spPr>
          <a:xfrm flipH="1">
            <a:off x="8142120" y="2899080"/>
            <a:ext cx="875160" cy="120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19"/>
          <p:cNvSpPr/>
          <p:nvPr/>
        </p:nvSpPr>
        <p:spPr>
          <a:xfrm>
            <a:off x="7817400" y="3143160"/>
            <a:ext cx="112212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timer tFlood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20"/>
          <p:cNvSpPr/>
          <p:nvPr/>
        </p:nvSpPr>
        <p:spPr>
          <a:xfrm>
            <a:off x="731160" y="1332000"/>
            <a:ext cx="4496040" cy="2169720"/>
          </a:xfrm>
          <a:prstGeom prst="rect">
            <a:avLst/>
          </a:prstGeom>
          <a:noFill/>
          <a:ln w="5724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21"/>
          <p:cNvSpPr/>
          <p:nvPr/>
        </p:nvSpPr>
        <p:spPr>
          <a:xfrm flipH="1" flipV="1">
            <a:off x="2622600" y="4581000"/>
            <a:ext cx="12711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22"/>
          <p:cNvSpPr/>
          <p:nvPr/>
        </p:nvSpPr>
        <p:spPr>
          <a:xfrm>
            <a:off x="826920" y="4051800"/>
            <a:ext cx="1799640" cy="104364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23"/>
          <p:cNvSpPr/>
          <p:nvPr/>
        </p:nvSpPr>
        <p:spPr>
          <a:xfrm>
            <a:off x="918000" y="4122000"/>
            <a:ext cx="1620000" cy="90000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/>
          <a:lstStyle/>
          <a:p>
            <a:pPr algn="ctr"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EXIT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24"/>
          <p:cNvSpPr/>
          <p:nvPr/>
        </p:nvSpPr>
        <p:spPr>
          <a:xfrm>
            <a:off x="2621880" y="4660920"/>
            <a:ext cx="112212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timer tExit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8964000" y="7083360"/>
            <a:ext cx="234000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fld id="{677D096A-D59C-44E9-B949-84822B147172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</a:t>
            </a:fld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468000" y="121680"/>
            <a:ext cx="9360000" cy="126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ctr"/>
          <a:lstStyle/>
          <a:p>
            <a:r>
              <a:rPr lang="en-US" sz="4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 Machine</a:t>
            </a:r>
            <a:endParaRPr lang="pt-BR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251280" y="5471280"/>
            <a:ext cx="9431280" cy="1404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531720" indent="-457200">
              <a:lnSpc>
                <a:spcPct val="100000"/>
              </a:lnSpc>
              <a:spcAft>
                <a:spcPts val="598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 transition</a:t>
            </a:r>
            <a:endParaRPr lang="pt-B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2680" lvl="1" indent="-285480">
              <a:lnSpc>
                <a:spcPct val="100000"/>
              </a:lnSpc>
              <a:spcAft>
                <a:spcPts val="598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pt-B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82800" y="2598120"/>
            <a:ext cx="776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5"/>
          <p:cNvSpPr/>
          <p:nvPr/>
        </p:nvSpPr>
        <p:spPr>
          <a:xfrm>
            <a:off x="4187520" y="1980000"/>
            <a:ext cx="2012400" cy="118800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36000" rIns="108000" bIns="36000" anchor="ctr"/>
          <a:lstStyle/>
          <a:p>
            <a:pPr algn="ctr">
              <a:lnSpc>
                <a:spcPct val="100000"/>
              </a:lnSpc>
            </a:pPr>
            <a:r>
              <a:rPr lang="pt-B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Wait_First_Sensor_ID</a:t>
            </a:r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[send SENSOR_ID]</a:t>
            </a:r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6"/>
          <p:cNvSpPr/>
          <p:nvPr/>
        </p:nvSpPr>
        <p:spPr>
          <a:xfrm>
            <a:off x="2938320" y="2586240"/>
            <a:ext cx="1248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7"/>
          <p:cNvSpPr/>
          <p:nvPr/>
        </p:nvSpPr>
        <p:spPr>
          <a:xfrm flipV="1">
            <a:off x="6275520" y="2561760"/>
            <a:ext cx="1031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8"/>
          <p:cNvSpPr/>
          <p:nvPr/>
        </p:nvSpPr>
        <p:spPr>
          <a:xfrm>
            <a:off x="6809040" y="2242800"/>
            <a:ext cx="112212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recv SENSOR_ID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9"/>
          <p:cNvSpPr/>
          <p:nvPr/>
        </p:nvSpPr>
        <p:spPr>
          <a:xfrm flipH="1" flipV="1">
            <a:off x="8441640" y="2007720"/>
            <a:ext cx="899640" cy="514440"/>
          </a:xfrm>
          <a:prstGeom prst="curvedConnector4">
            <a:avLst>
              <a:gd name="adj1" fmla="val -11007"/>
              <a:gd name="adj2" fmla="val 228776"/>
            </a:avLst>
          </a:pr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10"/>
          <p:cNvSpPr/>
          <p:nvPr/>
        </p:nvSpPr>
        <p:spPr>
          <a:xfrm>
            <a:off x="8010360" y="1054800"/>
            <a:ext cx="239364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recv SENSOR_ID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11"/>
          <p:cNvSpPr/>
          <p:nvPr/>
        </p:nvSpPr>
        <p:spPr>
          <a:xfrm>
            <a:off x="4138920" y="4195800"/>
            <a:ext cx="1980000" cy="118800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Store_Neighbor_List</a:t>
            </a:r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[initTimer(tExit)]</a:t>
            </a:r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13"/>
          <p:cNvSpPr/>
          <p:nvPr/>
        </p:nvSpPr>
        <p:spPr>
          <a:xfrm>
            <a:off x="2376016" y="3624480"/>
            <a:ext cx="151344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recv ACK_SENSOR_ID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14"/>
          <p:cNvSpPr/>
          <p:nvPr/>
        </p:nvSpPr>
        <p:spPr>
          <a:xfrm>
            <a:off x="875160" y="1967040"/>
            <a:ext cx="2016000" cy="118800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ts val="283"/>
              </a:spcBef>
            </a:pPr>
            <a:r>
              <a:rPr lang="pt-B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INI</a:t>
            </a:r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[If myID==0</a:t>
            </a:r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    send SENSOR_ID]</a:t>
            </a:r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15"/>
          <p:cNvSpPr/>
          <p:nvPr/>
        </p:nvSpPr>
        <p:spPr>
          <a:xfrm>
            <a:off x="7331400" y="1977480"/>
            <a:ext cx="2016000" cy="118800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/>
          <a:lstStyle/>
          <a:p>
            <a:pPr algn="ctr">
              <a:lnSpc>
                <a:spcPct val="100000"/>
              </a:lnSpc>
            </a:pPr>
            <a:r>
              <a:rPr lang="pt-B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Form_Neighbor_List</a:t>
            </a:r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[initTimer(tFlood)]</a:t>
            </a:r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16"/>
          <p:cNvSpPr/>
          <p:nvPr/>
        </p:nvSpPr>
        <p:spPr>
          <a:xfrm>
            <a:off x="7427520" y="4206600"/>
            <a:ext cx="1980000" cy="118800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080" tIns="73080" rIns="118080" bIns="73080" anchor="ctr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ACK_Neighbor_List</a:t>
            </a:r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[send ACK_SENSOR_ID]</a:t>
            </a:r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Line 17"/>
          <p:cNvSpPr/>
          <p:nvPr/>
        </p:nvSpPr>
        <p:spPr>
          <a:xfrm flipH="1">
            <a:off x="6141960" y="4789440"/>
            <a:ext cx="1242000" cy="360"/>
          </a:xfrm>
          <a:prstGeom prst="line">
            <a:avLst/>
          </a:prstGeom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18"/>
          <p:cNvSpPr/>
          <p:nvPr/>
        </p:nvSpPr>
        <p:spPr>
          <a:xfrm flipH="1">
            <a:off x="8348040" y="3132000"/>
            <a:ext cx="360" cy="1074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19"/>
          <p:cNvSpPr/>
          <p:nvPr/>
        </p:nvSpPr>
        <p:spPr>
          <a:xfrm>
            <a:off x="7061400" y="3395160"/>
            <a:ext cx="168660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timer tFlood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20"/>
          <p:cNvSpPr/>
          <p:nvPr/>
        </p:nvSpPr>
        <p:spPr>
          <a:xfrm flipH="1" flipV="1">
            <a:off x="2802600" y="4797000"/>
            <a:ext cx="12711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21"/>
          <p:cNvSpPr/>
          <p:nvPr/>
        </p:nvSpPr>
        <p:spPr>
          <a:xfrm>
            <a:off x="826920" y="4231800"/>
            <a:ext cx="1980000" cy="118800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22"/>
          <p:cNvSpPr/>
          <p:nvPr/>
        </p:nvSpPr>
        <p:spPr>
          <a:xfrm>
            <a:off x="918000" y="4302000"/>
            <a:ext cx="1800000" cy="104400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/>
          <a:lstStyle/>
          <a:p>
            <a:pPr algn="ctr">
              <a:lnSpc>
                <a:spcPct val="100000"/>
              </a:lnSpc>
            </a:pPr>
            <a:r>
              <a:rPr lang="pt-B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EXIT</a:t>
            </a:r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23"/>
          <p:cNvSpPr/>
          <p:nvPr/>
        </p:nvSpPr>
        <p:spPr>
          <a:xfrm>
            <a:off x="3017880" y="4840920"/>
            <a:ext cx="112212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timer tExit</a:t>
            </a:r>
            <a:endParaRPr lang="pt-BR" sz="1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4"/>
          <p:cNvSpPr/>
          <p:nvPr/>
        </p:nvSpPr>
        <p:spPr>
          <a:xfrm>
            <a:off x="1116000" y="6147720"/>
            <a:ext cx="5832000" cy="50364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Line 25"/>
          <p:cNvSpPr/>
          <p:nvPr/>
        </p:nvSpPr>
        <p:spPr>
          <a:xfrm>
            <a:off x="1321560" y="6370200"/>
            <a:ext cx="612000" cy="360"/>
          </a:xfrm>
          <a:prstGeom prst="line">
            <a:avLst/>
          </a:prstGeom>
          <a:ln w="381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26"/>
          <p:cNvSpPr/>
          <p:nvPr/>
        </p:nvSpPr>
        <p:spPr>
          <a:xfrm>
            <a:off x="2041560" y="6181920"/>
            <a:ext cx="202644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Logic State Change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Line 27"/>
          <p:cNvSpPr/>
          <p:nvPr/>
        </p:nvSpPr>
        <p:spPr>
          <a:xfrm>
            <a:off x="4115520" y="6386040"/>
            <a:ext cx="612000" cy="360"/>
          </a:xfrm>
          <a:prstGeom prst="line">
            <a:avLst/>
          </a:prstGeom>
          <a:ln w="38160" cap="rnd">
            <a:solidFill>
              <a:srgbClr val="3333CC"/>
            </a:solidFill>
            <a:custDash>
              <a:ds d="1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28"/>
          <p:cNvSpPr/>
          <p:nvPr/>
        </p:nvSpPr>
        <p:spPr>
          <a:xfrm>
            <a:off x="4741560" y="6181920"/>
            <a:ext cx="202644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Event State Change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29"/>
          <p:cNvSpPr/>
          <p:nvPr/>
        </p:nvSpPr>
        <p:spPr>
          <a:xfrm>
            <a:off x="2938320" y="2160000"/>
            <a:ext cx="1249200" cy="936000"/>
          </a:xfrm>
          <a:prstGeom prst="rect">
            <a:avLst/>
          </a:prstGeom>
          <a:noFill/>
          <a:ln w="5724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30"/>
          <p:cNvSpPr/>
          <p:nvPr/>
        </p:nvSpPr>
        <p:spPr>
          <a:xfrm>
            <a:off x="7992000" y="1080000"/>
            <a:ext cx="2088000" cy="936000"/>
          </a:xfrm>
          <a:prstGeom prst="rect">
            <a:avLst/>
          </a:prstGeom>
          <a:noFill/>
          <a:ln w="5724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31"/>
          <p:cNvSpPr/>
          <p:nvPr/>
        </p:nvSpPr>
        <p:spPr>
          <a:xfrm>
            <a:off x="6876000" y="3276000"/>
            <a:ext cx="2088000" cy="756000"/>
          </a:xfrm>
          <a:prstGeom prst="rect">
            <a:avLst/>
          </a:prstGeom>
          <a:noFill/>
          <a:ln w="57240">
            <a:solidFill>
              <a:srgbClr val="FC5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CustomShape 12"/>
          <p:cNvSpPr/>
          <p:nvPr/>
        </p:nvSpPr>
        <p:spPr>
          <a:xfrm rot="10800000" flipH="1">
            <a:off x="4065794" y="4199889"/>
            <a:ext cx="1118534" cy="565200"/>
          </a:xfrm>
          <a:prstGeom prst="curvedConnector4">
            <a:avLst>
              <a:gd name="adj1" fmla="val -77047"/>
              <a:gd name="adj2" fmla="val 174448"/>
            </a:avLst>
          </a:prstGeom>
          <a:noFill/>
          <a:ln w="29160" cap="rnd">
            <a:solidFill>
              <a:srgbClr val="3333CC"/>
            </a:solidFill>
            <a:custDash>
              <a:ds d="200000" sp="100000"/>
            </a:custDash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5680</TotalTime>
  <Words>1474</Words>
  <Application>Microsoft Office PowerPoint</Application>
  <PresentationFormat>Personalizar</PresentationFormat>
  <Paragraphs>455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 Tolerance in Spatial Query Processing for Wireless Sensor Networks</dc:title>
  <dc:subject/>
  <dc:creator>marcos</dc:creator>
  <dc:description/>
  <cp:lastModifiedBy>marcos</cp:lastModifiedBy>
  <cp:revision>1583</cp:revision>
  <cp:lastPrinted>2014-04-30T16:28:15Z</cp:lastPrinted>
  <dcterms:created xsi:type="dcterms:W3CDTF">2013-11-05T22:05:59Z</dcterms:created>
  <dcterms:modified xsi:type="dcterms:W3CDTF">2018-08-20T17:21:32Z</dcterms:modified>
  <dc:language>pt-BR</dc:language>
</cp:coreProperties>
</file>