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notesSlides/notesSlide33.xml" ContentType="application/vnd.openxmlformats-officedocument.presentationml.notesSlide+xml"/>
  <Override PartName="/ppt/charts/chart2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456" r:id="rId2"/>
    <p:sldId id="744" r:id="rId3"/>
    <p:sldId id="738" r:id="rId4"/>
    <p:sldId id="733" r:id="rId5"/>
    <p:sldId id="714" r:id="rId6"/>
    <p:sldId id="743" r:id="rId7"/>
    <p:sldId id="715" r:id="rId8"/>
    <p:sldId id="734" r:id="rId9"/>
    <p:sldId id="746" r:id="rId10"/>
    <p:sldId id="748" r:id="rId11"/>
    <p:sldId id="750" r:id="rId12"/>
    <p:sldId id="747" r:id="rId13"/>
    <p:sldId id="735" r:id="rId14"/>
    <p:sldId id="745" r:id="rId15"/>
    <p:sldId id="751" r:id="rId16"/>
    <p:sldId id="759" r:id="rId17"/>
    <p:sldId id="761" r:id="rId18"/>
    <p:sldId id="760" r:id="rId19"/>
    <p:sldId id="753" r:id="rId20"/>
    <p:sldId id="756" r:id="rId21"/>
    <p:sldId id="762" r:id="rId22"/>
    <p:sldId id="754" r:id="rId23"/>
    <p:sldId id="752" r:id="rId24"/>
    <p:sldId id="736" r:id="rId25"/>
    <p:sldId id="668" r:id="rId26"/>
    <p:sldId id="758" r:id="rId27"/>
    <p:sldId id="763" r:id="rId28"/>
    <p:sldId id="765" r:id="rId29"/>
    <p:sldId id="741" r:id="rId30"/>
    <p:sldId id="647" r:id="rId31"/>
    <p:sldId id="764" r:id="rId32"/>
    <p:sldId id="766" r:id="rId33"/>
    <p:sldId id="729" r:id="rId34"/>
    <p:sldId id="749" r:id="rId35"/>
    <p:sldId id="769" r:id="rId36"/>
    <p:sldId id="768" r:id="rId37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17D869-60AD-374F-AF28-23ED8C3F83F7}">
          <p14:sldIdLst>
            <p14:sldId id="456"/>
            <p14:sldId id="744"/>
            <p14:sldId id="738"/>
            <p14:sldId id="733"/>
            <p14:sldId id="714"/>
            <p14:sldId id="743"/>
            <p14:sldId id="715"/>
            <p14:sldId id="734"/>
            <p14:sldId id="746"/>
            <p14:sldId id="748"/>
            <p14:sldId id="750"/>
            <p14:sldId id="747"/>
            <p14:sldId id="735"/>
            <p14:sldId id="745"/>
            <p14:sldId id="751"/>
            <p14:sldId id="759"/>
            <p14:sldId id="761"/>
            <p14:sldId id="760"/>
            <p14:sldId id="753"/>
            <p14:sldId id="756"/>
            <p14:sldId id="762"/>
            <p14:sldId id="754"/>
            <p14:sldId id="752"/>
            <p14:sldId id="736"/>
            <p14:sldId id="668"/>
            <p14:sldId id="758"/>
            <p14:sldId id="763"/>
            <p14:sldId id="765"/>
            <p14:sldId id="741"/>
            <p14:sldId id="647"/>
            <p14:sldId id="764"/>
            <p14:sldId id="766"/>
            <p14:sldId id="729"/>
            <p14:sldId id="749"/>
            <p14:sldId id="769"/>
          </p14:sldIdLst>
        </p14:section>
        <p14:section name="backup" id="{54DBC69F-92DE-C648-B1EC-731633580D95}">
          <p14:sldIdLst>
            <p14:sldId id="7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2007B"/>
    <a:srgbClr val="FF160E"/>
    <a:srgbClr val="FF0508"/>
    <a:srgbClr val="FF192C"/>
    <a:srgbClr val="4AFF11"/>
    <a:srgbClr val="FF1616"/>
    <a:srgbClr val="003300"/>
    <a:srgbClr val="82FF5B"/>
    <a:srgbClr val="FF5921"/>
    <a:srgbClr val="1CF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5" autoAdjust="0"/>
    <p:restoredTop sz="77379" autoAdjust="0"/>
  </p:normalViewPr>
  <p:slideViewPr>
    <p:cSldViewPr snapToGrid="0" snapToObjects="1">
      <p:cViewPr>
        <p:scale>
          <a:sx n="84" d="100"/>
          <a:sy n="84" d="100"/>
        </p:scale>
        <p:origin x="-894" y="6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912"/>
    </p:cViewPr>
  </p:notesTextViewPr>
  <p:sorterViewPr>
    <p:cViewPr>
      <p:scale>
        <a:sx n="68" d="100"/>
        <a:sy n="68" d="100"/>
      </p:scale>
      <p:origin x="0" y="-3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 smtClean="0">
                <a:effectLst/>
              </a:rPr>
              <a:t>Accuracy on CUB-200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pt-BR" sz="2000" dirty="0">
              <a:effectLst/>
            </a:endParaRPr>
          </a:p>
        </c:rich>
      </c:tx>
      <c:layout>
        <c:manualLayout>
          <c:xMode val="edge"/>
          <c:yMode val="edge"/>
          <c:x val="0.36553164451728609"/>
          <c:y val="7.63903943825203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1551067449686321E-2"/>
          <c:y val="0.17207873509506097"/>
          <c:w val="0.91844893255031368"/>
          <c:h val="0.73598018424087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160E"/>
              </a:solidFill>
            </c:spPr>
          </c:dPt>
          <c:dPt>
            <c:idx val="3"/>
            <c:invertIfNegative val="0"/>
            <c:bubble3D val="0"/>
            <c:spPr>
              <a:solidFill>
                <a:srgbClr val="82FF5B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1616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53CD59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T1 (2010)</c:v>
                </c:pt>
                <c:pt idx="1">
                  <c:v>T2 (2010)</c:v>
                </c:pt>
                <c:pt idx="2">
                  <c:v>T3 (2011)</c:v>
                </c:pt>
                <c:pt idx="3">
                  <c:v>T4 (2011)</c:v>
                </c:pt>
                <c:pt idx="4">
                  <c:v>T5 (2013)</c:v>
                </c:pt>
                <c:pt idx="5">
                  <c:v>T6 (2011)</c:v>
                </c:pt>
                <c:pt idx="6">
                  <c:v>T7 (2010)</c:v>
                </c:pt>
                <c:pt idx="7">
                  <c:v>T8 (2011)</c:v>
                </c:pt>
                <c:pt idx="8">
                  <c:v>T9 (2012)</c:v>
                </c:pt>
                <c:pt idx="9">
                  <c:v>T10 (2012)</c:v>
                </c:pt>
                <c:pt idx="10">
                  <c:v>T11 (2012)</c:v>
                </c:pt>
                <c:pt idx="11">
                  <c:v>T12 (2013)</c:v>
                </c:pt>
                <c:pt idx="12">
                  <c:v>T13 (2012)</c:v>
                </c:pt>
                <c:pt idx="13">
                  <c:v>T14 (2013)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0.6</c:v>
                </c:pt>
                <c:pt idx="1">
                  <c:v>1.7</c:v>
                </c:pt>
                <c:pt idx="2">
                  <c:v>6.7</c:v>
                </c:pt>
                <c:pt idx="3">
                  <c:v>16.600000000000001</c:v>
                </c:pt>
                <c:pt idx="4">
                  <c:v>17.5</c:v>
                </c:pt>
                <c:pt idx="5">
                  <c:v>18.899999999999999</c:v>
                </c:pt>
                <c:pt idx="6">
                  <c:v>19</c:v>
                </c:pt>
                <c:pt idx="7">
                  <c:v>23.3</c:v>
                </c:pt>
                <c:pt idx="8">
                  <c:v>25.5</c:v>
                </c:pt>
                <c:pt idx="9">
                  <c:v>26.2</c:v>
                </c:pt>
                <c:pt idx="10">
                  <c:v>26.7</c:v>
                </c:pt>
                <c:pt idx="11">
                  <c:v>32.799999999999997</c:v>
                </c:pt>
                <c:pt idx="12">
                  <c:v>39.700000000000003</c:v>
                </c:pt>
                <c:pt idx="13">
                  <c:v>56.8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502336"/>
        <c:axId val="99837440"/>
      </c:barChart>
      <c:catAx>
        <c:axId val="99502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9837440"/>
        <c:crosses val="autoZero"/>
        <c:auto val="1"/>
        <c:lblAlgn val="ctr"/>
        <c:lblOffset val="100"/>
        <c:noMultiLvlLbl val="0"/>
      </c:catAx>
      <c:valAx>
        <c:axId val="9983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950233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Accuracy</a:t>
            </a:r>
            <a:r>
              <a:rPr lang="en-US" sz="2400" baseline="0" dirty="0" smtClean="0"/>
              <a:t> on CUB-200 2011</a:t>
            </a:r>
          </a:p>
        </c:rich>
      </c:tx>
      <c:layout>
        <c:manualLayout>
          <c:xMode val="edge"/>
          <c:yMode val="edge"/>
          <c:x val="0.29631238600527421"/>
          <c:y val="4.4053397254023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600557742782097E-2"/>
          <c:y val="0.155374753937008"/>
          <c:w val="0.73777181758530197"/>
          <c:h val="0.44241584645669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cub200-2011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0508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10.3</c:v>
                </c:pt>
                <c:pt idx="1">
                  <c:v>28.2</c:v>
                </c:pt>
                <c:pt idx="2">
                  <c:v>30.3</c:v>
                </c:pt>
                <c:pt idx="3">
                  <c:v>51</c:v>
                </c:pt>
                <c:pt idx="4">
                  <c:v>56.5</c:v>
                </c:pt>
                <c:pt idx="5">
                  <c:v>59.4</c:v>
                </c:pt>
                <c:pt idx="6">
                  <c:v>62.7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760384"/>
        <c:axId val="99786752"/>
      </c:barChart>
      <c:catAx>
        <c:axId val="9976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786752"/>
        <c:crosses val="autoZero"/>
        <c:auto val="1"/>
        <c:lblAlgn val="ctr"/>
        <c:lblOffset val="100"/>
        <c:noMultiLvlLbl val="0"/>
      </c:catAx>
      <c:valAx>
        <c:axId val="99786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976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F5693EA-1A78-3946-9B4E-4F49766AC124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2FA2B0E-F0AA-EB41-B930-CFBA7F080C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97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9B1EB56-D69C-AD4D-80A8-D37AA68A6E14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75E152B-B7E8-C44B-AEC1-134F3B6692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07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85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point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sixteen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 </a:t>
            </a:r>
            <a:r>
              <a:rPr lang="pt-B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35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this point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of low impact of the segmentation process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decided to use only bounding box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we will be sure that the bird in the image and less information is discarded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 features only the inside of bounding box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70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Rates for a few classes is high.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 200 however is low. 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descriptors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tested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classes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taken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for 200 classes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important to remember that a real problem identification today there are over 9000 (nine thousand) species cataloged.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14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63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contribution:</a:t>
            </a:r>
            <a:r>
              <a:rPr lang="en-US" baseline="0" dirty="0" smtClean="0"/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Texture </a:t>
            </a:r>
            <a:r>
              <a:rPr lang="pt-BR" sz="1200" dirty="0" smtClean="0">
                <a:solidFill>
                  <a:srgbClr val="FF0000"/>
                </a:solidFill>
              </a:rPr>
              <a:t>Approach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Similarity results for gray scale and color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49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The </a:t>
            </a:r>
            <a:r>
              <a:rPr lang="pt-BR" dirty="0" err="1" smtClean="0"/>
              <a:t>size</a:t>
            </a:r>
            <a:r>
              <a:rPr lang="pt-BR" dirty="0" smtClean="0"/>
              <a:t> vector:</a:t>
            </a:r>
            <a:r>
              <a:rPr lang="pt-BR" baseline="0" dirty="0" smtClean="0"/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twenty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four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thousand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05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Five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Seventeen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Fifty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hundred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58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42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method can be described in four steps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visual classification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visual classification and rejection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acoustic classification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verification stage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fusion schemes are proposed: </a:t>
            </a:r>
          </a:p>
          <a:p>
            <a:pPr marL="285750" indent="-285750">
              <a:buAutoNum type="romanLcParenBoth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samples rejected at the visual classification are re-classified using the acoustic data if it is available.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The decision is taken based solely on the verification stage; </a:t>
            </a:r>
          </a:p>
          <a:p>
            <a:pPr marL="285750" indent="-285750">
              <a:buAutoNum type="romanLcParenBoth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samples rejected at the visual classification are re-classified using the acoustic data if it is available. 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4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presentation is organized as follows.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55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 classification rates for the visual and acoustic classifiers on 1,480 images and 422 audio samples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testing set at 0% rejection level.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 classification rates for the fusion between visual and acoustic classifiers on the testing set at 10%, 30%</a:t>
            </a:r>
          </a:p>
          <a:p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50%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rejection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 classes with an average of 30 images and 9 audio samples per class.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 the output of both the visual and acoustic classifier is combined through conventional rules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sum, product and max.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cost and gamma parameters were found by a 5-fold cross validation on the training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dataset. Pairwise coupling is used to handle multi-class classification.</a:t>
            </a:r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9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error</a:t>
            </a:r>
            <a:r>
              <a:rPr lang="pt-B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reject</a:t>
            </a:r>
            <a:r>
              <a:rPr lang="pt-B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tradeoff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73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6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05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99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C51BB-F081-3F41-AA9A-51D351C26C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46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95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99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experimental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679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Error analysis was also performed.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9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Fine-Grained Identification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applied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plants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cars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dogs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etc.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very hard task for computers and humans too. 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Fine-Grained Identification is very challenge because de similarity among classes.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pt-BR" dirty="0" err="1" smtClean="0"/>
              <a:t>ake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computer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provide</a:t>
            </a:r>
            <a:r>
              <a:rPr lang="pt-BR" baseline="0" dirty="0" smtClean="0"/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categorization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</a:t>
            </a:r>
            <a:r>
              <a:rPr lang="pt-BR" baseline="0" dirty="0" smtClean="0"/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difficult to build the dataset... is necessary the human expert.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52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099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Table</a:t>
            </a:r>
            <a:r>
              <a:rPr lang="pt-BR" dirty="0" smtClean="0"/>
              <a:t> </a:t>
            </a:r>
            <a:r>
              <a:rPr lang="pt-BR" dirty="0" err="1" smtClean="0"/>
              <a:t>results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err="1" smtClean="0"/>
              <a:t>Deep</a:t>
            </a:r>
            <a:r>
              <a:rPr lang="pt-BR" dirty="0" smtClean="0"/>
              <a:t> </a:t>
            </a:r>
            <a:r>
              <a:rPr lang="pt-BR" dirty="0" err="1" smtClean="0"/>
              <a:t>strategy</a:t>
            </a:r>
            <a:r>
              <a:rPr lang="pt-BR" dirty="0" smtClean="0"/>
              <a:t> -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pt-BR" dirty="0" err="1" smtClean="0"/>
              <a:t>hallow</a:t>
            </a:r>
            <a:r>
              <a:rPr lang="pt-BR" dirty="0" smtClean="0"/>
              <a:t> </a:t>
            </a:r>
            <a:r>
              <a:rPr lang="pt-BR" dirty="0" err="1" smtClean="0"/>
              <a:t>strategies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203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Start</a:t>
            </a:r>
            <a:r>
              <a:rPr lang="pt-BR" baseline="0" dirty="0" smtClean="0"/>
              <a:t> in zero point </a:t>
            </a:r>
            <a:r>
              <a:rPr lang="pt-BR" baseline="0" dirty="0" err="1" smtClean="0"/>
              <a:t>six</a:t>
            </a:r>
            <a:r>
              <a:rPr lang="pt-BR" baseline="0" dirty="0" smtClean="0"/>
              <a:t> in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2010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close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sixty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0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Start</a:t>
            </a:r>
            <a:r>
              <a:rPr lang="pt-BR" baseline="0" dirty="0" smtClean="0"/>
              <a:t> in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</a:t>
            </a:r>
            <a:r>
              <a:rPr lang="pt-BR" baseline="0" dirty="0" smtClean="0"/>
              <a:t> in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sixty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t-BR" dirty="0" smtClean="0"/>
          </a:p>
          <a:p>
            <a:endParaRPr lang="fr-FR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our results are not competitive ... we have other contributions to problems and fine-grained visual identification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1 - </a:t>
            </a:r>
            <a:r>
              <a:rPr lang="pt-BR" dirty="0" err="1" smtClean="0"/>
              <a:t>Wah</a:t>
            </a:r>
            <a:r>
              <a:rPr lang="pt-BR" dirty="0" smtClean="0"/>
              <a:t> et al. (2011) - partes</a:t>
            </a:r>
          </a:p>
          <a:p>
            <a:r>
              <a:rPr lang="fr-FR" dirty="0" smtClean="0"/>
              <a:t>2 - </a:t>
            </a:r>
            <a:r>
              <a:rPr lang="pt-BR" dirty="0" smtClean="0"/>
              <a:t>Zhang et al. (2012)</a:t>
            </a:r>
            <a:r>
              <a:rPr lang="fr-FR" dirty="0" smtClean="0"/>
              <a:t>	 - poselet</a:t>
            </a:r>
          </a:p>
          <a:p>
            <a:r>
              <a:rPr lang="en-US" dirty="0" smtClean="0"/>
              <a:t>3 - </a:t>
            </a:r>
            <a:r>
              <a:rPr lang="pt-BR" dirty="0" smtClean="0"/>
              <a:t>Bo et al. (2013)</a:t>
            </a:r>
            <a:r>
              <a:rPr lang="en-US" baseline="0" dirty="0" smtClean="0"/>
              <a:t> – sparse coding - deep</a:t>
            </a:r>
            <a:endParaRPr lang="en-US" dirty="0" smtClean="0"/>
          </a:p>
          <a:p>
            <a:r>
              <a:rPr lang="fr-FR" dirty="0" smtClean="0"/>
              <a:t>4 -  </a:t>
            </a:r>
            <a:r>
              <a:rPr lang="pt-BR" dirty="0" smtClean="0"/>
              <a:t>Zhang e Farrell (2013) - partes</a:t>
            </a:r>
          </a:p>
          <a:p>
            <a:r>
              <a:rPr lang="fr-FR" dirty="0" smtClean="0"/>
              <a:t>5 - </a:t>
            </a:r>
            <a:r>
              <a:rPr lang="pt-BR" dirty="0" err="1" smtClean="0"/>
              <a:t>Branson</a:t>
            </a:r>
            <a:r>
              <a:rPr lang="pt-BR" dirty="0" smtClean="0"/>
              <a:t> et al. (2014) - partes</a:t>
            </a:r>
            <a:endParaRPr lang="fr-FR" dirty="0" smtClean="0"/>
          </a:p>
          <a:p>
            <a:r>
              <a:rPr lang="fr-FR" dirty="0" smtClean="0"/>
              <a:t>6 - </a:t>
            </a:r>
            <a:r>
              <a:rPr lang="pt-BR" dirty="0" err="1" smtClean="0"/>
              <a:t>Chai</a:t>
            </a:r>
            <a:r>
              <a:rPr lang="pt-BR" dirty="0" smtClean="0"/>
              <a:t> et al. (2013) – segmentação</a:t>
            </a:r>
            <a:r>
              <a:rPr lang="fr-FR" dirty="0" smtClean="0"/>
              <a:t>	</a:t>
            </a:r>
          </a:p>
          <a:p>
            <a:r>
              <a:rPr lang="en-US" dirty="0" smtClean="0"/>
              <a:t>7 - </a:t>
            </a:r>
            <a:r>
              <a:rPr lang="pt-BR" dirty="0" err="1" smtClean="0"/>
              <a:t>Gavves</a:t>
            </a:r>
            <a:r>
              <a:rPr lang="pt-BR" dirty="0" smtClean="0"/>
              <a:t> et al. (2013) – alinhamentos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278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547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2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 uses a fine-grained problem: bird species identification  </a:t>
            </a:r>
            <a:endParaRPr lang="en-US" sz="3600" b="0" dirty="0" smtClean="0">
              <a:solidFill>
                <a:srgbClr val="C0504D"/>
              </a:solidFill>
            </a:endParaRPr>
          </a:p>
          <a:p>
            <a:r>
              <a:rPr lang="en-US" sz="3600" b="0" dirty="0" smtClean="0">
                <a:solidFill>
                  <a:srgbClr val="C0504D"/>
                </a:solidFill>
              </a:rPr>
              <a:t>Image Classification:</a:t>
            </a:r>
            <a:r>
              <a:rPr lang="en-US" sz="3600" b="0" baseline="0" dirty="0" smtClean="0">
                <a:solidFill>
                  <a:srgbClr val="C0504D"/>
                </a:solidFill>
              </a:rPr>
              <a:t> </a:t>
            </a:r>
            <a:r>
              <a:rPr lang="en-US" b="0" dirty="0" smtClean="0"/>
              <a:t>Does the image contain an bird?</a:t>
            </a:r>
          </a:p>
          <a:p>
            <a:r>
              <a:rPr lang="en-US" sz="3600" b="0" dirty="0" smtClean="0">
                <a:solidFill>
                  <a:srgbClr val="C0504D"/>
                </a:solidFill>
              </a:rPr>
              <a:t>Image Identification: </a:t>
            </a:r>
            <a:r>
              <a:rPr lang="en-US" b="0" dirty="0" smtClean="0"/>
              <a:t>What specie is this bird?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4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C0504D"/>
                </a:solidFill>
              </a:rPr>
              <a:t>Challenges </a:t>
            </a:r>
          </a:p>
          <a:p>
            <a:pPr marL="0" indent="0">
              <a:buNone/>
            </a:pPr>
            <a:r>
              <a:rPr lang="en-US" dirty="0" smtClean="0"/>
              <a:t>Factors: lighting, pose, occlusion, clutter –Intra-class variation, variation of the background, etc.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Fine-Grained Identification is very challenge because de similarity among classes.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we have two images and two species.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36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strategies of collection features.</a:t>
            </a:r>
          </a:p>
          <a:p>
            <a:endParaRPr lang="fr-FR" dirty="0" smtClean="0"/>
          </a:p>
          <a:p>
            <a:r>
              <a:rPr lang="fr-FR" dirty="0" smtClean="0"/>
              <a:t>1 - </a:t>
            </a:r>
            <a:r>
              <a:rPr lang="pt-BR" dirty="0" err="1" smtClean="0"/>
              <a:t>Wah</a:t>
            </a:r>
            <a:r>
              <a:rPr lang="pt-BR" dirty="0" smtClean="0"/>
              <a:t> et al. (2011) - partes</a:t>
            </a:r>
          </a:p>
          <a:p>
            <a:r>
              <a:rPr lang="fr-FR" dirty="0" smtClean="0"/>
              <a:t>2 - </a:t>
            </a:r>
            <a:r>
              <a:rPr lang="pt-BR" dirty="0" smtClean="0"/>
              <a:t>Zhang et al. (2012)</a:t>
            </a:r>
            <a:r>
              <a:rPr lang="fr-FR" dirty="0" smtClean="0"/>
              <a:t>	 - poselet</a:t>
            </a:r>
          </a:p>
          <a:p>
            <a:r>
              <a:rPr lang="en-US" dirty="0" smtClean="0"/>
              <a:t>3 - </a:t>
            </a:r>
            <a:r>
              <a:rPr lang="pt-BR" dirty="0" smtClean="0"/>
              <a:t>Bo et al. (2013)</a:t>
            </a:r>
            <a:r>
              <a:rPr lang="en-US" baseline="0" dirty="0" smtClean="0"/>
              <a:t> – sparse coding - deep</a:t>
            </a:r>
            <a:endParaRPr lang="en-US" dirty="0" smtClean="0"/>
          </a:p>
          <a:p>
            <a:r>
              <a:rPr lang="fr-FR" dirty="0" smtClean="0"/>
              <a:t>4 -  </a:t>
            </a:r>
            <a:r>
              <a:rPr lang="pt-BR" dirty="0" smtClean="0"/>
              <a:t>Zhang e Farrell (2013) - partes</a:t>
            </a:r>
          </a:p>
          <a:p>
            <a:r>
              <a:rPr lang="fr-FR" dirty="0" smtClean="0"/>
              <a:t>5 - </a:t>
            </a:r>
            <a:r>
              <a:rPr lang="pt-BR" dirty="0" err="1" smtClean="0"/>
              <a:t>Branson</a:t>
            </a:r>
            <a:r>
              <a:rPr lang="pt-BR" dirty="0" smtClean="0"/>
              <a:t> et al. (2014) - partes</a:t>
            </a:r>
            <a:endParaRPr lang="fr-FR" dirty="0" smtClean="0"/>
          </a:p>
          <a:p>
            <a:r>
              <a:rPr lang="fr-FR" dirty="0" smtClean="0"/>
              <a:t>6 - </a:t>
            </a:r>
            <a:r>
              <a:rPr lang="pt-BR" dirty="0" err="1" smtClean="0"/>
              <a:t>Chai</a:t>
            </a:r>
            <a:r>
              <a:rPr lang="pt-BR" dirty="0" smtClean="0"/>
              <a:t> et al. (2013) – segmentação</a:t>
            </a:r>
            <a:r>
              <a:rPr lang="fr-FR" dirty="0" smtClean="0"/>
              <a:t>	</a:t>
            </a:r>
          </a:p>
          <a:p>
            <a:r>
              <a:rPr lang="en-US" dirty="0" smtClean="0"/>
              <a:t>7 - </a:t>
            </a:r>
            <a:r>
              <a:rPr lang="pt-BR" dirty="0" err="1" smtClean="0"/>
              <a:t>Gavves</a:t>
            </a:r>
            <a:r>
              <a:rPr lang="pt-BR" dirty="0" smtClean="0"/>
              <a:t> et al. (2013) – alinhamentos</a:t>
            </a:r>
            <a:endParaRPr lang="en-US" dirty="0" smtClean="0"/>
          </a:p>
          <a:p>
            <a:endParaRPr lang="fr-F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47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return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dirty="0" smtClean="0"/>
              <a:t>Why is Fine-Grained Identification Difficult?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The state of the</a:t>
            </a:r>
            <a:r>
              <a:rPr lang="en-US" sz="1200" b="0" baseline="0" dirty="0" smtClean="0"/>
              <a:t> art suggest two approaches: </a:t>
            </a:r>
            <a:r>
              <a:rPr lang="en-US" sz="1200" dirty="0" smtClean="0">
                <a:solidFill>
                  <a:srgbClr val="002060"/>
                </a:solidFill>
              </a:rPr>
              <a:t>Deep or Shallow.</a:t>
            </a:r>
            <a:endParaRPr lang="en-US" sz="1200" b="0" dirty="0" smtClean="0"/>
          </a:p>
          <a:p>
            <a:endParaRPr lang="en-US" sz="1200" b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7030A0"/>
                </a:solidFill>
              </a:rPr>
              <a:t>How to decide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dirty="0" smtClean="0">
                <a:solidFill>
                  <a:srgbClr val="7030A0"/>
                </a:solidFill>
              </a:rPr>
              <a:t> </a:t>
            </a:r>
            <a:r>
              <a:rPr lang="en-US" sz="1200" dirty="0" smtClean="0">
                <a:solidFill>
                  <a:srgbClr val="002060"/>
                </a:solidFill>
              </a:rPr>
              <a:t>Deep or Shallow</a:t>
            </a:r>
            <a:r>
              <a:rPr lang="en-US" sz="1200" dirty="0" smtClean="0">
                <a:solidFill>
                  <a:srgbClr val="7030A0"/>
                </a:solidFill>
              </a:rPr>
              <a:t>?</a:t>
            </a:r>
            <a:endParaRPr lang="pt-BR" sz="1200" dirty="0" smtClean="0">
              <a:solidFill>
                <a:srgbClr val="7030A0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36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 makes a comparison to the problem of fine-grained automatic identification of bird species.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5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beginning of the study we investigated one approach based solely on color. For this we propose a method of segmentation based on colors.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0604-59E0-43EC-9A39-472368EF3FFD}" type="datetime1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7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CAA5-6FE2-4D49-A36A-492D2A9812C4}" type="datetime1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40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F366-255A-4A3B-9B5E-21E0F8D5BE8A}" type="datetime1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9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A169-009C-4713-9D15-15271FB91B27}" type="datetime1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1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02A2-54B8-4879-9B56-8D04B20EC9C5}" type="datetime1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BC2F-02E0-423B-98B7-931F56052548}" type="datetime1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89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C5F7-6364-4CEB-95BA-1CB9988D0597}" type="datetime1">
              <a:rPr lang="en-US" smtClean="0"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45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8C85-BC52-4A00-9B80-297EE43F76B6}" type="datetime1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63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FC7E-D60B-4777-8CC1-70ADD05044CE}" type="datetime1">
              <a:rPr lang="en-US" smtClean="0"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8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2E66-6679-4524-A6C3-6ADF082AB4B9}" type="datetime1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6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C1EC-10E0-42D5-9201-DE0307916DD4}" type="datetime1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7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A60F6-5A17-409A-B7E6-2953570E4A99}" type="datetime1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1060-DB11-9E4B-93D3-40C8432657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622" y="676910"/>
            <a:ext cx="7772400" cy="2565823"/>
          </a:xfrm>
        </p:spPr>
        <p:txBody>
          <a:bodyPr>
            <a:normAutofit/>
          </a:bodyPr>
          <a:lstStyle/>
          <a:p>
            <a:r>
              <a:rPr lang="en-US" dirty="0"/>
              <a:t>Fine-Grained Visual Identification using Deep and Shallow Strategies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" y="3963624"/>
            <a:ext cx="8458200" cy="2620056"/>
          </a:xfrm>
        </p:spPr>
        <p:txBody>
          <a:bodyPr>
            <a:normAutofit/>
          </a:bodyPr>
          <a:lstStyle/>
          <a:p>
            <a:r>
              <a:rPr lang="en-US" dirty="0" smtClean="0"/>
              <a:t>Andréia Marini </a:t>
            </a:r>
          </a:p>
          <a:p>
            <a:endParaRPr lang="en-US" sz="2800" dirty="0" smtClean="0"/>
          </a:p>
          <a:p>
            <a:r>
              <a:rPr lang="en-US" sz="2000" dirty="0"/>
              <a:t>Adviser:  Alessandro L. </a:t>
            </a:r>
            <a:r>
              <a:rPr lang="en-US" sz="2000" dirty="0" err="1" smtClean="0"/>
              <a:t>Koerich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Postgraduate </a:t>
            </a:r>
            <a:r>
              <a:rPr lang="en-US" sz="2000" dirty="0"/>
              <a:t>Program in Computer Science (</a:t>
            </a:r>
            <a:r>
              <a:rPr lang="en-US" sz="2000" dirty="0" err="1"/>
              <a:t>PPGIa</a:t>
            </a:r>
            <a:r>
              <a:rPr lang="en-US" sz="2000" dirty="0"/>
              <a:t>) </a:t>
            </a:r>
            <a:endParaRPr lang="en-US" sz="2000" dirty="0" smtClean="0"/>
          </a:p>
          <a:p>
            <a:r>
              <a:rPr lang="en-US" sz="2000" dirty="0" smtClean="0"/>
              <a:t>Pontifical </a:t>
            </a:r>
            <a:r>
              <a:rPr lang="en-US" sz="2000" dirty="0"/>
              <a:t>Catholic University of </a:t>
            </a:r>
            <a:r>
              <a:rPr lang="en-US" sz="2000" dirty="0" smtClean="0"/>
              <a:t>Paraná (PUCPR)</a:t>
            </a:r>
          </a:p>
        </p:txBody>
      </p:sp>
      <p:pic>
        <p:nvPicPr>
          <p:cNvPr id="4" name="Picture 2" descr="PUCPR - logo modific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43" y="5621764"/>
            <a:ext cx="658938" cy="87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7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b="1" dirty="0" smtClean="0"/>
              <a:t>Experimental </a:t>
            </a:r>
            <a:r>
              <a:rPr lang="pt-BR" sz="4900" b="1" dirty="0" err="1" smtClean="0"/>
              <a:t>Results</a:t>
            </a:r>
            <a:r>
              <a:rPr lang="pt-BR" b="1" dirty="0"/>
              <a:t/>
            </a:r>
            <a:br>
              <a:rPr lang="pt-BR" b="1" dirty="0"/>
            </a:br>
            <a:r>
              <a:rPr lang="en-US" sz="2700" dirty="0">
                <a:solidFill>
                  <a:srgbClr val="FF0000"/>
                </a:solidFill>
              </a:rPr>
              <a:t>Color </a:t>
            </a:r>
            <a:r>
              <a:rPr lang="pt-BR" sz="2700" dirty="0">
                <a:solidFill>
                  <a:srgbClr val="FF0000"/>
                </a:solidFill>
              </a:rPr>
              <a:t>Approach</a:t>
            </a:r>
            <a:r>
              <a:rPr lang="en-US" sz="2700" dirty="0">
                <a:solidFill>
                  <a:srgbClr val="FF0000"/>
                </a:solidFill>
              </a:rPr>
              <a:t> – Color </a:t>
            </a:r>
            <a:r>
              <a:rPr lang="en-US" sz="2700" dirty="0" smtClean="0">
                <a:solidFill>
                  <a:srgbClr val="FF0000"/>
                </a:solidFill>
              </a:rPr>
              <a:t>Segmentation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21195"/>
          </a:xfrm>
        </p:spPr>
        <p:txBody>
          <a:bodyPr>
            <a:noAutofit/>
          </a:bodyPr>
          <a:lstStyle/>
          <a:p>
            <a:r>
              <a:rPr lang="en-US" sz="2400" dirty="0"/>
              <a:t>Results for the HSV and RGB color spaces, with and without </a:t>
            </a:r>
            <a:r>
              <a:rPr lang="en-US" sz="2400" dirty="0" smtClean="0"/>
              <a:t>segmentation</a:t>
            </a:r>
            <a:endParaRPr lang="en-US" sz="2400" dirty="0"/>
          </a:p>
          <a:p>
            <a:r>
              <a:rPr lang="en-US" sz="2400" dirty="0"/>
              <a:t>Full feature vector + Single </a:t>
            </a:r>
            <a:r>
              <a:rPr lang="en-US" sz="2400" dirty="0" smtClean="0"/>
              <a:t>Classifier</a:t>
            </a:r>
          </a:p>
          <a:p>
            <a:r>
              <a:rPr lang="en-US" sz="2400" dirty="0" smtClean="0"/>
              <a:t>Classifier: </a:t>
            </a:r>
            <a:r>
              <a:rPr lang="en-US" sz="2400" dirty="0"/>
              <a:t>SVM - Radial Basis Function kernel </a:t>
            </a:r>
            <a:r>
              <a:rPr lang="en-US" sz="2400" dirty="0" smtClean="0"/>
              <a:t>– optimized</a:t>
            </a:r>
          </a:p>
          <a:p>
            <a:r>
              <a:rPr lang="en-US" sz="2400" dirty="0" smtClean="0"/>
              <a:t>5-fold </a:t>
            </a:r>
            <a:r>
              <a:rPr lang="en-US" sz="2400" dirty="0"/>
              <a:t>cross-validation procedure</a:t>
            </a:r>
          </a:p>
          <a:p>
            <a:r>
              <a:rPr lang="en-US" sz="2400" dirty="0" smtClean="0"/>
              <a:t>Results  = Accuracy </a:t>
            </a:r>
            <a:r>
              <a:rPr lang="en-US" sz="2400" dirty="0"/>
              <a:t>on CUB-200 </a:t>
            </a:r>
            <a:endParaRPr lang="pt-BR" sz="2400" dirty="0"/>
          </a:p>
        </p:txBody>
      </p:sp>
      <p:pic>
        <p:nvPicPr>
          <p:cNvPr id="5" name="Picture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4238" y="4251693"/>
            <a:ext cx="8455523" cy="1987911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4571999" y="5857893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079681" y="5857893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9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b="1" dirty="0" err="1" smtClean="0"/>
              <a:t>Conclusions</a:t>
            </a:r>
            <a:r>
              <a:rPr lang="pt-BR" sz="4900" b="1" dirty="0" smtClean="0"/>
              <a:t>  </a:t>
            </a:r>
            <a:r>
              <a:rPr lang="pt-BR" b="1" dirty="0"/>
              <a:t/>
            </a:r>
            <a:br>
              <a:rPr lang="pt-BR" b="1" dirty="0"/>
            </a:br>
            <a:r>
              <a:rPr lang="en-US" sz="2700" dirty="0" smtClean="0">
                <a:solidFill>
                  <a:srgbClr val="FF0000"/>
                </a:solidFill>
              </a:rPr>
              <a:t>Color </a:t>
            </a:r>
            <a:r>
              <a:rPr lang="pt-BR" sz="2700" dirty="0">
                <a:solidFill>
                  <a:srgbClr val="FF0000"/>
                </a:solidFill>
              </a:rPr>
              <a:t>Approach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– </a:t>
            </a:r>
            <a:r>
              <a:rPr lang="en-US" sz="2700" dirty="0">
                <a:solidFill>
                  <a:srgbClr val="FF0000"/>
                </a:solidFill>
              </a:rPr>
              <a:t>Color </a:t>
            </a:r>
            <a:r>
              <a:rPr lang="en-US" sz="2700" dirty="0" smtClean="0">
                <a:solidFill>
                  <a:srgbClr val="FF0000"/>
                </a:solidFill>
              </a:rPr>
              <a:t>Segmentation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072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It is clear the impact of the segmentation on the classification result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Even </a:t>
            </a:r>
            <a:r>
              <a:rPr lang="en-US" dirty="0"/>
              <a:t>if more than 70% of the pixels were correctly segmented, the impact on the bird species classification was not very impressive, ranging from 8.82% to 0.43</a:t>
            </a:r>
            <a:r>
              <a:rPr lang="en-US" dirty="0" smtClean="0"/>
              <a:t>%.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segmentation does not play an important role in such a problem, in particular when the number of classes is high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Based </a:t>
            </a:r>
            <a:r>
              <a:rPr lang="en-US" dirty="0"/>
              <a:t>on the results presented in this study and the performance of the related works, we can assert that color features are interesting alternatives for bird species identification problem.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59" y="161292"/>
            <a:ext cx="4114799" cy="1143000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Approach</a:t>
            </a:r>
            <a:br>
              <a:rPr lang="pt-BR" b="1" dirty="0"/>
            </a:br>
            <a:r>
              <a:rPr lang="en-US" sz="2400" dirty="0" smtClean="0">
                <a:solidFill>
                  <a:srgbClr val="FF0000"/>
                </a:solidFill>
              </a:rPr>
              <a:t>Texture </a:t>
            </a:r>
            <a:r>
              <a:rPr lang="en-US" sz="2400" dirty="0">
                <a:solidFill>
                  <a:srgbClr val="FF0000"/>
                </a:solidFill>
              </a:rPr>
              <a:t>Overview</a:t>
            </a:r>
            <a:endParaRPr lang="pt-BR" sz="22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78" y="1417638"/>
            <a:ext cx="7220243" cy="22602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4346917"/>
                <a:ext cx="8229600" cy="2264898"/>
              </a:xfrm>
            </p:spPr>
            <p:txBody>
              <a:bodyPr/>
              <a:lstStyle/>
              <a:p>
                <a:pPr algn="just"/>
                <a:r>
                  <a:rPr lang="en-US" dirty="0" smtClean="0"/>
                  <a:t>The proposed approach for automatic bird species identification is </a:t>
                </a:r>
                <a:r>
                  <a:rPr lang="en-US" dirty="0"/>
                  <a:t>based on information extracted from </a:t>
                </a:r>
                <a:r>
                  <a:rPr lang="en-US" dirty="0" smtClean="0"/>
                  <a:t>images </a:t>
                </a:r>
                <a:r>
                  <a:rPr lang="pt-BR" dirty="0" err="1" smtClean="0"/>
                  <a:t>textures</a:t>
                </a:r>
                <a:r>
                  <a:rPr lang="pt-BR" dirty="0" smtClean="0"/>
                  <a:t>.</a:t>
                </a:r>
              </a:p>
              <a:p>
                <a:pPr lvl="1" algn="just"/>
                <a:r>
                  <a:rPr lang="pt-BR" dirty="0"/>
                  <a:t>The </a:t>
                </a:r>
                <a:r>
                  <a:rPr lang="pt-BR" dirty="0" err="1"/>
                  <a:t>operator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/>
                          </a:rPr>
                          <m:t>𝐿𝐵𝑃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𝑃</m:t>
                        </m:r>
                        <m:r>
                          <a:rPr lang="pt-BR" i="1">
                            <a:latin typeface="Cambria Math"/>
                          </a:rPr>
                          <m:t>,   </m:t>
                        </m:r>
                        <m:r>
                          <a:rPr lang="pt-BR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a:rPr lang="pt-BR" i="1">
                        <a:latin typeface="Cambria Math"/>
                      </a:rPr>
                      <m:t> </m:t>
                    </m:r>
                    <m:r>
                      <a:rPr lang="pt-BR" b="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BR" i="1">
                        <a:latin typeface="Cambria Math"/>
                      </a:rPr>
                      <m:t>for</m:t>
                    </m:r>
                    <m:r>
                      <a:rPr lang="pt-BR" i="1">
                        <a:latin typeface="Cambria Math"/>
                      </a:rPr>
                      <m:t>    </m:t>
                    </m:r>
                    <m:sSubSup>
                      <m:sSubSupPr>
                        <m:ctrlPr>
                          <a:rPr lang="pt-BR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/>
                          </a:rPr>
                          <m:t>𝐿𝐵𝑃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𝑃</m:t>
                        </m:r>
                        <m:r>
                          <a:rPr lang="pt-BR" i="1">
                            <a:latin typeface="Cambria Math"/>
                          </a:rPr>
                          <m:t>,   </m:t>
                        </m:r>
                        <m:r>
                          <a:rPr lang="pt-BR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𝑢</m:t>
                        </m:r>
                        <m:r>
                          <a:rPr lang="pt-BR" i="1">
                            <a:latin typeface="Cambria Math"/>
                          </a:rPr>
                          <m:t>2 </m:t>
                        </m:r>
                      </m:sup>
                    </m:sSubSup>
                    <m:r>
                      <a:rPr lang="pt-BR" i="1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pt-BR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/>
                          </a:rPr>
                          <m:t>    </m:t>
                        </m:r>
                        <m:r>
                          <a:rPr lang="pt-BR" i="1">
                            <a:latin typeface="Cambria Math"/>
                          </a:rPr>
                          <m:t>𝐿𝐵𝑃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𝑃</m:t>
                        </m:r>
                        <m:r>
                          <a:rPr lang="pt-BR" i="1">
                            <a:latin typeface="Cambria Math"/>
                          </a:rPr>
                          <m:t>,   </m:t>
                        </m:r>
                        <m:r>
                          <a:rPr lang="pt-BR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𝑟𝑖</m:t>
                        </m:r>
                      </m:sup>
                    </m:sSubSup>
                  </m:oMath>
                </a14:m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pt-BR" i="1">
                            <a:latin typeface="Cambria Math"/>
                          </a:rPr>
                          <m:t>𝐿𝐵𝑃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𝑟𝑖</m:t>
                        </m:r>
                        <m:r>
                          <a:rPr lang="pt-BR" i="1">
                            <a:latin typeface="Cambria Math"/>
                          </a:rPr>
                          <m:t>𝑢</m:t>
                        </m:r>
                        <m:r>
                          <a:rPr lang="pt-BR" i="1">
                            <a:latin typeface="Cambria Math"/>
                          </a:rPr>
                          <m:t>2 </m:t>
                        </m:r>
                      </m:sup>
                    </m:sSubSup>
                  </m:oMath>
                </a14:m>
                <a:endParaRPr lang="pt-BR" sz="2000" dirty="0"/>
              </a:p>
              <a:p>
                <a:pPr lvl="1" algn="just"/>
                <a:endParaRPr lang="pt-BR" dirty="0"/>
              </a:p>
            </p:txBody>
          </p:sp>
        </mc:Choice>
        <mc:Fallback xmlns="">
          <p:sp>
            <p:nvSpPr>
              <p:cNvPr id="4" name="Espaço Reservado para Conteú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4346917"/>
                <a:ext cx="8229600" cy="2264898"/>
              </a:xfrm>
              <a:blipFill rotWithShape="0">
                <a:blip r:embed="rId4"/>
                <a:stretch>
                  <a:fillRect l="-1333" t="-2419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4093698" y="726072"/>
            <a:ext cx="4164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LOCAL BINARY PATTERNS (LBP)</a:t>
            </a:r>
          </a:p>
        </p:txBody>
      </p:sp>
      <p:sp>
        <p:nvSpPr>
          <p:cNvPr id="7" name="Retângulo 6"/>
          <p:cNvSpPr/>
          <p:nvPr/>
        </p:nvSpPr>
        <p:spPr>
          <a:xfrm>
            <a:off x="661182" y="3791234"/>
            <a:ext cx="7765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NimbusRomNo9L-Regu"/>
              </a:rPr>
              <a:t>Circularly symmetric neighbor sets for different (</a:t>
            </a:r>
            <a:r>
              <a:rPr lang="en-US" dirty="0" smtClean="0">
                <a:latin typeface="CMMI8"/>
              </a:rPr>
              <a:t>P, R</a:t>
            </a:r>
            <a:r>
              <a:rPr lang="en-US" dirty="0">
                <a:latin typeface="NimbusRomNo9L-Regu"/>
              </a:rPr>
              <a:t>) </a:t>
            </a:r>
            <a:r>
              <a:rPr lang="en-US" dirty="0" smtClean="0">
                <a:latin typeface="NimbusRomNo9L-Regu"/>
              </a:rPr>
              <a:t>[</a:t>
            </a:r>
            <a:r>
              <a:rPr lang="en-US" dirty="0" err="1" smtClean="0">
                <a:latin typeface="NimbusRomNo9L-Regu"/>
              </a:rPr>
              <a:t>Ojala</a:t>
            </a:r>
            <a:r>
              <a:rPr lang="en-US" dirty="0" smtClean="0">
                <a:latin typeface="NimbusRomNo9L-Regu"/>
              </a:rPr>
              <a:t> et al 2002].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68" y="39601"/>
            <a:ext cx="5500468" cy="1143000"/>
          </a:xfrm>
        </p:spPr>
        <p:txBody>
          <a:bodyPr>
            <a:noAutofit/>
          </a:bodyPr>
          <a:lstStyle/>
          <a:p>
            <a:pPr algn="l"/>
            <a:r>
              <a:rPr lang="pt-BR" sz="3600" b="1" dirty="0"/>
              <a:t>Experimental </a:t>
            </a:r>
            <a:r>
              <a:rPr lang="pt-BR" sz="3600" b="1" dirty="0" err="1"/>
              <a:t>Results</a:t>
            </a:r>
            <a:r>
              <a:rPr lang="pt-BR" sz="3200" b="1" dirty="0"/>
              <a:t/>
            </a:r>
            <a:br>
              <a:rPr lang="pt-BR" sz="3200" b="1" dirty="0"/>
            </a:b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Texture </a:t>
            </a:r>
            <a:r>
              <a:rPr lang="pt-BR" sz="2400" dirty="0">
                <a:solidFill>
                  <a:srgbClr val="FF0000"/>
                </a:solidFill>
              </a:rPr>
              <a:t>Approach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– LBP</a:t>
            </a:r>
            <a:endParaRPr lang="pt-BR" sz="2400" b="1" dirty="0"/>
          </a:p>
        </p:txBody>
      </p:sp>
      <p:pic>
        <p:nvPicPr>
          <p:cNvPr id="14" name="Espaço Reservado para Conteúdo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92830" y="51121"/>
            <a:ext cx="5051170" cy="2120705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6706778" y="1812494"/>
            <a:ext cx="305630" cy="249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723" y="2241084"/>
            <a:ext cx="5262277" cy="234187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7655" y="4517615"/>
            <a:ext cx="5337917" cy="2340385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6577390" y="4128839"/>
            <a:ext cx="342033" cy="295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6577389" y="6402389"/>
            <a:ext cx="342033" cy="295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2883397" y="1109604"/>
                <a:ext cx="1615761" cy="499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𝐿𝐵𝑃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   </m:t>
                          </m:r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2 </m:t>
                          </m:r>
                        </m:sup>
                      </m:sSubSup>
                    </m:oMath>
                  </m:oMathPara>
                </a14:m>
                <a:endParaRPr lang="pt-B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397" y="1109604"/>
                <a:ext cx="1615761" cy="4991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907710" y="3237360"/>
                <a:ext cx="1898373" cy="512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   </m:t>
                          </m:r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𝐿𝐵𝑃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   </m:t>
                          </m:r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𝑟𝑖</m:t>
                          </m:r>
                        </m:sup>
                      </m:sSubSup>
                    </m:oMath>
                  </m:oMathPara>
                </a14:m>
                <a:endParaRPr lang="pt-BR" sz="24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10" y="3237360"/>
                <a:ext cx="1898373" cy="5121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1934210" y="5431743"/>
                <a:ext cx="1898373" cy="512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   </m:t>
                          </m:r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𝐿𝐵𝑃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   </m:t>
                          </m:r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𝑟𝑖</m:t>
                          </m:r>
                          <m:r>
                            <a:rPr lang="pt-B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sz="24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210" y="5431743"/>
                <a:ext cx="1898373" cy="5121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/>
          <p:cNvSpPr/>
          <p:nvPr/>
        </p:nvSpPr>
        <p:spPr>
          <a:xfrm>
            <a:off x="123899" y="2540117"/>
            <a:ext cx="3184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Results  = Accuracy on CUB-200 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123899" y="4425910"/>
                <a:ext cx="3138167" cy="401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Results  = Average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𝐿𝐵𝑃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𝑅𝐺𝐵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99" y="4425910"/>
                <a:ext cx="3138167" cy="401072"/>
              </a:xfrm>
              <a:prstGeom prst="rect">
                <a:avLst/>
              </a:prstGeom>
              <a:blipFill rotWithShape="0">
                <a:blip r:embed="rId9"/>
                <a:stretch>
                  <a:fillRect l="-1553" b="-2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3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/>
              <a:t>Experimental Results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rgbClr val="FF0000"/>
                </a:solidFill>
              </a:rPr>
              <a:t>Color </a:t>
            </a:r>
            <a:r>
              <a:rPr lang="en-US" sz="2700" dirty="0">
                <a:solidFill>
                  <a:srgbClr val="FF0000"/>
                </a:solidFill>
              </a:rPr>
              <a:t>and texture on CUB 200 2011</a:t>
            </a:r>
            <a:endParaRPr lang="pt-BR" sz="3600" dirty="0">
              <a:solidFill>
                <a:srgbClr val="FF0000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17" y="1370273"/>
            <a:ext cx="3655816" cy="2741862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17" y="3992896"/>
            <a:ext cx="3655816" cy="274186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357" y="1887127"/>
            <a:ext cx="3714618" cy="18718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07" y="4445757"/>
            <a:ext cx="4717625" cy="187695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902618" y="3415048"/>
            <a:ext cx="532222" cy="313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312684" y="5960129"/>
            <a:ext cx="532222" cy="362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4686975" y="3228205"/>
            <a:ext cx="707985" cy="530735"/>
          </a:xfrm>
          <a:prstGeom prst="rightArrow">
            <a:avLst/>
          </a:prstGeom>
          <a:solidFill>
            <a:srgbClr val="FF160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5003009" y="5850828"/>
            <a:ext cx="707985" cy="530735"/>
          </a:xfrm>
          <a:prstGeom prst="rightArrow">
            <a:avLst/>
          </a:prstGeom>
          <a:solidFill>
            <a:srgbClr val="FF160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b="1" dirty="0" err="1"/>
              <a:t>Conclusions</a:t>
            </a:r>
            <a:r>
              <a:rPr lang="pt-BR" b="1" dirty="0"/>
              <a:t>  </a:t>
            </a:r>
            <a:br>
              <a:rPr lang="pt-BR" b="1" dirty="0"/>
            </a:br>
            <a:r>
              <a:rPr lang="en-US" sz="2700" dirty="0" smtClean="0">
                <a:solidFill>
                  <a:srgbClr val="FF0000"/>
                </a:solidFill>
              </a:rPr>
              <a:t>Texture </a:t>
            </a:r>
            <a:r>
              <a:rPr lang="pt-BR" sz="2700" dirty="0" smtClean="0">
                <a:solidFill>
                  <a:srgbClr val="FF0000"/>
                </a:solidFill>
              </a:rPr>
              <a:t>Approach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/>
              <a:t>The main contribution of this work an </a:t>
            </a:r>
            <a:r>
              <a:rPr lang="en-US" dirty="0" smtClean="0"/>
              <a:t>approach based </a:t>
            </a:r>
            <a:r>
              <a:rPr lang="en-US" dirty="0"/>
              <a:t>on texture analysis that employs LBP to gray </a:t>
            </a:r>
            <a:r>
              <a:rPr lang="en-US" dirty="0" smtClean="0"/>
              <a:t>scale and </a:t>
            </a:r>
            <a:r>
              <a:rPr lang="en-US" dirty="0"/>
              <a:t>color bird images from the CUB-200 </a:t>
            </a:r>
            <a:r>
              <a:rPr lang="en-US" dirty="0" smtClean="0"/>
              <a:t>dataset.</a:t>
            </a:r>
          </a:p>
          <a:p>
            <a:pPr algn="just"/>
            <a:r>
              <a:rPr lang="pt-BR" dirty="0" err="1" smtClean="0"/>
              <a:t>An</a:t>
            </a:r>
            <a:r>
              <a:rPr lang="pt-BR" dirty="0" smtClean="0"/>
              <a:t> </a:t>
            </a:r>
            <a:r>
              <a:rPr lang="en-US" dirty="0" smtClean="0"/>
              <a:t>interesting </a:t>
            </a:r>
            <a:r>
              <a:rPr lang="en-US" dirty="0"/>
              <a:t>finding is that the color information seems </a:t>
            </a:r>
            <a:r>
              <a:rPr lang="en-US" dirty="0" smtClean="0"/>
              <a:t>not to </a:t>
            </a:r>
            <a:r>
              <a:rPr lang="en-US" dirty="0"/>
              <a:t>be important as the number of classes increases since </a:t>
            </a:r>
            <a:r>
              <a:rPr lang="en-US" dirty="0" smtClean="0"/>
              <a:t>we have </a:t>
            </a:r>
            <a:r>
              <a:rPr lang="en-US" dirty="0"/>
              <a:t>achieved similar results with gestures extracted </a:t>
            </a:r>
            <a:r>
              <a:rPr lang="en-US" dirty="0" smtClean="0"/>
              <a:t>from both </a:t>
            </a:r>
            <a:r>
              <a:rPr lang="en-US" dirty="0"/>
              <a:t>grayscale and color </a:t>
            </a:r>
            <a:r>
              <a:rPr lang="en-US" dirty="0" smtClean="0"/>
              <a:t>images.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b="1" dirty="0"/>
              <a:t>Approach</a:t>
            </a:r>
            <a:r>
              <a:rPr lang="pt-BR" b="1" dirty="0"/>
              <a:t/>
            </a:r>
            <a:br>
              <a:rPr lang="pt-BR" b="1" dirty="0"/>
            </a:br>
            <a:r>
              <a:rPr lang="en-US" sz="2700" dirty="0" smtClean="0">
                <a:solidFill>
                  <a:srgbClr val="FF0000"/>
                </a:solidFill>
              </a:rPr>
              <a:t>SIFT + Bok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45" y="4442234"/>
            <a:ext cx="8371490" cy="1405434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>
            <a:off x="1264920" y="3061555"/>
            <a:ext cx="3627120" cy="13349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4358640" y="3061555"/>
            <a:ext cx="2072640" cy="13349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8183880" y="3061555"/>
            <a:ext cx="0" cy="19219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16</a:t>
            </a:fld>
            <a:endParaRPr lang="en-US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73" y="1817291"/>
            <a:ext cx="8717434" cy="128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73979"/>
            <a:ext cx="3840000" cy="28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83347"/>
            <a:ext cx="3840000" cy="2880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3" y="1228417"/>
            <a:ext cx="3840000" cy="2880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814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Experimental Results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>
                <a:solidFill>
                  <a:srgbClr val="FF0000"/>
                </a:solidFill>
              </a:rPr>
              <a:t>SIFT + Bok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9" y="4073979"/>
            <a:ext cx="3840000" cy="2880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341958" y="1183347"/>
            <a:ext cx="21687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5 classes - accuracy 61,87%</a:t>
            </a:r>
            <a:endParaRPr lang="pt-BR" sz="1400" dirty="0"/>
          </a:p>
        </p:txBody>
      </p:sp>
      <p:sp>
        <p:nvSpPr>
          <p:cNvPr id="8" name="Retângulo 7"/>
          <p:cNvSpPr/>
          <p:nvPr/>
        </p:nvSpPr>
        <p:spPr>
          <a:xfrm>
            <a:off x="5191417" y="1160256"/>
            <a:ext cx="2260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17 classes - accuracy 43,07%</a:t>
            </a:r>
            <a:endParaRPr lang="pt-BR" sz="1400" dirty="0"/>
          </a:p>
        </p:txBody>
      </p:sp>
      <p:sp>
        <p:nvSpPr>
          <p:cNvPr id="9" name="Retângulo 8"/>
          <p:cNvSpPr/>
          <p:nvPr/>
        </p:nvSpPr>
        <p:spPr>
          <a:xfrm>
            <a:off x="1174318" y="4015733"/>
            <a:ext cx="2054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50 classes - accuracy 20,27%</a:t>
            </a:r>
            <a:endParaRPr lang="pt-BR" sz="1400" dirty="0"/>
          </a:p>
        </p:txBody>
      </p:sp>
      <p:sp>
        <p:nvSpPr>
          <p:cNvPr id="10" name="Retângulo 9"/>
          <p:cNvSpPr/>
          <p:nvPr/>
        </p:nvSpPr>
        <p:spPr>
          <a:xfrm>
            <a:off x="5232102" y="4008890"/>
            <a:ext cx="2351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200 classes - accuracy 18,29%</a:t>
            </a: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b="1" dirty="0" err="1"/>
              <a:t>Conclusions</a:t>
            </a:r>
            <a:r>
              <a:rPr lang="pt-BR" b="1" dirty="0"/>
              <a:t>  </a:t>
            </a:r>
            <a:br>
              <a:rPr lang="pt-BR" b="1" dirty="0"/>
            </a:br>
            <a:r>
              <a:rPr lang="pt-BR" sz="2700" dirty="0" smtClean="0">
                <a:solidFill>
                  <a:srgbClr val="FF0000"/>
                </a:solidFill>
              </a:rPr>
              <a:t>SIFT + </a:t>
            </a:r>
            <a:r>
              <a:rPr lang="pt-BR" sz="2700" dirty="0" err="1" smtClean="0">
                <a:solidFill>
                  <a:srgbClr val="FF0000"/>
                </a:solidFill>
              </a:rPr>
              <a:t>BoK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SIFT+Bok</a:t>
            </a:r>
            <a:r>
              <a:rPr lang="en-US" dirty="0" smtClean="0"/>
              <a:t> representation </a:t>
            </a:r>
            <a:r>
              <a:rPr lang="en-US" dirty="0"/>
              <a:t>improved the results when compared to the best result of color or texture features</a:t>
            </a:r>
            <a:r>
              <a:rPr lang="en-US" dirty="0" smtClean="0"/>
              <a:t>.</a:t>
            </a:r>
          </a:p>
          <a:p>
            <a:r>
              <a:rPr lang="en-US" dirty="0"/>
              <a:t>I</a:t>
            </a:r>
            <a:r>
              <a:rPr lang="en-US" dirty="0" smtClean="0"/>
              <a:t>solated </a:t>
            </a:r>
            <a:r>
              <a:rPr lang="en-US" dirty="0"/>
              <a:t>features can not </a:t>
            </a:r>
            <a:r>
              <a:rPr lang="en-US" dirty="0" smtClean="0"/>
              <a:t>provide </a:t>
            </a:r>
            <a:r>
              <a:rPr lang="en-US" dirty="0"/>
              <a:t>good </a:t>
            </a:r>
            <a:r>
              <a:rPr lang="en-US" dirty="0" smtClean="0"/>
              <a:t>results however,  may be some complementary among them. 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 err="1" smtClean="0"/>
              <a:t>SIFT+Bok</a:t>
            </a:r>
            <a:r>
              <a:rPr lang="en-US" dirty="0" smtClean="0"/>
              <a:t> results can be </a:t>
            </a:r>
            <a:r>
              <a:rPr lang="en-US" dirty="0"/>
              <a:t>combined with </a:t>
            </a:r>
            <a:r>
              <a:rPr lang="en-US" dirty="0" smtClean="0"/>
              <a:t>bird songs.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b="1" dirty="0"/>
              <a:t>Approach</a:t>
            </a:r>
            <a:r>
              <a:rPr lang="pt-BR" b="1" dirty="0"/>
              <a:t/>
            </a:r>
            <a:br>
              <a:rPr lang="pt-BR" b="1" dirty="0"/>
            </a:br>
            <a:r>
              <a:rPr lang="en-US" sz="2700" dirty="0">
                <a:solidFill>
                  <a:srgbClr val="FF0000"/>
                </a:solidFill>
              </a:rPr>
              <a:t>Fusion </a:t>
            </a:r>
            <a:r>
              <a:rPr lang="pt-BR" sz="2700" dirty="0">
                <a:solidFill>
                  <a:srgbClr val="FF0000"/>
                </a:solidFill>
              </a:rPr>
              <a:t>visual </a:t>
            </a:r>
            <a:r>
              <a:rPr lang="pt-BR" sz="2700" dirty="0" err="1">
                <a:solidFill>
                  <a:srgbClr val="FF0000"/>
                </a:solidFill>
              </a:rPr>
              <a:t>and</a:t>
            </a:r>
            <a:r>
              <a:rPr lang="pt-BR" sz="2700" dirty="0">
                <a:solidFill>
                  <a:srgbClr val="FF0000"/>
                </a:solidFill>
              </a:rPr>
              <a:t> </a:t>
            </a:r>
            <a:r>
              <a:rPr lang="pt-BR" sz="2700" dirty="0" err="1">
                <a:solidFill>
                  <a:srgbClr val="FF0000"/>
                </a:solidFill>
              </a:rPr>
              <a:t>acoustic</a:t>
            </a:r>
            <a:endParaRPr lang="pt-BR" sz="2700" dirty="0">
              <a:solidFill>
                <a:srgbClr val="FF0000"/>
              </a:solidFill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0" y="1614199"/>
            <a:ext cx="8449515" cy="3954651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/>
              <a:t>The </a:t>
            </a:r>
            <a:r>
              <a:rPr lang="en-US" dirty="0" smtClean="0"/>
              <a:t>Challenge</a:t>
            </a:r>
            <a:endParaRPr lang="en-US" dirty="0"/>
          </a:p>
          <a:p>
            <a:r>
              <a:rPr lang="en-US" dirty="0"/>
              <a:t>Visual Identification of Bird Species</a:t>
            </a:r>
          </a:p>
          <a:p>
            <a:r>
              <a:rPr lang="en-US" dirty="0"/>
              <a:t>Proposed Approaches </a:t>
            </a:r>
            <a:endParaRPr lang="en-US" dirty="0" smtClean="0"/>
          </a:p>
          <a:p>
            <a:r>
              <a:rPr lang="en-US" dirty="0" smtClean="0"/>
              <a:t>Experimental </a:t>
            </a:r>
            <a:r>
              <a:rPr lang="en-US" dirty="0"/>
              <a:t>Results</a:t>
            </a:r>
          </a:p>
          <a:p>
            <a:r>
              <a:rPr lang="en-US" dirty="0" smtClean="0"/>
              <a:t>Conclusions</a:t>
            </a:r>
            <a:endParaRPr lang="en-US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/>
              <a:t>Experimental </a:t>
            </a:r>
            <a:r>
              <a:rPr lang="pt-BR" sz="4900" b="1" dirty="0" err="1" smtClean="0"/>
              <a:t>Results</a:t>
            </a:r>
            <a:r>
              <a:rPr lang="pt-BR" sz="4900" b="1" dirty="0" smtClean="0"/>
              <a:t>  </a:t>
            </a:r>
            <a:r>
              <a:rPr lang="pt-BR" b="1" dirty="0"/>
              <a:t/>
            </a:r>
            <a:br>
              <a:rPr lang="pt-BR" b="1" dirty="0"/>
            </a:br>
            <a:r>
              <a:rPr lang="en-US" sz="2700" dirty="0" smtClean="0">
                <a:solidFill>
                  <a:srgbClr val="FF0000"/>
                </a:solidFill>
              </a:rPr>
              <a:t>Fusion </a:t>
            </a:r>
            <a:r>
              <a:rPr lang="pt-BR" sz="2700" dirty="0" smtClean="0">
                <a:solidFill>
                  <a:srgbClr val="FF0000"/>
                </a:solidFill>
              </a:rPr>
              <a:t>visual </a:t>
            </a:r>
            <a:r>
              <a:rPr lang="pt-BR" sz="2700" dirty="0" err="1" smtClean="0">
                <a:solidFill>
                  <a:srgbClr val="FF0000"/>
                </a:solidFill>
              </a:rPr>
              <a:t>and</a:t>
            </a:r>
            <a:r>
              <a:rPr lang="pt-BR" sz="2700" dirty="0" smtClean="0">
                <a:solidFill>
                  <a:srgbClr val="FF0000"/>
                </a:solidFill>
              </a:rPr>
              <a:t> </a:t>
            </a:r>
            <a:r>
              <a:rPr lang="pt-BR" sz="2700" dirty="0" err="1" smtClean="0">
                <a:solidFill>
                  <a:srgbClr val="FF0000"/>
                </a:solidFill>
              </a:rPr>
              <a:t>acoustic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261153" y="1333984"/>
            <a:ext cx="8882847" cy="639762"/>
          </a:xfrm>
        </p:spPr>
        <p:txBody>
          <a:bodyPr>
            <a:noAutofit/>
          </a:bodyPr>
          <a:lstStyle/>
          <a:p>
            <a:r>
              <a:rPr lang="en-US" sz="2000" b="0" dirty="0" smtClean="0"/>
              <a:t>Testing </a:t>
            </a:r>
            <a:r>
              <a:rPr lang="en-US" sz="2000" b="0" dirty="0"/>
              <a:t>set at 0% rejection </a:t>
            </a:r>
            <a:r>
              <a:rPr lang="en-US" sz="2000" b="0" dirty="0" smtClean="0"/>
              <a:t>level and </a:t>
            </a:r>
            <a:r>
              <a:rPr lang="en-US" sz="2000" b="0" dirty="0"/>
              <a:t>testing set at 10%, 30% </a:t>
            </a:r>
            <a:r>
              <a:rPr lang="pt-BR" sz="2000" b="0" dirty="0" err="1"/>
              <a:t>and</a:t>
            </a:r>
            <a:r>
              <a:rPr lang="pt-BR" sz="2000" b="0" dirty="0"/>
              <a:t> 50% </a:t>
            </a:r>
            <a:r>
              <a:rPr lang="pt-BR" sz="2000" b="0" dirty="0" err="1"/>
              <a:t>rejection</a:t>
            </a:r>
            <a:r>
              <a:rPr lang="pt-BR" sz="2000" b="0" dirty="0"/>
              <a:t> </a:t>
            </a:r>
            <a:r>
              <a:rPr lang="pt-BR" sz="2000" b="0" dirty="0" err="1" smtClean="0"/>
              <a:t>level</a:t>
            </a:r>
            <a:r>
              <a:rPr lang="pt-BR" sz="2000" b="0" dirty="0" smtClean="0"/>
              <a:t>.</a:t>
            </a:r>
            <a:r>
              <a:rPr lang="en-US" sz="2000" b="0" dirty="0" smtClean="0"/>
              <a:t> </a:t>
            </a:r>
            <a:endParaRPr lang="pt-BR" sz="2000" b="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00590911"/>
              </p:ext>
            </p:extLst>
          </p:nvPr>
        </p:nvGraphicFramePr>
        <p:xfrm>
          <a:off x="334282" y="2531135"/>
          <a:ext cx="3477697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025"/>
                <a:gridCol w="857135"/>
                <a:gridCol w="1377537"/>
              </a:tblGrid>
              <a:tr h="430481">
                <a:tc rowSpan="2">
                  <a:txBody>
                    <a:bodyPr/>
                    <a:lstStyle/>
                    <a:p>
                      <a:pPr algn="ctr"/>
                      <a:r>
                        <a:rPr lang="pt-BR" b="0" i="1" dirty="0" smtClean="0"/>
                        <a:t>N</a:t>
                      </a:r>
                      <a:r>
                        <a:rPr lang="pt-BR" b="0" dirty="0" smtClean="0"/>
                        <a:t> </a:t>
                      </a:r>
                      <a:r>
                        <a:rPr lang="pt-BR" b="0" dirty="0" err="1" smtClean="0"/>
                        <a:t>best</a:t>
                      </a:r>
                      <a:r>
                        <a:rPr lang="pt-BR" b="0" dirty="0" smtClean="0"/>
                        <a:t> </a:t>
                      </a:r>
                      <a:r>
                        <a:rPr lang="pt-BR" b="0" dirty="0" err="1" smtClean="0"/>
                        <a:t>hypothesis</a:t>
                      </a:r>
                      <a:endParaRPr lang="pt-BR" b="0" dirty="0"/>
                    </a:p>
                  </a:txBody>
                  <a:tcPr marL="84442" marR="8444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0" dirty="0" err="1" smtClean="0"/>
                        <a:t>Correct</a:t>
                      </a:r>
                      <a:r>
                        <a:rPr lang="pt-BR" b="0" baseline="0" dirty="0" smtClean="0"/>
                        <a:t> </a:t>
                      </a:r>
                      <a:r>
                        <a:rPr lang="pt-BR" b="0" baseline="0" dirty="0" err="1" smtClean="0"/>
                        <a:t>classification</a:t>
                      </a:r>
                      <a:r>
                        <a:rPr lang="pt-BR" b="0" baseline="0" dirty="0" smtClean="0"/>
                        <a:t> rate (%)</a:t>
                      </a:r>
                      <a:endParaRPr lang="pt-BR" b="0" dirty="0"/>
                    </a:p>
                  </a:txBody>
                  <a:tcPr marL="84442" marR="84442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/>
                        <a:t>VISUAL</a:t>
                      </a:r>
                      <a:endParaRPr lang="pt-BR" b="0" dirty="0"/>
                    </a:p>
                  </a:txBody>
                  <a:tcPr marL="84442" marR="84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ACOUSTIC</a:t>
                      </a:r>
                      <a:endParaRPr lang="pt-BR" dirty="0"/>
                    </a:p>
                  </a:txBody>
                  <a:tcPr marL="84442" marR="8444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TOP</a:t>
                      </a:r>
                      <a:r>
                        <a:rPr lang="pt-BR" baseline="0" dirty="0" smtClean="0"/>
                        <a:t> 1</a:t>
                      </a:r>
                      <a:endParaRPr lang="pt-BR" dirty="0"/>
                    </a:p>
                  </a:txBody>
                  <a:tcPr marL="84442" marR="84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27,03</a:t>
                      </a:r>
                      <a:endParaRPr lang="pt-BR" dirty="0"/>
                    </a:p>
                  </a:txBody>
                  <a:tcPr marL="84442" marR="84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45,97</a:t>
                      </a:r>
                      <a:endParaRPr lang="pt-BR" dirty="0"/>
                    </a:p>
                  </a:txBody>
                  <a:tcPr marL="84442" marR="8444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TOP</a:t>
                      </a:r>
                      <a:r>
                        <a:rPr lang="pt-BR" baseline="0" dirty="0" smtClean="0"/>
                        <a:t> 2</a:t>
                      </a:r>
                      <a:endParaRPr lang="pt-BR" dirty="0"/>
                    </a:p>
                  </a:txBody>
                  <a:tcPr marL="84442" marR="84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36,76</a:t>
                      </a:r>
                      <a:endParaRPr lang="pt-BR" dirty="0"/>
                    </a:p>
                  </a:txBody>
                  <a:tcPr marL="84442" marR="84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57,98</a:t>
                      </a:r>
                      <a:endParaRPr lang="pt-BR" dirty="0"/>
                    </a:p>
                  </a:txBody>
                  <a:tcPr marL="84442" marR="8444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TOP 4</a:t>
                      </a:r>
                      <a:endParaRPr lang="pt-BR" dirty="0"/>
                    </a:p>
                  </a:txBody>
                  <a:tcPr marL="84442" marR="84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48,92</a:t>
                      </a:r>
                      <a:endParaRPr lang="pt-BR" dirty="0"/>
                    </a:p>
                  </a:txBody>
                  <a:tcPr marL="84442" marR="84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72,04</a:t>
                      </a:r>
                      <a:endParaRPr lang="pt-BR" dirty="0"/>
                    </a:p>
                  </a:txBody>
                  <a:tcPr marL="84442" marR="8444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TOP 6</a:t>
                      </a:r>
                      <a:endParaRPr lang="pt-BR" dirty="0"/>
                    </a:p>
                  </a:txBody>
                  <a:tcPr marL="84442" marR="84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57,77</a:t>
                      </a:r>
                      <a:endParaRPr lang="pt-BR" dirty="0"/>
                    </a:p>
                  </a:txBody>
                  <a:tcPr marL="84442" marR="84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79,62</a:t>
                      </a:r>
                      <a:endParaRPr lang="pt-BR" dirty="0"/>
                    </a:p>
                  </a:txBody>
                  <a:tcPr marL="84442" marR="8444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TOP 8</a:t>
                      </a:r>
                      <a:endParaRPr lang="pt-BR" dirty="0"/>
                    </a:p>
                  </a:txBody>
                  <a:tcPr marL="84442" marR="84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64,05</a:t>
                      </a:r>
                      <a:endParaRPr lang="pt-BR" dirty="0"/>
                    </a:p>
                  </a:txBody>
                  <a:tcPr marL="84442" marR="84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84,36</a:t>
                      </a:r>
                      <a:endParaRPr lang="pt-BR" dirty="0"/>
                    </a:p>
                  </a:txBody>
                  <a:tcPr marL="84442" marR="8444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TOP 10</a:t>
                      </a:r>
                      <a:endParaRPr lang="pt-BR" dirty="0"/>
                    </a:p>
                  </a:txBody>
                  <a:tcPr marL="84442" marR="84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68,72</a:t>
                      </a:r>
                      <a:endParaRPr lang="pt-BR" dirty="0"/>
                    </a:p>
                  </a:txBody>
                  <a:tcPr marL="84442" marR="844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86,97</a:t>
                      </a:r>
                      <a:endParaRPr lang="pt-BR" dirty="0"/>
                    </a:p>
                  </a:txBody>
                  <a:tcPr marL="84442" marR="84442"/>
                </a:tc>
              </a:tr>
            </a:tbl>
          </a:graphicData>
        </a:graphic>
      </p:graphicFrame>
      <p:graphicFrame>
        <p:nvGraphicFramePr>
          <p:cNvPr id="13" name="Espaço Reservado para Conteúdo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5069906"/>
              </p:ext>
            </p:extLst>
          </p:nvPr>
        </p:nvGraphicFramePr>
        <p:xfrm>
          <a:off x="4096987" y="2520950"/>
          <a:ext cx="4928364" cy="2616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70068"/>
                <a:gridCol w="926275"/>
                <a:gridCol w="771896"/>
                <a:gridCol w="760125"/>
              </a:tblGrid>
              <a:tr h="320040">
                <a:tc row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STRATEGY</a:t>
                      </a:r>
                      <a:endParaRPr lang="pt-BR" b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dirty="0" err="1" smtClean="0"/>
                        <a:t>Reject</a:t>
                      </a:r>
                      <a:r>
                        <a:rPr lang="pt-BR" sz="2000" dirty="0" smtClean="0"/>
                        <a:t> Rate</a:t>
                      </a:r>
                      <a:endParaRPr lang="pt-BR" sz="2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Visual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28,89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32,70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40,02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Visual </a:t>
                      </a:r>
                      <a:r>
                        <a:rPr lang="pt-BR" dirty="0" err="1" smtClean="0"/>
                        <a:t>and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Acous</a:t>
                      </a:r>
                      <a:r>
                        <a:rPr lang="pt-BR" dirty="0" smtClean="0"/>
                        <a:t>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02007B"/>
                          </a:solidFill>
                        </a:rPr>
                        <a:t>30,10</a:t>
                      </a:r>
                      <a:endParaRPr lang="pt-BR" dirty="0">
                        <a:solidFill>
                          <a:srgbClr val="02007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02007B"/>
                          </a:solidFill>
                        </a:rPr>
                        <a:t>35,65</a:t>
                      </a:r>
                      <a:endParaRPr lang="pt-BR" dirty="0">
                        <a:solidFill>
                          <a:srgbClr val="02007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02007B"/>
                          </a:solidFill>
                        </a:rPr>
                        <a:t>42,20</a:t>
                      </a:r>
                      <a:endParaRPr lang="pt-BR" dirty="0">
                        <a:solidFill>
                          <a:srgbClr val="02007B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Visual </a:t>
                      </a:r>
                      <a:r>
                        <a:rPr lang="pt-BR" dirty="0" err="1" smtClean="0"/>
                        <a:t>and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Acous</a:t>
                      </a:r>
                      <a:r>
                        <a:rPr lang="pt-BR" dirty="0" smtClean="0"/>
                        <a:t>. (Sum)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29,71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35,22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41,90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Visual </a:t>
                      </a:r>
                      <a:r>
                        <a:rPr lang="pt-BR" dirty="0" err="1" smtClean="0"/>
                        <a:t>and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Acous</a:t>
                      </a:r>
                      <a:r>
                        <a:rPr lang="pt-BR" dirty="0" smtClean="0"/>
                        <a:t>. (</a:t>
                      </a:r>
                      <a:r>
                        <a:rPr lang="pt-BR" dirty="0" err="1" smtClean="0"/>
                        <a:t>Prod</a:t>
                      </a:r>
                      <a:r>
                        <a:rPr lang="pt-BR" dirty="0" smtClean="0"/>
                        <a:t>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29,96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35,25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42,04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Visual </a:t>
                      </a:r>
                      <a:r>
                        <a:rPr lang="pt-BR" dirty="0" err="1" smtClean="0"/>
                        <a:t>and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Acous</a:t>
                      </a:r>
                      <a:r>
                        <a:rPr lang="pt-BR" dirty="0" smtClean="0"/>
                        <a:t>. (Max)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29,96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35,25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42,04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b="1" dirty="0"/>
              <a:t>Experimental </a:t>
            </a:r>
            <a:r>
              <a:rPr lang="pt-BR" sz="4900" b="1" dirty="0" err="1"/>
              <a:t>Results</a:t>
            </a:r>
            <a:r>
              <a:rPr lang="pt-BR" sz="4900" b="1" dirty="0"/>
              <a:t>  </a:t>
            </a:r>
            <a:r>
              <a:rPr lang="pt-BR" b="1" dirty="0"/>
              <a:t/>
            </a:r>
            <a:br>
              <a:rPr lang="pt-BR" b="1" dirty="0"/>
            </a:br>
            <a:r>
              <a:rPr lang="en-US" sz="2700" dirty="0">
                <a:solidFill>
                  <a:srgbClr val="FF0000"/>
                </a:solidFill>
              </a:rPr>
              <a:t>Fusion </a:t>
            </a:r>
            <a:r>
              <a:rPr lang="pt-BR" sz="2700" dirty="0">
                <a:solidFill>
                  <a:srgbClr val="FF0000"/>
                </a:solidFill>
              </a:rPr>
              <a:t>visual </a:t>
            </a:r>
            <a:r>
              <a:rPr lang="pt-BR" sz="2700" dirty="0" err="1">
                <a:solidFill>
                  <a:srgbClr val="FF0000"/>
                </a:solidFill>
              </a:rPr>
              <a:t>and</a:t>
            </a:r>
            <a:r>
              <a:rPr lang="pt-BR" sz="2700" dirty="0">
                <a:solidFill>
                  <a:srgbClr val="FF0000"/>
                </a:solidFill>
              </a:rPr>
              <a:t> </a:t>
            </a:r>
            <a:r>
              <a:rPr lang="pt-BR" sz="2700" dirty="0" err="1">
                <a:solidFill>
                  <a:srgbClr val="FF0000"/>
                </a:solidFill>
              </a:rPr>
              <a:t>acoustic</a:t>
            </a:r>
            <a:endParaRPr lang="pt-BR" sz="2700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0999"/>
            <a:ext cx="8843493" cy="4602162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b="1" dirty="0" err="1"/>
              <a:t>Conclusions</a:t>
            </a:r>
            <a:r>
              <a:rPr lang="pt-BR" sz="4900" b="1" dirty="0"/>
              <a:t>  </a:t>
            </a:r>
            <a:r>
              <a:rPr lang="pt-BR" b="1" dirty="0"/>
              <a:t/>
            </a:r>
            <a:br>
              <a:rPr lang="pt-BR" b="1" dirty="0"/>
            </a:br>
            <a:r>
              <a:rPr lang="en-US" sz="2700" dirty="0">
                <a:solidFill>
                  <a:srgbClr val="FF0000"/>
                </a:solidFill>
              </a:rPr>
              <a:t>Fusion </a:t>
            </a:r>
            <a:r>
              <a:rPr lang="pt-BR" sz="2700" dirty="0">
                <a:solidFill>
                  <a:srgbClr val="FF0000"/>
                </a:solidFill>
              </a:rPr>
              <a:t>visual </a:t>
            </a:r>
            <a:r>
              <a:rPr lang="pt-BR" sz="2700" dirty="0" err="1">
                <a:solidFill>
                  <a:srgbClr val="FF0000"/>
                </a:solidFill>
              </a:rPr>
              <a:t>and</a:t>
            </a:r>
            <a:r>
              <a:rPr lang="pt-BR" sz="2700" dirty="0">
                <a:solidFill>
                  <a:srgbClr val="FF0000"/>
                </a:solidFill>
              </a:rPr>
              <a:t> </a:t>
            </a:r>
            <a:r>
              <a:rPr lang="pt-BR" sz="2700" dirty="0" err="1">
                <a:solidFill>
                  <a:srgbClr val="FF0000"/>
                </a:solidFill>
              </a:rPr>
              <a:t>acoustic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acoustics features are relevant </a:t>
            </a:r>
            <a:r>
              <a:rPr lang="en-US" dirty="0" smtClean="0"/>
              <a:t>to </a:t>
            </a:r>
            <a:r>
              <a:rPr lang="pt-BR" dirty="0" smtClean="0"/>
              <a:t>improve </a:t>
            </a:r>
            <a:r>
              <a:rPr lang="pt-BR" dirty="0" err="1"/>
              <a:t>image</a:t>
            </a:r>
            <a:r>
              <a:rPr lang="pt-BR" dirty="0"/>
              <a:t> </a:t>
            </a:r>
            <a:r>
              <a:rPr lang="pt-BR" dirty="0" err="1"/>
              <a:t>classification</a:t>
            </a:r>
            <a:r>
              <a:rPr lang="pt-BR" dirty="0"/>
              <a:t> </a:t>
            </a:r>
            <a:r>
              <a:rPr lang="pt-BR" dirty="0" smtClean="0"/>
              <a:t>performance.</a:t>
            </a:r>
          </a:p>
          <a:p>
            <a:pPr algn="just"/>
            <a:r>
              <a:rPr lang="pt-BR" dirty="0"/>
              <a:t>The </a:t>
            </a:r>
            <a:r>
              <a:rPr lang="pt-BR" dirty="0" err="1" smtClean="0"/>
              <a:t>proposed</a:t>
            </a:r>
            <a:r>
              <a:rPr lang="pt-BR" dirty="0" smtClean="0"/>
              <a:t> </a:t>
            </a:r>
            <a:r>
              <a:rPr lang="en-US" dirty="0" smtClean="0"/>
              <a:t>approach </a:t>
            </a:r>
            <a:r>
              <a:rPr lang="en-US" dirty="0"/>
              <a:t>has show to be useful in situations where </a:t>
            </a:r>
            <a:r>
              <a:rPr lang="en-US" dirty="0" smtClean="0"/>
              <a:t>partial </a:t>
            </a:r>
            <a:r>
              <a:rPr lang="pt-BR" dirty="0" err="1" smtClean="0"/>
              <a:t>acoustic</a:t>
            </a:r>
            <a:r>
              <a:rPr lang="pt-BR" dirty="0" smtClean="0"/>
              <a:t> </a:t>
            </a:r>
            <a:r>
              <a:rPr lang="pt-BR" dirty="0" err="1" smtClean="0"/>
              <a:t>information</a:t>
            </a:r>
            <a:r>
              <a:rPr lang="pt-BR" dirty="0" smtClean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available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Under</a:t>
            </a:r>
            <a:r>
              <a:rPr lang="pt-BR" dirty="0" smtClean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 smtClean="0"/>
              <a:t>condition</a:t>
            </a:r>
            <a:r>
              <a:rPr lang="pt-B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a perfect rejection rule, that rejects only the </a:t>
            </a:r>
            <a:r>
              <a:rPr lang="en-US" dirty="0" smtClean="0"/>
              <a:t>wrongly classified </a:t>
            </a:r>
            <a:r>
              <a:rPr lang="en-US" dirty="0"/>
              <a:t>images. The correct classification rate achieved is </a:t>
            </a:r>
            <a:r>
              <a:rPr lang="en-US" dirty="0" smtClean="0"/>
              <a:t>better.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proposed approach could be </a:t>
            </a:r>
            <a:r>
              <a:rPr lang="en-US" dirty="0" smtClean="0"/>
              <a:t>improved.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421" y="274638"/>
            <a:ext cx="8970579" cy="1143000"/>
          </a:xfrm>
        </p:spPr>
        <p:txBody>
          <a:bodyPr>
            <a:noAutofit/>
          </a:bodyPr>
          <a:lstStyle/>
          <a:p>
            <a:r>
              <a:rPr lang="pt-BR" b="1" dirty="0" err="1"/>
              <a:t>Convolutional</a:t>
            </a:r>
            <a:r>
              <a:rPr lang="pt-BR" b="1" dirty="0"/>
              <a:t> Neural Networks (CNN)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3488788"/>
            <a:ext cx="8229600" cy="2996417"/>
          </a:xfrm>
        </p:spPr>
        <p:txBody>
          <a:bodyPr>
            <a:normAutofit/>
          </a:bodyPr>
          <a:lstStyle/>
          <a:p>
            <a:r>
              <a:rPr lang="pt-BR" dirty="0"/>
              <a:t>CNN </a:t>
            </a:r>
            <a:r>
              <a:rPr lang="pt-BR" dirty="0" err="1" smtClean="0"/>
              <a:t>Architecture</a:t>
            </a:r>
            <a:r>
              <a:rPr lang="pt-BR" dirty="0" smtClean="0"/>
              <a:t>.</a:t>
            </a:r>
          </a:p>
          <a:p>
            <a:pPr algn="just"/>
            <a:r>
              <a:rPr lang="en-US" sz="2800" dirty="0" smtClean="0"/>
              <a:t>Method </a:t>
            </a:r>
            <a:r>
              <a:rPr lang="en-US" sz="2800" dirty="0"/>
              <a:t>is based on the extraction of </a:t>
            </a:r>
            <a:r>
              <a:rPr lang="en-US" sz="2800" dirty="0" smtClean="0"/>
              <a:t>random patches </a:t>
            </a:r>
            <a:r>
              <a:rPr lang="en-US" sz="2800" dirty="0"/>
              <a:t>for training, and the combination of segments for </a:t>
            </a:r>
            <a:r>
              <a:rPr lang="en-US" sz="2800" dirty="0" smtClean="0"/>
              <a:t>test [</a:t>
            </a:r>
            <a:r>
              <a:rPr lang="pt-BR" sz="2800" dirty="0" err="1" smtClean="0"/>
              <a:t>Hafemann</a:t>
            </a:r>
            <a:r>
              <a:rPr lang="pt-BR" sz="2800" dirty="0" smtClean="0"/>
              <a:t> et al. 2014</a:t>
            </a:r>
            <a:r>
              <a:rPr lang="en-US" sz="2800" dirty="0" smtClean="0"/>
              <a:t>]. </a:t>
            </a:r>
          </a:p>
          <a:p>
            <a:pPr algn="just"/>
            <a:r>
              <a:rPr lang="en-US" sz="2800" dirty="0"/>
              <a:t>The experiments conducted to evaluate the CNN-based method considered </a:t>
            </a:r>
            <a:r>
              <a:rPr lang="en-US" sz="2800" dirty="0" smtClean="0"/>
              <a:t>CUB 200 2011 dataset.</a:t>
            </a:r>
          </a:p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92" y="1911359"/>
            <a:ext cx="7980616" cy="108370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55" y="1045266"/>
            <a:ext cx="3840000" cy="2880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900" b="1" dirty="0" err="1" smtClean="0"/>
              <a:t>Results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2700" b="1" dirty="0" smtClean="0"/>
              <a:t> </a:t>
            </a:r>
            <a:r>
              <a:rPr lang="pt-BR" sz="2700" dirty="0" smtClean="0">
                <a:solidFill>
                  <a:srgbClr val="FF0000"/>
                </a:solidFill>
              </a:rPr>
              <a:t>CNN </a:t>
            </a:r>
            <a:r>
              <a:rPr lang="pt-BR" sz="2700" dirty="0">
                <a:solidFill>
                  <a:srgbClr val="FF0000"/>
                </a:solidFill>
              </a:rPr>
              <a:t>Approach</a:t>
            </a:r>
            <a:endParaRPr lang="pt-BR" sz="27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00" y="1080159"/>
            <a:ext cx="3840000" cy="288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2" y="3960159"/>
            <a:ext cx="3840000" cy="288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00" y="3960159"/>
            <a:ext cx="3840000" cy="2880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507931" y="1027021"/>
            <a:ext cx="21687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5</a:t>
            </a:r>
            <a:r>
              <a:rPr lang="en-US" sz="1400" dirty="0" smtClean="0"/>
              <a:t> classes - accuracy 74,82%</a:t>
            </a:r>
            <a:endParaRPr lang="pt-BR" sz="1400" dirty="0"/>
          </a:p>
        </p:txBody>
      </p:sp>
      <p:sp>
        <p:nvSpPr>
          <p:cNvPr id="9" name="Retângulo 8"/>
          <p:cNvSpPr/>
          <p:nvPr/>
        </p:nvSpPr>
        <p:spPr>
          <a:xfrm>
            <a:off x="5434041" y="1044494"/>
            <a:ext cx="2260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17 classes - accuracy 50,96%</a:t>
            </a:r>
            <a:endParaRPr lang="pt-BR" sz="1400" dirty="0"/>
          </a:p>
        </p:txBody>
      </p:sp>
      <p:sp>
        <p:nvSpPr>
          <p:cNvPr id="10" name="Retângulo 9"/>
          <p:cNvSpPr/>
          <p:nvPr/>
        </p:nvSpPr>
        <p:spPr>
          <a:xfrm>
            <a:off x="1416560" y="3900632"/>
            <a:ext cx="2260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50 classes - accuracy 30,88%</a:t>
            </a:r>
            <a:endParaRPr lang="pt-BR" sz="1400" dirty="0"/>
          </a:p>
        </p:txBody>
      </p:sp>
      <p:sp>
        <p:nvSpPr>
          <p:cNvPr id="11" name="Retângulo 10"/>
          <p:cNvSpPr/>
          <p:nvPr/>
        </p:nvSpPr>
        <p:spPr>
          <a:xfrm>
            <a:off x="5388355" y="3918135"/>
            <a:ext cx="2351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200 classes - accuracy 23,50%</a:t>
            </a:r>
            <a:endParaRPr lang="pt-BR" sz="1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Conclusion</a:t>
            </a:r>
            <a:br>
              <a:rPr lang="en-US" b="1" dirty="0" smtClean="0"/>
            </a:br>
            <a:r>
              <a:rPr lang="pt-BR" sz="2400" dirty="0" smtClean="0">
                <a:solidFill>
                  <a:srgbClr val="FF0000"/>
                </a:solidFill>
              </a:rPr>
              <a:t>CNN </a:t>
            </a:r>
            <a:r>
              <a:rPr lang="pt-BR" sz="2400" dirty="0">
                <a:solidFill>
                  <a:srgbClr val="FF0000"/>
                </a:solidFill>
              </a:rPr>
              <a:t>Approach</a:t>
            </a:r>
            <a:endParaRPr lang="en-U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392" y="1600200"/>
            <a:ext cx="8057408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Convolutional Neural Networks (CNN) have achieved the best </a:t>
            </a:r>
            <a:r>
              <a:rPr lang="en-US" dirty="0" smtClean="0"/>
              <a:t>results for 5, 17, 50 and 200 classes.</a:t>
            </a:r>
          </a:p>
          <a:p>
            <a:r>
              <a:rPr lang="en-US" dirty="0"/>
              <a:t>Our experiments demonstrate a clear advantage </a:t>
            </a:r>
            <a:r>
              <a:rPr lang="en-US" dirty="0" smtClean="0"/>
              <a:t>over </a:t>
            </a:r>
            <a:r>
              <a:rPr lang="en-US" dirty="0"/>
              <a:t>deep </a:t>
            </a:r>
            <a:r>
              <a:rPr lang="en-US" dirty="0" smtClean="0"/>
              <a:t>representation.</a:t>
            </a:r>
          </a:p>
          <a:p>
            <a:r>
              <a:rPr lang="en-US" dirty="0" smtClean="0"/>
              <a:t>Proposed </a:t>
            </a:r>
            <a:r>
              <a:rPr lang="en-US" dirty="0"/>
              <a:t>approach could be </a:t>
            </a:r>
            <a:r>
              <a:rPr lang="en-US" dirty="0" smtClean="0"/>
              <a:t>improved.</a:t>
            </a:r>
            <a:endParaRPr lang="en-US" dirty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185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Final </a:t>
            </a:r>
            <a:r>
              <a:rPr lang="pt-BR" b="1" dirty="0" err="1" smtClean="0"/>
              <a:t>Results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34441"/>
            <a:ext cx="8229600" cy="731520"/>
          </a:xfrm>
        </p:spPr>
        <p:txBody>
          <a:bodyPr/>
          <a:lstStyle/>
          <a:p>
            <a:r>
              <a:rPr lang="en-US" dirty="0"/>
              <a:t>Best results for the individual </a:t>
            </a:r>
            <a:r>
              <a:rPr lang="en-US" dirty="0" smtClean="0"/>
              <a:t>classifiers.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7003848"/>
              </p:ext>
            </p:extLst>
          </p:nvPr>
        </p:nvGraphicFramePr>
        <p:xfrm>
          <a:off x="1104900" y="2235200"/>
          <a:ext cx="6934200" cy="2718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/>
                <a:gridCol w="3467100"/>
              </a:tblGrid>
              <a:tr h="2572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Individual Classifiers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(%) Accuracy</a:t>
                      </a:r>
                    </a:p>
                  </a:txBody>
                  <a:tcPr marL="9525" marR="9525" marT="9525" marB="0" anchor="b"/>
                </a:tc>
              </a:tr>
              <a:tr h="4564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classes - LBP RGB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</a:tr>
              <a:tr h="4564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classes - CNN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74,82</a:t>
                      </a:r>
                    </a:p>
                  </a:txBody>
                  <a:tcPr marL="9525" marR="9525" marT="9525" marB="0" anchor="b"/>
                </a:tc>
              </a:tr>
              <a:tr h="4564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classes -CNN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50,96</a:t>
                      </a:r>
                    </a:p>
                  </a:txBody>
                  <a:tcPr marL="9525" marR="9525" marT="9525" marB="0" anchor="b"/>
                </a:tc>
              </a:tr>
              <a:tr h="4564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classes - CNN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30,88</a:t>
                      </a:r>
                    </a:p>
                  </a:txBody>
                  <a:tcPr marL="9525" marR="9525" marT="9525" marB="0" anchor="b"/>
                </a:tc>
              </a:tr>
              <a:tr h="4564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classes - CNN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b="1" dirty="0" err="1"/>
              <a:t>Fusion</a:t>
            </a:r>
            <a:r>
              <a:rPr lang="pt-BR" sz="4900" b="1" dirty="0"/>
              <a:t> </a:t>
            </a:r>
            <a:r>
              <a:rPr lang="pt-BR" sz="4900" b="1" dirty="0" err="1"/>
              <a:t>of</a:t>
            </a:r>
            <a:r>
              <a:rPr lang="pt-BR" sz="4900" b="1" dirty="0"/>
              <a:t> </a:t>
            </a:r>
            <a:r>
              <a:rPr lang="pt-BR" sz="4900" b="1" dirty="0" err="1" smtClean="0"/>
              <a:t>label</a:t>
            </a:r>
            <a:r>
              <a:rPr lang="pt-BR" sz="4900" b="1" dirty="0" smtClean="0"/>
              <a:t> outputs</a:t>
            </a:r>
            <a:r>
              <a:rPr lang="pt-BR" dirty="0"/>
              <a:t/>
            </a:r>
            <a:br>
              <a:rPr lang="pt-BR" dirty="0"/>
            </a:br>
            <a:r>
              <a:rPr lang="pt-BR" sz="2700" dirty="0" err="1">
                <a:solidFill>
                  <a:srgbClr val="FF0000"/>
                </a:solidFill>
              </a:rPr>
              <a:t>Majority</a:t>
            </a:r>
            <a:r>
              <a:rPr lang="pt-BR" sz="2700" dirty="0">
                <a:solidFill>
                  <a:srgbClr val="FF0000"/>
                </a:solidFill>
              </a:rPr>
              <a:t> </a:t>
            </a:r>
            <a:r>
              <a:rPr lang="pt-BR" sz="2700" dirty="0" smtClean="0">
                <a:solidFill>
                  <a:srgbClr val="FF0000"/>
                </a:solidFill>
              </a:rPr>
              <a:t>Vote </a:t>
            </a:r>
            <a:r>
              <a:rPr lang="pt-BR" sz="2700" dirty="0" err="1" smtClean="0">
                <a:solidFill>
                  <a:srgbClr val="FF0000"/>
                </a:solidFill>
              </a:rPr>
              <a:t>and</a:t>
            </a:r>
            <a:r>
              <a:rPr lang="pt-BR" sz="2700" dirty="0">
                <a:solidFill>
                  <a:srgbClr val="FF0000"/>
                </a:solidFill>
              </a:rPr>
              <a:t> </a:t>
            </a:r>
            <a:r>
              <a:rPr lang="pt-BR" sz="2700" dirty="0" err="1">
                <a:solidFill>
                  <a:srgbClr val="FF0000"/>
                </a:solidFill>
              </a:rPr>
              <a:t>Weighted</a:t>
            </a:r>
            <a:r>
              <a:rPr lang="pt-BR" sz="2700" dirty="0">
                <a:solidFill>
                  <a:srgbClr val="FF0000"/>
                </a:solidFill>
              </a:rPr>
              <a:t> </a:t>
            </a:r>
            <a:r>
              <a:rPr lang="pt-BR" sz="2700" dirty="0" err="1">
                <a:solidFill>
                  <a:srgbClr val="FF0000"/>
                </a:solidFill>
              </a:rPr>
              <a:t>Majority</a:t>
            </a:r>
            <a:r>
              <a:rPr lang="pt-BR" sz="2700" dirty="0">
                <a:solidFill>
                  <a:srgbClr val="FF0000"/>
                </a:solidFill>
              </a:rPr>
              <a:t> Vote </a:t>
            </a:r>
            <a:r>
              <a:rPr lang="pt-BR" sz="2700" dirty="0" smtClean="0">
                <a:solidFill>
                  <a:srgbClr val="FF0000"/>
                </a:solidFill>
              </a:rPr>
              <a:t>for 7 </a:t>
            </a:r>
            <a:r>
              <a:rPr lang="pt-BR" sz="2700" dirty="0" err="1" smtClean="0">
                <a:solidFill>
                  <a:srgbClr val="FF0000"/>
                </a:solidFill>
              </a:rPr>
              <a:t>classifiers</a:t>
            </a:r>
            <a:endParaRPr lang="pt-BR" sz="2700" dirty="0">
              <a:solidFill>
                <a:srgbClr val="FF0000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3115804"/>
              </p:ext>
            </p:extLst>
          </p:nvPr>
        </p:nvGraphicFramePr>
        <p:xfrm>
          <a:off x="670955" y="2692730"/>
          <a:ext cx="8015845" cy="309245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54747"/>
                <a:gridCol w="930016"/>
                <a:gridCol w="1033154"/>
                <a:gridCol w="1021278"/>
                <a:gridCol w="938150"/>
                <a:gridCol w="1068780"/>
                <a:gridCol w="1169720"/>
              </a:tblGrid>
              <a:tr h="1876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Dataset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(%) </a:t>
                      </a:r>
                    </a:p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Accuracy</a:t>
                      </a:r>
                      <a:endParaRPr lang="pt-BR" sz="16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(%) </a:t>
                      </a:r>
                    </a:p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Accuracy</a:t>
                      </a:r>
                      <a:endParaRPr lang="pt-BR" sz="16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(%) </a:t>
                      </a:r>
                    </a:p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Accuracy</a:t>
                      </a:r>
                    </a:p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MV</a:t>
                      </a:r>
                    </a:p>
                    <a:p>
                      <a:pPr algn="ctr" fontAlgn="ctr"/>
                      <a:endParaRPr lang="pt-BR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(%) </a:t>
                      </a:r>
                    </a:p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Accuracy</a:t>
                      </a:r>
                    </a:p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MV</a:t>
                      </a:r>
                    </a:p>
                    <a:p>
                      <a:pPr algn="ctr" fontAlgn="ctr"/>
                      <a:endParaRPr lang="pt-BR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(%) </a:t>
                      </a:r>
                    </a:p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Accuracy</a:t>
                      </a:r>
                    </a:p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WMV</a:t>
                      </a:r>
                      <a:endParaRPr lang="pt-BR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(%) </a:t>
                      </a:r>
                    </a:p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Accuracy</a:t>
                      </a:r>
                    </a:p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WMV</a:t>
                      </a:r>
                      <a:endParaRPr lang="pt-BR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876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Single </a:t>
                      </a:r>
                      <a:r>
                        <a:rPr lang="pt-BR" sz="1600" dirty="0" err="1" smtClean="0"/>
                        <a:t>best</a:t>
                      </a:r>
                      <a:endParaRPr lang="pt-BR" sz="1600" dirty="0"/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Oracle</a:t>
                      </a:r>
                      <a:endParaRPr lang="pt-BR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50%</a:t>
                      </a:r>
                      <a:r>
                        <a:rPr lang="pt-BR" sz="1600" u="none" strike="noStrike" kern="1200" baseline="0" dirty="0" smtClean="0">
                          <a:effectLst/>
                        </a:rPr>
                        <a:t> + 1</a:t>
                      </a:r>
                      <a:endParaRPr lang="pt-BR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Moda/SB</a:t>
                      </a:r>
                      <a:endParaRPr lang="pt-BR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i="1" u="none" strike="noStrike" kern="1200" dirty="0" smtClean="0">
                          <a:effectLst/>
                        </a:rPr>
                        <a:t>W </a:t>
                      </a:r>
                      <a:r>
                        <a:rPr lang="pt-BR" sz="1600" i="1" u="none" strike="noStrike" kern="1200" dirty="0" err="1" smtClean="0">
                          <a:effectLst/>
                        </a:rPr>
                        <a:t>accuracy</a:t>
                      </a:r>
                      <a:endParaRPr lang="pt-BR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i="1" u="none" strike="noStrike" kern="1200" dirty="0" smtClean="0">
                          <a:effectLst/>
                        </a:rPr>
                        <a:t>W </a:t>
                      </a:r>
                      <a:r>
                        <a:rPr lang="pt-BR" sz="1600" i="1" u="none" strike="noStrike" kern="1200" dirty="0" err="1" smtClean="0">
                          <a:effectLst/>
                        </a:rPr>
                        <a:t>feature</a:t>
                      </a:r>
                      <a:endParaRPr lang="pt-BR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 classes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effectLst/>
                        </a:rPr>
                        <a:t>95,00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0070C0"/>
                          </a:solidFill>
                          <a:effectLst/>
                        </a:rPr>
                        <a:t>98,33</a:t>
                      </a:r>
                      <a:endParaRPr lang="pt-BR" sz="1600" b="0" i="0" u="none" strike="noStrike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0070C0"/>
                          </a:solidFill>
                          <a:effectLst/>
                        </a:rPr>
                        <a:t>98,33</a:t>
                      </a:r>
                      <a:endParaRPr lang="pt-BR" sz="1600" b="0" i="0" u="none" strike="noStrike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effectLst/>
                        </a:rPr>
                        <a:t>95,00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>
                          <a:effectLst/>
                        </a:rPr>
                        <a:t>95,00</a:t>
                      </a:r>
                      <a:endParaRPr lang="pt-BR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5 classes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effectLst/>
                        </a:rPr>
                        <a:t>74,82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62,59</a:t>
                      </a:r>
                      <a:endParaRPr lang="pt-BR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0070C0"/>
                          </a:solidFill>
                          <a:effectLst/>
                        </a:rPr>
                        <a:t>80,58</a:t>
                      </a:r>
                      <a:endParaRPr lang="pt-BR" sz="1600" b="0" i="0" u="none" strike="noStrike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20,86</a:t>
                      </a:r>
                      <a:endParaRPr lang="pt-BR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20,86</a:t>
                      </a:r>
                      <a:endParaRPr lang="pt-BR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17 classes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effectLst/>
                        </a:rPr>
                        <a:t>50,96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effectLst/>
                        </a:rPr>
                        <a:t>19,62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0070C0"/>
                          </a:solidFill>
                          <a:effectLst/>
                        </a:rPr>
                        <a:t>58,85</a:t>
                      </a:r>
                      <a:endParaRPr lang="pt-BR" sz="1600" b="0" i="0" u="none" strike="noStrike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9,38</a:t>
                      </a:r>
                      <a:endParaRPr lang="pt-BR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9,38</a:t>
                      </a:r>
                      <a:endParaRPr lang="pt-BR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50 classes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effectLst/>
                        </a:rPr>
                        <a:t>30,88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58,11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1,08</a:t>
                      </a:r>
                      <a:endParaRPr lang="pt-BR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28,92</a:t>
                      </a:r>
                      <a:endParaRPr lang="pt-BR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7,56</a:t>
                      </a:r>
                      <a:endParaRPr lang="pt-BR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7,56</a:t>
                      </a:r>
                      <a:endParaRPr lang="pt-BR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200 classes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effectLst/>
                        </a:rPr>
                        <a:t>23,50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45,96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0,41</a:t>
                      </a:r>
                      <a:endParaRPr lang="pt-BR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23,50</a:t>
                      </a:r>
                      <a:endParaRPr lang="pt-BR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1,65</a:t>
                      </a:r>
                      <a:endParaRPr lang="pt-BR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2,14</a:t>
                      </a:r>
                      <a:endParaRPr lang="pt-BR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tângulo 17"/>
          <p:cNvSpPr/>
          <p:nvPr/>
        </p:nvSpPr>
        <p:spPr>
          <a:xfrm>
            <a:off x="3230089" y="2199306"/>
            <a:ext cx="3181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latin typeface="arial" panose="020B0604020202020204" pitchFamily="34" charset="0"/>
              </a:rPr>
              <a:t>Combination</a:t>
            </a:r>
            <a:r>
              <a:rPr lang="pt-BR" dirty="0">
                <a:latin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</a:rPr>
              <a:t>of</a:t>
            </a:r>
            <a:r>
              <a:rPr lang="pt-BR" dirty="0">
                <a:latin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</a:rPr>
              <a:t>all</a:t>
            </a:r>
            <a:r>
              <a:rPr lang="pt-BR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classifiers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b="1" dirty="0" err="1"/>
              <a:t>Fusion</a:t>
            </a:r>
            <a:r>
              <a:rPr lang="pt-BR" sz="4900" b="1" dirty="0"/>
              <a:t> </a:t>
            </a:r>
            <a:r>
              <a:rPr lang="pt-BR" sz="4900" b="1" dirty="0" err="1"/>
              <a:t>of</a:t>
            </a:r>
            <a:r>
              <a:rPr lang="pt-BR" sz="4900" b="1" dirty="0"/>
              <a:t> </a:t>
            </a:r>
            <a:r>
              <a:rPr lang="pt-BR" sz="4900" b="1" dirty="0" err="1" smtClean="0"/>
              <a:t>label</a:t>
            </a:r>
            <a:r>
              <a:rPr lang="pt-BR" sz="4900" b="1" dirty="0" smtClean="0"/>
              <a:t> </a:t>
            </a:r>
            <a:r>
              <a:rPr lang="pt-BR" sz="4900" b="1" dirty="0"/>
              <a:t>o</a:t>
            </a:r>
            <a:r>
              <a:rPr lang="pt-BR" sz="4900" b="1" dirty="0" smtClean="0"/>
              <a:t>utputs</a:t>
            </a:r>
            <a:r>
              <a:rPr lang="pt-BR" dirty="0"/>
              <a:t/>
            </a:r>
            <a:br>
              <a:rPr lang="pt-BR" dirty="0"/>
            </a:br>
            <a:r>
              <a:rPr lang="pt-BR" sz="2700" dirty="0" err="1">
                <a:solidFill>
                  <a:srgbClr val="FF0000"/>
                </a:solidFill>
              </a:rPr>
              <a:t>Majority</a:t>
            </a:r>
            <a:r>
              <a:rPr lang="pt-BR" sz="2700" dirty="0">
                <a:solidFill>
                  <a:srgbClr val="FF0000"/>
                </a:solidFill>
              </a:rPr>
              <a:t> </a:t>
            </a:r>
            <a:r>
              <a:rPr lang="pt-BR" sz="2700" dirty="0" smtClean="0">
                <a:solidFill>
                  <a:srgbClr val="FF0000"/>
                </a:solidFill>
              </a:rPr>
              <a:t>Vote </a:t>
            </a:r>
            <a:r>
              <a:rPr lang="pt-BR" sz="2700" dirty="0" err="1" smtClean="0">
                <a:solidFill>
                  <a:srgbClr val="FF0000"/>
                </a:solidFill>
              </a:rPr>
              <a:t>and</a:t>
            </a:r>
            <a:r>
              <a:rPr lang="pt-BR" sz="2700" dirty="0">
                <a:solidFill>
                  <a:srgbClr val="FF0000"/>
                </a:solidFill>
              </a:rPr>
              <a:t> </a:t>
            </a:r>
            <a:r>
              <a:rPr lang="pt-BR" sz="2700" dirty="0" err="1">
                <a:solidFill>
                  <a:srgbClr val="FF0000"/>
                </a:solidFill>
              </a:rPr>
              <a:t>Weighted</a:t>
            </a:r>
            <a:r>
              <a:rPr lang="pt-BR" sz="2700" dirty="0">
                <a:solidFill>
                  <a:srgbClr val="FF0000"/>
                </a:solidFill>
              </a:rPr>
              <a:t> </a:t>
            </a:r>
            <a:r>
              <a:rPr lang="pt-BR" sz="2700" dirty="0" err="1">
                <a:solidFill>
                  <a:srgbClr val="FF0000"/>
                </a:solidFill>
              </a:rPr>
              <a:t>Majority</a:t>
            </a:r>
            <a:r>
              <a:rPr lang="pt-BR" sz="2700" dirty="0">
                <a:solidFill>
                  <a:srgbClr val="FF0000"/>
                </a:solidFill>
              </a:rPr>
              <a:t> Vote </a:t>
            </a:r>
            <a:r>
              <a:rPr lang="pt-BR" sz="2700" dirty="0" smtClean="0">
                <a:solidFill>
                  <a:srgbClr val="FF0000"/>
                </a:solidFill>
              </a:rPr>
              <a:t>for 3 </a:t>
            </a:r>
            <a:r>
              <a:rPr lang="pt-BR" sz="2700" dirty="0" err="1" smtClean="0">
                <a:solidFill>
                  <a:srgbClr val="FF0000"/>
                </a:solidFill>
              </a:rPr>
              <a:t>classifiers</a:t>
            </a:r>
            <a:endParaRPr lang="pt-BR" sz="2700" dirty="0">
              <a:solidFill>
                <a:srgbClr val="FF0000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78865544"/>
              </p:ext>
            </p:extLst>
          </p:nvPr>
        </p:nvGraphicFramePr>
        <p:xfrm>
          <a:off x="1134094" y="2455224"/>
          <a:ext cx="6994567" cy="309245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854747"/>
                <a:gridCol w="930016"/>
                <a:gridCol w="1033154"/>
                <a:gridCol w="938150"/>
                <a:gridCol w="1068780"/>
                <a:gridCol w="1169720"/>
              </a:tblGrid>
              <a:tr h="1876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Dataset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(%) </a:t>
                      </a:r>
                    </a:p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Accuracy</a:t>
                      </a:r>
                      <a:endParaRPr lang="pt-BR" sz="16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(%) </a:t>
                      </a:r>
                    </a:p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Accuracy</a:t>
                      </a:r>
                      <a:endParaRPr lang="pt-BR" sz="16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(%) </a:t>
                      </a:r>
                    </a:p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A </a:t>
                      </a:r>
                      <a:r>
                        <a:rPr lang="pt-BR" sz="1600" u="none" strike="noStrike" kern="1200" dirty="0" err="1" smtClean="0">
                          <a:effectLst/>
                        </a:rPr>
                        <a:t>ccuracy</a:t>
                      </a:r>
                      <a:endParaRPr lang="pt-BR" sz="1600" u="none" strike="noStrike" kern="1200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MV</a:t>
                      </a:r>
                    </a:p>
                    <a:p>
                      <a:pPr algn="ctr" fontAlgn="ctr"/>
                      <a:endParaRPr lang="pt-BR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(%) </a:t>
                      </a:r>
                    </a:p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Accuracy</a:t>
                      </a:r>
                    </a:p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WMV</a:t>
                      </a:r>
                      <a:endParaRPr lang="pt-BR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(%) </a:t>
                      </a:r>
                    </a:p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Accuracy</a:t>
                      </a:r>
                    </a:p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WMV</a:t>
                      </a:r>
                      <a:endParaRPr lang="pt-BR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876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Single </a:t>
                      </a:r>
                      <a:r>
                        <a:rPr lang="pt-BR" sz="1600" dirty="0" err="1" smtClean="0"/>
                        <a:t>best</a:t>
                      </a:r>
                      <a:endParaRPr lang="pt-BR" sz="1600" dirty="0"/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Oracle</a:t>
                      </a:r>
                      <a:endParaRPr lang="pt-BR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kern="1200" dirty="0" smtClean="0">
                          <a:effectLst/>
                        </a:rPr>
                        <a:t>Moda/SB</a:t>
                      </a:r>
                      <a:endParaRPr lang="pt-BR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i="1" u="none" strike="noStrike" kern="1200" dirty="0" smtClean="0">
                          <a:effectLst/>
                        </a:rPr>
                        <a:t>W </a:t>
                      </a:r>
                      <a:r>
                        <a:rPr lang="pt-BR" sz="1600" i="1" u="none" strike="noStrike" kern="1200" dirty="0" err="1" smtClean="0">
                          <a:effectLst/>
                        </a:rPr>
                        <a:t>accuracy</a:t>
                      </a:r>
                      <a:endParaRPr lang="pt-BR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i="1" u="none" strike="noStrike" kern="1200" dirty="0" smtClean="0">
                          <a:effectLst/>
                        </a:rPr>
                        <a:t>W </a:t>
                      </a:r>
                      <a:r>
                        <a:rPr lang="pt-BR" sz="1600" i="1" u="none" strike="noStrike" kern="1200" dirty="0" err="1" smtClean="0">
                          <a:effectLst/>
                        </a:rPr>
                        <a:t>feature</a:t>
                      </a:r>
                      <a:endParaRPr lang="pt-BR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 classes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effectLst/>
                        </a:rPr>
                        <a:t>95,00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5 classes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effectLst/>
                        </a:rPr>
                        <a:t>74,82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17 classes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effectLst/>
                        </a:rPr>
                        <a:t>50,96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50 classes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effectLst/>
                        </a:rPr>
                        <a:t>30,88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200 classes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effectLst/>
                        </a:rPr>
                        <a:t>23,50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2641971" y="1966273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Combination of the best three classifiers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85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Error </a:t>
            </a:r>
            <a:r>
              <a:rPr lang="pt-BR" b="1" dirty="0" err="1"/>
              <a:t>analysis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1" y="939602"/>
            <a:ext cx="8121597" cy="5918397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Fine-Grained </a:t>
            </a:r>
            <a:r>
              <a:rPr lang="en-US" b="1" dirty="0" smtClean="0"/>
              <a:t>Identification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29" y="1417638"/>
            <a:ext cx="5955771" cy="2694076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29" y="4423304"/>
            <a:ext cx="6492346" cy="2152989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386" y="-5737"/>
            <a:ext cx="8008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Successful predictions</a:t>
            </a:r>
            <a:endParaRPr lang="en-US" sz="4400" b="1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6" y="943377"/>
            <a:ext cx="8339213" cy="5676364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952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Scenario</a:t>
            </a:r>
            <a:r>
              <a:rPr lang="pt-BR" dirty="0"/>
              <a:t> 1: </a:t>
            </a:r>
            <a:r>
              <a:rPr lang="pt-BR" dirty="0" err="1" smtClean="0"/>
              <a:t>Shallow</a:t>
            </a:r>
            <a:r>
              <a:rPr lang="pt-BR" dirty="0" smtClean="0"/>
              <a:t> </a:t>
            </a:r>
            <a:r>
              <a:rPr lang="pt-BR" dirty="0" err="1" smtClean="0"/>
              <a:t>strategies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err="1"/>
              <a:t>Scenario</a:t>
            </a:r>
            <a:r>
              <a:rPr lang="pt-BR" dirty="0"/>
              <a:t> </a:t>
            </a:r>
            <a:r>
              <a:rPr lang="pt-BR" dirty="0" smtClean="0"/>
              <a:t>2: </a:t>
            </a:r>
            <a:r>
              <a:rPr lang="pt-BR" dirty="0" err="1" smtClean="0"/>
              <a:t>Deep</a:t>
            </a:r>
            <a:r>
              <a:rPr lang="pt-BR" dirty="0"/>
              <a:t> </a:t>
            </a:r>
            <a:r>
              <a:rPr lang="pt-BR" dirty="0" err="1" smtClean="0"/>
              <a:t>strategy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en-US" dirty="0"/>
              <a:t>Comparison with the state of the art.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"/>
          <p:cNvGraphicFramePr/>
          <p:nvPr>
            <p:extLst>
              <p:ext uri="{D42A27DB-BD31-4B8C-83A1-F6EECF244321}">
                <p14:modId xmlns:p14="http://schemas.microsoft.com/office/powerpoint/2010/main" val="670553893"/>
              </p:ext>
            </p:extLst>
          </p:nvPr>
        </p:nvGraphicFramePr>
        <p:xfrm>
          <a:off x="381000" y="419101"/>
          <a:ext cx="84201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30158302"/>
              </p:ext>
            </p:extLst>
          </p:nvPr>
        </p:nvGraphicFramePr>
        <p:xfrm>
          <a:off x="169333" y="249213"/>
          <a:ext cx="9127067" cy="6337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901511" y="4836148"/>
            <a:ext cx="5784066" cy="120032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fr-FR" dirty="0" smtClean="0"/>
              <a:t>1 - </a:t>
            </a:r>
            <a:r>
              <a:rPr lang="pt-BR" dirty="0" err="1"/>
              <a:t>Wah</a:t>
            </a:r>
            <a:r>
              <a:rPr lang="pt-BR" dirty="0"/>
              <a:t> et al. (2011</a:t>
            </a:r>
            <a:r>
              <a:rPr lang="pt-BR" dirty="0" smtClean="0"/>
              <a:t>)</a:t>
            </a:r>
          </a:p>
          <a:p>
            <a:r>
              <a:rPr lang="fr-FR" dirty="0" smtClean="0"/>
              <a:t>2 - </a:t>
            </a:r>
            <a:r>
              <a:rPr lang="pt-BR" dirty="0"/>
              <a:t>Zhang et al. (2012)</a:t>
            </a:r>
            <a:r>
              <a:rPr lang="fr-FR" dirty="0"/>
              <a:t>	</a:t>
            </a:r>
          </a:p>
          <a:p>
            <a:r>
              <a:rPr lang="en-US" dirty="0" smtClean="0"/>
              <a:t>3 - </a:t>
            </a:r>
            <a:r>
              <a:rPr lang="pt-BR" dirty="0"/>
              <a:t>Bo et al. (2013)</a:t>
            </a:r>
            <a:r>
              <a:rPr lang="en-US" dirty="0"/>
              <a:t>	</a:t>
            </a:r>
            <a:endParaRPr lang="en-US" dirty="0" smtClean="0"/>
          </a:p>
          <a:p>
            <a:r>
              <a:rPr lang="fr-FR" dirty="0" smtClean="0"/>
              <a:t>4 -  </a:t>
            </a:r>
            <a:r>
              <a:rPr lang="pt-BR" dirty="0"/>
              <a:t>Zhang e Farrell (2013)</a:t>
            </a:r>
            <a:endParaRPr lang="fr-FR" dirty="0" smtClean="0"/>
          </a:p>
        </p:txBody>
      </p:sp>
      <p:sp>
        <p:nvSpPr>
          <p:cNvPr id="6" name="Rectangle 7"/>
          <p:cNvSpPr/>
          <p:nvPr/>
        </p:nvSpPr>
        <p:spPr>
          <a:xfrm>
            <a:off x="4013200" y="4836148"/>
            <a:ext cx="4857845" cy="92333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fr-FR" dirty="0" smtClean="0"/>
              <a:t>5 - </a:t>
            </a:r>
            <a:r>
              <a:rPr lang="pt-BR" dirty="0" err="1"/>
              <a:t>Branson</a:t>
            </a:r>
            <a:r>
              <a:rPr lang="pt-BR" dirty="0"/>
              <a:t> et al. (2014)</a:t>
            </a:r>
            <a:endParaRPr lang="fr-FR" dirty="0" smtClean="0"/>
          </a:p>
          <a:p>
            <a:r>
              <a:rPr lang="fr-FR" dirty="0" smtClean="0"/>
              <a:t>6 - </a:t>
            </a:r>
            <a:r>
              <a:rPr lang="pt-BR" dirty="0" err="1"/>
              <a:t>Chai</a:t>
            </a:r>
            <a:r>
              <a:rPr lang="pt-BR" dirty="0"/>
              <a:t> et al. (2013) </a:t>
            </a:r>
            <a:r>
              <a:rPr lang="fr-FR" dirty="0"/>
              <a:t>	</a:t>
            </a:r>
          </a:p>
          <a:p>
            <a:r>
              <a:rPr lang="en-US" dirty="0"/>
              <a:t>7</a:t>
            </a:r>
            <a:r>
              <a:rPr lang="en-US" dirty="0" smtClean="0"/>
              <a:t> - </a:t>
            </a:r>
            <a:r>
              <a:rPr lang="pt-BR" dirty="0" err="1"/>
              <a:t>Gavves</a:t>
            </a:r>
            <a:r>
              <a:rPr lang="pt-BR" dirty="0"/>
              <a:t> et al. (2013)</a:t>
            </a:r>
            <a:endParaRPr lang="en-US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64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sz="4900" b="1" dirty="0" err="1" smtClean="0"/>
              <a:t>Acknowledgments</a:t>
            </a:r>
            <a:endParaRPr lang="pt-BR" sz="4900" b="1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457200" y="2206870"/>
            <a:ext cx="8067822" cy="1213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research has been supported </a:t>
            </a:r>
            <a:r>
              <a:rPr lang="en-US" dirty="0" smtClean="0"/>
              <a:t>by:</a:t>
            </a:r>
          </a:p>
          <a:p>
            <a:pPr lvl="1"/>
            <a:r>
              <a:rPr lang="en-US" dirty="0" smtClean="0"/>
              <a:t> CAPES</a:t>
            </a:r>
          </a:p>
          <a:p>
            <a:pPr lvl="1"/>
            <a:r>
              <a:rPr lang="en-US" dirty="0"/>
              <a:t>Pontifical Catholic University of </a:t>
            </a:r>
            <a:r>
              <a:rPr lang="en-US" dirty="0" smtClean="0"/>
              <a:t>Paraná </a:t>
            </a:r>
            <a:r>
              <a:rPr lang="en-US" dirty="0"/>
              <a:t>(</a:t>
            </a:r>
            <a:r>
              <a:rPr lang="en-US" dirty="0" smtClean="0"/>
              <a:t>PUCPR)</a:t>
            </a:r>
          </a:p>
          <a:p>
            <a:pPr lvl="1"/>
            <a:r>
              <a:rPr lang="pt-BR" dirty="0" smtClean="0"/>
              <a:t>Fundação Araucária.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59" y="4122368"/>
            <a:ext cx="2139281" cy="97337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37" y="4194376"/>
            <a:ext cx="2177453" cy="990741"/>
          </a:xfrm>
          <a:prstGeom prst="rect">
            <a:avLst/>
          </a:prstGeom>
        </p:spPr>
      </p:pic>
      <p:pic>
        <p:nvPicPr>
          <p:cNvPr id="9" name="Picture 2" descr="PUCPR - logo modifica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497" y="3515915"/>
            <a:ext cx="1272500" cy="168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err="1"/>
              <a:t>References</a:t>
            </a:r>
            <a:endParaRPr lang="pt-BR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t-BR" dirty="0" err="1" smtClean="0"/>
              <a:t>Chatfield</a:t>
            </a:r>
            <a:r>
              <a:rPr lang="pt-BR" dirty="0"/>
              <a:t>, K., K. </a:t>
            </a:r>
            <a:r>
              <a:rPr lang="pt-BR" dirty="0" err="1"/>
              <a:t>Simonyan</a:t>
            </a:r>
            <a:r>
              <a:rPr lang="pt-BR" dirty="0"/>
              <a:t>, A. </a:t>
            </a:r>
            <a:r>
              <a:rPr lang="pt-BR" dirty="0" err="1"/>
              <a:t>Vedaldi</a:t>
            </a:r>
            <a:r>
              <a:rPr lang="pt-BR" dirty="0"/>
              <a:t>, e A. </a:t>
            </a:r>
            <a:r>
              <a:rPr lang="pt-BR" dirty="0" err="1"/>
              <a:t>Zisserman</a:t>
            </a:r>
            <a:r>
              <a:rPr lang="pt-BR" dirty="0"/>
              <a:t> (2014</a:t>
            </a:r>
            <a:r>
              <a:rPr lang="pt-BR" sz="3300" dirty="0"/>
              <a:t>). </a:t>
            </a:r>
            <a:r>
              <a:rPr lang="en-US" sz="3300" dirty="0"/>
              <a:t>Return of the Devil in the </a:t>
            </a:r>
            <a:r>
              <a:rPr lang="en-US" sz="3300" dirty="0" smtClean="0"/>
              <a:t>Details: Delving </a:t>
            </a:r>
            <a:r>
              <a:rPr lang="en-US" sz="3300" dirty="0"/>
              <a:t>Deep into Convolutional Nets</a:t>
            </a:r>
            <a:r>
              <a:rPr lang="pt-BR" sz="3300" dirty="0"/>
              <a:t>. </a:t>
            </a:r>
          </a:p>
          <a:p>
            <a:endParaRPr lang="pt-BR" sz="3300" dirty="0"/>
          </a:p>
          <a:p>
            <a:r>
              <a:rPr lang="pt-BR" sz="3300" dirty="0"/>
              <a:t>Deng, J., J. </a:t>
            </a:r>
            <a:r>
              <a:rPr lang="pt-BR" sz="3300" dirty="0" err="1"/>
              <a:t>Krause</a:t>
            </a:r>
            <a:r>
              <a:rPr lang="pt-BR" sz="3300" dirty="0"/>
              <a:t>, e L. </a:t>
            </a:r>
            <a:r>
              <a:rPr lang="pt-BR" sz="3300" dirty="0" err="1"/>
              <a:t>Fei-Fei</a:t>
            </a:r>
            <a:r>
              <a:rPr lang="pt-BR" sz="3300" dirty="0"/>
              <a:t> (2013, </a:t>
            </a:r>
            <a:r>
              <a:rPr lang="pt-BR" sz="3300" dirty="0" err="1"/>
              <a:t>June</a:t>
            </a:r>
            <a:r>
              <a:rPr lang="pt-BR" sz="3300" dirty="0"/>
              <a:t>). Fine-</a:t>
            </a:r>
            <a:r>
              <a:rPr lang="pt-BR" sz="3300" dirty="0" err="1"/>
              <a:t>Grained</a:t>
            </a:r>
            <a:r>
              <a:rPr lang="pt-BR" sz="3300" dirty="0"/>
              <a:t> </a:t>
            </a:r>
            <a:r>
              <a:rPr lang="pt-BR" sz="3300" dirty="0" err="1"/>
              <a:t>Crowdsourcing</a:t>
            </a:r>
            <a:r>
              <a:rPr lang="pt-BR" sz="3300" dirty="0"/>
              <a:t> for Fine- </a:t>
            </a:r>
            <a:r>
              <a:rPr lang="pt-BR" sz="3300" dirty="0" err="1"/>
              <a:t>Grained</a:t>
            </a:r>
            <a:r>
              <a:rPr lang="pt-BR" sz="3300" dirty="0"/>
              <a:t> </a:t>
            </a:r>
            <a:r>
              <a:rPr lang="pt-BR" sz="3300" dirty="0" err="1"/>
              <a:t>Recognition</a:t>
            </a:r>
            <a:r>
              <a:rPr lang="pt-BR" sz="3300" dirty="0"/>
              <a:t>. 2013 IEEE </a:t>
            </a:r>
            <a:r>
              <a:rPr lang="pt-BR" sz="3300" dirty="0" err="1"/>
              <a:t>Conference</a:t>
            </a:r>
            <a:r>
              <a:rPr lang="pt-BR" sz="3300" dirty="0"/>
              <a:t> </a:t>
            </a:r>
            <a:r>
              <a:rPr lang="pt-BR" sz="3300" dirty="0" err="1"/>
              <a:t>on</a:t>
            </a:r>
            <a:r>
              <a:rPr lang="pt-BR" sz="3300" dirty="0"/>
              <a:t> Computer Vision </a:t>
            </a:r>
            <a:r>
              <a:rPr lang="pt-BR" sz="3300" dirty="0" err="1"/>
              <a:t>and</a:t>
            </a:r>
            <a:r>
              <a:rPr lang="pt-BR" sz="3300" dirty="0"/>
              <a:t> </a:t>
            </a:r>
            <a:r>
              <a:rPr lang="pt-BR" sz="3300" dirty="0" err="1"/>
              <a:t>Pattern</a:t>
            </a:r>
            <a:r>
              <a:rPr lang="pt-BR" sz="3300" dirty="0"/>
              <a:t> </a:t>
            </a:r>
            <a:r>
              <a:rPr lang="pt-BR" sz="3300" dirty="0" err="1"/>
              <a:t>Recognition</a:t>
            </a:r>
            <a:r>
              <a:rPr lang="pt-BR" sz="3300" dirty="0"/>
              <a:t>, 580-587. </a:t>
            </a:r>
          </a:p>
          <a:p>
            <a:endParaRPr lang="pt-BR" sz="3300" dirty="0"/>
          </a:p>
          <a:p>
            <a:r>
              <a:rPr lang="pt-BR" sz="3300" dirty="0" err="1"/>
              <a:t>Gavves</a:t>
            </a:r>
            <a:r>
              <a:rPr lang="pt-BR" sz="3300" dirty="0"/>
              <a:t>, E., B. Fernando, C. </a:t>
            </a:r>
            <a:r>
              <a:rPr lang="pt-BR" sz="3300" dirty="0" err="1"/>
              <a:t>Snoek</a:t>
            </a:r>
            <a:r>
              <a:rPr lang="pt-BR" sz="3300" dirty="0"/>
              <a:t>, </a:t>
            </a:r>
            <a:r>
              <a:rPr lang="pt-BR" sz="3300" dirty="0" err="1"/>
              <a:t>a.W.M</a:t>
            </a:r>
            <a:r>
              <a:rPr lang="pt-BR" sz="3300" dirty="0"/>
              <a:t>. </a:t>
            </a:r>
            <a:r>
              <a:rPr lang="pt-BR" sz="3300" dirty="0" err="1"/>
              <a:t>Smeulders</a:t>
            </a:r>
            <a:r>
              <a:rPr lang="pt-BR" sz="3300" dirty="0"/>
              <a:t>, e T. </a:t>
            </a:r>
            <a:r>
              <a:rPr lang="pt-BR" sz="3300" dirty="0" err="1"/>
              <a:t>Tuytelaars</a:t>
            </a:r>
            <a:r>
              <a:rPr lang="pt-BR" sz="3300" dirty="0"/>
              <a:t> (2013, </a:t>
            </a:r>
            <a:r>
              <a:rPr lang="pt-BR" sz="3300" dirty="0" err="1"/>
              <a:t>December</a:t>
            </a:r>
            <a:r>
              <a:rPr lang="pt-BR" sz="3300" dirty="0"/>
              <a:t>). Fine-</a:t>
            </a:r>
            <a:r>
              <a:rPr lang="pt-BR" sz="3300" dirty="0" err="1"/>
              <a:t>Grained</a:t>
            </a:r>
            <a:r>
              <a:rPr lang="pt-BR" sz="3300" dirty="0"/>
              <a:t> </a:t>
            </a:r>
            <a:r>
              <a:rPr lang="pt-BR" sz="3300" dirty="0" err="1"/>
              <a:t>Categorization</a:t>
            </a:r>
            <a:r>
              <a:rPr lang="pt-BR" sz="3300" dirty="0"/>
              <a:t> </a:t>
            </a:r>
            <a:r>
              <a:rPr lang="pt-BR" sz="3300" dirty="0" err="1"/>
              <a:t>by</a:t>
            </a:r>
            <a:r>
              <a:rPr lang="pt-BR" sz="3300" dirty="0"/>
              <a:t> </a:t>
            </a:r>
            <a:r>
              <a:rPr lang="pt-BR" sz="3300" dirty="0" err="1"/>
              <a:t>Alignments</a:t>
            </a:r>
            <a:r>
              <a:rPr lang="pt-BR" sz="3300" dirty="0"/>
              <a:t>. 2013 IEEE </a:t>
            </a:r>
            <a:r>
              <a:rPr lang="pt-BR" sz="3300" dirty="0" err="1"/>
              <a:t>International</a:t>
            </a:r>
            <a:r>
              <a:rPr lang="pt-BR" sz="3300" dirty="0"/>
              <a:t> </a:t>
            </a:r>
            <a:r>
              <a:rPr lang="pt-BR" sz="3300" dirty="0" err="1"/>
              <a:t>Conference</a:t>
            </a:r>
            <a:r>
              <a:rPr lang="pt-BR" sz="3300" dirty="0"/>
              <a:t> </a:t>
            </a:r>
            <a:r>
              <a:rPr lang="pt-BR" sz="3300" dirty="0" err="1"/>
              <a:t>on</a:t>
            </a:r>
            <a:r>
              <a:rPr lang="pt-BR" sz="3300" dirty="0"/>
              <a:t> Computer Vision, 1713-1720.</a:t>
            </a:r>
          </a:p>
          <a:p>
            <a:endParaRPr lang="pt-BR" sz="3300" dirty="0"/>
          </a:p>
          <a:p>
            <a:r>
              <a:rPr lang="pt-BR" sz="3300" dirty="0" err="1"/>
              <a:t>Glotin</a:t>
            </a:r>
            <a:r>
              <a:rPr lang="pt-BR" sz="3300" dirty="0"/>
              <a:t>, H., C. Clark, Y. </a:t>
            </a:r>
            <a:r>
              <a:rPr lang="pt-BR" sz="3300" dirty="0" err="1"/>
              <a:t>Lecun</a:t>
            </a:r>
            <a:r>
              <a:rPr lang="pt-BR" sz="3300" dirty="0"/>
              <a:t>, P. </a:t>
            </a:r>
            <a:r>
              <a:rPr lang="pt-BR" sz="3300" dirty="0" err="1"/>
              <a:t>Dugan</a:t>
            </a:r>
            <a:r>
              <a:rPr lang="pt-BR" sz="3300" dirty="0"/>
              <a:t>, X. </a:t>
            </a:r>
            <a:r>
              <a:rPr lang="pt-BR" sz="3300" dirty="0" err="1"/>
              <a:t>Halkias</a:t>
            </a:r>
            <a:r>
              <a:rPr lang="pt-BR" sz="3300" dirty="0"/>
              <a:t>, e J. </a:t>
            </a:r>
            <a:r>
              <a:rPr lang="pt-BR" sz="3300" dirty="0" err="1"/>
              <a:t>Sueur</a:t>
            </a:r>
            <a:r>
              <a:rPr lang="pt-BR" sz="3300" dirty="0"/>
              <a:t> (2013).  The 1st </a:t>
            </a:r>
            <a:r>
              <a:rPr lang="pt-BR" sz="3300" dirty="0" err="1"/>
              <a:t>International</a:t>
            </a:r>
            <a:r>
              <a:rPr lang="pt-BR" sz="3300" dirty="0"/>
              <a:t>- Workshop </a:t>
            </a:r>
            <a:r>
              <a:rPr lang="pt-BR" sz="3300" dirty="0" err="1"/>
              <a:t>on</a:t>
            </a:r>
            <a:r>
              <a:rPr lang="pt-BR" sz="3300" dirty="0"/>
              <a:t> </a:t>
            </a:r>
            <a:r>
              <a:rPr lang="pt-BR" sz="3300" dirty="0" err="1"/>
              <a:t>Machine</a:t>
            </a:r>
            <a:r>
              <a:rPr lang="pt-BR" sz="3300" dirty="0"/>
              <a:t> Learning for </a:t>
            </a:r>
            <a:r>
              <a:rPr lang="pt-BR" sz="3300" dirty="0" err="1"/>
              <a:t>Bioacoustics</a:t>
            </a:r>
            <a:r>
              <a:rPr lang="pt-BR" sz="3300" dirty="0"/>
              <a:t>. In ICML (Ed.), ICML4B, Volume 1, Atlanta. 8, 41</a:t>
            </a:r>
          </a:p>
          <a:p>
            <a:endParaRPr lang="pt-BR" sz="3300" dirty="0"/>
          </a:p>
          <a:p>
            <a:r>
              <a:rPr lang="pt-BR" sz="3300" dirty="0" err="1"/>
              <a:t>Hafemann</a:t>
            </a:r>
            <a:r>
              <a:rPr lang="pt-BR" sz="3300" dirty="0"/>
              <a:t>, L. G., L. S. Oliveira, e P. </a:t>
            </a:r>
            <a:r>
              <a:rPr lang="pt-BR" sz="3300" dirty="0" err="1"/>
              <a:t>Cavalin</a:t>
            </a:r>
            <a:r>
              <a:rPr lang="pt-BR" sz="3300" dirty="0"/>
              <a:t> (2014). Forest </a:t>
            </a:r>
            <a:r>
              <a:rPr lang="pt-BR" sz="3300" dirty="0" err="1"/>
              <a:t>Species</a:t>
            </a:r>
            <a:r>
              <a:rPr lang="pt-BR" sz="3300" dirty="0"/>
              <a:t> </a:t>
            </a:r>
            <a:r>
              <a:rPr lang="pt-BR" sz="3300" dirty="0" err="1"/>
              <a:t>Recognition</a:t>
            </a:r>
            <a:r>
              <a:rPr lang="pt-BR" sz="3300" dirty="0"/>
              <a:t> </a:t>
            </a:r>
            <a:r>
              <a:rPr lang="pt-BR" sz="3300" dirty="0" err="1"/>
              <a:t>using</a:t>
            </a:r>
            <a:r>
              <a:rPr lang="pt-BR" sz="3300" dirty="0"/>
              <a:t> </a:t>
            </a:r>
            <a:r>
              <a:rPr lang="pt-BR" sz="3300" dirty="0" err="1"/>
              <a:t>Deep</a:t>
            </a:r>
            <a:r>
              <a:rPr lang="pt-BR" sz="3300" dirty="0"/>
              <a:t> </a:t>
            </a:r>
            <a:r>
              <a:rPr lang="pt-BR" sz="3300" dirty="0" err="1"/>
              <a:t>Convolutional</a:t>
            </a:r>
            <a:r>
              <a:rPr lang="pt-BR" sz="3300" dirty="0"/>
              <a:t> Neural Networks. In </a:t>
            </a:r>
            <a:r>
              <a:rPr lang="pt-BR" sz="3300" dirty="0" err="1"/>
              <a:t>International</a:t>
            </a:r>
            <a:r>
              <a:rPr lang="pt-BR" sz="3300" dirty="0"/>
              <a:t> </a:t>
            </a:r>
            <a:r>
              <a:rPr lang="pt-BR" sz="3300" dirty="0" err="1"/>
              <a:t>Conference</a:t>
            </a:r>
            <a:r>
              <a:rPr lang="pt-BR" sz="3300" dirty="0"/>
              <a:t> </a:t>
            </a:r>
            <a:r>
              <a:rPr lang="pt-BR" sz="3300" dirty="0" err="1"/>
              <a:t>on</a:t>
            </a:r>
            <a:r>
              <a:rPr lang="pt-BR" sz="3300" dirty="0"/>
              <a:t> </a:t>
            </a:r>
            <a:r>
              <a:rPr lang="pt-BR" sz="3300" dirty="0" err="1"/>
              <a:t>Pattern</a:t>
            </a:r>
            <a:r>
              <a:rPr lang="pt-BR" sz="3300" dirty="0"/>
              <a:t> </a:t>
            </a:r>
            <a:r>
              <a:rPr lang="pt-BR" sz="3300" dirty="0" err="1"/>
              <a:t>Recognition</a:t>
            </a:r>
            <a:r>
              <a:rPr lang="pt-BR" sz="3300" dirty="0"/>
              <a:t>, Stockholm, </a:t>
            </a:r>
            <a:r>
              <a:rPr lang="pt-BR" sz="3300" dirty="0" err="1"/>
              <a:t>Sweden</a:t>
            </a:r>
            <a:r>
              <a:rPr lang="pt-BR" sz="3300" dirty="0"/>
              <a:t>, pp. 1103-1107.</a:t>
            </a:r>
          </a:p>
          <a:p>
            <a:endParaRPr lang="pt-BR" sz="3300" dirty="0"/>
          </a:p>
          <a:p>
            <a:r>
              <a:rPr lang="pt-BR" sz="3300" dirty="0" err="1"/>
              <a:t>Krizhevsky</a:t>
            </a:r>
            <a:r>
              <a:rPr lang="pt-BR" sz="3300" dirty="0"/>
              <a:t>, A., I. </a:t>
            </a:r>
            <a:r>
              <a:rPr lang="pt-BR" sz="3300" dirty="0" err="1"/>
              <a:t>Sutskever</a:t>
            </a:r>
            <a:r>
              <a:rPr lang="pt-BR" sz="3300" dirty="0"/>
              <a:t>, e G. </a:t>
            </a:r>
            <a:r>
              <a:rPr lang="pt-BR" sz="3300" dirty="0" err="1"/>
              <a:t>Hinton</a:t>
            </a:r>
            <a:r>
              <a:rPr lang="pt-BR" sz="3300" dirty="0"/>
              <a:t> (2012). </a:t>
            </a:r>
            <a:r>
              <a:rPr lang="pt-BR" sz="3300" dirty="0" err="1"/>
              <a:t>Imagenet</a:t>
            </a:r>
            <a:r>
              <a:rPr lang="pt-BR" sz="3300" dirty="0"/>
              <a:t> </a:t>
            </a:r>
            <a:r>
              <a:rPr lang="pt-BR" sz="3300" dirty="0" err="1"/>
              <a:t>classification</a:t>
            </a:r>
            <a:r>
              <a:rPr lang="pt-BR" sz="3300" dirty="0"/>
              <a:t> </a:t>
            </a:r>
            <a:r>
              <a:rPr lang="pt-BR" sz="3300" dirty="0" err="1"/>
              <a:t>with</a:t>
            </a:r>
            <a:r>
              <a:rPr lang="pt-BR" sz="3300" dirty="0"/>
              <a:t> </a:t>
            </a:r>
            <a:r>
              <a:rPr lang="pt-BR" sz="3300" dirty="0" err="1"/>
              <a:t>deep</a:t>
            </a:r>
            <a:r>
              <a:rPr lang="pt-BR" sz="3300" dirty="0"/>
              <a:t> </a:t>
            </a:r>
            <a:r>
              <a:rPr lang="pt-BR" sz="3300" dirty="0" err="1"/>
              <a:t>convolutional</a:t>
            </a:r>
            <a:r>
              <a:rPr lang="pt-BR" sz="3300" dirty="0"/>
              <a:t> neural networks. </a:t>
            </a:r>
          </a:p>
          <a:p>
            <a:endParaRPr lang="pt-BR" sz="3300" dirty="0"/>
          </a:p>
          <a:p>
            <a:r>
              <a:rPr lang="en-US" sz="3300" dirty="0"/>
              <a:t>Lowe, D. G. (2004, November). Distinctive Image Features from Scale-Invariant </a:t>
            </a:r>
            <a:r>
              <a:rPr lang="en-US" sz="3300" dirty="0" err="1"/>
              <a:t>Keypoints</a:t>
            </a:r>
            <a:r>
              <a:rPr lang="en-US" sz="3300" dirty="0"/>
              <a:t>. International Journal of Computer Vision 60 (2), 91110. </a:t>
            </a:r>
          </a:p>
          <a:p>
            <a:pPr marL="0" indent="0">
              <a:buNone/>
            </a:pPr>
            <a:endParaRPr lang="en-US" sz="3300" dirty="0"/>
          </a:p>
          <a:p>
            <a:r>
              <a:rPr lang="pt-BR" sz="3300" dirty="0" err="1"/>
              <a:t>Ojala</a:t>
            </a:r>
            <a:r>
              <a:rPr lang="pt-BR" sz="3300" dirty="0"/>
              <a:t>, T. e T. </a:t>
            </a:r>
            <a:r>
              <a:rPr lang="pt-BR" sz="3300" dirty="0" err="1"/>
              <a:t>Maenpaa</a:t>
            </a:r>
            <a:r>
              <a:rPr lang="pt-BR" sz="3300" dirty="0"/>
              <a:t> (2001). A </a:t>
            </a:r>
            <a:r>
              <a:rPr lang="pt-BR" sz="3300" dirty="0" err="1"/>
              <a:t>generalized</a:t>
            </a:r>
            <a:r>
              <a:rPr lang="pt-BR" sz="3300" dirty="0"/>
              <a:t> Local </a:t>
            </a:r>
            <a:r>
              <a:rPr lang="pt-BR" sz="3300" dirty="0" err="1"/>
              <a:t>Binary</a:t>
            </a:r>
            <a:r>
              <a:rPr lang="pt-BR" sz="3300" dirty="0"/>
              <a:t> </a:t>
            </a:r>
            <a:r>
              <a:rPr lang="pt-BR" sz="3300" dirty="0" err="1"/>
              <a:t>Pattern</a:t>
            </a:r>
            <a:r>
              <a:rPr lang="pt-BR" sz="3300" dirty="0"/>
              <a:t> </a:t>
            </a:r>
            <a:r>
              <a:rPr lang="pt-BR" sz="3300" dirty="0" err="1"/>
              <a:t>operator</a:t>
            </a:r>
            <a:r>
              <a:rPr lang="pt-BR" sz="3300" dirty="0"/>
              <a:t> for </a:t>
            </a:r>
            <a:r>
              <a:rPr lang="pt-BR" sz="3300" dirty="0" err="1"/>
              <a:t>multiresolution</a:t>
            </a:r>
            <a:r>
              <a:rPr lang="pt-BR" sz="3300" dirty="0"/>
              <a:t> </a:t>
            </a:r>
            <a:r>
              <a:rPr lang="pt-BR" sz="3300" dirty="0" err="1"/>
              <a:t>gray</a:t>
            </a:r>
            <a:r>
              <a:rPr lang="pt-BR" sz="3300" dirty="0"/>
              <a:t> </a:t>
            </a:r>
            <a:r>
              <a:rPr lang="pt-BR" sz="3300" dirty="0" err="1"/>
              <a:t>scale</a:t>
            </a:r>
            <a:r>
              <a:rPr lang="pt-BR" sz="3300" dirty="0"/>
              <a:t> </a:t>
            </a:r>
            <a:r>
              <a:rPr lang="pt-BR" sz="3300" dirty="0" err="1"/>
              <a:t>and</a:t>
            </a:r>
            <a:r>
              <a:rPr lang="pt-BR" sz="3300" dirty="0"/>
              <a:t> </a:t>
            </a:r>
            <a:r>
              <a:rPr lang="pt-BR" sz="3300" dirty="0" err="1"/>
              <a:t>rotation</a:t>
            </a:r>
            <a:r>
              <a:rPr lang="pt-BR" sz="3300" dirty="0"/>
              <a:t> </a:t>
            </a:r>
            <a:r>
              <a:rPr lang="pt-BR" sz="3300" dirty="0" err="1"/>
              <a:t>invariant</a:t>
            </a:r>
            <a:r>
              <a:rPr lang="pt-BR" sz="3300" dirty="0"/>
              <a:t> </a:t>
            </a:r>
            <a:r>
              <a:rPr lang="pt-BR" sz="3300" dirty="0" err="1"/>
              <a:t>texture</a:t>
            </a:r>
            <a:r>
              <a:rPr lang="pt-BR" sz="3300" dirty="0"/>
              <a:t> </a:t>
            </a:r>
            <a:r>
              <a:rPr lang="pt-BR" sz="3300" dirty="0" err="1"/>
              <a:t>classification</a:t>
            </a:r>
            <a:r>
              <a:rPr lang="pt-BR" dirty="0"/>
              <a:t>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622" y="2165773"/>
            <a:ext cx="7772400" cy="2565823"/>
          </a:xfrm>
        </p:spPr>
        <p:txBody>
          <a:bodyPr>
            <a:normAutofit/>
          </a:bodyPr>
          <a:lstStyle/>
          <a:p>
            <a:r>
              <a:rPr lang="en-US" dirty="0"/>
              <a:t>Fine-Grained Visual Identification using Deep and Shallow Strategies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480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" y="274638"/>
            <a:ext cx="912495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Why is Fine-Grained Identification Difficult?</a:t>
            </a:r>
            <a:endParaRPr lang="pt-BR" sz="36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6570"/>
            <a:ext cx="8229600" cy="3727423"/>
          </a:xfrm>
        </p:spPr>
      </p:pic>
      <p:sp>
        <p:nvSpPr>
          <p:cNvPr id="3" name="Retângulo 2"/>
          <p:cNvSpPr/>
          <p:nvPr/>
        </p:nvSpPr>
        <p:spPr>
          <a:xfrm>
            <a:off x="1447800" y="5835134"/>
            <a:ext cx="6743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What are the species of these birds?</a:t>
            </a:r>
            <a:endParaRPr lang="pt-BR" sz="3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09849" y="4013134"/>
            <a:ext cx="258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Cardigan Welsh Corgi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372414" y="2513455"/>
            <a:ext cx="5472558" cy="36062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236483" y="298590"/>
            <a:ext cx="8738502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Why is Fine-Grained Identification Difficult?</a:t>
            </a:r>
            <a:endParaRPr lang="en-US" sz="3600" b="1" dirty="0"/>
          </a:p>
        </p:txBody>
      </p:sp>
      <p:sp>
        <p:nvSpPr>
          <p:cNvPr id="8" name="Retângulo 7"/>
          <p:cNvSpPr/>
          <p:nvPr/>
        </p:nvSpPr>
        <p:spPr>
          <a:xfrm>
            <a:off x="519580" y="1596390"/>
            <a:ext cx="7298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What are the species of these birds?</a:t>
            </a:r>
            <a:endParaRPr lang="pt-BR" sz="3600" dirty="0"/>
          </a:p>
        </p:txBody>
      </p:sp>
      <p:sp>
        <p:nvSpPr>
          <p:cNvPr id="30" name="Retângulo 29"/>
          <p:cNvSpPr/>
          <p:nvPr/>
        </p:nvSpPr>
        <p:spPr>
          <a:xfrm>
            <a:off x="6879785" y="3901104"/>
            <a:ext cx="1854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2007B"/>
                </a:solidFill>
              </a:rPr>
              <a:t>2</a:t>
            </a:r>
            <a:r>
              <a:rPr lang="en-US" sz="2400" b="1" dirty="0" smtClean="0">
                <a:solidFill>
                  <a:srgbClr val="02007B"/>
                </a:solidFill>
              </a:rPr>
              <a:t> images </a:t>
            </a:r>
          </a:p>
          <a:p>
            <a:r>
              <a:rPr lang="en-US" sz="2400" b="1" dirty="0">
                <a:solidFill>
                  <a:srgbClr val="02007B"/>
                </a:solidFill>
              </a:rPr>
              <a:t>2</a:t>
            </a:r>
            <a:r>
              <a:rPr lang="en-US" sz="2400" b="1" dirty="0" smtClean="0">
                <a:solidFill>
                  <a:srgbClr val="02007B"/>
                </a:solidFill>
              </a:rPr>
              <a:t> species </a:t>
            </a:r>
            <a:endParaRPr lang="pt-BR" sz="2400" dirty="0">
              <a:solidFill>
                <a:srgbClr val="02007B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637" y="3192911"/>
            <a:ext cx="2000250" cy="20097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162" y="3145287"/>
            <a:ext cx="1943100" cy="210502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22693" y="542390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latin typeface="F38"/>
              </a:rPr>
              <a:t>Loggerhead Shrikes </a:t>
            </a:r>
            <a:r>
              <a:rPr lang="en-US" i="1" dirty="0" smtClean="0">
                <a:latin typeface="F38"/>
              </a:rPr>
              <a:t>     Great </a:t>
            </a:r>
            <a:r>
              <a:rPr lang="en-US" i="1" dirty="0">
                <a:latin typeface="F38"/>
              </a:rPr>
              <a:t>Grey Shrikes 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56" y="4389271"/>
            <a:ext cx="3687182" cy="998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err="1"/>
              <a:t>M</a:t>
            </a:r>
            <a:r>
              <a:rPr lang="pt-BR" b="1" dirty="0" err="1" smtClean="0"/>
              <a:t>ain</a:t>
            </a:r>
            <a:r>
              <a:rPr lang="pt-BR" b="1" dirty="0" smtClean="0"/>
              <a:t> </a:t>
            </a:r>
            <a:r>
              <a:rPr lang="pt-BR" b="1" dirty="0" err="1"/>
              <a:t>type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features</a:t>
            </a:r>
            <a:endParaRPr lang="pt-BR" b="1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574459" y="1600200"/>
            <a:ext cx="2181098" cy="40890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t-BR" sz="3600" dirty="0" err="1" smtClean="0"/>
              <a:t>Image</a:t>
            </a:r>
            <a:r>
              <a:rPr lang="pt-BR" sz="3600" dirty="0" smtClean="0"/>
              <a:t> </a:t>
            </a:r>
            <a:r>
              <a:rPr lang="pt-BR" sz="3600" dirty="0" err="1" smtClean="0"/>
              <a:t>level</a:t>
            </a:r>
            <a:r>
              <a:rPr lang="pt-BR" sz="3600" dirty="0" smtClean="0"/>
              <a:t> </a:t>
            </a:r>
            <a:r>
              <a:rPr lang="pt-BR" sz="3600" dirty="0" err="1" smtClean="0"/>
              <a:t>label</a:t>
            </a:r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9" y="2099259"/>
            <a:ext cx="2181098" cy="189319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913" y="2099259"/>
            <a:ext cx="2181098" cy="18931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9" y="4583920"/>
            <a:ext cx="2181098" cy="189319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11" name="Espaço Reservado para Conteúdo 9"/>
          <p:cNvSpPr txBox="1">
            <a:spLocks/>
          </p:cNvSpPr>
          <p:nvPr/>
        </p:nvSpPr>
        <p:spPr>
          <a:xfrm>
            <a:off x="3481451" y="1599072"/>
            <a:ext cx="2181098" cy="408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t-BR" sz="3600" dirty="0" err="1" smtClean="0"/>
              <a:t>Bounding</a:t>
            </a:r>
            <a:r>
              <a:rPr lang="pt-BR" sz="3600" dirty="0" smtClean="0"/>
              <a:t> box</a:t>
            </a:r>
            <a:endParaRPr lang="pt-BR" sz="3600" dirty="0"/>
          </a:p>
        </p:txBody>
      </p:sp>
      <p:sp>
        <p:nvSpPr>
          <p:cNvPr id="12" name="Espaço Reservado para Conteúdo 9"/>
          <p:cNvSpPr txBox="1">
            <a:spLocks/>
          </p:cNvSpPr>
          <p:nvPr/>
        </p:nvSpPr>
        <p:spPr>
          <a:xfrm>
            <a:off x="6423735" y="1599072"/>
            <a:ext cx="2181098" cy="408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t-BR" sz="3600" dirty="0" err="1"/>
              <a:t>S</a:t>
            </a:r>
            <a:r>
              <a:rPr lang="pt-BR" sz="3600" dirty="0" err="1" smtClean="0"/>
              <a:t>egmentaion</a:t>
            </a:r>
            <a:endParaRPr lang="pt-BR" sz="3600" dirty="0"/>
          </a:p>
        </p:txBody>
      </p:sp>
      <p:sp>
        <p:nvSpPr>
          <p:cNvPr id="13" name="Espaço Reservado para Conteúdo 9"/>
          <p:cNvSpPr txBox="1">
            <a:spLocks/>
          </p:cNvSpPr>
          <p:nvPr/>
        </p:nvSpPr>
        <p:spPr>
          <a:xfrm>
            <a:off x="574459" y="4175014"/>
            <a:ext cx="2181098" cy="408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t-BR" sz="3600" dirty="0" err="1" smtClean="0"/>
              <a:t>Parts</a:t>
            </a:r>
            <a:endParaRPr lang="pt-BR" sz="3600" dirty="0"/>
          </a:p>
        </p:txBody>
      </p:sp>
      <p:sp>
        <p:nvSpPr>
          <p:cNvPr id="14" name="Espaço Reservado para Conteúdo 9"/>
          <p:cNvSpPr txBox="1">
            <a:spLocks/>
          </p:cNvSpPr>
          <p:nvPr/>
        </p:nvSpPr>
        <p:spPr>
          <a:xfrm>
            <a:off x="5567154" y="4111216"/>
            <a:ext cx="2181098" cy="408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BR" sz="3600" dirty="0" err="1" smtClean="0"/>
              <a:t>Poselet</a:t>
            </a:r>
            <a:endParaRPr lang="pt-BR" sz="3600" dirty="0"/>
          </a:p>
        </p:txBody>
      </p:sp>
      <p:sp>
        <p:nvSpPr>
          <p:cNvPr id="15" name="Espaço Reservado para Conteúdo 9"/>
          <p:cNvSpPr txBox="1">
            <a:spLocks/>
          </p:cNvSpPr>
          <p:nvPr/>
        </p:nvSpPr>
        <p:spPr>
          <a:xfrm>
            <a:off x="4997002" y="5318166"/>
            <a:ext cx="2181098" cy="408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600" dirty="0" err="1" smtClean="0"/>
              <a:t>Alignments</a:t>
            </a:r>
            <a:endParaRPr lang="pt-BR" sz="3600" dirty="0"/>
          </a:p>
        </p:txBody>
      </p:sp>
      <p:sp>
        <p:nvSpPr>
          <p:cNvPr id="16" name="Retângulo 15"/>
          <p:cNvSpPr/>
          <p:nvPr/>
        </p:nvSpPr>
        <p:spPr>
          <a:xfrm>
            <a:off x="4146997" y="2293005"/>
            <a:ext cx="850005" cy="159698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4083" y="2096977"/>
            <a:ext cx="2190750" cy="1895475"/>
          </a:xfrm>
          <a:prstGeom prst="rect">
            <a:avLst/>
          </a:prstGeom>
        </p:spPr>
      </p:pic>
      <p:sp>
        <p:nvSpPr>
          <p:cNvPr id="19" name="Mais 18"/>
          <p:cNvSpPr/>
          <p:nvPr/>
        </p:nvSpPr>
        <p:spPr>
          <a:xfrm>
            <a:off x="1303501" y="4972308"/>
            <a:ext cx="361507" cy="372139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0000" dist="23000" dir="5400000" rotWithShape="0">
              <a:srgbClr val="FFC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Mais 19"/>
          <p:cNvSpPr/>
          <p:nvPr/>
        </p:nvSpPr>
        <p:spPr>
          <a:xfrm>
            <a:off x="1511254" y="4730875"/>
            <a:ext cx="361507" cy="372139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0000" dist="23000" dir="5400000" rotWithShape="0">
              <a:srgbClr val="FFC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Mais 20"/>
          <p:cNvSpPr/>
          <p:nvPr/>
        </p:nvSpPr>
        <p:spPr>
          <a:xfrm>
            <a:off x="1131886" y="6039221"/>
            <a:ext cx="361507" cy="372139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0000" dist="23000" dir="5400000" rotWithShape="0">
              <a:srgbClr val="FFC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9199" y="5670619"/>
            <a:ext cx="4136931" cy="943631"/>
          </a:xfrm>
          <a:prstGeom prst="rect">
            <a:avLst/>
          </a:prstGeom>
        </p:spPr>
      </p:pic>
      <p:sp>
        <p:nvSpPr>
          <p:cNvPr id="24" name="Elipse 23"/>
          <p:cNvSpPr/>
          <p:nvPr/>
        </p:nvSpPr>
        <p:spPr>
          <a:xfrm>
            <a:off x="272955" y="3992452"/>
            <a:ext cx="3111690" cy="2865548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489671" y="352279"/>
            <a:ext cx="8591526" cy="70971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Why is Fine-Grained Identification Difficult?</a:t>
            </a:r>
            <a:endParaRPr lang="en-US" sz="3600" b="1" dirty="0"/>
          </a:p>
        </p:txBody>
      </p:sp>
      <p:sp>
        <p:nvSpPr>
          <p:cNvPr id="3" name="Down Arrow 2"/>
          <p:cNvSpPr/>
          <p:nvPr/>
        </p:nvSpPr>
        <p:spPr>
          <a:xfrm>
            <a:off x="2243102" y="3236874"/>
            <a:ext cx="733703" cy="796476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5" y="4185750"/>
            <a:ext cx="3705891" cy="197662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785434" y="1378247"/>
            <a:ext cx="3963747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How </a:t>
            </a:r>
            <a:r>
              <a:rPr lang="en-US" sz="4000" dirty="0" smtClean="0">
                <a:solidFill>
                  <a:srgbClr val="FF0000"/>
                </a:solidFill>
              </a:rPr>
              <a:t>to find correct </a:t>
            </a:r>
            <a:r>
              <a:rPr lang="en-US" sz="4000" dirty="0">
                <a:solidFill>
                  <a:srgbClr val="FF0000"/>
                </a:solidFill>
              </a:rPr>
              <a:t>features</a:t>
            </a:r>
            <a:r>
              <a:rPr lang="en-US" sz="4000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endParaRPr lang="en-US" sz="1100" dirty="0"/>
          </a:p>
          <a:p>
            <a:pPr algn="ctr"/>
            <a:endParaRPr lang="pt-BR" sz="3600" dirty="0"/>
          </a:p>
        </p:txBody>
      </p:sp>
      <p:sp>
        <p:nvSpPr>
          <p:cNvPr id="40" name="Retângulo 39"/>
          <p:cNvSpPr/>
          <p:nvPr/>
        </p:nvSpPr>
        <p:spPr>
          <a:xfrm>
            <a:off x="2467168" y="1460416"/>
            <a:ext cx="803996" cy="60021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413013" y="1253708"/>
                <a:ext cx="709810" cy="756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013" y="1253708"/>
                <a:ext cx="709810" cy="7564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223538" y="2393564"/>
                <a:ext cx="899285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pt-BR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38" y="2393564"/>
                <a:ext cx="899285" cy="73257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30" y="2204221"/>
            <a:ext cx="1219306" cy="1219306"/>
          </a:xfrm>
          <a:prstGeom prst="rect">
            <a:avLst/>
          </a:prstGeom>
        </p:spPr>
      </p:pic>
      <p:sp>
        <p:nvSpPr>
          <p:cNvPr id="42" name="Retângulo 41"/>
          <p:cNvSpPr/>
          <p:nvPr/>
        </p:nvSpPr>
        <p:spPr>
          <a:xfrm>
            <a:off x="4900023" y="3274576"/>
            <a:ext cx="39637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How to </a:t>
            </a:r>
            <a:r>
              <a:rPr lang="en-US" sz="3600" dirty="0" smtClean="0">
                <a:solidFill>
                  <a:srgbClr val="7030A0"/>
                </a:solidFill>
              </a:rPr>
              <a:t>learn correct </a:t>
            </a:r>
            <a:r>
              <a:rPr lang="en-US" sz="3600" dirty="0">
                <a:solidFill>
                  <a:srgbClr val="7030A0"/>
                </a:solidFill>
              </a:rPr>
              <a:t>features?</a:t>
            </a:r>
            <a:endParaRPr lang="pt-BR" sz="3600" dirty="0">
              <a:solidFill>
                <a:srgbClr val="7030A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85434" y="4850898"/>
            <a:ext cx="40408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Deep or Shallow???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13013" y="6303432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>
                <a:latin typeface="F38"/>
              </a:rPr>
              <a:t>Anna </a:t>
            </a:r>
            <a:r>
              <a:rPr lang="pt-BR" i="1" dirty="0" err="1" smtClean="0">
                <a:latin typeface="F38"/>
              </a:rPr>
              <a:t>Hummingbird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Approach</a:t>
            </a:r>
            <a:br>
              <a:rPr lang="pt-BR" b="1" dirty="0" smtClean="0"/>
            </a:br>
            <a:r>
              <a:rPr lang="en-US" sz="2400" dirty="0"/>
              <a:t>Overview</a:t>
            </a:r>
            <a:endParaRPr lang="pt-BR" sz="2400" b="1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181"/>
            <a:ext cx="9025467" cy="3869931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 smtClean="0"/>
              <a:t>Approach</a:t>
            </a:r>
            <a:br>
              <a:rPr lang="pt-BR" b="1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Color Overview – Color Segmentation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" y="1508919"/>
            <a:ext cx="6350000" cy="5054600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n-US" sz="2000" dirty="0">
                <a:latin typeface="+mj-lt"/>
                <a:cs typeface="Arial"/>
              </a:rPr>
              <a:t>The segmentation step is based on the assumptions that:</a:t>
            </a:r>
          </a:p>
          <a:p>
            <a:pPr lvl="1" algn="just">
              <a:buFont typeface="Arial"/>
              <a:buChar char="•"/>
            </a:pPr>
            <a:r>
              <a:rPr lang="en-US" sz="1800" dirty="0">
                <a:latin typeface="+mj-lt"/>
                <a:cs typeface="Arial"/>
              </a:rPr>
              <a:t>all available images are in colors</a:t>
            </a:r>
          </a:p>
          <a:p>
            <a:pPr lvl="1" algn="just">
              <a:buFont typeface="Arial"/>
              <a:buChar char="•"/>
            </a:pPr>
            <a:r>
              <a:rPr lang="en-US" sz="1800" dirty="0">
                <a:latin typeface="+mj-lt"/>
                <a:cs typeface="Arial"/>
              </a:rPr>
              <a:t>the birds are at the central position in the images</a:t>
            </a:r>
          </a:p>
          <a:p>
            <a:pPr lvl="1" algn="just">
              <a:buFont typeface="Arial"/>
              <a:buChar char="•"/>
            </a:pPr>
            <a:r>
              <a:rPr lang="en-US" sz="1800" dirty="0">
                <a:latin typeface="+mj-lt"/>
                <a:cs typeface="Arial"/>
              </a:rPr>
              <a:t>the bird edges are far away from the image borders</a:t>
            </a:r>
            <a:r>
              <a:rPr lang="en-US" sz="1800" dirty="0" smtClean="0">
                <a:latin typeface="+mj-lt"/>
                <a:cs typeface="Arial"/>
              </a:rPr>
              <a:t>.</a:t>
            </a:r>
            <a:endParaRPr lang="en-US" sz="1800" dirty="0">
              <a:latin typeface="+mj-lt"/>
              <a:cs typeface="Arial"/>
            </a:endParaRPr>
          </a:p>
          <a:p>
            <a:pPr marL="285750" indent="-285750" algn="just"/>
            <a:r>
              <a:rPr lang="en-US" sz="2000" dirty="0">
                <a:latin typeface="+mj-lt"/>
                <a:cs typeface="Arial"/>
              </a:rPr>
              <a:t>The size of these strips is chosen to be a percentage, usually between 2% and 10% of the image horizontal and vertical dimensions.</a:t>
            </a:r>
          </a:p>
          <a:p>
            <a:r>
              <a:rPr lang="en-US" sz="2000" dirty="0">
                <a:latin typeface="+mj-lt"/>
                <a:cs typeface="Arial"/>
              </a:rPr>
              <a:t>These strips are scanned and the colors that are found into them are stored in a ranked list according to the color frequency</a:t>
            </a:r>
            <a:r>
              <a:rPr lang="en-US" sz="2000" dirty="0" smtClean="0">
                <a:latin typeface="+mj-lt"/>
                <a:cs typeface="Arial"/>
              </a:rPr>
              <a:t>.</a:t>
            </a:r>
          </a:p>
          <a:p>
            <a:r>
              <a:rPr lang="en-US" sz="2000" dirty="0" smtClean="0">
                <a:latin typeface="+mj-lt"/>
                <a:cs typeface="Arial"/>
              </a:rPr>
              <a:t>The </a:t>
            </a:r>
            <a:r>
              <a:rPr lang="en-US" sz="2000" dirty="0">
                <a:latin typeface="+mj-lt"/>
                <a:cs typeface="Arial"/>
              </a:rPr>
              <a:t>pixels that have similar colors to those found in the strips are labeled as background; otherwise they are labeled as ”bird</a:t>
            </a:r>
            <a:r>
              <a:rPr lang="en-US" sz="2000" dirty="0" smtClean="0">
                <a:latin typeface="+mj-lt"/>
                <a:cs typeface="Arial"/>
              </a:rPr>
              <a:t>”.</a:t>
            </a:r>
            <a:endParaRPr lang="en-US" sz="2000" dirty="0">
              <a:latin typeface="+mj-lt"/>
              <a:cs typeface="Arial"/>
            </a:endParaRPr>
          </a:p>
        </p:txBody>
      </p:sp>
      <p:pic>
        <p:nvPicPr>
          <p:cNvPr id="6" name="Picture 2" descr="segmentation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274638"/>
            <a:ext cx="2796578" cy="6380162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47493</TotalTime>
  <Words>2128</Words>
  <Application>Microsoft Office PowerPoint</Application>
  <PresentationFormat>Apresentação na tela (4:3)</PresentationFormat>
  <Paragraphs>479</Paragraphs>
  <Slides>36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Office Theme</vt:lpstr>
      <vt:lpstr>Fine-Grained Visual Identification using Deep and Shallow Strategies</vt:lpstr>
      <vt:lpstr>Outline</vt:lpstr>
      <vt:lpstr>Fine-Grained Identification</vt:lpstr>
      <vt:lpstr>Why is Fine-Grained Identification Difficult?</vt:lpstr>
      <vt:lpstr>Why is Fine-Grained Identification Difficult?</vt:lpstr>
      <vt:lpstr>Main type of features</vt:lpstr>
      <vt:lpstr>Why is Fine-Grained Identification Difficult?</vt:lpstr>
      <vt:lpstr>Approach Overview</vt:lpstr>
      <vt:lpstr>Approach Color Overview – Color Segmentation</vt:lpstr>
      <vt:lpstr>Experimental Results Color Approach – Color Segmentation</vt:lpstr>
      <vt:lpstr>Conclusions   Color Approach – Color Segmentation</vt:lpstr>
      <vt:lpstr>Approach Texture Overview</vt:lpstr>
      <vt:lpstr>Experimental Results  Texture Approach – LBP</vt:lpstr>
      <vt:lpstr>Experimental Results Color and texture on CUB 200 2011</vt:lpstr>
      <vt:lpstr>Conclusions   Texture Approach </vt:lpstr>
      <vt:lpstr>Approach SIFT + Bok</vt:lpstr>
      <vt:lpstr>Experimental Results SIFT + Bok</vt:lpstr>
      <vt:lpstr>Conclusions   SIFT + BoK</vt:lpstr>
      <vt:lpstr>Approach Fusion visual and acoustic</vt:lpstr>
      <vt:lpstr>Experimental Results   Fusion visual and acoustic</vt:lpstr>
      <vt:lpstr>Experimental Results   Fusion visual and acoustic</vt:lpstr>
      <vt:lpstr>Conclusions   Fusion visual and acoustic</vt:lpstr>
      <vt:lpstr>Convolutional Neural Networks (CNN)</vt:lpstr>
      <vt:lpstr>Results  CNN Approach</vt:lpstr>
      <vt:lpstr>Conclusion CNN Approach</vt:lpstr>
      <vt:lpstr>Final Results</vt:lpstr>
      <vt:lpstr>Fusion of label outputs Majority Vote and Weighted Majority Vote for 7 classifiers</vt:lpstr>
      <vt:lpstr>Fusion of label outputs Majority Vote and Weighted Majority Vote for 3 classifiers</vt:lpstr>
      <vt:lpstr>Error analysis</vt:lpstr>
      <vt:lpstr>Apresentação do PowerPoint</vt:lpstr>
      <vt:lpstr>Conclusion</vt:lpstr>
      <vt:lpstr>Apresentação do PowerPoint</vt:lpstr>
      <vt:lpstr>Apresentação do PowerPoint</vt:lpstr>
      <vt:lpstr> Acknowledgments</vt:lpstr>
      <vt:lpstr>References</vt:lpstr>
      <vt:lpstr>Fine-Grained Visual Identification using Deep and Shallow Strategies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Fine-Grained Visual Identification using Deep and Shallow Strategies</dc:title>
  <dc:creator>Andreia Marini</dc:creator>
  <cp:lastModifiedBy>Andréia Marini</cp:lastModifiedBy>
  <cp:revision>3804</cp:revision>
  <cp:lastPrinted>2014-10-21T23:41:12Z</cp:lastPrinted>
  <dcterms:created xsi:type="dcterms:W3CDTF">2013-02-18T21:50:16Z</dcterms:created>
  <dcterms:modified xsi:type="dcterms:W3CDTF">2014-10-28T22:35:28Z</dcterms:modified>
</cp:coreProperties>
</file>