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0" r:id="rId6"/>
    <p:sldId id="261" r:id="rId7"/>
    <p:sldId id="273" r:id="rId8"/>
    <p:sldId id="262" r:id="rId9"/>
    <p:sldId id="263" r:id="rId10"/>
    <p:sldId id="264" r:id="rId11"/>
    <p:sldId id="266" r:id="rId12"/>
    <p:sldId id="268" r:id="rId13"/>
    <p:sldId id="267"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360" y="19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6AAF61-F9F8-4F9D-AFAF-9BB77004ABF5}" type="datetimeFigureOut">
              <a:rPr lang="pt-BR" smtClean="0"/>
              <a:pPr/>
              <a:t>22/10/2014</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406B89-9924-414B-BBE1-884E382D1630}" type="slidenum">
              <a:rPr lang="pt-BR" smtClean="0"/>
              <a:pPr/>
              <a:t>‹nº›</a:t>
            </a:fld>
            <a:endParaRPr lang="pt-B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dirty="0" smtClean="0"/>
              <a:t>Clique para editar o título mestre</a:t>
            </a:r>
            <a:endParaRPr lang="en-US" dirty="0"/>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a:p>
        </p:txBody>
      </p:sp>
      <p:sp>
        <p:nvSpPr>
          <p:cNvPr id="7" name="Título 1"/>
          <p:cNvSpPr txBox="1">
            <a:spLocks/>
          </p:cNvSpPr>
          <p:nvPr userDrawn="1"/>
        </p:nvSpPr>
        <p:spPr>
          <a:xfrm>
            <a:off x="0" y="134749"/>
            <a:ext cx="7315200" cy="85725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300" b="1" dirty="0" smtClean="0">
                <a:solidFill>
                  <a:schemeClr val="tx2"/>
                </a:solidFill>
              </a:rPr>
              <a:t>Postgraduate Department of Electrical Engineering PPGEE</a:t>
            </a:r>
            <a:r>
              <a:rPr lang="pt-BR" sz="2300" b="1" dirty="0" smtClean="0">
                <a:solidFill>
                  <a:schemeClr val="tx2"/>
                </a:solidFill>
              </a:rPr>
              <a:t/>
            </a:r>
            <a:br>
              <a:rPr lang="pt-BR" sz="2300" b="1" dirty="0" smtClean="0">
                <a:solidFill>
                  <a:schemeClr val="tx2"/>
                </a:solidFill>
              </a:rPr>
            </a:br>
            <a:r>
              <a:rPr lang="pt-BR" sz="2300" b="1" dirty="0" smtClean="0">
                <a:solidFill>
                  <a:schemeClr val="tx2"/>
                </a:solidFill>
              </a:rPr>
              <a:t>UFPR - Federal </a:t>
            </a:r>
            <a:r>
              <a:rPr lang="pt-BR" sz="2300" b="1" dirty="0" err="1" smtClean="0">
                <a:solidFill>
                  <a:schemeClr val="tx2"/>
                </a:solidFill>
              </a:rPr>
              <a:t>University</a:t>
            </a:r>
            <a:r>
              <a:rPr lang="pt-BR" sz="2300" b="1" dirty="0" smtClean="0">
                <a:solidFill>
                  <a:schemeClr val="tx2"/>
                </a:solidFill>
              </a:rPr>
              <a:t> </a:t>
            </a:r>
            <a:r>
              <a:rPr lang="pt-BR" sz="2300" b="1" dirty="0" err="1" smtClean="0">
                <a:solidFill>
                  <a:schemeClr val="tx2"/>
                </a:solidFill>
              </a:rPr>
              <a:t>of</a:t>
            </a:r>
            <a:r>
              <a:rPr lang="pt-BR" sz="2300" b="1" dirty="0" smtClean="0">
                <a:solidFill>
                  <a:schemeClr val="tx2"/>
                </a:solidFill>
              </a:rPr>
              <a:t> Paraná</a:t>
            </a:r>
            <a:endParaRPr lang="en-US" sz="2300" b="1" dirty="0">
              <a:solidFill>
                <a:schemeClr val="tx2"/>
              </a:solidFill>
            </a:endParaRPr>
          </a:p>
        </p:txBody>
      </p:sp>
      <p:pic>
        <p:nvPicPr>
          <p:cNvPr id="8" name="Picture 4"/>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7315200" y="76200"/>
            <a:ext cx="1701800" cy="9157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426745157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en-US"/>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p>
            <a:endParaRPr lang="en-US"/>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Espaço Reservado para Número de Slide 5"/>
          <p:cNvSpPr>
            <a:spLocks noGrp="1"/>
          </p:cNvSpPr>
          <p:nvPr>
            <p:ph type="sldNum" sz="quarter" idx="12"/>
          </p:nvPr>
        </p:nvSpPr>
        <p:spPr/>
        <p:txBody>
          <a:bodyPr/>
          <a:lstStyle/>
          <a:p>
            <a:fld id="{285310F4-2ABF-42C6-B5FC-B4B424ABD28E}" type="slidenum">
              <a:rPr lang="en-US" smtClean="0"/>
              <a:pPr/>
              <a:t>‹nº›</a:t>
            </a:fld>
            <a:endParaRPr lang="en-US"/>
          </a:p>
        </p:txBody>
      </p:sp>
    </p:spTree>
    <p:extLst>
      <p:ext uri="{BB962C8B-B14F-4D97-AF65-F5344CB8AC3E}">
        <p14:creationId xmlns="" xmlns:p14="http://schemas.microsoft.com/office/powerpoint/2010/main" val="721819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en-US"/>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p>
            <a:endParaRPr lang="en-US"/>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Espaço Reservado para Número de Slide 5"/>
          <p:cNvSpPr>
            <a:spLocks noGrp="1"/>
          </p:cNvSpPr>
          <p:nvPr>
            <p:ph type="sldNum" sz="quarter" idx="12"/>
          </p:nvPr>
        </p:nvSpPr>
        <p:spPr/>
        <p:txBody>
          <a:bodyPr/>
          <a:lstStyle/>
          <a:p>
            <a:fld id="{285310F4-2ABF-42C6-B5FC-B4B424ABD28E}" type="slidenum">
              <a:rPr lang="en-US" smtClean="0"/>
              <a:pPr/>
              <a:t>‹nº›</a:t>
            </a:fld>
            <a:endParaRPr lang="en-US"/>
          </a:p>
        </p:txBody>
      </p:sp>
    </p:spTree>
    <p:extLst>
      <p:ext uri="{BB962C8B-B14F-4D97-AF65-F5344CB8AC3E}">
        <p14:creationId xmlns="" xmlns:p14="http://schemas.microsoft.com/office/powerpoint/2010/main" val="1066015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76200" y="40512"/>
            <a:ext cx="8991600" cy="951488"/>
          </a:xfrm>
        </p:spPr>
        <p:txBody>
          <a:bodyPr>
            <a:normAutofit/>
          </a:bodyPr>
          <a:lstStyle>
            <a:lvl1pPr>
              <a:defRPr sz="3600">
                <a:solidFill>
                  <a:schemeClr val="tx2"/>
                </a:solidFill>
              </a:defRPr>
            </a:lvl1pPr>
          </a:lstStyle>
          <a:p>
            <a:r>
              <a:rPr lang="pt-BR" dirty="0" smtClean="0"/>
              <a:t>Clique para editar o título mestre</a:t>
            </a:r>
            <a:endParaRPr lang="en-US" dirty="0"/>
          </a:p>
        </p:txBody>
      </p:sp>
      <p:sp>
        <p:nvSpPr>
          <p:cNvPr id="3" name="Espaço Reservado para Conteúdo 2"/>
          <p:cNvSpPr>
            <a:spLocks noGrp="1"/>
          </p:cNvSpPr>
          <p:nvPr>
            <p:ph idx="1"/>
          </p:nvPr>
        </p:nvSpPr>
        <p:spPr>
          <a:xfrm>
            <a:off x="304800" y="1066800"/>
            <a:ext cx="8534400" cy="5257800"/>
          </a:xfrm>
        </p:spPr>
        <p:txBody>
          <a:bodyPr/>
          <a:lstStyle/>
          <a:p>
            <a:pPr lvl="0"/>
            <a:r>
              <a:rPr lang="pt-BR" dirty="0" smtClean="0"/>
              <a:t>Clique para editar o texto mestre</a:t>
            </a:r>
          </a:p>
          <a:p>
            <a:pPr lvl="1"/>
            <a:r>
              <a:rPr lang="pt-BR" dirty="0" smtClean="0"/>
              <a:t>Segundo nível</a:t>
            </a:r>
          </a:p>
          <a:p>
            <a:pPr lvl="2"/>
            <a:r>
              <a:rPr lang="pt-BR" dirty="0" smtClean="0"/>
              <a:t>Terceiro nível</a:t>
            </a:r>
          </a:p>
          <a:p>
            <a:pPr lvl="3"/>
            <a:r>
              <a:rPr lang="pt-BR" dirty="0" smtClean="0"/>
              <a:t>Quarto nível</a:t>
            </a:r>
          </a:p>
          <a:p>
            <a:pPr lvl="4"/>
            <a:r>
              <a:rPr lang="pt-BR" dirty="0" smtClean="0"/>
              <a:t>Quinto nível</a:t>
            </a:r>
            <a:endParaRPr lang="en-US" dirty="0"/>
          </a:p>
        </p:txBody>
      </p:sp>
      <p:sp>
        <p:nvSpPr>
          <p:cNvPr id="6" name="Espaço Reservado para Número de Slide 5"/>
          <p:cNvSpPr>
            <a:spLocks noGrp="1"/>
          </p:cNvSpPr>
          <p:nvPr>
            <p:ph type="sldNum" sz="quarter" idx="12"/>
          </p:nvPr>
        </p:nvSpPr>
        <p:spPr/>
        <p:txBody>
          <a:bodyPr/>
          <a:lstStyle/>
          <a:p>
            <a:fld id="{285310F4-2ABF-42C6-B5FC-B4B424ABD28E}" type="slidenum">
              <a:rPr lang="en-US" smtClean="0"/>
              <a:pPr/>
              <a:t>‹nº›</a:t>
            </a:fld>
            <a:endParaRPr lang="en-US"/>
          </a:p>
        </p:txBody>
      </p:sp>
      <p:pic>
        <p:nvPicPr>
          <p:cNvPr id="10" name="Picture 4"/>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7315200" y="76200"/>
            <a:ext cx="1701800" cy="9157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27983028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en-US"/>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p>
            <a:endParaRPr lang="en-US"/>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Espaço Reservado para Número de Slide 5"/>
          <p:cNvSpPr>
            <a:spLocks noGrp="1"/>
          </p:cNvSpPr>
          <p:nvPr>
            <p:ph type="sldNum" sz="quarter" idx="12"/>
          </p:nvPr>
        </p:nvSpPr>
        <p:spPr/>
        <p:txBody>
          <a:bodyPr/>
          <a:lstStyle/>
          <a:p>
            <a:fld id="{285310F4-2ABF-42C6-B5FC-B4B424ABD28E}" type="slidenum">
              <a:rPr lang="en-US" smtClean="0"/>
              <a:pPr/>
              <a:t>‹nº›</a:t>
            </a:fld>
            <a:endParaRPr lang="en-US"/>
          </a:p>
        </p:txBody>
      </p:sp>
    </p:spTree>
    <p:extLst>
      <p:ext uri="{BB962C8B-B14F-4D97-AF65-F5344CB8AC3E}">
        <p14:creationId xmlns="" xmlns:p14="http://schemas.microsoft.com/office/powerpoint/2010/main" val="2208696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en-US"/>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5" name="Espaço Reservado para Data 4"/>
          <p:cNvSpPr>
            <a:spLocks noGrp="1"/>
          </p:cNvSpPr>
          <p:nvPr>
            <p:ph type="dt" sz="half" idx="10"/>
          </p:nvPr>
        </p:nvSpPr>
        <p:spPr>
          <a:xfrm>
            <a:off x="457200" y="6356350"/>
            <a:ext cx="2133600" cy="365125"/>
          </a:xfrm>
          <a:prstGeom prst="rect">
            <a:avLst/>
          </a:prstGeom>
        </p:spPr>
        <p:txBody>
          <a:bodyPr/>
          <a:lstStyle/>
          <a:p>
            <a:endParaRPr lang="en-US"/>
          </a:p>
        </p:txBody>
      </p:sp>
      <p:sp>
        <p:nvSpPr>
          <p:cNvPr id="6" name="Espaço Reservado para Rodapé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Espaço Reservado para Número de Slide 6"/>
          <p:cNvSpPr>
            <a:spLocks noGrp="1"/>
          </p:cNvSpPr>
          <p:nvPr>
            <p:ph type="sldNum" sz="quarter" idx="12"/>
          </p:nvPr>
        </p:nvSpPr>
        <p:spPr/>
        <p:txBody>
          <a:bodyPr/>
          <a:lstStyle/>
          <a:p>
            <a:fld id="{285310F4-2ABF-42C6-B5FC-B4B424ABD28E}" type="slidenum">
              <a:rPr lang="en-US" smtClean="0"/>
              <a:pPr/>
              <a:t>‹nº›</a:t>
            </a:fld>
            <a:endParaRPr lang="en-US"/>
          </a:p>
        </p:txBody>
      </p:sp>
    </p:spTree>
    <p:extLst>
      <p:ext uri="{BB962C8B-B14F-4D97-AF65-F5344CB8AC3E}">
        <p14:creationId xmlns="" xmlns:p14="http://schemas.microsoft.com/office/powerpoint/2010/main" val="403142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en-US"/>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7" name="Espaço Reservado para Data 6"/>
          <p:cNvSpPr>
            <a:spLocks noGrp="1"/>
          </p:cNvSpPr>
          <p:nvPr>
            <p:ph type="dt" sz="half" idx="10"/>
          </p:nvPr>
        </p:nvSpPr>
        <p:spPr>
          <a:xfrm>
            <a:off x="457200" y="6356350"/>
            <a:ext cx="2133600" cy="365125"/>
          </a:xfrm>
          <a:prstGeom prst="rect">
            <a:avLst/>
          </a:prstGeom>
        </p:spPr>
        <p:txBody>
          <a:bodyPr/>
          <a:lstStyle/>
          <a:p>
            <a:endParaRPr lang="en-US"/>
          </a:p>
        </p:txBody>
      </p:sp>
      <p:sp>
        <p:nvSpPr>
          <p:cNvPr id="8" name="Espaço Reservado para Rodapé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Espaço Reservado para Número de Slide 8"/>
          <p:cNvSpPr>
            <a:spLocks noGrp="1"/>
          </p:cNvSpPr>
          <p:nvPr>
            <p:ph type="sldNum" sz="quarter" idx="12"/>
          </p:nvPr>
        </p:nvSpPr>
        <p:spPr/>
        <p:txBody>
          <a:bodyPr/>
          <a:lstStyle/>
          <a:p>
            <a:fld id="{285310F4-2ABF-42C6-B5FC-B4B424ABD28E}" type="slidenum">
              <a:rPr lang="en-US" smtClean="0"/>
              <a:pPr/>
              <a:t>‹nº›</a:t>
            </a:fld>
            <a:endParaRPr lang="en-US"/>
          </a:p>
        </p:txBody>
      </p:sp>
    </p:spTree>
    <p:extLst>
      <p:ext uri="{BB962C8B-B14F-4D97-AF65-F5344CB8AC3E}">
        <p14:creationId xmlns="" xmlns:p14="http://schemas.microsoft.com/office/powerpoint/2010/main" val="3720518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en-US"/>
          </a:p>
        </p:txBody>
      </p:sp>
      <p:sp>
        <p:nvSpPr>
          <p:cNvPr id="3" name="Espaço Reservado para Data 2"/>
          <p:cNvSpPr>
            <a:spLocks noGrp="1"/>
          </p:cNvSpPr>
          <p:nvPr>
            <p:ph type="dt" sz="half" idx="10"/>
          </p:nvPr>
        </p:nvSpPr>
        <p:spPr>
          <a:xfrm>
            <a:off x="457200" y="6356350"/>
            <a:ext cx="2133600" cy="365125"/>
          </a:xfrm>
          <a:prstGeom prst="rect">
            <a:avLst/>
          </a:prstGeom>
        </p:spPr>
        <p:txBody>
          <a:bodyPr/>
          <a:lstStyle/>
          <a:p>
            <a:endParaRPr lang="en-US"/>
          </a:p>
        </p:txBody>
      </p:sp>
      <p:sp>
        <p:nvSpPr>
          <p:cNvPr id="4" name="Espaço Reservado para Rodapé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Espaço Reservado para Número de Slide 4"/>
          <p:cNvSpPr>
            <a:spLocks noGrp="1"/>
          </p:cNvSpPr>
          <p:nvPr>
            <p:ph type="sldNum" sz="quarter" idx="12"/>
          </p:nvPr>
        </p:nvSpPr>
        <p:spPr/>
        <p:txBody>
          <a:bodyPr/>
          <a:lstStyle/>
          <a:p>
            <a:fld id="{285310F4-2ABF-42C6-B5FC-B4B424ABD28E}" type="slidenum">
              <a:rPr lang="en-US" smtClean="0"/>
              <a:pPr/>
              <a:t>‹nº›</a:t>
            </a:fld>
            <a:endParaRPr lang="en-US"/>
          </a:p>
        </p:txBody>
      </p:sp>
    </p:spTree>
    <p:extLst>
      <p:ext uri="{BB962C8B-B14F-4D97-AF65-F5344CB8AC3E}">
        <p14:creationId xmlns="" xmlns:p14="http://schemas.microsoft.com/office/powerpoint/2010/main" val="3852715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a:xfrm>
            <a:off x="457200" y="6356350"/>
            <a:ext cx="2133600" cy="365125"/>
          </a:xfrm>
          <a:prstGeom prst="rect">
            <a:avLst/>
          </a:prstGeom>
        </p:spPr>
        <p:txBody>
          <a:bodyPr/>
          <a:lstStyle/>
          <a:p>
            <a:endParaRPr lang="en-US"/>
          </a:p>
        </p:txBody>
      </p:sp>
      <p:sp>
        <p:nvSpPr>
          <p:cNvPr id="3" name="Espaço Reservado para Rodapé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Espaço Reservado para Número de Slide 3"/>
          <p:cNvSpPr>
            <a:spLocks noGrp="1"/>
          </p:cNvSpPr>
          <p:nvPr>
            <p:ph type="sldNum" sz="quarter" idx="12"/>
          </p:nvPr>
        </p:nvSpPr>
        <p:spPr/>
        <p:txBody>
          <a:bodyPr/>
          <a:lstStyle/>
          <a:p>
            <a:fld id="{285310F4-2ABF-42C6-B5FC-B4B424ABD28E}" type="slidenum">
              <a:rPr lang="en-US" smtClean="0"/>
              <a:pPr/>
              <a:t>‹nº›</a:t>
            </a:fld>
            <a:endParaRPr lang="en-US"/>
          </a:p>
        </p:txBody>
      </p:sp>
    </p:spTree>
    <p:extLst>
      <p:ext uri="{BB962C8B-B14F-4D97-AF65-F5344CB8AC3E}">
        <p14:creationId xmlns="" xmlns:p14="http://schemas.microsoft.com/office/powerpoint/2010/main" val="1668311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en-US"/>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a:xfrm>
            <a:off x="457200" y="6356350"/>
            <a:ext cx="2133600" cy="365125"/>
          </a:xfrm>
          <a:prstGeom prst="rect">
            <a:avLst/>
          </a:prstGeom>
        </p:spPr>
        <p:txBody>
          <a:bodyPr/>
          <a:lstStyle/>
          <a:p>
            <a:endParaRPr lang="en-US"/>
          </a:p>
        </p:txBody>
      </p:sp>
      <p:sp>
        <p:nvSpPr>
          <p:cNvPr id="6" name="Espaço Reservado para Rodapé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Espaço Reservado para Número de Slide 6"/>
          <p:cNvSpPr>
            <a:spLocks noGrp="1"/>
          </p:cNvSpPr>
          <p:nvPr>
            <p:ph type="sldNum" sz="quarter" idx="12"/>
          </p:nvPr>
        </p:nvSpPr>
        <p:spPr/>
        <p:txBody>
          <a:bodyPr/>
          <a:lstStyle/>
          <a:p>
            <a:fld id="{285310F4-2ABF-42C6-B5FC-B4B424ABD28E}" type="slidenum">
              <a:rPr lang="en-US" smtClean="0"/>
              <a:pPr/>
              <a:t>‹nº›</a:t>
            </a:fld>
            <a:endParaRPr lang="en-US"/>
          </a:p>
        </p:txBody>
      </p:sp>
    </p:spTree>
    <p:extLst>
      <p:ext uri="{BB962C8B-B14F-4D97-AF65-F5344CB8AC3E}">
        <p14:creationId xmlns="" xmlns:p14="http://schemas.microsoft.com/office/powerpoint/2010/main" val="2573895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en-US"/>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a:xfrm>
            <a:off x="457200" y="6356350"/>
            <a:ext cx="2133600" cy="365125"/>
          </a:xfrm>
          <a:prstGeom prst="rect">
            <a:avLst/>
          </a:prstGeom>
        </p:spPr>
        <p:txBody>
          <a:bodyPr/>
          <a:lstStyle/>
          <a:p>
            <a:endParaRPr lang="en-US"/>
          </a:p>
        </p:txBody>
      </p:sp>
      <p:sp>
        <p:nvSpPr>
          <p:cNvPr id="6" name="Espaço Reservado para Rodapé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Espaço Reservado para Número de Slide 6"/>
          <p:cNvSpPr>
            <a:spLocks noGrp="1"/>
          </p:cNvSpPr>
          <p:nvPr>
            <p:ph type="sldNum" sz="quarter" idx="12"/>
          </p:nvPr>
        </p:nvSpPr>
        <p:spPr/>
        <p:txBody>
          <a:bodyPr/>
          <a:lstStyle/>
          <a:p>
            <a:fld id="{285310F4-2ABF-42C6-B5FC-B4B424ABD28E}" type="slidenum">
              <a:rPr lang="en-US" smtClean="0"/>
              <a:pPr/>
              <a:t>‹nº›</a:t>
            </a:fld>
            <a:endParaRPr lang="en-US"/>
          </a:p>
        </p:txBody>
      </p:sp>
    </p:spTree>
    <p:extLst>
      <p:ext uri="{BB962C8B-B14F-4D97-AF65-F5344CB8AC3E}">
        <p14:creationId xmlns="" xmlns:p14="http://schemas.microsoft.com/office/powerpoint/2010/main" val="3395481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en-US"/>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5310F4-2ABF-42C6-B5FC-B4B424ABD28E}" type="slidenum">
              <a:rPr lang="en-US" smtClean="0"/>
              <a:pPr/>
              <a:t>‹nº›</a:t>
            </a:fld>
            <a:endParaRPr lang="en-US"/>
          </a:p>
        </p:txBody>
      </p:sp>
    </p:spTree>
    <p:extLst>
      <p:ext uri="{BB962C8B-B14F-4D97-AF65-F5344CB8AC3E}">
        <p14:creationId xmlns="" xmlns:p14="http://schemas.microsoft.com/office/powerpoint/2010/main" val="26498724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28600" y="5257800"/>
            <a:ext cx="8610600" cy="1295400"/>
          </a:xfrm>
        </p:spPr>
        <p:txBody>
          <a:bodyPr>
            <a:normAutofit fontScale="92500" lnSpcReduction="20000"/>
          </a:bodyPr>
          <a:lstStyle/>
          <a:p>
            <a:r>
              <a:rPr lang="pt-BR" dirty="0" smtClean="0">
                <a:solidFill>
                  <a:schemeClr val="tx1">
                    <a:lumMod val="95000"/>
                    <a:lumOff val="5000"/>
                  </a:schemeClr>
                </a:solidFill>
              </a:rPr>
              <a:t>Luis Gustavo </a:t>
            </a:r>
            <a:r>
              <a:rPr lang="pt-BR" dirty="0" err="1" smtClean="0">
                <a:solidFill>
                  <a:schemeClr val="tx1">
                    <a:lumMod val="95000"/>
                    <a:lumOff val="5000"/>
                  </a:schemeClr>
                </a:solidFill>
              </a:rPr>
              <a:t>Weigert</a:t>
            </a:r>
            <a:r>
              <a:rPr lang="pt-BR" dirty="0" smtClean="0">
                <a:solidFill>
                  <a:schemeClr val="tx1">
                    <a:lumMod val="95000"/>
                    <a:lumOff val="5000"/>
                  </a:schemeClr>
                </a:solidFill>
              </a:rPr>
              <a:t> Machado</a:t>
            </a:r>
          </a:p>
          <a:p>
            <a:r>
              <a:rPr lang="pt-BR" sz="1900" smtClean="0">
                <a:solidFill>
                  <a:schemeClr val="tx1">
                    <a:lumMod val="95000"/>
                    <a:lumOff val="5000"/>
                  </a:schemeClr>
                </a:solidFill>
              </a:rPr>
              <a:t>luis.gustavo.weigert@gmail.com</a:t>
            </a:r>
            <a:endParaRPr lang="pt-BR" sz="1900" dirty="0" smtClean="0">
              <a:solidFill>
                <a:schemeClr val="tx1">
                  <a:lumMod val="95000"/>
                  <a:lumOff val="5000"/>
                </a:schemeClr>
              </a:solidFill>
            </a:endParaRPr>
          </a:p>
          <a:p>
            <a:r>
              <a:rPr lang="pt-BR" dirty="0" smtClean="0">
                <a:solidFill>
                  <a:schemeClr val="tx1">
                    <a:lumMod val="95000"/>
                    <a:lumOff val="5000"/>
                  </a:schemeClr>
                </a:solidFill>
              </a:rPr>
              <a:t>Supervisor: Prof. PhD Alessandro Lameiras </a:t>
            </a:r>
            <a:r>
              <a:rPr lang="pt-BR" dirty="0" err="1" smtClean="0">
                <a:solidFill>
                  <a:schemeClr val="tx1">
                    <a:lumMod val="95000"/>
                    <a:lumOff val="5000"/>
                  </a:schemeClr>
                </a:solidFill>
              </a:rPr>
              <a:t>Koerich</a:t>
            </a:r>
            <a:endParaRPr lang="en-US" dirty="0">
              <a:solidFill>
                <a:schemeClr val="tx1">
                  <a:lumMod val="95000"/>
                  <a:lumOff val="5000"/>
                </a:schemeClr>
              </a:solidFill>
            </a:endParaRPr>
          </a:p>
        </p:txBody>
      </p:sp>
      <p:sp>
        <p:nvSpPr>
          <p:cNvPr id="4" name="Retângulo 3"/>
          <p:cNvSpPr/>
          <p:nvPr/>
        </p:nvSpPr>
        <p:spPr>
          <a:xfrm>
            <a:off x="381000" y="2286000"/>
            <a:ext cx="8305800" cy="1938992"/>
          </a:xfrm>
          <a:prstGeom prst="rect">
            <a:avLst/>
          </a:prstGeom>
        </p:spPr>
        <p:txBody>
          <a:bodyPr wrap="square">
            <a:spAutoFit/>
          </a:bodyPr>
          <a:lstStyle/>
          <a:p>
            <a:pPr algn="ctr"/>
            <a:r>
              <a:rPr lang="en-US" sz="4000" b="1" dirty="0">
                <a:latin typeface="+mj-lt"/>
              </a:rPr>
              <a:t>Hierarchical Classifiers Combination for Automatic Musical Information Retrieval</a:t>
            </a:r>
          </a:p>
        </p:txBody>
      </p:sp>
    </p:spTree>
    <p:extLst>
      <p:ext uri="{BB962C8B-B14F-4D97-AF65-F5344CB8AC3E}">
        <p14:creationId xmlns="" xmlns:p14="http://schemas.microsoft.com/office/powerpoint/2010/main" val="42170501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Training </a:t>
            </a:r>
            <a:r>
              <a:rPr lang="pt-BR" dirty="0" err="1"/>
              <a:t>the</a:t>
            </a:r>
            <a:r>
              <a:rPr lang="pt-BR" dirty="0"/>
              <a:t> </a:t>
            </a:r>
            <a:r>
              <a:rPr lang="pt-BR" dirty="0" err="1" smtClean="0"/>
              <a:t>Second</a:t>
            </a:r>
            <a:r>
              <a:rPr lang="pt-BR" dirty="0" smtClean="0"/>
              <a:t> </a:t>
            </a:r>
            <a:r>
              <a:rPr lang="pt-BR" dirty="0" err="1" smtClean="0"/>
              <a:t>Stage</a:t>
            </a:r>
            <a:endParaRPr lang="en-US" dirty="0"/>
          </a:p>
        </p:txBody>
      </p:sp>
      <p:sp>
        <p:nvSpPr>
          <p:cNvPr id="3" name="Espaço Reservado para Conteúdo 2"/>
          <p:cNvSpPr>
            <a:spLocks noGrp="1"/>
          </p:cNvSpPr>
          <p:nvPr>
            <p:ph idx="1"/>
          </p:nvPr>
        </p:nvSpPr>
        <p:spPr/>
        <p:txBody>
          <a:bodyPr/>
          <a:lstStyle/>
          <a:p>
            <a:pPr algn="just"/>
            <a:r>
              <a:rPr lang="pt-BR" dirty="0" err="1"/>
              <a:t>Classifier</a:t>
            </a:r>
            <a:r>
              <a:rPr lang="pt-BR" dirty="0"/>
              <a:t>: </a:t>
            </a:r>
            <a:r>
              <a:rPr lang="pt-BR" dirty="0" smtClean="0"/>
              <a:t>2-class SVM </a:t>
            </a:r>
            <a:r>
              <a:rPr lang="pt-BR" dirty="0" err="1" smtClean="0"/>
              <a:t>with</a:t>
            </a:r>
            <a:r>
              <a:rPr lang="pt-BR" dirty="0" smtClean="0"/>
              <a:t> </a:t>
            </a:r>
            <a:r>
              <a:rPr lang="pt-BR" dirty="0" err="1" smtClean="0"/>
              <a:t>gridsearch</a:t>
            </a:r>
            <a:r>
              <a:rPr lang="pt-BR" dirty="0" smtClean="0"/>
              <a:t> </a:t>
            </a:r>
            <a:r>
              <a:rPr lang="pt-BR" dirty="0" err="1" smtClean="0"/>
              <a:t>to</a:t>
            </a:r>
            <a:r>
              <a:rPr lang="pt-BR" dirty="0" smtClean="0"/>
              <a:t> </a:t>
            </a:r>
            <a:r>
              <a:rPr lang="pt-BR" dirty="0" err="1" smtClean="0"/>
              <a:t>estimate</a:t>
            </a:r>
            <a:r>
              <a:rPr lang="pt-BR" dirty="0" smtClean="0"/>
              <a:t> </a:t>
            </a:r>
            <a:r>
              <a:rPr lang="pt-BR" dirty="0" err="1" smtClean="0"/>
              <a:t>the</a:t>
            </a:r>
            <a:r>
              <a:rPr lang="pt-BR" dirty="0" smtClean="0"/>
              <a:t> </a:t>
            </a:r>
            <a:r>
              <a:rPr lang="pt-BR" dirty="0" err="1" smtClean="0"/>
              <a:t>cost</a:t>
            </a:r>
            <a:r>
              <a:rPr lang="pt-BR" dirty="0" smtClean="0"/>
              <a:t> </a:t>
            </a:r>
            <a:r>
              <a:rPr lang="pt-BR" dirty="0" err="1" smtClean="0"/>
              <a:t>and</a:t>
            </a:r>
            <a:r>
              <a:rPr lang="pt-BR" dirty="0" smtClean="0"/>
              <a:t> </a:t>
            </a:r>
            <a:r>
              <a:rPr lang="pt-BR" dirty="0" smtClean="0">
                <a:latin typeface="Symbol" pitchFamily="18" charset="2"/>
              </a:rPr>
              <a:t>g</a:t>
            </a:r>
            <a:r>
              <a:rPr lang="pt-BR" dirty="0" smtClean="0"/>
              <a:t> </a:t>
            </a:r>
            <a:r>
              <a:rPr lang="pt-BR" dirty="0" err="1" smtClean="0"/>
              <a:t>parameters</a:t>
            </a:r>
            <a:r>
              <a:rPr lang="pt-BR" dirty="0" smtClean="0"/>
              <a:t>.</a:t>
            </a:r>
            <a:endParaRPr lang="pt-BR" dirty="0"/>
          </a:p>
          <a:p>
            <a:pPr algn="just"/>
            <a:r>
              <a:rPr lang="pt-BR" dirty="0" err="1"/>
              <a:t>Features</a:t>
            </a:r>
            <a:r>
              <a:rPr lang="pt-BR" dirty="0"/>
              <a:t>: </a:t>
            </a:r>
            <a:r>
              <a:rPr lang="en-US" dirty="0">
                <a:solidFill>
                  <a:srgbClr val="000000"/>
                </a:solidFill>
              </a:rPr>
              <a:t>Area Method of Moments</a:t>
            </a:r>
            <a:r>
              <a:rPr lang="en-US" dirty="0" smtClean="0"/>
              <a:t>.</a:t>
            </a:r>
            <a:endParaRPr lang="en-US" dirty="0"/>
          </a:p>
          <a:p>
            <a:pPr algn="just"/>
            <a:r>
              <a:rPr lang="pt-BR" dirty="0" err="1"/>
              <a:t>Partition</a:t>
            </a:r>
            <a:r>
              <a:rPr lang="pt-BR" dirty="0"/>
              <a:t>: 66% </a:t>
            </a:r>
            <a:r>
              <a:rPr lang="pt-BR" dirty="0" err="1"/>
              <a:t>of</a:t>
            </a:r>
            <a:r>
              <a:rPr lang="pt-BR" dirty="0"/>
              <a:t> </a:t>
            </a:r>
            <a:r>
              <a:rPr lang="pt-BR" dirty="0" err="1"/>
              <a:t>the</a:t>
            </a:r>
            <a:r>
              <a:rPr lang="pt-BR" dirty="0"/>
              <a:t> </a:t>
            </a:r>
            <a:r>
              <a:rPr lang="pt-BR" dirty="0" err="1"/>
              <a:t>dataset</a:t>
            </a:r>
            <a:r>
              <a:rPr lang="pt-BR" dirty="0" smtClean="0"/>
              <a:t>.</a:t>
            </a:r>
            <a:endParaRPr lang="en-US" dirty="0"/>
          </a:p>
        </p:txBody>
      </p:sp>
      <p:sp>
        <p:nvSpPr>
          <p:cNvPr id="4" name="Espaço Reservado para Número de Slide 3"/>
          <p:cNvSpPr>
            <a:spLocks noGrp="1"/>
          </p:cNvSpPr>
          <p:nvPr>
            <p:ph type="sldNum" sz="quarter" idx="12"/>
          </p:nvPr>
        </p:nvSpPr>
        <p:spPr/>
        <p:txBody>
          <a:bodyPr/>
          <a:lstStyle/>
          <a:p>
            <a:fld id="{285310F4-2ABF-42C6-B5FC-B4B424ABD28E}" type="slidenum">
              <a:rPr lang="en-US" smtClean="0"/>
              <a:pPr/>
              <a:t>10</a:t>
            </a:fld>
            <a:endParaRPr lang="en-US"/>
          </a:p>
        </p:txBody>
      </p:sp>
    </p:spTree>
    <p:extLst>
      <p:ext uri="{BB962C8B-B14F-4D97-AF65-F5344CB8AC3E}">
        <p14:creationId xmlns="" xmlns:p14="http://schemas.microsoft.com/office/powerpoint/2010/main" val="3923062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Training </a:t>
            </a:r>
            <a:r>
              <a:rPr lang="pt-BR" dirty="0" err="1" smtClean="0"/>
              <a:t>the</a:t>
            </a:r>
            <a:r>
              <a:rPr lang="pt-BR" dirty="0" smtClean="0"/>
              <a:t> </a:t>
            </a:r>
            <a:r>
              <a:rPr lang="pt-BR" dirty="0" err="1" smtClean="0"/>
              <a:t>Second</a:t>
            </a:r>
            <a:r>
              <a:rPr lang="pt-BR" dirty="0" smtClean="0"/>
              <a:t> </a:t>
            </a:r>
            <a:r>
              <a:rPr lang="pt-BR" dirty="0" err="1" smtClean="0"/>
              <a:t>Stage</a:t>
            </a:r>
            <a:endParaRPr lang="en-US" dirty="0"/>
          </a:p>
        </p:txBody>
      </p:sp>
      <p:sp>
        <p:nvSpPr>
          <p:cNvPr id="3" name="Espaço Reservado para Conteúdo 2"/>
          <p:cNvSpPr>
            <a:spLocks noGrp="1"/>
          </p:cNvSpPr>
          <p:nvPr>
            <p:ph idx="1"/>
          </p:nvPr>
        </p:nvSpPr>
        <p:spPr/>
        <p:txBody>
          <a:bodyPr/>
          <a:lstStyle/>
          <a:p>
            <a:pPr algn="just"/>
            <a:r>
              <a:rPr lang="pt-BR" dirty="0" err="1" smtClean="0"/>
              <a:t>Train</a:t>
            </a:r>
            <a:r>
              <a:rPr lang="pt-BR" dirty="0" smtClean="0"/>
              <a:t> </a:t>
            </a:r>
            <a:r>
              <a:rPr lang="pt-BR" dirty="0" err="1" smtClean="0"/>
              <a:t>each</a:t>
            </a:r>
            <a:r>
              <a:rPr lang="pt-BR" dirty="0" smtClean="0"/>
              <a:t> </a:t>
            </a:r>
            <a:r>
              <a:rPr lang="pt-BR" dirty="0" err="1" smtClean="0"/>
              <a:t>binary</a:t>
            </a:r>
            <a:r>
              <a:rPr lang="pt-BR" dirty="0" smtClean="0"/>
              <a:t> </a:t>
            </a:r>
            <a:r>
              <a:rPr lang="pt-BR" dirty="0" err="1" smtClean="0"/>
              <a:t>classifier</a:t>
            </a:r>
            <a:r>
              <a:rPr lang="pt-BR" dirty="0" smtClean="0"/>
              <a:t> in </a:t>
            </a:r>
            <a:r>
              <a:rPr lang="pt-BR" dirty="0" smtClean="0">
                <a:latin typeface="Symbol" pitchFamily="18" charset="2"/>
              </a:rPr>
              <a:t>W (</a:t>
            </a:r>
            <a:r>
              <a:rPr lang="pt-BR" dirty="0" err="1" smtClean="0"/>
              <a:t>list</a:t>
            </a:r>
            <a:r>
              <a:rPr lang="pt-BR" dirty="0" smtClean="0"/>
              <a:t> </a:t>
            </a:r>
            <a:r>
              <a:rPr lang="pt-BR" dirty="0" err="1"/>
              <a:t>of</a:t>
            </a:r>
            <a:r>
              <a:rPr lang="pt-BR" dirty="0"/>
              <a:t> </a:t>
            </a:r>
            <a:r>
              <a:rPr lang="pt-BR" dirty="0" err="1"/>
              <a:t>binary</a:t>
            </a:r>
            <a:r>
              <a:rPr lang="pt-BR" dirty="0"/>
              <a:t> </a:t>
            </a:r>
            <a:r>
              <a:rPr lang="pt-BR" dirty="0" err="1" smtClean="0"/>
              <a:t>classifiers</a:t>
            </a:r>
            <a:r>
              <a:rPr lang="pt-BR" dirty="0" smtClean="0"/>
              <a:t>).</a:t>
            </a:r>
          </a:p>
        </p:txBody>
      </p:sp>
      <p:pic>
        <p:nvPicPr>
          <p:cNvPr id="3077" name="Picture 5" descr="C:\Users\lgwm\Desktop\lgwm_diagrama-ver2.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6200" y="2209800"/>
            <a:ext cx="9144000" cy="3667107"/>
          </a:xfrm>
          <a:prstGeom prst="rect">
            <a:avLst/>
          </a:prstGeom>
          <a:noFill/>
          <a:extLst>
            <a:ext uri="{909E8E84-426E-40DD-AFC4-6F175D3DCCD1}">
              <a14:hiddenFill xmlns="" xmlns:a14="http://schemas.microsoft.com/office/drawing/2010/main">
                <a:solidFill>
                  <a:srgbClr val="FFFFFF"/>
                </a:solidFill>
              </a14:hiddenFill>
            </a:ext>
          </a:extLst>
        </p:spPr>
      </p:pic>
      <p:sp>
        <p:nvSpPr>
          <p:cNvPr id="5" name="Espaço Reservado para Número de Slide 4"/>
          <p:cNvSpPr>
            <a:spLocks noGrp="1"/>
          </p:cNvSpPr>
          <p:nvPr>
            <p:ph type="sldNum" sz="quarter" idx="12"/>
          </p:nvPr>
        </p:nvSpPr>
        <p:spPr/>
        <p:txBody>
          <a:bodyPr/>
          <a:lstStyle/>
          <a:p>
            <a:fld id="{285310F4-2ABF-42C6-B5FC-B4B424ABD28E}" type="slidenum">
              <a:rPr lang="en-US" smtClean="0"/>
              <a:pPr/>
              <a:t>11</a:t>
            </a:fld>
            <a:endParaRPr lang="en-US"/>
          </a:p>
        </p:txBody>
      </p:sp>
    </p:spTree>
    <p:extLst>
      <p:ext uri="{BB962C8B-B14F-4D97-AF65-F5344CB8AC3E}">
        <p14:creationId xmlns="" xmlns:p14="http://schemas.microsoft.com/office/powerpoint/2010/main" val="6746524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Training </a:t>
            </a:r>
            <a:r>
              <a:rPr lang="pt-BR" dirty="0" err="1" smtClean="0"/>
              <a:t>the</a:t>
            </a:r>
            <a:r>
              <a:rPr lang="pt-BR" dirty="0" smtClean="0"/>
              <a:t> </a:t>
            </a:r>
            <a:r>
              <a:rPr lang="pt-BR" dirty="0" err="1" smtClean="0"/>
              <a:t>Third</a:t>
            </a:r>
            <a:r>
              <a:rPr lang="pt-BR" dirty="0" smtClean="0"/>
              <a:t> </a:t>
            </a:r>
            <a:r>
              <a:rPr lang="pt-BR" dirty="0" err="1" smtClean="0"/>
              <a:t>Stage</a:t>
            </a:r>
            <a:endParaRPr lang="en-US" dirty="0"/>
          </a:p>
        </p:txBody>
      </p:sp>
      <p:sp>
        <p:nvSpPr>
          <p:cNvPr id="3" name="Espaço Reservado para Conteúdo 2"/>
          <p:cNvSpPr>
            <a:spLocks noGrp="1"/>
          </p:cNvSpPr>
          <p:nvPr>
            <p:ph idx="1"/>
          </p:nvPr>
        </p:nvSpPr>
        <p:spPr/>
        <p:txBody>
          <a:bodyPr/>
          <a:lstStyle/>
          <a:p>
            <a:pPr algn="just"/>
            <a:r>
              <a:rPr lang="pt-BR" dirty="0" err="1"/>
              <a:t>Classifier</a:t>
            </a:r>
            <a:r>
              <a:rPr lang="pt-BR" dirty="0"/>
              <a:t>: 2-class MLP </a:t>
            </a:r>
            <a:r>
              <a:rPr lang="pt-BR" dirty="0" smtClean="0"/>
              <a:t>NN, </a:t>
            </a:r>
            <a:r>
              <a:rPr lang="pt-BR" dirty="0" err="1" smtClean="0"/>
              <a:t>and</a:t>
            </a:r>
            <a:r>
              <a:rPr lang="pt-BR" dirty="0" smtClean="0"/>
              <a:t> 2-class SVM, </a:t>
            </a:r>
            <a:r>
              <a:rPr lang="pt-BR" dirty="0" err="1" smtClean="0"/>
              <a:t>the</a:t>
            </a:r>
            <a:r>
              <a:rPr lang="pt-BR" dirty="0" smtClean="0"/>
              <a:t> </a:t>
            </a:r>
            <a:r>
              <a:rPr lang="pt-BR" dirty="0" err="1" smtClean="0"/>
              <a:t>same</a:t>
            </a:r>
            <a:r>
              <a:rPr lang="pt-BR" dirty="0" smtClean="0"/>
              <a:t> </a:t>
            </a:r>
            <a:r>
              <a:rPr lang="pt-BR" dirty="0" err="1" smtClean="0"/>
              <a:t>used</a:t>
            </a:r>
            <a:r>
              <a:rPr lang="pt-BR" dirty="0" smtClean="0"/>
              <a:t> in </a:t>
            </a:r>
            <a:r>
              <a:rPr lang="pt-BR" dirty="0" err="1" smtClean="0"/>
              <a:t>the</a:t>
            </a:r>
            <a:r>
              <a:rPr lang="pt-BR" dirty="0" smtClean="0"/>
              <a:t> </a:t>
            </a:r>
            <a:r>
              <a:rPr lang="pt-BR" dirty="0" err="1" smtClean="0"/>
              <a:t>second</a:t>
            </a:r>
            <a:r>
              <a:rPr lang="pt-BR" dirty="0" smtClean="0"/>
              <a:t> </a:t>
            </a:r>
            <a:r>
              <a:rPr lang="pt-BR" dirty="0" err="1" smtClean="0"/>
              <a:t>stage</a:t>
            </a:r>
            <a:r>
              <a:rPr lang="pt-BR" dirty="0" smtClean="0"/>
              <a:t>.</a:t>
            </a:r>
            <a:endParaRPr lang="pt-BR" dirty="0"/>
          </a:p>
          <a:p>
            <a:pPr algn="just"/>
            <a:r>
              <a:rPr lang="pt-BR" dirty="0" err="1"/>
              <a:t>Features</a:t>
            </a:r>
            <a:r>
              <a:rPr lang="pt-BR" dirty="0"/>
              <a:t>: </a:t>
            </a:r>
            <a:r>
              <a:rPr lang="en-US" dirty="0">
                <a:solidFill>
                  <a:srgbClr val="000000"/>
                </a:solidFill>
              </a:rPr>
              <a:t>Area Method of </a:t>
            </a:r>
            <a:r>
              <a:rPr lang="en-US" dirty="0" smtClean="0">
                <a:solidFill>
                  <a:srgbClr val="000000"/>
                </a:solidFill>
              </a:rPr>
              <a:t>Moments, same of the second stage</a:t>
            </a:r>
            <a:r>
              <a:rPr lang="en-US" dirty="0" smtClean="0"/>
              <a:t>.</a:t>
            </a:r>
          </a:p>
          <a:p>
            <a:r>
              <a:rPr lang="pt-BR" dirty="0" smtClean="0"/>
              <a:t>2-class MLP NN: </a:t>
            </a:r>
            <a:r>
              <a:rPr lang="pt-BR" dirty="0" err="1" smtClean="0"/>
              <a:t>Train</a:t>
            </a:r>
            <a:r>
              <a:rPr lang="pt-BR" dirty="0" smtClean="0"/>
              <a:t> </a:t>
            </a:r>
            <a:r>
              <a:rPr lang="pt-BR" dirty="0" err="1"/>
              <a:t>each</a:t>
            </a:r>
            <a:r>
              <a:rPr lang="pt-BR" dirty="0"/>
              <a:t> </a:t>
            </a:r>
            <a:r>
              <a:rPr lang="pt-BR" dirty="0" err="1"/>
              <a:t>binary</a:t>
            </a:r>
            <a:r>
              <a:rPr lang="pt-BR" dirty="0"/>
              <a:t> </a:t>
            </a:r>
            <a:r>
              <a:rPr lang="pt-BR" dirty="0" err="1"/>
              <a:t>classifier</a:t>
            </a:r>
            <a:r>
              <a:rPr lang="pt-BR" dirty="0"/>
              <a:t> in </a:t>
            </a:r>
            <a:r>
              <a:rPr lang="pt-BR" dirty="0" smtClean="0">
                <a:latin typeface="Symbol" pitchFamily="18" charset="2"/>
              </a:rPr>
              <a:t>W. </a:t>
            </a:r>
            <a:r>
              <a:rPr lang="pt-BR" dirty="0" smtClean="0"/>
              <a:t>The </a:t>
            </a:r>
            <a:r>
              <a:rPr lang="pt-BR" dirty="0" err="1" smtClean="0"/>
              <a:t>same</a:t>
            </a:r>
            <a:r>
              <a:rPr lang="pt-BR" dirty="0" smtClean="0"/>
              <a:t> as </a:t>
            </a:r>
            <a:r>
              <a:rPr lang="pt-BR" dirty="0" err="1" smtClean="0"/>
              <a:t>the</a:t>
            </a:r>
            <a:r>
              <a:rPr lang="pt-BR" dirty="0" smtClean="0"/>
              <a:t> Training </a:t>
            </a:r>
            <a:r>
              <a:rPr lang="pt-BR" dirty="0" err="1" smtClean="0"/>
              <a:t>method</a:t>
            </a:r>
            <a:r>
              <a:rPr lang="pt-BR" dirty="0" smtClean="0"/>
              <a:t> </a:t>
            </a:r>
            <a:r>
              <a:rPr lang="pt-BR" dirty="0" err="1" smtClean="0"/>
              <a:t>adopted</a:t>
            </a:r>
            <a:r>
              <a:rPr lang="pt-BR" dirty="0" smtClean="0"/>
              <a:t> in </a:t>
            </a:r>
            <a:r>
              <a:rPr lang="pt-BR" dirty="0" err="1" smtClean="0"/>
              <a:t>the</a:t>
            </a:r>
            <a:r>
              <a:rPr lang="pt-BR" dirty="0" smtClean="0"/>
              <a:t> </a:t>
            </a:r>
            <a:r>
              <a:rPr lang="pt-BR" dirty="0" err="1" smtClean="0"/>
              <a:t>second</a:t>
            </a:r>
            <a:r>
              <a:rPr lang="pt-BR" dirty="0" smtClean="0"/>
              <a:t> </a:t>
            </a:r>
            <a:r>
              <a:rPr lang="pt-BR" dirty="0" err="1" smtClean="0"/>
              <a:t>stage</a:t>
            </a:r>
            <a:r>
              <a:rPr lang="pt-BR" dirty="0" smtClean="0"/>
              <a:t>.</a:t>
            </a:r>
          </a:p>
        </p:txBody>
      </p:sp>
      <p:sp>
        <p:nvSpPr>
          <p:cNvPr id="4" name="Espaço Reservado para Número de Slide 3"/>
          <p:cNvSpPr>
            <a:spLocks noGrp="1"/>
          </p:cNvSpPr>
          <p:nvPr>
            <p:ph type="sldNum" sz="quarter" idx="12"/>
          </p:nvPr>
        </p:nvSpPr>
        <p:spPr/>
        <p:txBody>
          <a:bodyPr/>
          <a:lstStyle/>
          <a:p>
            <a:fld id="{285310F4-2ABF-42C6-B5FC-B4B424ABD28E}" type="slidenum">
              <a:rPr lang="en-US" smtClean="0"/>
              <a:pPr/>
              <a:t>12</a:t>
            </a:fld>
            <a:endParaRPr lang="en-US"/>
          </a:p>
        </p:txBody>
      </p:sp>
    </p:spTree>
    <p:extLst>
      <p:ext uri="{BB962C8B-B14F-4D97-AF65-F5344CB8AC3E}">
        <p14:creationId xmlns="" xmlns:p14="http://schemas.microsoft.com/office/powerpoint/2010/main" val="37061731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Evaluating</a:t>
            </a:r>
            <a:r>
              <a:rPr lang="pt-BR" dirty="0" smtClean="0"/>
              <a:t> </a:t>
            </a:r>
            <a:r>
              <a:rPr lang="pt-BR" dirty="0" err="1" smtClean="0"/>
              <a:t>the</a:t>
            </a:r>
            <a:r>
              <a:rPr lang="pt-BR" dirty="0" smtClean="0"/>
              <a:t> </a:t>
            </a:r>
            <a:r>
              <a:rPr lang="pt-BR" dirty="0" err="1" smtClean="0"/>
              <a:t>First</a:t>
            </a:r>
            <a:r>
              <a:rPr lang="pt-BR" dirty="0" smtClean="0"/>
              <a:t> </a:t>
            </a:r>
            <a:r>
              <a:rPr lang="pt-BR" dirty="0" err="1" smtClean="0"/>
              <a:t>Stage</a:t>
            </a:r>
            <a:endParaRPr lang="en-US" dirty="0"/>
          </a:p>
        </p:txBody>
      </p:sp>
      <p:sp>
        <p:nvSpPr>
          <p:cNvPr id="3" name="Espaço Reservado para Conteúdo 2"/>
          <p:cNvSpPr>
            <a:spLocks noGrp="1"/>
          </p:cNvSpPr>
          <p:nvPr>
            <p:ph idx="1"/>
          </p:nvPr>
        </p:nvSpPr>
        <p:spPr/>
        <p:txBody>
          <a:bodyPr/>
          <a:lstStyle/>
          <a:p>
            <a:endParaRPr lang="en-US" dirty="0"/>
          </a:p>
        </p:txBody>
      </p:sp>
      <p:pic>
        <p:nvPicPr>
          <p:cNvPr id="4100" name="Picture 4" descr="C:\Users\lgwm\Desktop\lgwm_diagrama-ver2.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52400" y="1717683"/>
            <a:ext cx="8839200" cy="354487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Espaço Reservado para Número de Slide 4"/>
          <p:cNvSpPr>
            <a:spLocks noGrp="1"/>
          </p:cNvSpPr>
          <p:nvPr>
            <p:ph type="sldNum" sz="quarter" idx="12"/>
          </p:nvPr>
        </p:nvSpPr>
        <p:spPr/>
        <p:txBody>
          <a:bodyPr/>
          <a:lstStyle/>
          <a:p>
            <a:fld id="{285310F4-2ABF-42C6-B5FC-B4B424ABD28E}" type="slidenum">
              <a:rPr lang="en-US" smtClean="0"/>
              <a:pPr/>
              <a:t>13</a:t>
            </a:fld>
            <a:endParaRPr lang="en-US"/>
          </a:p>
        </p:txBody>
      </p:sp>
    </p:spTree>
    <p:extLst>
      <p:ext uri="{BB962C8B-B14F-4D97-AF65-F5344CB8AC3E}">
        <p14:creationId xmlns="" xmlns:p14="http://schemas.microsoft.com/office/powerpoint/2010/main" val="42598800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a:t>Evaluating</a:t>
            </a:r>
            <a:r>
              <a:rPr lang="pt-BR" dirty="0"/>
              <a:t> </a:t>
            </a:r>
            <a:r>
              <a:rPr lang="pt-BR" dirty="0" err="1"/>
              <a:t>the</a:t>
            </a:r>
            <a:r>
              <a:rPr lang="pt-BR" dirty="0"/>
              <a:t> </a:t>
            </a:r>
            <a:r>
              <a:rPr lang="pt-BR" dirty="0" err="1" smtClean="0"/>
              <a:t>Second</a:t>
            </a:r>
            <a:r>
              <a:rPr lang="pt-BR" dirty="0" smtClean="0"/>
              <a:t> </a:t>
            </a:r>
            <a:r>
              <a:rPr lang="pt-BR" dirty="0" err="1" smtClean="0"/>
              <a:t>Stage</a:t>
            </a:r>
            <a:endParaRPr lang="en-US" dirty="0"/>
          </a:p>
        </p:txBody>
      </p:sp>
      <p:sp>
        <p:nvSpPr>
          <p:cNvPr id="3" name="Espaço Reservado para Conteúdo 2"/>
          <p:cNvSpPr>
            <a:spLocks noGrp="1"/>
          </p:cNvSpPr>
          <p:nvPr>
            <p:ph idx="1"/>
          </p:nvPr>
        </p:nvSpPr>
        <p:spPr/>
        <p:txBody>
          <a:bodyPr/>
          <a:lstStyle/>
          <a:p>
            <a:endParaRPr lang="en-US"/>
          </a:p>
        </p:txBody>
      </p:sp>
      <p:pic>
        <p:nvPicPr>
          <p:cNvPr id="5122" name="Picture 2" descr="C:\Users\lgwm\Desktop\lgwm-chart-test.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219200" y="1152258"/>
            <a:ext cx="11602228" cy="4652954"/>
          </a:xfrm>
          <a:prstGeom prst="rect">
            <a:avLst/>
          </a:prstGeom>
          <a:noFill/>
          <a:extLst>
            <a:ext uri="{909E8E84-426E-40DD-AFC4-6F175D3DCCD1}">
              <a14:hiddenFill xmlns="" xmlns:a14="http://schemas.microsoft.com/office/drawing/2010/main">
                <a:solidFill>
                  <a:srgbClr val="FFFFFF"/>
                </a:solidFill>
              </a14:hiddenFill>
            </a:ext>
          </a:extLst>
        </p:spPr>
      </p:pic>
      <p:sp>
        <p:nvSpPr>
          <p:cNvPr id="5" name="Espaço Reservado para Número de Slide 4"/>
          <p:cNvSpPr>
            <a:spLocks noGrp="1"/>
          </p:cNvSpPr>
          <p:nvPr>
            <p:ph type="sldNum" sz="quarter" idx="12"/>
          </p:nvPr>
        </p:nvSpPr>
        <p:spPr/>
        <p:txBody>
          <a:bodyPr/>
          <a:lstStyle/>
          <a:p>
            <a:fld id="{285310F4-2ABF-42C6-B5FC-B4B424ABD28E}" type="slidenum">
              <a:rPr lang="en-US" smtClean="0"/>
              <a:pPr/>
              <a:t>14</a:t>
            </a:fld>
            <a:endParaRPr lang="en-US"/>
          </a:p>
        </p:txBody>
      </p:sp>
    </p:spTree>
    <p:extLst>
      <p:ext uri="{BB962C8B-B14F-4D97-AF65-F5344CB8AC3E}">
        <p14:creationId xmlns="" xmlns:p14="http://schemas.microsoft.com/office/powerpoint/2010/main" val="26409791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Evaluating</a:t>
            </a:r>
            <a:r>
              <a:rPr lang="pt-BR" dirty="0" smtClean="0"/>
              <a:t> </a:t>
            </a:r>
            <a:r>
              <a:rPr lang="pt-BR" dirty="0" err="1" smtClean="0"/>
              <a:t>the</a:t>
            </a:r>
            <a:r>
              <a:rPr lang="pt-BR" dirty="0" smtClean="0"/>
              <a:t> </a:t>
            </a:r>
            <a:r>
              <a:rPr lang="pt-BR" dirty="0" err="1" smtClean="0"/>
              <a:t>Third</a:t>
            </a:r>
            <a:r>
              <a:rPr lang="pt-BR" dirty="0" smtClean="0"/>
              <a:t> </a:t>
            </a:r>
            <a:r>
              <a:rPr lang="pt-BR" dirty="0" err="1" smtClean="0"/>
              <a:t>Stage</a:t>
            </a:r>
            <a:endParaRPr lang="en-US" dirty="0"/>
          </a:p>
        </p:txBody>
      </p:sp>
      <p:sp>
        <p:nvSpPr>
          <p:cNvPr id="3" name="Espaço Reservado para Conteúdo 2"/>
          <p:cNvSpPr>
            <a:spLocks noGrp="1"/>
          </p:cNvSpPr>
          <p:nvPr>
            <p:ph idx="1"/>
          </p:nvPr>
        </p:nvSpPr>
        <p:spPr/>
        <p:txBody>
          <a:bodyPr/>
          <a:lstStyle/>
          <a:p>
            <a:endParaRPr lang="en-US"/>
          </a:p>
        </p:txBody>
      </p:sp>
      <p:pic>
        <p:nvPicPr>
          <p:cNvPr id="6146" name="Picture 2" descr="C:\Users\lgwm\Desktop\lgwm-chart-test.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04800" y="1595446"/>
            <a:ext cx="10272185" cy="4119554"/>
          </a:xfrm>
          <a:prstGeom prst="rect">
            <a:avLst/>
          </a:prstGeom>
          <a:noFill/>
          <a:extLst>
            <a:ext uri="{909E8E84-426E-40DD-AFC4-6F175D3DCCD1}">
              <a14:hiddenFill xmlns="" xmlns:a14="http://schemas.microsoft.com/office/drawing/2010/main">
                <a:solidFill>
                  <a:srgbClr val="FFFFFF"/>
                </a:solidFill>
              </a14:hiddenFill>
            </a:ext>
          </a:extLst>
        </p:spPr>
      </p:pic>
      <p:sp>
        <p:nvSpPr>
          <p:cNvPr id="5" name="Espaço Reservado para Número de Slide 4"/>
          <p:cNvSpPr>
            <a:spLocks noGrp="1"/>
          </p:cNvSpPr>
          <p:nvPr>
            <p:ph type="sldNum" sz="quarter" idx="12"/>
          </p:nvPr>
        </p:nvSpPr>
        <p:spPr/>
        <p:txBody>
          <a:bodyPr/>
          <a:lstStyle/>
          <a:p>
            <a:fld id="{285310F4-2ABF-42C6-B5FC-B4B424ABD28E}" type="slidenum">
              <a:rPr lang="en-US" smtClean="0"/>
              <a:pPr/>
              <a:t>15</a:t>
            </a:fld>
            <a:endParaRPr lang="en-US"/>
          </a:p>
        </p:txBody>
      </p:sp>
    </p:spTree>
    <p:extLst>
      <p:ext uri="{BB962C8B-B14F-4D97-AF65-F5344CB8AC3E}">
        <p14:creationId xmlns="" xmlns:p14="http://schemas.microsoft.com/office/powerpoint/2010/main" val="8016379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Results</a:t>
            </a:r>
            <a:endParaRPr lang="en-US" dirty="0"/>
          </a:p>
        </p:txBody>
      </p:sp>
      <p:graphicFrame>
        <p:nvGraphicFramePr>
          <p:cNvPr id="6" name="Espaço Reservado para Conteúdo 5"/>
          <p:cNvGraphicFramePr>
            <a:graphicFrameLocks noGrp="1"/>
          </p:cNvGraphicFramePr>
          <p:nvPr>
            <p:ph idx="1"/>
          </p:nvPr>
        </p:nvGraphicFramePr>
        <p:xfrm>
          <a:off x="838200" y="838200"/>
          <a:ext cx="7391397" cy="4682485"/>
        </p:xfrm>
        <a:graphic>
          <a:graphicData uri="http://schemas.openxmlformats.org/drawingml/2006/table">
            <a:tbl>
              <a:tblPr/>
              <a:tblGrid>
                <a:gridCol w="1241241"/>
                <a:gridCol w="512513"/>
                <a:gridCol w="512513"/>
                <a:gridCol w="512513"/>
                <a:gridCol w="512513"/>
                <a:gridCol w="512513"/>
                <a:gridCol w="512513"/>
                <a:gridCol w="512513"/>
                <a:gridCol w="512513"/>
                <a:gridCol w="512513"/>
                <a:gridCol w="512513"/>
                <a:gridCol w="512513"/>
                <a:gridCol w="512513"/>
              </a:tblGrid>
              <a:tr h="139262">
                <a:tc>
                  <a:txBody>
                    <a:bodyPr/>
                    <a:lstStyle/>
                    <a:p>
                      <a:pPr algn="l" fontAlgn="b"/>
                      <a:endParaRPr lang="pt-BR" sz="1000" b="1" i="0" u="none" strike="noStrike" dirty="0">
                        <a:solidFill>
                          <a:srgbClr val="000000"/>
                        </a:solidFill>
                        <a:latin typeface="Calibri"/>
                      </a:endParaRPr>
                    </a:p>
                  </a:txBody>
                  <a:tcPr marL="9065" marR="9065" marT="9065" marB="0" anchor="b">
                    <a:lnL>
                      <a:noFill/>
                    </a:lnL>
                    <a:lnR w="6350" cap="flat" cmpd="sng" algn="ctr">
                      <a:solidFill>
                        <a:srgbClr val="000000"/>
                      </a:solidFill>
                      <a:prstDash val="solid"/>
                      <a:round/>
                      <a:headEnd type="none" w="med" len="med"/>
                      <a:tailEnd type="none" w="med" len="med"/>
                    </a:lnR>
                    <a:lnT>
                      <a:noFill/>
                    </a:lnT>
                    <a:lnB>
                      <a:noFill/>
                    </a:lnB>
                  </a:tcPr>
                </a:tc>
                <a:tc gridSpan="6">
                  <a:txBody>
                    <a:bodyPr/>
                    <a:lstStyle/>
                    <a:p>
                      <a:pPr algn="ctr" fontAlgn="b"/>
                      <a:r>
                        <a:rPr lang="pt-BR" sz="1000" b="1" i="0" u="none" strike="noStrike">
                          <a:solidFill>
                            <a:srgbClr val="000000"/>
                          </a:solidFill>
                          <a:latin typeface="Calibri"/>
                        </a:rPr>
                        <a:t>First Stage (%)</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gridSpan="6">
                  <a:txBody>
                    <a:bodyPr/>
                    <a:lstStyle/>
                    <a:p>
                      <a:pPr algn="ctr" fontAlgn="b"/>
                      <a:r>
                        <a:rPr lang="pt-BR" sz="1000" b="1" i="0" u="none" strike="noStrike">
                          <a:solidFill>
                            <a:srgbClr val="000000"/>
                          </a:solidFill>
                          <a:latin typeface="Calibri"/>
                        </a:rPr>
                        <a:t>Second Stage (%)</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r>
              <a:tr h="139262">
                <a:tc>
                  <a:txBody>
                    <a:bodyPr/>
                    <a:lstStyle/>
                    <a:p>
                      <a:pPr algn="l" fontAlgn="b"/>
                      <a:endParaRPr lang="pt-BR" sz="1000" b="1" i="0" u="none" strike="noStrike">
                        <a:solidFill>
                          <a:srgbClr val="000000"/>
                        </a:solidFill>
                        <a:latin typeface="Calibri"/>
                      </a:endParaRPr>
                    </a:p>
                  </a:txBody>
                  <a:tcPr marL="9065" marR="9065" marT="906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pt-BR" sz="1000" b="1" i="0" u="none" strike="noStrike">
                          <a:solidFill>
                            <a:srgbClr val="000000"/>
                          </a:solidFill>
                          <a:latin typeface="Calibri"/>
                        </a:rPr>
                        <a:t>Classified</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gridSpan="2">
                  <a:txBody>
                    <a:bodyPr/>
                    <a:lstStyle/>
                    <a:p>
                      <a:pPr algn="ctr" fontAlgn="b"/>
                      <a:r>
                        <a:rPr lang="pt-BR" sz="1000" b="1" i="0" u="none" strike="noStrike">
                          <a:solidFill>
                            <a:srgbClr val="000000"/>
                          </a:solidFill>
                          <a:latin typeface="Calibri"/>
                        </a:rPr>
                        <a:t>Rejected</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gridSpan="2">
                  <a:txBody>
                    <a:bodyPr/>
                    <a:lstStyle/>
                    <a:p>
                      <a:pPr algn="ctr" fontAlgn="b"/>
                      <a:r>
                        <a:rPr lang="pt-BR" sz="1000" b="1" i="0" u="none" strike="noStrike">
                          <a:solidFill>
                            <a:srgbClr val="000000"/>
                          </a:solidFill>
                          <a:latin typeface="Calibri"/>
                        </a:rPr>
                        <a:t>Sent to 2nd Stage</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gridSpan="2">
                  <a:txBody>
                    <a:bodyPr/>
                    <a:lstStyle/>
                    <a:p>
                      <a:pPr algn="ctr" fontAlgn="b"/>
                      <a:r>
                        <a:rPr lang="pt-BR" sz="1000" b="1" i="0" u="none" strike="noStrike">
                          <a:solidFill>
                            <a:srgbClr val="000000"/>
                          </a:solidFill>
                          <a:latin typeface="Calibri"/>
                        </a:rPr>
                        <a:t>Classified</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gridSpan="2">
                  <a:txBody>
                    <a:bodyPr/>
                    <a:lstStyle/>
                    <a:p>
                      <a:pPr algn="ctr" fontAlgn="b"/>
                      <a:r>
                        <a:rPr lang="pt-BR" sz="1000" b="1" i="0" u="none" strike="noStrike">
                          <a:solidFill>
                            <a:srgbClr val="000000"/>
                          </a:solidFill>
                          <a:latin typeface="Calibri"/>
                        </a:rPr>
                        <a:t>Rejected</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gridSpan="2">
                  <a:txBody>
                    <a:bodyPr/>
                    <a:lstStyle/>
                    <a:p>
                      <a:pPr algn="ctr" fontAlgn="b"/>
                      <a:r>
                        <a:rPr lang="pt-BR" sz="1000" b="1" i="0" u="none" strike="noStrike">
                          <a:solidFill>
                            <a:srgbClr val="000000"/>
                          </a:solidFill>
                          <a:latin typeface="Calibri"/>
                        </a:rPr>
                        <a:t>Sent to 3rd Stage</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r>
              <a:tr h="139262">
                <a:tc>
                  <a:txBody>
                    <a:bodyPr/>
                    <a:lstStyle/>
                    <a:p>
                      <a:pPr algn="l" fontAlgn="b"/>
                      <a:r>
                        <a:rPr lang="pt-BR" sz="1000" b="1" i="0" u="none" strike="noStrike">
                          <a:solidFill>
                            <a:srgbClr val="000000"/>
                          </a:solidFill>
                          <a:latin typeface="Calibri"/>
                        </a:rPr>
                        <a:t>Class</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1" i="0" u="none" strike="noStrike">
                          <a:solidFill>
                            <a:srgbClr val="000000"/>
                          </a:solidFill>
                          <a:latin typeface="Calibri"/>
                        </a:rPr>
                        <a:t>TP</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1" i="0" u="none" strike="noStrike">
                          <a:solidFill>
                            <a:srgbClr val="000000"/>
                          </a:solidFill>
                          <a:latin typeface="Calibri"/>
                        </a:rPr>
                        <a:t>FP</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1" i="0" u="none" strike="noStrike">
                          <a:solidFill>
                            <a:srgbClr val="000000"/>
                          </a:solidFill>
                          <a:latin typeface="Calibri"/>
                        </a:rPr>
                        <a:t>TP</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1" i="0" u="none" strike="noStrike">
                          <a:solidFill>
                            <a:srgbClr val="000000"/>
                          </a:solidFill>
                          <a:latin typeface="Calibri"/>
                        </a:rPr>
                        <a:t>FP</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1" i="0" u="none" strike="noStrike">
                          <a:solidFill>
                            <a:srgbClr val="000000"/>
                          </a:solidFill>
                          <a:latin typeface="Calibri"/>
                        </a:rPr>
                        <a:t>TP</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1" i="0" u="none" strike="noStrike">
                          <a:solidFill>
                            <a:srgbClr val="000000"/>
                          </a:solidFill>
                          <a:latin typeface="Calibri"/>
                        </a:rPr>
                        <a:t>FP</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1" i="0" u="none" strike="noStrike">
                          <a:solidFill>
                            <a:srgbClr val="000000"/>
                          </a:solidFill>
                          <a:latin typeface="Calibri"/>
                        </a:rPr>
                        <a:t>TP</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1" i="0" u="none" strike="noStrike">
                          <a:solidFill>
                            <a:srgbClr val="000000"/>
                          </a:solidFill>
                          <a:latin typeface="Calibri"/>
                        </a:rPr>
                        <a:t>FP</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1" i="0" u="none" strike="noStrike">
                          <a:solidFill>
                            <a:srgbClr val="000000"/>
                          </a:solidFill>
                          <a:latin typeface="Calibri"/>
                        </a:rPr>
                        <a:t>TP</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1" i="0" u="none" strike="noStrike">
                          <a:solidFill>
                            <a:srgbClr val="000000"/>
                          </a:solidFill>
                          <a:latin typeface="Calibri"/>
                        </a:rPr>
                        <a:t>FP</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1" i="0" u="none" strike="noStrike">
                          <a:solidFill>
                            <a:srgbClr val="000000"/>
                          </a:solidFill>
                          <a:latin typeface="Calibri"/>
                        </a:rPr>
                        <a:t>TP</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000" b="1" i="0" u="none" strike="noStrike">
                          <a:solidFill>
                            <a:srgbClr val="000000"/>
                          </a:solidFill>
                          <a:latin typeface="Calibri"/>
                        </a:rPr>
                        <a:t>FP</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9262">
                <a:tc>
                  <a:txBody>
                    <a:bodyPr/>
                    <a:lstStyle/>
                    <a:p>
                      <a:pPr algn="l" fontAlgn="b"/>
                      <a:r>
                        <a:rPr lang="pt-BR" sz="1000" b="1" i="0" u="none" strike="noStrike">
                          <a:solidFill>
                            <a:srgbClr val="000000"/>
                          </a:solidFill>
                          <a:latin typeface="Calibri"/>
                        </a:rPr>
                        <a:t>Big Band</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0,345</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0,332</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0,463</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0,155</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0,005</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0,303</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9262">
                <a:tc>
                  <a:txBody>
                    <a:bodyPr/>
                    <a:lstStyle/>
                    <a:p>
                      <a:pPr algn="l" fontAlgn="b"/>
                      <a:r>
                        <a:rPr lang="pt-BR" sz="1000" b="1" i="0" u="none" strike="noStrike">
                          <a:solidFill>
                            <a:srgbClr val="000000"/>
                          </a:solidFill>
                          <a:latin typeface="Calibri"/>
                        </a:rPr>
                        <a:t>Blues Contemporary</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dirty="0">
                          <a:solidFill>
                            <a:srgbClr val="000000"/>
                          </a:solidFill>
                          <a:latin typeface="Calibri"/>
                        </a:rPr>
                        <a:t>0,128</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0,575</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0,031</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0,854</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0,063</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0,862</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0,005</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0,263</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0,029</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0,627</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9262">
                <a:tc>
                  <a:txBody>
                    <a:bodyPr/>
                    <a:lstStyle/>
                    <a:p>
                      <a:pPr algn="l" fontAlgn="b"/>
                      <a:r>
                        <a:rPr lang="pt-BR" sz="1000" b="1" i="0" u="none" strike="noStrike">
                          <a:solidFill>
                            <a:srgbClr val="000000"/>
                          </a:solidFill>
                          <a:latin typeface="Calibri"/>
                        </a:rPr>
                        <a:t>Country Traditional</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1,430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0,706</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0,188</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0,589</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0,419</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0,742</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0,026</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0,297</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0,025</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0,801</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0,012</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9262">
                <a:tc>
                  <a:txBody>
                    <a:bodyPr/>
                    <a:lstStyle/>
                    <a:p>
                      <a:pPr algn="l" fontAlgn="b"/>
                      <a:r>
                        <a:rPr lang="pt-BR" sz="1000" b="1" i="0" u="none" strike="noStrike">
                          <a:solidFill>
                            <a:srgbClr val="000000"/>
                          </a:solidFill>
                          <a:latin typeface="Calibri"/>
                        </a:rPr>
                        <a:t>Dance</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0,481</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2,476</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0,159</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0,655</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0,229</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1,506</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0,130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0,325</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0,154</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0,699</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0,427</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9262">
                <a:tc>
                  <a:txBody>
                    <a:bodyPr/>
                    <a:lstStyle/>
                    <a:p>
                      <a:pPr algn="l" fontAlgn="b"/>
                      <a:r>
                        <a:rPr lang="pt-BR" sz="1000" b="1" i="0" u="none" strike="noStrike">
                          <a:solidFill>
                            <a:srgbClr val="000000"/>
                          </a:solidFill>
                          <a:latin typeface="Calibri"/>
                        </a:rPr>
                        <a:t>Electronica</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0,099</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1,648</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0,091</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0,918</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0,105</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1,121</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0,028</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0,331</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0,097</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0,770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9262">
                <a:tc>
                  <a:txBody>
                    <a:bodyPr/>
                    <a:lstStyle/>
                    <a:p>
                      <a:pPr algn="l" fontAlgn="b"/>
                      <a:r>
                        <a:rPr lang="pt-BR" sz="1000" b="1" i="0" u="none" strike="noStrike">
                          <a:solidFill>
                            <a:srgbClr val="000000"/>
                          </a:solidFill>
                          <a:latin typeface="Calibri"/>
                        </a:rPr>
                        <a:t>Experimental</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0,023</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1,408</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0,013</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1,332</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0,019</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1,623</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0,009</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0,613</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0,034</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0,987</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9262">
                <a:tc>
                  <a:txBody>
                    <a:bodyPr/>
                    <a:lstStyle/>
                    <a:p>
                      <a:pPr algn="l" fontAlgn="b"/>
                      <a:r>
                        <a:rPr lang="pt-BR" sz="1000" b="1" i="0" u="none" strike="noStrike">
                          <a:solidFill>
                            <a:srgbClr val="000000"/>
                          </a:solidFill>
                          <a:latin typeface="Calibri"/>
                        </a:rPr>
                        <a:t>Folk International</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0,011</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1,217</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0,012</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0,879</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0,001</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1,481</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0,454</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0,056</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0,972</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9262">
                <a:tc>
                  <a:txBody>
                    <a:bodyPr/>
                    <a:lstStyle/>
                    <a:p>
                      <a:pPr algn="l" fontAlgn="b"/>
                      <a:r>
                        <a:rPr lang="pt-BR" sz="1000" b="1" i="0" u="none" strike="noStrike">
                          <a:solidFill>
                            <a:srgbClr val="000000"/>
                          </a:solidFill>
                          <a:latin typeface="Calibri"/>
                        </a:rPr>
                        <a:t>Gospel</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1,211</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0,478</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0,862</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0,254</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0,038</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0,570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9262">
                <a:tc>
                  <a:txBody>
                    <a:bodyPr/>
                    <a:lstStyle/>
                    <a:p>
                      <a:pPr algn="l" fontAlgn="b"/>
                      <a:r>
                        <a:rPr lang="pt-BR" sz="1000" b="1" i="0" u="none" strike="noStrike">
                          <a:solidFill>
                            <a:srgbClr val="000000"/>
                          </a:solidFill>
                          <a:latin typeface="Calibri"/>
                        </a:rPr>
                        <a:t>Grunge Emo</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1,250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0,401</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0,630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0,336</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0,013</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0,281</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9262">
                <a:tc>
                  <a:txBody>
                    <a:bodyPr/>
                    <a:lstStyle/>
                    <a:p>
                      <a:pPr algn="l" fontAlgn="b"/>
                      <a:r>
                        <a:rPr lang="pt-BR" sz="1000" b="1" i="0" u="none" strike="noStrike">
                          <a:solidFill>
                            <a:srgbClr val="000000"/>
                          </a:solidFill>
                          <a:latin typeface="Calibri"/>
                        </a:rPr>
                        <a:t>Hip Hop Rap</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4,465</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0,289</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0,243</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0,123</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0,514</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0,259</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0,051</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0,110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0,066</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0,535</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0,011</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9262">
                <a:tc>
                  <a:txBody>
                    <a:bodyPr/>
                    <a:lstStyle/>
                    <a:p>
                      <a:pPr algn="l" fontAlgn="b"/>
                      <a:r>
                        <a:rPr lang="pt-BR" sz="1000" b="1" i="0" u="none" strike="noStrike">
                          <a:solidFill>
                            <a:srgbClr val="000000"/>
                          </a:solidFill>
                          <a:latin typeface="Calibri"/>
                        </a:rPr>
                        <a:t>Jazz Classic</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0,595</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0,524</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0,356</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0,582</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0,532</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1,070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0,151</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0,360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0,050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0,992</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0,049</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9262">
                <a:tc>
                  <a:txBody>
                    <a:bodyPr/>
                    <a:lstStyle/>
                    <a:p>
                      <a:pPr algn="l" fontAlgn="b"/>
                      <a:r>
                        <a:rPr lang="pt-BR" sz="1000" b="1" i="0" u="none" strike="noStrike">
                          <a:solidFill>
                            <a:srgbClr val="000000"/>
                          </a:solidFill>
                          <a:latin typeface="Calibri"/>
                        </a:rPr>
                        <a:t>Metal Alternative</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2,075</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1,074</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0,196</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0,565</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0,529</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0,683</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0,397</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0,177</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0,016</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0,548</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0,074</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9262">
                <a:tc>
                  <a:txBody>
                    <a:bodyPr/>
                    <a:lstStyle/>
                    <a:p>
                      <a:pPr algn="l" fontAlgn="b"/>
                      <a:r>
                        <a:rPr lang="pt-BR" sz="1000" b="1" i="0" u="none" strike="noStrike">
                          <a:solidFill>
                            <a:srgbClr val="000000"/>
                          </a:solidFill>
                          <a:latin typeface="Calibri"/>
                        </a:rPr>
                        <a:t>Metal Death</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0,964</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1,267</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0,017</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0,304</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0,549</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0,509</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0,104</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0,314</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0,002</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0,631</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0,008</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9262">
                <a:tc>
                  <a:txBody>
                    <a:bodyPr/>
                    <a:lstStyle/>
                    <a:p>
                      <a:pPr algn="l" fontAlgn="b"/>
                      <a:r>
                        <a:rPr lang="pt-BR" sz="1000" b="1" i="0" u="none" strike="noStrike">
                          <a:solidFill>
                            <a:srgbClr val="000000"/>
                          </a:solidFill>
                          <a:latin typeface="Calibri"/>
                        </a:rPr>
                        <a:t>Metal Heavy</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0,271</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1,937</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0,024</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0,491</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0,094</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1,098</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0,067</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0,493</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0,009</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0,350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0,274</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9262">
                <a:tc>
                  <a:txBody>
                    <a:bodyPr/>
                    <a:lstStyle/>
                    <a:p>
                      <a:pPr algn="l" fontAlgn="b"/>
                      <a:r>
                        <a:rPr lang="pt-BR" sz="1000" b="1" i="0" u="none" strike="noStrike">
                          <a:solidFill>
                            <a:srgbClr val="000000"/>
                          </a:solidFill>
                          <a:latin typeface="Calibri"/>
                        </a:rPr>
                        <a:t>Pop Contemporary</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0,413</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2,308</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0,031</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0,624</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0,203</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1,410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0,049</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0,379</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0,108</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0,828</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0,249</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9262">
                <a:tc>
                  <a:txBody>
                    <a:bodyPr/>
                    <a:lstStyle/>
                    <a:p>
                      <a:pPr algn="l" fontAlgn="b"/>
                      <a:r>
                        <a:rPr lang="pt-BR" sz="1000" b="1" i="0" u="none" strike="noStrike">
                          <a:solidFill>
                            <a:srgbClr val="000000"/>
                          </a:solidFill>
                          <a:latin typeface="Calibri"/>
                        </a:rPr>
                        <a:t>Pop Indie</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0,838</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1,936</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0,459</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1,124</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0,195</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2,051</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0,129</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0,666</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0,055</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0,946</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0,450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9262">
                <a:tc>
                  <a:txBody>
                    <a:bodyPr/>
                    <a:lstStyle/>
                    <a:p>
                      <a:pPr algn="l" fontAlgn="b"/>
                      <a:r>
                        <a:rPr lang="pt-BR" sz="1000" b="1" i="0" u="none" strike="noStrike">
                          <a:solidFill>
                            <a:srgbClr val="000000"/>
                          </a:solidFill>
                          <a:latin typeface="Calibri"/>
                        </a:rPr>
                        <a:t>Pop Latin</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0,078</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1,172</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0,019</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0,605</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0,039</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0,897</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0,204</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0,069</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0,663</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9262">
                <a:tc>
                  <a:txBody>
                    <a:bodyPr/>
                    <a:lstStyle/>
                    <a:p>
                      <a:pPr algn="l" fontAlgn="b"/>
                      <a:r>
                        <a:rPr lang="pt-BR" sz="1000" b="1" i="0" u="none" strike="noStrike">
                          <a:solidFill>
                            <a:srgbClr val="000000"/>
                          </a:solidFill>
                          <a:latin typeface="Calibri"/>
                        </a:rPr>
                        <a:t>Punk</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0,491</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1,341</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0,103</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0,557</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0,168</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0,854</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0,012</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0,519</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0,012</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0,458</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0,021</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9262">
                <a:tc>
                  <a:txBody>
                    <a:bodyPr/>
                    <a:lstStyle/>
                    <a:p>
                      <a:pPr algn="l" fontAlgn="b"/>
                      <a:r>
                        <a:rPr lang="pt-BR" sz="1000" b="1" i="0" u="none" strike="noStrike">
                          <a:solidFill>
                            <a:srgbClr val="000000"/>
                          </a:solidFill>
                          <a:latin typeface="Calibri"/>
                        </a:rPr>
                        <a:t>Reggae</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0,026</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0,973</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0,014</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0,434</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0,012</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0,454</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0,110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0,041</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0,315</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9262">
                <a:tc>
                  <a:txBody>
                    <a:bodyPr/>
                    <a:lstStyle/>
                    <a:p>
                      <a:pPr algn="l" fontAlgn="b"/>
                      <a:r>
                        <a:rPr lang="pt-BR" sz="1000" b="1" i="0" u="none" strike="noStrike">
                          <a:solidFill>
                            <a:srgbClr val="000000"/>
                          </a:solidFill>
                          <a:latin typeface="Calibri"/>
                        </a:rPr>
                        <a:t>RnB Soul</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0,995</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0,449</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0,844</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0,239</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0,039</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0,566</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9262">
                <a:tc>
                  <a:txBody>
                    <a:bodyPr/>
                    <a:lstStyle/>
                    <a:p>
                      <a:pPr algn="l" fontAlgn="b"/>
                      <a:r>
                        <a:rPr lang="pt-BR" sz="1000" b="1" i="0" u="none" strike="noStrike">
                          <a:solidFill>
                            <a:srgbClr val="000000"/>
                          </a:solidFill>
                          <a:latin typeface="Calibri"/>
                        </a:rPr>
                        <a:t>Rock Alternative</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2,209</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0,964</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1,468</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0,547</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0,028</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0,893</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9262">
                <a:tc>
                  <a:txBody>
                    <a:bodyPr/>
                    <a:lstStyle/>
                    <a:p>
                      <a:pPr algn="l" fontAlgn="b"/>
                      <a:r>
                        <a:rPr lang="pt-BR" sz="1000" b="1" i="0" u="none" strike="noStrike">
                          <a:solidFill>
                            <a:srgbClr val="000000"/>
                          </a:solidFill>
                          <a:latin typeface="Calibri"/>
                        </a:rPr>
                        <a:t>Rock College</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0,079</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2,501</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0,004</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1,488</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0,025</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1,949</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0,009</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0,750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0,034</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1,182</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9262">
                <a:tc>
                  <a:txBody>
                    <a:bodyPr/>
                    <a:lstStyle/>
                    <a:p>
                      <a:pPr algn="l" fontAlgn="b"/>
                      <a:r>
                        <a:rPr lang="pt-BR" sz="1000" b="1" i="0" u="none" strike="noStrike">
                          <a:solidFill>
                            <a:srgbClr val="000000"/>
                          </a:solidFill>
                          <a:latin typeface="Calibri"/>
                        </a:rPr>
                        <a:t>Rock Contemporary</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1,152</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1,821</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0,143</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0,792</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0,394</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1,730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0,278</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0,262</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0,074</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0,457</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1,053</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9262">
                <a:tc>
                  <a:txBody>
                    <a:bodyPr/>
                    <a:lstStyle/>
                    <a:p>
                      <a:pPr algn="l" fontAlgn="b"/>
                      <a:r>
                        <a:rPr lang="pt-BR" sz="1000" b="1" i="0" u="none" strike="noStrike">
                          <a:solidFill>
                            <a:srgbClr val="000000"/>
                          </a:solidFill>
                          <a:latin typeface="Calibri"/>
                        </a:rPr>
                        <a:t>Rock Hard</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0,161</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1,798</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0,012</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1,194</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0,111</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1,581</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0,075</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0,642</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0,042</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0,933</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9262">
                <a:tc>
                  <a:txBody>
                    <a:bodyPr/>
                    <a:lstStyle/>
                    <a:p>
                      <a:pPr algn="l" fontAlgn="b"/>
                      <a:r>
                        <a:rPr lang="pt-BR" sz="1000" b="1" i="0" u="none" strike="noStrike">
                          <a:solidFill>
                            <a:srgbClr val="000000"/>
                          </a:solidFill>
                          <a:latin typeface="Calibri"/>
                        </a:rPr>
                        <a:t>Rock Neo Psychedelia</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1,990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0,796</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1,261</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0,563</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0,031</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0,666</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0" i="0" u="none" strike="noStrike">
                          <a:solidFill>
                            <a:srgbClr val="000000"/>
                          </a:solidFill>
                          <a:latin typeface="Calibri"/>
                        </a:rPr>
                        <a:t>0,000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9262">
                <a:tc>
                  <a:txBody>
                    <a:bodyPr/>
                    <a:lstStyle/>
                    <a:p>
                      <a:pPr algn="l" fontAlgn="b"/>
                      <a:r>
                        <a:rPr lang="pt-BR" sz="1000" b="1" i="0" u="none" strike="noStrike">
                          <a:solidFill>
                            <a:srgbClr val="000000"/>
                          </a:solidFill>
                          <a:latin typeface="Calibri"/>
                        </a:rPr>
                        <a:t>Total</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latin typeface="Calibri"/>
                        </a:rPr>
                        <a:t>13,780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latin typeface="Calibri"/>
                        </a:rPr>
                        <a:t>34,968</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dirty="0">
                          <a:solidFill>
                            <a:srgbClr val="000000"/>
                          </a:solidFill>
                          <a:latin typeface="Calibri"/>
                        </a:rPr>
                        <a:t>2,116</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latin typeface="Calibri"/>
                        </a:rPr>
                        <a:t>17,529</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latin typeface="Calibri"/>
                        </a:rPr>
                        <a:t>4,200</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latin typeface="Calibri"/>
                        </a:rPr>
                        <a:t>27,408</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latin typeface="Calibri"/>
                        </a:rPr>
                        <a:t>1,518</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latin typeface="Calibri"/>
                        </a:rPr>
                        <a:t>9,364</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latin typeface="Calibri"/>
                        </a:rPr>
                        <a:t>1,061</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latin typeface="Calibri"/>
                        </a:rPr>
                        <a:t>0,066</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a:solidFill>
                            <a:srgbClr val="000000"/>
                          </a:solidFill>
                          <a:latin typeface="Calibri"/>
                        </a:rPr>
                        <a:t>16,974</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1000" b="1" i="0" u="none" strike="noStrike" dirty="0">
                          <a:solidFill>
                            <a:srgbClr val="000000"/>
                          </a:solidFill>
                          <a:latin typeface="Calibri"/>
                        </a:rPr>
                        <a:t>2,625</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7" name="Retângulo 6"/>
          <p:cNvSpPr/>
          <p:nvPr/>
        </p:nvSpPr>
        <p:spPr>
          <a:xfrm>
            <a:off x="0" y="5638800"/>
            <a:ext cx="4953000" cy="1015663"/>
          </a:xfrm>
          <a:prstGeom prst="rect">
            <a:avLst/>
          </a:prstGeom>
        </p:spPr>
        <p:txBody>
          <a:bodyPr wrap="square">
            <a:spAutoFit/>
          </a:bodyPr>
          <a:lstStyle/>
          <a:p>
            <a:r>
              <a:rPr lang="en-US" sz="1200" dirty="0" smtClean="0"/>
              <a:t>The results are presented in percentage relative to the amount test patterns.</a:t>
            </a:r>
          </a:p>
          <a:p>
            <a:r>
              <a:rPr lang="en-US" sz="1200" dirty="0" smtClean="0"/>
              <a:t>Classified TP: Samples classified correctly.</a:t>
            </a:r>
          </a:p>
          <a:p>
            <a:r>
              <a:rPr lang="en-US" sz="1200" dirty="0" smtClean="0"/>
              <a:t>Classified FP: Samples classified wrong.</a:t>
            </a:r>
          </a:p>
          <a:p>
            <a:r>
              <a:rPr lang="en-US" sz="1200" dirty="0" smtClean="0"/>
              <a:t>Rejected TP: Samples rejected and would be classified wrong.</a:t>
            </a:r>
          </a:p>
          <a:p>
            <a:r>
              <a:rPr lang="en-US" sz="1200" dirty="0" smtClean="0"/>
              <a:t>Rejected FP: Samples rejected but would be classified right.</a:t>
            </a:r>
          </a:p>
        </p:txBody>
      </p:sp>
      <p:sp>
        <p:nvSpPr>
          <p:cNvPr id="8" name="Retângulo 7"/>
          <p:cNvSpPr/>
          <p:nvPr/>
        </p:nvSpPr>
        <p:spPr>
          <a:xfrm>
            <a:off x="3962400" y="5867400"/>
            <a:ext cx="5410200" cy="830997"/>
          </a:xfrm>
          <a:prstGeom prst="rect">
            <a:avLst/>
          </a:prstGeom>
        </p:spPr>
        <p:txBody>
          <a:bodyPr wrap="square">
            <a:spAutoFit/>
          </a:bodyPr>
          <a:lstStyle/>
          <a:p>
            <a:r>
              <a:rPr lang="en-US" sz="1200" dirty="0" smtClean="0"/>
              <a:t>Second Stage TP: Samples sent to the second stage and would be classified wrong.</a:t>
            </a:r>
          </a:p>
          <a:p>
            <a:r>
              <a:rPr lang="en-US" sz="1200" dirty="0" smtClean="0"/>
              <a:t>Second Stage FP: Samples sent to the second stage but would be classified right.  </a:t>
            </a:r>
          </a:p>
          <a:p>
            <a:r>
              <a:rPr lang="en-US" sz="1200" dirty="0" smtClean="0"/>
              <a:t>Third Stage TP: Samples sent to the third stage and would be classified wrong.</a:t>
            </a:r>
          </a:p>
          <a:p>
            <a:r>
              <a:rPr lang="en-US" sz="1200" dirty="0" smtClean="0"/>
              <a:t>Third Stage FP: Samples sent to the third stage but would be classified right.</a:t>
            </a:r>
            <a:endParaRPr lang="pt-BR" sz="1200" dirty="0"/>
          </a:p>
        </p:txBody>
      </p:sp>
      <p:sp>
        <p:nvSpPr>
          <p:cNvPr id="9" name="Espaço Reservado para Número de Slide 8"/>
          <p:cNvSpPr>
            <a:spLocks noGrp="1"/>
          </p:cNvSpPr>
          <p:nvPr>
            <p:ph type="sldNum" sz="quarter" idx="12"/>
          </p:nvPr>
        </p:nvSpPr>
        <p:spPr/>
        <p:txBody>
          <a:bodyPr/>
          <a:lstStyle/>
          <a:p>
            <a:fld id="{285310F4-2ABF-42C6-B5FC-B4B424ABD28E}" type="slidenum">
              <a:rPr lang="en-US" smtClean="0"/>
              <a:pPr/>
              <a:t>16</a:t>
            </a:fld>
            <a:endParaRPr lang="en-US"/>
          </a:p>
        </p:txBody>
      </p:sp>
    </p:spTree>
    <p:extLst>
      <p:ext uri="{BB962C8B-B14F-4D97-AF65-F5344CB8AC3E}">
        <p14:creationId xmlns="" xmlns:p14="http://schemas.microsoft.com/office/powerpoint/2010/main" val="33335822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Abstract</a:t>
            </a:r>
            <a:endParaRPr lang="en-US" dirty="0"/>
          </a:p>
        </p:txBody>
      </p:sp>
      <p:sp>
        <p:nvSpPr>
          <p:cNvPr id="3" name="Espaço Reservado para Conteúdo 2"/>
          <p:cNvSpPr>
            <a:spLocks noGrp="1"/>
          </p:cNvSpPr>
          <p:nvPr>
            <p:ph idx="1"/>
          </p:nvPr>
        </p:nvSpPr>
        <p:spPr/>
        <p:txBody>
          <a:bodyPr>
            <a:noAutofit/>
          </a:bodyPr>
          <a:lstStyle/>
          <a:p>
            <a:pPr marL="0" indent="0" algn="just">
              <a:buNone/>
            </a:pPr>
            <a:r>
              <a:rPr lang="en-US" sz="2300" dirty="0" smtClean="0"/>
              <a:t>	The </a:t>
            </a:r>
            <a:r>
              <a:rPr lang="en-US" sz="2300" dirty="0"/>
              <a:t>most aggravating problem in the automatic classification of music is the true rates which is considerably low. We present a hierarchical combination of classifiers for increasing the strength in the musical styles classification employing different features extracted from music. </a:t>
            </a:r>
          </a:p>
          <a:p>
            <a:pPr marL="0" indent="0" algn="just">
              <a:buNone/>
            </a:pPr>
            <a:r>
              <a:rPr lang="en-US" sz="2300" dirty="0" smtClean="0"/>
              <a:t>	To </a:t>
            </a:r>
            <a:r>
              <a:rPr lang="en-US" sz="2300" dirty="0"/>
              <a:t>solve this problem, some classification stages will be built with the aim of taking different features extracted from each music sample. In the first stage, the music samples will be trained with a neural network, and the probabilities results found will be evaluated to create thresholds set by the overall result, and also a list of confusion classes will be defined. Before, the confusion classes and the thresholds will be presented to the second stage to generate binary classifiers for each confusion using other features extracted of the same music</a:t>
            </a:r>
            <a:r>
              <a:rPr lang="en-US" sz="2300" dirty="0" smtClean="0"/>
              <a:t>. And finally, we will create a third stage to combine the results using the first and second stages.</a:t>
            </a:r>
            <a:endParaRPr lang="en-US" sz="2300" dirty="0"/>
          </a:p>
        </p:txBody>
      </p:sp>
      <p:sp>
        <p:nvSpPr>
          <p:cNvPr id="4" name="Espaço Reservado para Número de Slide 3"/>
          <p:cNvSpPr>
            <a:spLocks noGrp="1"/>
          </p:cNvSpPr>
          <p:nvPr>
            <p:ph type="sldNum" sz="quarter" idx="12"/>
          </p:nvPr>
        </p:nvSpPr>
        <p:spPr/>
        <p:txBody>
          <a:bodyPr/>
          <a:lstStyle/>
          <a:p>
            <a:fld id="{285310F4-2ABF-42C6-B5FC-B4B424ABD28E}" type="slidenum">
              <a:rPr lang="en-US" smtClean="0"/>
              <a:pPr/>
              <a:t>2</a:t>
            </a:fld>
            <a:endParaRPr lang="en-US"/>
          </a:p>
        </p:txBody>
      </p:sp>
    </p:spTree>
    <p:extLst>
      <p:ext uri="{BB962C8B-B14F-4D97-AF65-F5344CB8AC3E}">
        <p14:creationId xmlns="" xmlns:p14="http://schemas.microsoft.com/office/powerpoint/2010/main" val="2812430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MSD </a:t>
            </a:r>
            <a:r>
              <a:rPr lang="pt-BR" dirty="0" err="1" smtClean="0"/>
              <a:t>Dataset</a:t>
            </a:r>
            <a:endParaRPr lang="en-US" dirty="0"/>
          </a:p>
        </p:txBody>
      </p:sp>
      <p:sp>
        <p:nvSpPr>
          <p:cNvPr id="3" name="Espaço Reservado para Conteúdo 2"/>
          <p:cNvSpPr>
            <a:spLocks noGrp="1"/>
          </p:cNvSpPr>
          <p:nvPr>
            <p:ph idx="1"/>
          </p:nvPr>
        </p:nvSpPr>
        <p:spPr/>
        <p:txBody>
          <a:bodyPr/>
          <a:lstStyle/>
          <a:p>
            <a:r>
              <a:rPr lang="pt-BR" dirty="0" smtClean="0"/>
              <a:t>The </a:t>
            </a:r>
            <a:r>
              <a:rPr lang="pt-BR" dirty="0" err="1" smtClean="0"/>
              <a:t>Million</a:t>
            </a:r>
            <a:r>
              <a:rPr lang="pt-BR" dirty="0" smtClean="0"/>
              <a:t> Song </a:t>
            </a:r>
            <a:r>
              <a:rPr lang="pt-BR" dirty="0" err="1" smtClean="0"/>
              <a:t>Dataset</a:t>
            </a:r>
            <a:r>
              <a:rPr lang="pt-BR" dirty="0" smtClean="0"/>
              <a:t> (MSD) </a:t>
            </a:r>
          </a:p>
          <a:p>
            <a:pPr lvl="1"/>
            <a:r>
              <a:rPr lang="en-US" dirty="0" smtClean="0"/>
              <a:t>1 million </a:t>
            </a:r>
            <a:r>
              <a:rPr lang="en-US" dirty="0"/>
              <a:t>contemporary popular music tracks with 280GB </a:t>
            </a:r>
            <a:r>
              <a:rPr lang="en-US" dirty="0" smtClean="0"/>
              <a:t>of data.</a:t>
            </a:r>
          </a:p>
          <a:p>
            <a:pPr lvl="1"/>
            <a:r>
              <a:rPr lang="pt-BR" dirty="0" err="1" smtClean="0"/>
              <a:t>Metadata</a:t>
            </a:r>
            <a:r>
              <a:rPr lang="pt-BR" dirty="0" smtClean="0"/>
              <a:t> (</a:t>
            </a:r>
            <a:r>
              <a:rPr lang="pt-BR" dirty="0" err="1" smtClean="0"/>
              <a:t>trackid</a:t>
            </a:r>
            <a:r>
              <a:rPr lang="pt-BR" dirty="0" smtClean="0"/>
              <a:t>, </a:t>
            </a:r>
            <a:r>
              <a:rPr lang="pt-BR" dirty="0" err="1" smtClean="0"/>
              <a:t>artist</a:t>
            </a:r>
            <a:r>
              <a:rPr lang="pt-BR" dirty="0" smtClean="0"/>
              <a:t>, date).</a:t>
            </a:r>
          </a:p>
          <a:p>
            <a:pPr lvl="1"/>
            <a:r>
              <a:rPr lang="en-US" dirty="0" smtClean="0"/>
              <a:t>Features (pitches, </a:t>
            </a:r>
            <a:r>
              <a:rPr lang="en-US" dirty="0"/>
              <a:t>timbre and </a:t>
            </a:r>
            <a:r>
              <a:rPr lang="en-US" dirty="0" smtClean="0"/>
              <a:t>loudness) extracted using The </a:t>
            </a:r>
            <a:r>
              <a:rPr lang="en-US" dirty="0" err="1" smtClean="0"/>
              <a:t>Echonest</a:t>
            </a:r>
            <a:r>
              <a:rPr lang="en-US" dirty="0" smtClean="0"/>
              <a:t> API.</a:t>
            </a:r>
          </a:p>
        </p:txBody>
      </p:sp>
      <p:sp>
        <p:nvSpPr>
          <p:cNvPr id="4" name="Espaço Reservado para Número de Slide 3"/>
          <p:cNvSpPr>
            <a:spLocks noGrp="1"/>
          </p:cNvSpPr>
          <p:nvPr>
            <p:ph type="sldNum" sz="quarter" idx="12"/>
          </p:nvPr>
        </p:nvSpPr>
        <p:spPr/>
        <p:txBody>
          <a:bodyPr/>
          <a:lstStyle/>
          <a:p>
            <a:fld id="{285310F4-2ABF-42C6-B5FC-B4B424ABD28E}" type="slidenum">
              <a:rPr lang="en-US" smtClean="0"/>
              <a:pPr/>
              <a:t>3</a:t>
            </a:fld>
            <a:endParaRPr lang="en-US"/>
          </a:p>
        </p:txBody>
      </p:sp>
    </p:spTree>
    <p:extLst>
      <p:ext uri="{BB962C8B-B14F-4D97-AF65-F5344CB8AC3E}">
        <p14:creationId xmlns="" xmlns:p14="http://schemas.microsoft.com/office/powerpoint/2010/main" val="35749914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smtClean="0"/>
              <a:t>TU-WIEN</a:t>
            </a:r>
            <a:r>
              <a:rPr lang="en-US" dirty="0" smtClean="0"/>
              <a:t> MSD Benchmarks</a:t>
            </a:r>
            <a:endParaRPr lang="en-US" dirty="0"/>
          </a:p>
        </p:txBody>
      </p:sp>
      <p:sp>
        <p:nvSpPr>
          <p:cNvPr id="3" name="Espaço Reservado para Conteúdo 2"/>
          <p:cNvSpPr>
            <a:spLocks noGrp="1"/>
          </p:cNvSpPr>
          <p:nvPr>
            <p:ph idx="1"/>
          </p:nvPr>
        </p:nvSpPr>
        <p:spPr/>
        <p:txBody>
          <a:bodyPr>
            <a:normAutofit fontScale="92500"/>
          </a:bodyPr>
          <a:lstStyle/>
          <a:p>
            <a:r>
              <a:rPr lang="pt-BR" sz="2800" dirty="0" err="1" smtClean="0"/>
              <a:t>Same</a:t>
            </a:r>
            <a:r>
              <a:rPr lang="pt-BR" sz="2800" dirty="0" smtClean="0"/>
              <a:t> </a:t>
            </a:r>
            <a:r>
              <a:rPr lang="pt-BR" sz="2800" dirty="0" err="1" smtClean="0"/>
              <a:t>audio</a:t>
            </a:r>
            <a:r>
              <a:rPr lang="pt-BR" sz="2800" dirty="0" smtClean="0"/>
              <a:t> </a:t>
            </a:r>
            <a:r>
              <a:rPr lang="pt-BR" sz="2800" dirty="0" err="1" smtClean="0"/>
              <a:t>samples</a:t>
            </a:r>
            <a:r>
              <a:rPr lang="pt-BR" sz="2800" dirty="0" smtClean="0"/>
              <a:t> </a:t>
            </a:r>
            <a:r>
              <a:rPr lang="pt-BR" sz="2800" dirty="0" err="1" smtClean="0"/>
              <a:t>of</a:t>
            </a:r>
            <a:r>
              <a:rPr lang="pt-BR" sz="2800" dirty="0" smtClean="0"/>
              <a:t> MSD </a:t>
            </a:r>
            <a:r>
              <a:rPr lang="pt-BR" sz="2800" dirty="0" err="1" smtClean="0"/>
              <a:t>linked</a:t>
            </a:r>
            <a:r>
              <a:rPr lang="pt-BR" sz="2800" dirty="0" smtClean="0"/>
              <a:t> </a:t>
            </a:r>
            <a:r>
              <a:rPr lang="pt-BR" sz="2800" dirty="0" err="1" smtClean="0"/>
              <a:t>with</a:t>
            </a:r>
            <a:r>
              <a:rPr lang="pt-BR" sz="2800" dirty="0" smtClean="0"/>
              <a:t> </a:t>
            </a:r>
            <a:r>
              <a:rPr lang="pt-BR" sz="2800" dirty="0" err="1" smtClean="0"/>
              <a:t>the</a:t>
            </a:r>
            <a:r>
              <a:rPr lang="pt-BR" sz="2800" dirty="0" smtClean="0"/>
              <a:t> </a:t>
            </a:r>
            <a:r>
              <a:rPr lang="pt-BR" sz="2800" dirty="0" err="1" smtClean="0"/>
              <a:t>unique</a:t>
            </a:r>
            <a:r>
              <a:rPr lang="pt-BR" sz="2800" dirty="0" smtClean="0"/>
              <a:t> </a:t>
            </a:r>
            <a:r>
              <a:rPr lang="pt-BR" sz="2800" dirty="0" err="1" smtClean="0"/>
              <a:t>IDs</a:t>
            </a:r>
            <a:r>
              <a:rPr lang="pt-BR" sz="2800" dirty="0" smtClean="0"/>
              <a:t>.</a:t>
            </a:r>
          </a:p>
          <a:p>
            <a:r>
              <a:rPr lang="pt-BR" sz="2800" dirty="0" err="1" smtClean="0"/>
              <a:t>Mostly</a:t>
            </a:r>
            <a:r>
              <a:rPr lang="pt-BR" sz="2800" dirty="0" smtClean="0"/>
              <a:t> </a:t>
            </a:r>
            <a:r>
              <a:rPr lang="pt-BR" sz="2800" dirty="0" err="1" smtClean="0"/>
              <a:t>containing</a:t>
            </a:r>
            <a:r>
              <a:rPr lang="pt-BR" sz="2800" dirty="0" smtClean="0"/>
              <a:t> 30 </a:t>
            </a:r>
            <a:r>
              <a:rPr lang="pt-BR" sz="2800" dirty="0" err="1" smtClean="0"/>
              <a:t>or</a:t>
            </a:r>
            <a:r>
              <a:rPr lang="pt-BR" sz="2800" dirty="0" smtClean="0"/>
              <a:t> 60 </a:t>
            </a:r>
            <a:r>
              <a:rPr lang="pt-BR" sz="2800" dirty="0" err="1" smtClean="0"/>
              <a:t>seconds</a:t>
            </a:r>
            <a:r>
              <a:rPr lang="pt-BR" sz="2800" dirty="0" smtClean="0"/>
              <a:t> </a:t>
            </a:r>
            <a:r>
              <a:rPr lang="pt-BR" sz="2800" dirty="0" err="1" smtClean="0"/>
              <a:t>snippets</a:t>
            </a:r>
            <a:r>
              <a:rPr lang="pt-BR" sz="2800" dirty="0" smtClean="0"/>
              <a:t>.</a:t>
            </a:r>
          </a:p>
          <a:p>
            <a:r>
              <a:rPr lang="pt-BR" sz="2800" dirty="0" err="1" smtClean="0"/>
              <a:t>Extracted</a:t>
            </a:r>
            <a:r>
              <a:rPr lang="pt-BR" sz="2800" dirty="0" smtClean="0"/>
              <a:t> </a:t>
            </a:r>
            <a:r>
              <a:rPr lang="pt-BR" sz="2800" dirty="0" err="1" smtClean="0"/>
              <a:t>several</a:t>
            </a:r>
            <a:r>
              <a:rPr lang="pt-BR" sz="2800" dirty="0" smtClean="0"/>
              <a:t> </a:t>
            </a:r>
            <a:r>
              <a:rPr lang="pt-BR" sz="2800" dirty="0" err="1" smtClean="0"/>
              <a:t>features</a:t>
            </a:r>
            <a:r>
              <a:rPr lang="pt-BR" sz="2800" dirty="0" smtClean="0"/>
              <a:t>, </a:t>
            </a:r>
            <a:r>
              <a:rPr lang="pt-BR" sz="2800" dirty="0" err="1" smtClean="0"/>
              <a:t>splitting</a:t>
            </a:r>
            <a:r>
              <a:rPr lang="pt-BR" sz="2800" dirty="0" smtClean="0"/>
              <a:t> </a:t>
            </a:r>
            <a:r>
              <a:rPr lang="pt-BR" sz="2800" dirty="0" err="1" smtClean="0"/>
              <a:t>into</a:t>
            </a:r>
            <a:r>
              <a:rPr lang="pt-BR" sz="2800" dirty="0" smtClean="0"/>
              <a:t> </a:t>
            </a:r>
            <a:r>
              <a:rPr lang="pt-BR" sz="2800" dirty="0" err="1" smtClean="0"/>
              <a:t>different</a:t>
            </a:r>
            <a:r>
              <a:rPr lang="pt-BR" sz="2800" dirty="0" smtClean="0"/>
              <a:t> </a:t>
            </a:r>
            <a:r>
              <a:rPr lang="pt-BR" sz="2800" dirty="0" err="1" smtClean="0"/>
              <a:t>datasets</a:t>
            </a:r>
            <a:r>
              <a:rPr lang="pt-BR" sz="2800" dirty="0" smtClean="0"/>
              <a:t>.</a:t>
            </a:r>
          </a:p>
          <a:p>
            <a:r>
              <a:rPr lang="en-US" sz="2800" dirty="0"/>
              <a:t>Ground Truth assignments provided by </a:t>
            </a:r>
            <a:r>
              <a:rPr lang="en-US" sz="2800" dirty="0" smtClean="0"/>
              <a:t>allmusic.com.</a:t>
            </a:r>
          </a:p>
          <a:p>
            <a:pPr lvl="1"/>
            <a:r>
              <a:rPr lang="pt-BR" sz="2400" dirty="0" err="1" smtClean="0"/>
              <a:t>Genre</a:t>
            </a:r>
            <a:r>
              <a:rPr lang="pt-BR" sz="2400" dirty="0" smtClean="0"/>
              <a:t> </a:t>
            </a:r>
            <a:r>
              <a:rPr lang="pt-BR" sz="2400" dirty="0" err="1"/>
              <a:t>Dataset</a:t>
            </a:r>
            <a:r>
              <a:rPr lang="pt-BR" sz="2400" dirty="0"/>
              <a:t> (MAGD) </a:t>
            </a:r>
            <a:r>
              <a:rPr lang="pt-BR" sz="2400" dirty="0" smtClean="0"/>
              <a:t>422,714 </a:t>
            </a:r>
            <a:r>
              <a:rPr lang="pt-BR" sz="2400" dirty="0" err="1" smtClean="0"/>
              <a:t>labels</a:t>
            </a:r>
            <a:r>
              <a:rPr lang="pt-BR" sz="2400" dirty="0" smtClean="0"/>
              <a:t>.</a:t>
            </a:r>
          </a:p>
          <a:p>
            <a:pPr lvl="1"/>
            <a:r>
              <a:rPr lang="en-US" sz="2400" dirty="0" smtClean="0"/>
              <a:t>Top </a:t>
            </a:r>
            <a:r>
              <a:rPr lang="en-US" sz="2400" dirty="0"/>
              <a:t>Genre Dataset (</a:t>
            </a:r>
            <a:r>
              <a:rPr lang="en-US" sz="2400" dirty="0" smtClean="0"/>
              <a:t>Top-MAGD) 406,427 labels.</a:t>
            </a:r>
          </a:p>
          <a:p>
            <a:pPr lvl="1"/>
            <a:r>
              <a:rPr lang="en-US" sz="2400" dirty="0" smtClean="0"/>
              <a:t>Style </a:t>
            </a:r>
            <a:r>
              <a:rPr lang="en-US" sz="2400" dirty="0"/>
              <a:t>Dataset(MASD</a:t>
            </a:r>
            <a:r>
              <a:rPr lang="en-US" sz="2400" dirty="0" smtClean="0"/>
              <a:t>) 273,936 labels.</a:t>
            </a:r>
            <a:endParaRPr lang="en-US" sz="2400" dirty="0"/>
          </a:p>
          <a:p>
            <a:r>
              <a:rPr lang="pt-BR" sz="2800" dirty="0" smtClean="0"/>
              <a:t>Data </a:t>
            </a:r>
            <a:r>
              <a:rPr lang="pt-BR" sz="2800" dirty="0" err="1" smtClean="0"/>
              <a:t>splitted</a:t>
            </a:r>
            <a:r>
              <a:rPr lang="pt-BR" sz="2800" dirty="0" smtClean="0"/>
              <a:t> </a:t>
            </a:r>
            <a:r>
              <a:rPr lang="pt-BR" sz="2800" dirty="0" err="1" smtClean="0"/>
              <a:t>into</a:t>
            </a:r>
            <a:r>
              <a:rPr lang="pt-BR" sz="2800" dirty="0" smtClean="0"/>
              <a:t> </a:t>
            </a:r>
            <a:r>
              <a:rPr lang="pt-BR" sz="2800" dirty="0" err="1" smtClean="0"/>
              <a:t>train</a:t>
            </a:r>
            <a:r>
              <a:rPr lang="pt-BR" sz="2800" dirty="0" smtClean="0"/>
              <a:t> </a:t>
            </a:r>
            <a:r>
              <a:rPr lang="pt-BR" sz="2800" dirty="0"/>
              <a:t>(90%, 80%, 66%, 50</a:t>
            </a:r>
            <a:r>
              <a:rPr lang="pt-BR" sz="2800" dirty="0" smtClean="0"/>
              <a:t>%) </a:t>
            </a:r>
            <a:r>
              <a:rPr lang="pt-BR" sz="2800" dirty="0" err="1" smtClean="0"/>
              <a:t>and</a:t>
            </a:r>
            <a:r>
              <a:rPr lang="pt-BR" sz="2800" dirty="0" smtClean="0"/>
              <a:t> </a:t>
            </a:r>
            <a:r>
              <a:rPr lang="pt-BR" sz="2800" dirty="0" err="1" smtClean="0"/>
              <a:t>test</a:t>
            </a:r>
            <a:r>
              <a:rPr lang="pt-BR" sz="2800" dirty="0" smtClean="0"/>
              <a:t> sets.</a:t>
            </a:r>
          </a:p>
          <a:p>
            <a:r>
              <a:rPr lang="pt-BR" sz="2800" dirty="0" err="1"/>
              <a:t>S</a:t>
            </a:r>
            <a:r>
              <a:rPr lang="pt-BR" sz="2800" dirty="0" err="1" smtClean="0"/>
              <a:t>tratified</a:t>
            </a:r>
            <a:r>
              <a:rPr lang="pt-BR" sz="2800" dirty="0" smtClean="0"/>
              <a:t> </a:t>
            </a:r>
            <a:r>
              <a:rPr lang="pt-BR" sz="2800" dirty="0" err="1" smtClean="0"/>
              <a:t>and</a:t>
            </a:r>
            <a:r>
              <a:rPr lang="pt-BR" sz="2800" dirty="0" smtClean="0"/>
              <a:t> non </a:t>
            </a:r>
            <a:r>
              <a:rPr lang="pt-BR" sz="2800" dirty="0" err="1" smtClean="0"/>
              <a:t>stratified</a:t>
            </a:r>
            <a:r>
              <a:rPr lang="pt-BR" sz="2800" dirty="0" smtClean="0"/>
              <a:t> </a:t>
            </a:r>
            <a:r>
              <a:rPr lang="pt-BR" sz="2800" dirty="0" err="1" smtClean="0"/>
              <a:t>datasetes</a:t>
            </a:r>
            <a:r>
              <a:rPr lang="pt-BR" sz="2800" dirty="0" smtClean="0"/>
              <a:t>: </a:t>
            </a:r>
            <a:r>
              <a:rPr lang="pt-BR" sz="2800" dirty="0" err="1" smtClean="0"/>
              <a:t>Artists</a:t>
            </a:r>
            <a:r>
              <a:rPr lang="pt-BR" sz="2800" dirty="0" smtClean="0"/>
              <a:t>, </a:t>
            </a:r>
            <a:r>
              <a:rPr lang="pt-BR" sz="2800" dirty="0" err="1" smtClean="0"/>
              <a:t>album</a:t>
            </a:r>
            <a:r>
              <a:rPr lang="pt-BR" sz="2800" dirty="0"/>
              <a:t> </a:t>
            </a:r>
            <a:r>
              <a:rPr lang="pt-BR" sz="2800" dirty="0" err="1" smtClean="0"/>
              <a:t>and</a:t>
            </a:r>
            <a:r>
              <a:rPr lang="pt-BR" sz="2800" dirty="0" smtClean="0"/>
              <a:t> time </a:t>
            </a:r>
            <a:r>
              <a:rPr lang="pt-BR" sz="2800" dirty="0" err="1" smtClean="0"/>
              <a:t>filters</a:t>
            </a:r>
            <a:r>
              <a:rPr lang="pt-BR" sz="2800" dirty="0" smtClean="0"/>
              <a:t>. </a:t>
            </a:r>
            <a:r>
              <a:rPr lang="pt-BR" sz="2800" dirty="0" err="1" smtClean="0"/>
              <a:t>Av</a:t>
            </a:r>
            <a:r>
              <a:rPr lang="en-US" sz="2800" dirty="0" err="1" smtClean="0"/>
              <a:t>oiding</a:t>
            </a:r>
            <a:r>
              <a:rPr lang="en-US" sz="2800" dirty="0" smtClean="0"/>
              <a:t> </a:t>
            </a:r>
            <a:r>
              <a:rPr lang="en-US" sz="2800" dirty="0"/>
              <a:t>to have the same </a:t>
            </a:r>
            <a:r>
              <a:rPr lang="en-US" sz="2800" dirty="0" smtClean="0"/>
              <a:t>characteristic in </a:t>
            </a:r>
            <a:r>
              <a:rPr lang="en-US" sz="2800" dirty="0"/>
              <a:t>both the </a:t>
            </a:r>
            <a:r>
              <a:rPr lang="en-US" sz="2800" dirty="0" smtClean="0"/>
              <a:t>Training and </a:t>
            </a:r>
            <a:r>
              <a:rPr lang="en-US" sz="2800" dirty="0"/>
              <a:t>test </a:t>
            </a:r>
            <a:r>
              <a:rPr lang="en-US" sz="2800" dirty="0" smtClean="0"/>
              <a:t>set.</a:t>
            </a:r>
            <a:endParaRPr lang="pt-BR" sz="2800" dirty="0" smtClean="0"/>
          </a:p>
        </p:txBody>
      </p:sp>
      <p:sp>
        <p:nvSpPr>
          <p:cNvPr id="4" name="Espaço Reservado para Número de Slide 3"/>
          <p:cNvSpPr>
            <a:spLocks noGrp="1"/>
          </p:cNvSpPr>
          <p:nvPr>
            <p:ph type="sldNum" sz="quarter" idx="12"/>
          </p:nvPr>
        </p:nvSpPr>
        <p:spPr/>
        <p:txBody>
          <a:bodyPr/>
          <a:lstStyle/>
          <a:p>
            <a:fld id="{285310F4-2ABF-42C6-B5FC-B4B424ABD28E}" type="slidenum">
              <a:rPr lang="en-US" smtClean="0"/>
              <a:pPr/>
              <a:t>4</a:t>
            </a:fld>
            <a:endParaRPr lang="en-US"/>
          </a:p>
        </p:txBody>
      </p:sp>
    </p:spTree>
    <p:extLst>
      <p:ext uri="{BB962C8B-B14F-4D97-AF65-F5344CB8AC3E}">
        <p14:creationId xmlns="" xmlns:p14="http://schemas.microsoft.com/office/powerpoint/2010/main" val="17179749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TU-WIEN</a:t>
            </a:r>
            <a:r>
              <a:rPr lang="en-US" dirty="0"/>
              <a:t> MSD Benchmarks</a:t>
            </a:r>
          </a:p>
        </p:txBody>
      </p:sp>
      <p:graphicFrame>
        <p:nvGraphicFramePr>
          <p:cNvPr id="5" name="Tabela 4"/>
          <p:cNvGraphicFramePr>
            <a:graphicFrameLocks noGrp="1"/>
          </p:cNvGraphicFramePr>
          <p:nvPr>
            <p:extLst>
              <p:ext uri="{D42A27DB-BD31-4B8C-83A1-F6EECF244321}">
                <p14:modId xmlns="" xmlns:p14="http://schemas.microsoft.com/office/powerpoint/2010/main" val="4188143908"/>
              </p:ext>
            </p:extLst>
          </p:nvPr>
        </p:nvGraphicFramePr>
        <p:xfrm>
          <a:off x="6019800" y="1143010"/>
          <a:ext cx="2362200" cy="4724391"/>
        </p:xfrm>
        <a:graphic>
          <a:graphicData uri="http://schemas.openxmlformats.org/drawingml/2006/table">
            <a:tbl>
              <a:tblPr/>
              <a:tblGrid>
                <a:gridCol w="1362808"/>
                <a:gridCol w="999392"/>
              </a:tblGrid>
              <a:tr h="174848">
                <a:tc>
                  <a:txBody>
                    <a:bodyPr/>
                    <a:lstStyle/>
                    <a:p>
                      <a:pPr algn="l" fontAlgn="b"/>
                      <a:r>
                        <a:rPr lang="en-US" sz="900" b="1" i="0" u="none" strike="noStrike" dirty="0">
                          <a:solidFill>
                            <a:srgbClr val="000000"/>
                          </a:solidFill>
                          <a:effectLst/>
                          <a:latin typeface="Calibri"/>
                        </a:rPr>
                        <a:t>Genre Name</a:t>
                      </a:r>
                    </a:p>
                  </a:txBody>
                  <a:tcPr marL="7907" marR="7907" marT="790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900" b="1" i="0" u="none" strike="noStrike" dirty="0">
                          <a:solidFill>
                            <a:srgbClr val="000000"/>
                          </a:solidFill>
                          <a:effectLst/>
                          <a:latin typeface="Calibri"/>
                        </a:rPr>
                        <a:t>Number of Songs</a:t>
                      </a:r>
                    </a:p>
                  </a:txBody>
                  <a:tcPr marL="7907" marR="7907" marT="7907" marB="0" anchor="b">
                    <a:lnL>
                      <a:noFill/>
                    </a:lnL>
                    <a:lnR>
                      <a:noFill/>
                    </a:lnR>
                    <a:lnT>
                      <a:noFill/>
                    </a:lnT>
                    <a:lnB w="6350" cap="flat" cmpd="sng" algn="ctr">
                      <a:solidFill>
                        <a:srgbClr val="000000"/>
                      </a:solidFill>
                      <a:prstDash val="solid"/>
                      <a:round/>
                      <a:headEnd type="none" w="med" len="med"/>
                      <a:tailEnd type="none" w="med" len="med"/>
                    </a:lnB>
                  </a:tcPr>
                </a:tc>
              </a:tr>
              <a:tr h="174848">
                <a:tc>
                  <a:txBody>
                    <a:bodyPr/>
                    <a:lstStyle/>
                    <a:p>
                      <a:pPr algn="l" fontAlgn="b"/>
                      <a:r>
                        <a:rPr lang="en-US" sz="900" b="0" i="0" u="none" strike="noStrike">
                          <a:solidFill>
                            <a:srgbClr val="000000"/>
                          </a:solidFill>
                          <a:effectLst/>
                          <a:latin typeface="Calibri"/>
                        </a:rPr>
                        <a:t>Big Band</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3,115</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0394">
                <a:tc>
                  <a:txBody>
                    <a:bodyPr/>
                    <a:lstStyle/>
                    <a:p>
                      <a:pPr algn="l" fontAlgn="b"/>
                      <a:r>
                        <a:rPr lang="en-US" sz="900" b="0" i="0" u="none" strike="noStrike">
                          <a:solidFill>
                            <a:srgbClr val="000000"/>
                          </a:solidFill>
                          <a:effectLst/>
                          <a:latin typeface="Calibri"/>
                        </a:rPr>
                        <a:t>Blues Contemporary</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6,874</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848">
                <a:tc>
                  <a:txBody>
                    <a:bodyPr/>
                    <a:lstStyle/>
                    <a:p>
                      <a:pPr algn="l" fontAlgn="b"/>
                      <a:r>
                        <a:rPr lang="en-US" sz="900" b="0" i="0" u="none" strike="noStrike">
                          <a:solidFill>
                            <a:srgbClr val="000000"/>
                          </a:solidFill>
                          <a:effectLst/>
                          <a:latin typeface="Calibri"/>
                        </a:rPr>
                        <a:t>Country Traditional</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11,164</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848">
                <a:tc>
                  <a:txBody>
                    <a:bodyPr/>
                    <a:lstStyle/>
                    <a:p>
                      <a:pPr algn="l" fontAlgn="b"/>
                      <a:r>
                        <a:rPr lang="en-US" sz="900" b="0" i="0" u="none" strike="noStrike">
                          <a:solidFill>
                            <a:srgbClr val="000000"/>
                          </a:solidFill>
                          <a:effectLst/>
                          <a:latin typeface="Calibri"/>
                        </a:rPr>
                        <a:t>Dance</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15,114</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848">
                <a:tc>
                  <a:txBody>
                    <a:bodyPr/>
                    <a:lstStyle/>
                    <a:p>
                      <a:pPr algn="l" fontAlgn="b"/>
                      <a:r>
                        <a:rPr lang="en-US" sz="900" b="0" i="0" u="none" strike="noStrike">
                          <a:solidFill>
                            <a:srgbClr val="000000"/>
                          </a:solidFill>
                          <a:effectLst/>
                          <a:latin typeface="Calibri"/>
                        </a:rPr>
                        <a:t>Electronica</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10,987</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848">
                <a:tc>
                  <a:txBody>
                    <a:bodyPr/>
                    <a:lstStyle/>
                    <a:p>
                      <a:pPr algn="l" fontAlgn="b"/>
                      <a:r>
                        <a:rPr lang="en-US" sz="900" b="0" i="0" u="none" strike="noStrike">
                          <a:solidFill>
                            <a:srgbClr val="000000"/>
                          </a:solidFill>
                          <a:effectLst/>
                          <a:latin typeface="Calibri"/>
                        </a:rPr>
                        <a:t>Experimental</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12,139</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848">
                <a:tc>
                  <a:txBody>
                    <a:bodyPr/>
                    <a:lstStyle/>
                    <a:p>
                      <a:pPr algn="l" fontAlgn="b"/>
                      <a:r>
                        <a:rPr lang="en-US" sz="900" b="0" i="0" u="none" strike="noStrike">
                          <a:solidFill>
                            <a:srgbClr val="000000"/>
                          </a:solidFill>
                          <a:effectLst/>
                          <a:latin typeface="Calibri"/>
                        </a:rPr>
                        <a:t>Folk International</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9,849</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848">
                <a:tc>
                  <a:txBody>
                    <a:bodyPr/>
                    <a:lstStyle/>
                    <a:p>
                      <a:pPr algn="l" fontAlgn="b"/>
                      <a:r>
                        <a:rPr lang="en-US" sz="900" b="0" i="0" u="none" strike="noStrike">
                          <a:solidFill>
                            <a:srgbClr val="000000"/>
                          </a:solidFill>
                          <a:effectLst/>
                          <a:latin typeface="Calibri"/>
                        </a:rPr>
                        <a:t>Gospel</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6,974</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848">
                <a:tc>
                  <a:txBody>
                    <a:bodyPr/>
                    <a:lstStyle/>
                    <a:p>
                      <a:pPr algn="l" fontAlgn="b"/>
                      <a:r>
                        <a:rPr lang="en-US" sz="900" b="0" i="0" u="none" strike="noStrike">
                          <a:solidFill>
                            <a:srgbClr val="000000"/>
                          </a:solidFill>
                          <a:effectLst/>
                          <a:latin typeface="Calibri"/>
                        </a:rPr>
                        <a:t>Grunge Emo</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6,256</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848">
                <a:tc>
                  <a:txBody>
                    <a:bodyPr/>
                    <a:lstStyle/>
                    <a:p>
                      <a:pPr algn="l" fontAlgn="b"/>
                      <a:r>
                        <a:rPr lang="en-US" sz="900" b="0" i="0" u="none" strike="noStrike">
                          <a:solidFill>
                            <a:srgbClr val="000000"/>
                          </a:solidFill>
                          <a:effectLst/>
                          <a:latin typeface="Calibri"/>
                        </a:rPr>
                        <a:t>Hip Hop Rap</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16,100</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848">
                <a:tc>
                  <a:txBody>
                    <a:bodyPr/>
                    <a:lstStyle/>
                    <a:p>
                      <a:pPr algn="l" fontAlgn="b"/>
                      <a:r>
                        <a:rPr lang="en-US" sz="900" b="0" i="0" u="none" strike="noStrike">
                          <a:solidFill>
                            <a:srgbClr val="000000"/>
                          </a:solidFill>
                          <a:effectLst/>
                          <a:latin typeface="Calibri"/>
                        </a:rPr>
                        <a:t>Jazz Classic</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10,024</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848">
                <a:tc>
                  <a:txBody>
                    <a:bodyPr/>
                    <a:lstStyle/>
                    <a:p>
                      <a:pPr algn="l" fontAlgn="b"/>
                      <a:r>
                        <a:rPr lang="en-US" sz="900" b="0" i="0" u="none" strike="noStrike">
                          <a:solidFill>
                            <a:srgbClr val="000000"/>
                          </a:solidFill>
                          <a:effectLst/>
                          <a:latin typeface="Calibri"/>
                        </a:rPr>
                        <a:t>Metal Alternative</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14,009</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848">
                <a:tc>
                  <a:txBody>
                    <a:bodyPr/>
                    <a:lstStyle/>
                    <a:p>
                      <a:pPr algn="l" fontAlgn="b"/>
                      <a:r>
                        <a:rPr lang="en-US" sz="900" b="0" i="0" u="none" strike="noStrike">
                          <a:solidFill>
                            <a:srgbClr val="000000"/>
                          </a:solidFill>
                          <a:effectLst/>
                          <a:latin typeface="Calibri"/>
                        </a:rPr>
                        <a:t>Metal Death</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9,851</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848">
                <a:tc>
                  <a:txBody>
                    <a:bodyPr/>
                    <a:lstStyle/>
                    <a:p>
                      <a:pPr algn="l" fontAlgn="b"/>
                      <a:r>
                        <a:rPr lang="en-US" sz="900" b="0" i="0" u="none" strike="noStrike">
                          <a:solidFill>
                            <a:srgbClr val="000000"/>
                          </a:solidFill>
                          <a:effectLst/>
                          <a:latin typeface="Calibri"/>
                        </a:rPr>
                        <a:t>Metal Heavy</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10,784</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848">
                <a:tc>
                  <a:txBody>
                    <a:bodyPr/>
                    <a:lstStyle/>
                    <a:p>
                      <a:pPr algn="l" fontAlgn="b"/>
                      <a:r>
                        <a:rPr lang="en-US" sz="900" b="0" i="0" u="none" strike="noStrike">
                          <a:solidFill>
                            <a:srgbClr val="000000"/>
                          </a:solidFill>
                          <a:effectLst/>
                          <a:latin typeface="Calibri"/>
                        </a:rPr>
                        <a:t>Pop Contemporary</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13,624</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848">
                <a:tc>
                  <a:txBody>
                    <a:bodyPr/>
                    <a:lstStyle/>
                    <a:p>
                      <a:pPr algn="l" fontAlgn="b"/>
                      <a:r>
                        <a:rPr lang="en-US" sz="900" b="0" i="0" u="none" strike="noStrike">
                          <a:solidFill>
                            <a:srgbClr val="000000"/>
                          </a:solidFill>
                          <a:effectLst/>
                          <a:latin typeface="Calibri"/>
                        </a:rPr>
                        <a:t>Pop Indie</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18,138</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848">
                <a:tc>
                  <a:txBody>
                    <a:bodyPr/>
                    <a:lstStyle/>
                    <a:p>
                      <a:pPr algn="l" fontAlgn="b"/>
                      <a:r>
                        <a:rPr lang="en-US" sz="900" b="0" i="0" u="none" strike="noStrike">
                          <a:solidFill>
                            <a:srgbClr val="000000"/>
                          </a:solidFill>
                          <a:effectLst/>
                          <a:latin typeface="Calibri"/>
                        </a:rPr>
                        <a:t>Pop Latin</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7,699</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848">
                <a:tc>
                  <a:txBody>
                    <a:bodyPr/>
                    <a:lstStyle/>
                    <a:p>
                      <a:pPr algn="l" fontAlgn="b"/>
                      <a:r>
                        <a:rPr lang="en-US" sz="900" b="0" i="0" u="none" strike="noStrike">
                          <a:solidFill>
                            <a:srgbClr val="000000"/>
                          </a:solidFill>
                          <a:effectLst/>
                          <a:latin typeface="Calibri"/>
                        </a:rPr>
                        <a:t>Punk</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9,610</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848">
                <a:tc>
                  <a:txBody>
                    <a:bodyPr/>
                    <a:lstStyle/>
                    <a:p>
                      <a:pPr algn="l" fontAlgn="b"/>
                      <a:r>
                        <a:rPr lang="en-US" sz="900" b="0" i="0" u="none" strike="noStrike">
                          <a:solidFill>
                            <a:srgbClr val="000000"/>
                          </a:solidFill>
                          <a:effectLst/>
                          <a:latin typeface="Calibri"/>
                        </a:rPr>
                        <a:t>Reggae</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5,232</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848">
                <a:tc>
                  <a:txBody>
                    <a:bodyPr/>
                    <a:lstStyle/>
                    <a:p>
                      <a:pPr algn="l" fontAlgn="b"/>
                      <a:r>
                        <a:rPr lang="en-US" sz="900" b="0" i="0" u="none" strike="noStrike">
                          <a:solidFill>
                            <a:srgbClr val="000000"/>
                          </a:solidFill>
                          <a:effectLst/>
                          <a:latin typeface="Calibri"/>
                        </a:rPr>
                        <a:t>RnB Soul</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6,238</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848">
                <a:tc>
                  <a:txBody>
                    <a:bodyPr/>
                    <a:lstStyle/>
                    <a:p>
                      <a:pPr algn="l" fontAlgn="b"/>
                      <a:r>
                        <a:rPr lang="en-US" sz="900" b="0" i="0" u="none" strike="noStrike">
                          <a:solidFill>
                            <a:srgbClr val="000000"/>
                          </a:solidFill>
                          <a:effectLst/>
                          <a:latin typeface="Calibri"/>
                        </a:rPr>
                        <a:t>Rock Alternative</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12,717</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848">
                <a:tc>
                  <a:txBody>
                    <a:bodyPr/>
                    <a:lstStyle/>
                    <a:p>
                      <a:pPr algn="l" fontAlgn="b"/>
                      <a:r>
                        <a:rPr lang="en-US" sz="900" b="0" i="0" u="none" strike="noStrike">
                          <a:solidFill>
                            <a:srgbClr val="000000"/>
                          </a:solidFill>
                          <a:effectLst/>
                          <a:latin typeface="Calibri"/>
                        </a:rPr>
                        <a:t>Rock College</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16,575</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848">
                <a:tc>
                  <a:txBody>
                    <a:bodyPr/>
                    <a:lstStyle/>
                    <a:p>
                      <a:pPr algn="l" fontAlgn="b"/>
                      <a:r>
                        <a:rPr lang="en-US" sz="900" b="0" i="0" u="none" strike="noStrike">
                          <a:solidFill>
                            <a:srgbClr val="000000"/>
                          </a:solidFill>
                          <a:effectLst/>
                          <a:latin typeface="Calibri"/>
                        </a:rPr>
                        <a:t>Rock Contemporary</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16,530</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848">
                <a:tc>
                  <a:txBody>
                    <a:bodyPr/>
                    <a:lstStyle/>
                    <a:p>
                      <a:pPr algn="l" fontAlgn="b"/>
                      <a:r>
                        <a:rPr lang="en-US" sz="900" b="0" i="0" u="none" strike="noStrike">
                          <a:solidFill>
                            <a:srgbClr val="000000"/>
                          </a:solidFill>
                          <a:effectLst/>
                          <a:latin typeface="Calibri"/>
                        </a:rPr>
                        <a:t>Rock Hard</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13,276</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2797">
                <a:tc>
                  <a:txBody>
                    <a:bodyPr/>
                    <a:lstStyle/>
                    <a:p>
                      <a:pPr algn="l" fontAlgn="b"/>
                      <a:r>
                        <a:rPr lang="en-US" sz="900" b="0" i="0" u="none" strike="noStrike">
                          <a:solidFill>
                            <a:srgbClr val="000000"/>
                          </a:solidFill>
                          <a:effectLst/>
                          <a:latin typeface="Calibri"/>
                        </a:rPr>
                        <a:t>Rock Neo Psychedelia</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11,057</a:t>
                      </a:r>
                    </a:p>
                  </a:txBody>
                  <a:tcPr marL="7907" marR="7907" marT="790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848">
                <a:tc>
                  <a:txBody>
                    <a:bodyPr/>
                    <a:lstStyle/>
                    <a:p>
                      <a:pPr algn="l" fontAlgn="b"/>
                      <a:r>
                        <a:rPr lang="en-US" sz="900" b="0" i="0" u="none" strike="noStrike">
                          <a:solidFill>
                            <a:srgbClr val="000000"/>
                          </a:solidFill>
                          <a:effectLst/>
                          <a:latin typeface="Calibri"/>
                        </a:rPr>
                        <a:t>Total</a:t>
                      </a:r>
                    </a:p>
                  </a:txBody>
                  <a:tcPr marL="7907" marR="7907" marT="790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dirty="0">
                          <a:solidFill>
                            <a:srgbClr val="000000"/>
                          </a:solidFill>
                          <a:effectLst/>
                          <a:latin typeface="Calibri"/>
                        </a:rPr>
                        <a:t>273,936</a:t>
                      </a:r>
                    </a:p>
                  </a:txBody>
                  <a:tcPr marL="7907" marR="7907" marT="7907" marB="0" anchor="b">
                    <a:lnL>
                      <a:noFill/>
                    </a:lnL>
                    <a:lnR>
                      <a:noFill/>
                    </a:lnR>
                    <a:lnT w="6350" cap="flat" cmpd="sng" algn="ctr">
                      <a:solidFill>
                        <a:srgbClr val="000000"/>
                      </a:solidFill>
                      <a:prstDash val="solid"/>
                      <a:round/>
                      <a:headEnd type="none" w="med" len="med"/>
                      <a:tailEnd type="none" w="med" len="med"/>
                    </a:lnT>
                    <a:lnB>
                      <a:noFill/>
                    </a:lnB>
                  </a:tcPr>
                </a:tc>
              </a:tr>
            </a:tbl>
          </a:graphicData>
        </a:graphic>
      </p:graphicFrame>
      <p:graphicFrame>
        <p:nvGraphicFramePr>
          <p:cNvPr id="7" name="Espaço Reservado para Conteúdo 6"/>
          <p:cNvGraphicFramePr>
            <a:graphicFrameLocks noGrp="1"/>
          </p:cNvGraphicFramePr>
          <p:nvPr>
            <p:ph idx="1"/>
            <p:extLst>
              <p:ext uri="{D42A27DB-BD31-4B8C-83A1-F6EECF244321}">
                <p14:modId xmlns="" xmlns:p14="http://schemas.microsoft.com/office/powerpoint/2010/main" val="1199392788"/>
              </p:ext>
            </p:extLst>
          </p:nvPr>
        </p:nvGraphicFramePr>
        <p:xfrm>
          <a:off x="304800" y="1219200"/>
          <a:ext cx="5105398" cy="4042774"/>
        </p:xfrm>
        <a:graphic>
          <a:graphicData uri="http://schemas.openxmlformats.org/drawingml/2006/table">
            <a:tbl>
              <a:tblPr/>
              <a:tblGrid>
                <a:gridCol w="304798"/>
                <a:gridCol w="2667000"/>
                <a:gridCol w="752986"/>
                <a:gridCol w="690307"/>
                <a:gridCol w="690307"/>
              </a:tblGrid>
              <a:tr h="232782">
                <a:tc>
                  <a:txBody>
                    <a:bodyPr/>
                    <a:lstStyle/>
                    <a:p>
                      <a:pPr algn="l" fontAlgn="b"/>
                      <a:r>
                        <a:rPr lang="en-US" sz="1100" b="1" i="0" u="none" strike="noStrike" dirty="0">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a:rPr>
                        <a:t>Feature Set</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a:rPr>
                        <a:t>Extractor</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a:rPr>
                        <a:t>Dim</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a:rPr>
                        <a:t>Deriv.</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2782">
                <a:tc>
                  <a:txBody>
                    <a:bodyPr/>
                    <a:lstStyle/>
                    <a:p>
                      <a:pPr algn="r" fontAlgn="b"/>
                      <a:r>
                        <a:rPr lang="en-US" sz="1100" b="0" i="0" u="none" strike="noStrike">
                          <a:solidFill>
                            <a:srgbClr val="000000"/>
                          </a:solidFill>
                          <a:effectLst/>
                          <a:latin typeface="Calibri"/>
                        </a:rPr>
                        <a:t>1</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MFCCs</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MARSAYS</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52</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2782">
                <a:tc>
                  <a:txBody>
                    <a:bodyPr/>
                    <a:lstStyle/>
                    <a:p>
                      <a:pPr algn="r" fontAlgn="b"/>
                      <a:r>
                        <a:rPr lang="en-US" sz="1100" b="0" i="0" u="none" strike="noStrike">
                          <a:solidFill>
                            <a:srgbClr val="000000"/>
                          </a:solidFill>
                          <a:effectLst/>
                          <a:latin typeface="Calibri"/>
                        </a:rPr>
                        <a:t>2</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Chroma</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MARSAYS</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48</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2782">
                <a:tc>
                  <a:txBody>
                    <a:bodyPr/>
                    <a:lstStyle/>
                    <a:p>
                      <a:pPr algn="r" fontAlgn="b"/>
                      <a:r>
                        <a:rPr lang="en-US" sz="1100" b="0" i="0" u="none" strike="noStrike">
                          <a:solidFill>
                            <a:srgbClr val="000000"/>
                          </a:solidFill>
                          <a:effectLst/>
                          <a:latin typeface="Calibri"/>
                        </a:rPr>
                        <a:t>3</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a:rPr>
                        <a:t>Timbral</a:t>
                      </a:r>
                      <a:endParaRPr lang="en-US" sz="1100" b="0" i="0" u="none" strike="noStrike" dirty="0">
                        <a:solidFill>
                          <a:srgbClr val="000000"/>
                        </a:solidFill>
                        <a:effectLst/>
                        <a:latin typeface="Calibri"/>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MARSAYS</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124</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2782">
                <a:tc>
                  <a:txBody>
                    <a:bodyPr/>
                    <a:lstStyle/>
                    <a:p>
                      <a:pPr algn="r" fontAlgn="b"/>
                      <a:r>
                        <a:rPr lang="en-US" sz="1100" b="0" i="0" u="none" strike="noStrike">
                          <a:solidFill>
                            <a:srgbClr val="000000"/>
                          </a:solidFill>
                          <a:effectLst/>
                          <a:latin typeface="Calibri"/>
                        </a:rPr>
                        <a:t>4</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MFCCs</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Calibri"/>
                        </a:rPr>
                        <a:t>jAudio</a:t>
                      </a:r>
                      <a:endParaRPr lang="en-US" sz="1100" b="0" i="0" u="none" strike="noStrike" dirty="0">
                        <a:solidFill>
                          <a:srgbClr val="000000"/>
                        </a:solidFill>
                        <a:effectLst/>
                        <a:latin typeface="Calibri"/>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156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7282">
                <a:tc>
                  <a:txBody>
                    <a:bodyPr/>
                    <a:lstStyle/>
                    <a:p>
                      <a:pPr algn="r" fontAlgn="b"/>
                      <a:r>
                        <a:rPr lang="en-US" sz="1100" b="0" i="0" u="none" strike="noStrike">
                          <a:solidFill>
                            <a:srgbClr val="000000"/>
                          </a:solidFill>
                          <a:effectLst/>
                          <a:latin typeface="Calibri"/>
                        </a:rPr>
                        <a:t>5</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Low-level spectral features </a:t>
                      </a:r>
                      <a:r>
                        <a:rPr lang="en-US" sz="1000" b="0" i="0" u="none" strike="noStrike" dirty="0">
                          <a:solidFill>
                            <a:srgbClr val="000000"/>
                          </a:solidFill>
                          <a:effectLst/>
                          <a:latin typeface="Calibri"/>
                        </a:rPr>
                        <a:t>(Spectral Centroid, Spectral </a:t>
                      </a:r>
                      <a:r>
                        <a:rPr lang="en-US" sz="1000" b="0" i="0" u="none" strike="noStrike" dirty="0" err="1">
                          <a:solidFill>
                            <a:srgbClr val="000000"/>
                          </a:solidFill>
                          <a:effectLst/>
                          <a:latin typeface="Calibri"/>
                        </a:rPr>
                        <a:t>Rolloff</a:t>
                      </a:r>
                      <a:r>
                        <a:rPr lang="en-US" sz="1000" b="0" i="0" u="none" strike="noStrike" dirty="0">
                          <a:solidFill>
                            <a:srgbClr val="000000"/>
                          </a:solidFill>
                          <a:effectLst/>
                          <a:latin typeface="Calibri"/>
                        </a:rPr>
                        <a:t> Point, Spectral </a:t>
                      </a:r>
                      <a:r>
                        <a:rPr lang="en-US" sz="1000" b="0" i="0" u="none" strike="noStrike" dirty="0" err="1" smtClean="0">
                          <a:solidFill>
                            <a:srgbClr val="000000"/>
                          </a:solidFill>
                          <a:effectLst/>
                          <a:latin typeface="Calibri"/>
                        </a:rPr>
                        <a:t>Flux,Compactness</a:t>
                      </a:r>
                      <a:r>
                        <a:rPr lang="en-US" sz="1000" b="0" i="0" u="none" strike="noStrike" dirty="0">
                          <a:solidFill>
                            <a:srgbClr val="000000"/>
                          </a:solidFill>
                          <a:effectLst/>
                          <a:latin typeface="Calibri"/>
                        </a:rPr>
                        <a:t>, and Spectral Variability, Root Mean Square, Zero Crossings, and Fraction of Low Energy Windows)</a:t>
                      </a:r>
                      <a:endParaRPr lang="en-US" sz="1100" b="0" i="0" u="none" strike="noStrike" dirty="0">
                        <a:solidFill>
                          <a:srgbClr val="000000"/>
                        </a:solidFill>
                        <a:effectLst/>
                        <a:latin typeface="Calibri"/>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Calibri"/>
                        </a:rPr>
                        <a:t>jAudio</a:t>
                      </a:r>
                      <a:endParaRPr lang="en-US" sz="1100" b="0" i="0" u="none" strike="noStrike" dirty="0">
                        <a:solidFill>
                          <a:srgbClr val="000000"/>
                        </a:solidFill>
                        <a:effectLst/>
                        <a:latin typeface="Calibri"/>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96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2782">
                <a:tc>
                  <a:txBody>
                    <a:bodyPr/>
                    <a:lstStyle/>
                    <a:p>
                      <a:pPr algn="r" fontAlgn="b"/>
                      <a:r>
                        <a:rPr lang="en-US" sz="1100" b="0" i="0" u="none" strike="noStrike">
                          <a:solidFill>
                            <a:srgbClr val="000000"/>
                          </a:solidFill>
                          <a:effectLst/>
                          <a:latin typeface="Calibri"/>
                        </a:rPr>
                        <a:t>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Method of Moments</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Calibri"/>
                        </a:rPr>
                        <a:t>jAudio</a:t>
                      </a:r>
                      <a:endParaRPr lang="en-US" sz="1100" b="0" i="0" u="none" strike="noStrike" dirty="0">
                        <a:solidFill>
                          <a:srgbClr val="000000"/>
                        </a:solidFill>
                        <a:effectLst/>
                        <a:latin typeface="Calibri"/>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10</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60</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2782">
                <a:tc>
                  <a:txBody>
                    <a:bodyPr/>
                    <a:lstStyle/>
                    <a:p>
                      <a:pPr algn="r" fontAlgn="b"/>
                      <a:r>
                        <a:rPr lang="en-US" sz="1100" b="0" i="0" u="none" strike="noStrike">
                          <a:solidFill>
                            <a:srgbClr val="000000"/>
                          </a:solidFill>
                          <a:effectLst/>
                          <a:latin typeface="Calibri"/>
                        </a:rPr>
                        <a:t>7</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Area Method of Moments</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Calibri"/>
                        </a:rPr>
                        <a:t>jAudio</a:t>
                      </a:r>
                      <a:endParaRPr lang="en-US" sz="1100" b="0" i="0" u="none" strike="noStrike" dirty="0">
                        <a:solidFill>
                          <a:srgbClr val="000000"/>
                        </a:solidFill>
                        <a:effectLst/>
                        <a:latin typeface="Calibri"/>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20</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smtClean="0">
                          <a:solidFill>
                            <a:srgbClr val="000000"/>
                          </a:solidFill>
                          <a:effectLst/>
                          <a:latin typeface="Calibri"/>
                        </a:rPr>
                        <a:t>120</a:t>
                      </a:r>
                      <a:endParaRPr lang="en-US" sz="1100" b="0" i="0" u="none" strike="noStrike" dirty="0">
                        <a:solidFill>
                          <a:srgbClr val="000000"/>
                        </a:solidFill>
                        <a:effectLst/>
                        <a:latin typeface="Calibri"/>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2782">
                <a:tc>
                  <a:txBody>
                    <a:bodyPr/>
                    <a:lstStyle/>
                    <a:p>
                      <a:pPr algn="r" fontAlgn="b"/>
                      <a:r>
                        <a:rPr lang="en-US" sz="1100" b="0" i="0" u="none" strike="noStrike">
                          <a:solidFill>
                            <a:srgbClr val="000000"/>
                          </a:solidFill>
                          <a:effectLst/>
                          <a:latin typeface="Calibri"/>
                        </a:rPr>
                        <a:t>8</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Linear Predictive Coding</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Calibri"/>
                        </a:rPr>
                        <a:t>jAudio</a:t>
                      </a:r>
                      <a:endParaRPr lang="en-US" sz="1100" b="0" i="0" u="none" strike="noStrike" dirty="0">
                        <a:solidFill>
                          <a:srgbClr val="000000"/>
                        </a:solidFill>
                        <a:effectLst/>
                        <a:latin typeface="Calibri"/>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20</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120</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2782">
                <a:tc>
                  <a:txBody>
                    <a:bodyPr/>
                    <a:lstStyle/>
                    <a:p>
                      <a:pPr algn="r" fontAlgn="b"/>
                      <a:r>
                        <a:rPr lang="en-US" sz="1100" b="0" i="0" u="none" strike="noStrike">
                          <a:solidFill>
                            <a:srgbClr val="000000"/>
                          </a:solidFill>
                          <a:effectLst/>
                          <a:latin typeface="Calibri"/>
                        </a:rPr>
                        <a:t>9</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Rhythm Patterns</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Calibri"/>
                        </a:rPr>
                        <a:t>rp</a:t>
                      </a:r>
                      <a:r>
                        <a:rPr lang="en-US" sz="1100" b="0" i="0" u="none" strike="noStrike" dirty="0">
                          <a:solidFill>
                            <a:srgbClr val="000000"/>
                          </a:solidFill>
                          <a:effectLst/>
                          <a:latin typeface="Calibri"/>
                        </a:rPr>
                        <a:t> extract</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1440</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2782">
                <a:tc>
                  <a:txBody>
                    <a:bodyPr/>
                    <a:lstStyle/>
                    <a:p>
                      <a:pPr algn="r" fontAlgn="b"/>
                      <a:r>
                        <a:rPr lang="en-US" sz="1100" b="0" i="0" u="none" strike="noStrike">
                          <a:solidFill>
                            <a:srgbClr val="000000"/>
                          </a:solidFill>
                          <a:effectLst/>
                          <a:latin typeface="Calibri"/>
                        </a:rPr>
                        <a:t>10</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Statistical Spectrum Descriptors</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Calibri"/>
                        </a:rPr>
                        <a:t>rp</a:t>
                      </a:r>
                      <a:r>
                        <a:rPr lang="en-US" sz="1100" b="0" i="0" u="none" strike="noStrike" dirty="0">
                          <a:solidFill>
                            <a:srgbClr val="000000"/>
                          </a:solidFill>
                          <a:effectLst/>
                          <a:latin typeface="Calibri"/>
                        </a:rPr>
                        <a:t> extract</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168</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2782">
                <a:tc>
                  <a:txBody>
                    <a:bodyPr/>
                    <a:lstStyle/>
                    <a:p>
                      <a:pPr algn="r" fontAlgn="b"/>
                      <a:r>
                        <a:rPr lang="en-US" sz="1100" b="0" i="0" u="none" strike="noStrike">
                          <a:solidFill>
                            <a:srgbClr val="000000"/>
                          </a:solidFill>
                          <a:effectLst/>
                          <a:latin typeface="Calibri"/>
                        </a:rPr>
                        <a:t>11</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Rhythm Histograms</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Calibri"/>
                        </a:rPr>
                        <a:t>rp</a:t>
                      </a:r>
                      <a:r>
                        <a:rPr lang="en-US" sz="1100" b="0" i="0" u="none" strike="noStrike" dirty="0">
                          <a:solidFill>
                            <a:srgbClr val="000000"/>
                          </a:solidFill>
                          <a:effectLst/>
                          <a:latin typeface="Calibri"/>
                        </a:rPr>
                        <a:t> extract</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60</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3508">
                <a:tc>
                  <a:txBody>
                    <a:bodyPr/>
                    <a:lstStyle/>
                    <a:p>
                      <a:pPr algn="r" fontAlgn="b"/>
                      <a:r>
                        <a:rPr lang="en-US" sz="1100" b="0" i="0" u="none" strike="noStrike">
                          <a:solidFill>
                            <a:srgbClr val="000000"/>
                          </a:solidFill>
                          <a:effectLst/>
                          <a:latin typeface="Calibri"/>
                        </a:rPr>
                        <a:t>12</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Modulation Frequency Variance Descriptor</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Calibri"/>
                        </a:rPr>
                        <a:t>rp</a:t>
                      </a:r>
                      <a:r>
                        <a:rPr lang="en-US" sz="1100" b="0" i="0" u="none" strike="noStrike" dirty="0">
                          <a:solidFill>
                            <a:srgbClr val="000000"/>
                          </a:solidFill>
                          <a:effectLst/>
                          <a:latin typeface="Calibri"/>
                        </a:rPr>
                        <a:t> extract</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420</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r" fontAlgn="b"/>
                      <a:r>
                        <a:rPr lang="en-US" sz="1100" b="0" i="0" u="none" strike="noStrike">
                          <a:solidFill>
                            <a:srgbClr val="000000"/>
                          </a:solidFill>
                          <a:effectLst/>
                          <a:latin typeface="Calibri"/>
                        </a:rPr>
                        <a:t>13</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Temporal Statistical Spectrum Descriptors</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Calibri"/>
                        </a:rPr>
                        <a:t>rp</a:t>
                      </a:r>
                      <a:r>
                        <a:rPr lang="en-US" sz="1100" b="0" i="0" u="none" strike="noStrike" dirty="0">
                          <a:solidFill>
                            <a:srgbClr val="000000"/>
                          </a:solidFill>
                          <a:effectLst/>
                          <a:latin typeface="Calibri"/>
                        </a:rPr>
                        <a:t> extract</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1176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2782">
                <a:tc>
                  <a:txBody>
                    <a:bodyPr/>
                    <a:lstStyle/>
                    <a:p>
                      <a:pPr algn="r" fontAlgn="b"/>
                      <a:r>
                        <a:rPr lang="en-US" sz="1100" b="0" i="0" u="none" strike="noStrike">
                          <a:solidFill>
                            <a:srgbClr val="000000"/>
                          </a:solidFill>
                          <a:effectLst/>
                          <a:latin typeface="Calibri"/>
                        </a:rPr>
                        <a:t>14</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Temporal Rhythm Histograms</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Calibri"/>
                        </a:rPr>
                        <a:t>rp</a:t>
                      </a:r>
                      <a:r>
                        <a:rPr lang="en-US" sz="1100" b="0" i="0" u="none" strike="noStrike" dirty="0">
                          <a:solidFill>
                            <a:srgbClr val="000000"/>
                          </a:solidFill>
                          <a:effectLst/>
                          <a:latin typeface="Calibri"/>
                        </a:rPr>
                        <a:t> extract</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420</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8" name="Retângulo 7"/>
          <p:cNvSpPr/>
          <p:nvPr/>
        </p:nvSpPr>
        <p:spPr>
          <a:xfrm>
            <a:off x="762000" y="5334000"/>
            <a:ext cx="4176336" cy="369332"/>
          </a:xfrm>
          <a:prstGeom prst="rect">
            <a:avLst/>
          </a:prstGeom>
        </p:spPr>
        <p:txBody>
          <a:bodyPr wrap="none">
            <a:spAutoFit/>
          </a:bodyPr>
          <a:lstStyle/>
          <a:p>
            <a:r>
              <a:rPr lang="en-US" dirty="0" smtClean="0"/>
              <a:t>Features </a:t>
            </a:r>
            <a:r>
              <a:rPr lang="en-US" dirty="0"/>
              <a:t>extracted from the MSD </a:t>
            </a:r>
            <a:r>
              <a:rPr lang="en-US" dirty="0" smtClean="0"/>
              <a:t>samples.</a:t>
            </a:r>
            <a:endParaRPr lang="en-US" dirty="0"/>
          </a:p>
        </p:txBody>
      </p:sp>
      <p:sp>
        <p:nvSpPr>
          <p:cNvPr id="9" name="Retângulo 8"/>
          <p:cNvSpPr/>
          <p:nvPr/>
        </p:nvSpPr>
        <p:spPr>
          <a:xfrm>
            <a:off x="6096000" y="5867400"/>
            <a:ext cx="2129365" cy="369332"/>
          </a:xfrm>
          <a:prstGeom prst="rect">
            <a:avLst/>
          </a:prstGeom>
        </p:spPr>
        <p:txBody>
          <a:bodyPr wrap="none">
            <a:spAutoFit/>
          </a:bodyPr>
          <a:lstStyle/>
          <a:p>
            <a:r>
              <a:rPr lang="en-US" dirty="0"/>
              <a:t>Style Dataset(MASD)</a:t>
            </a:r>
          </a:p>
        </p:txBody>
      </p:sp>
      <p:sp>
        <p:nvSpPr>
          <p:cNvPr id="10" name="Retângulo 9"/>
          <p:cNvSpPr/>
          <p:nvPr/>
        </p:nvSpPr>
        <p:spPr>
          <a:xfrm>
            <a:off x="152400" y="6015773"/>
            <a:ext cx="5257800" cy="646331"/>
          </a:xfrm>
          <a:prstGeom prst="rect">
            <a:avLst/>
          </a:prstGeom>
        </p:spPr>
        <p:txBody>
          <a:bodyPr wrap="square">
            <a:spAutoFit/>
          </a:bodyPr>
          <a:lstStyle/>
          <a:p>
            <a:r>
              <a:rPr lang="en-US" sz="1200" dirty="0"/>
              <a:t>Alexander Schindler, Rudolf Mayer, and Andreas </a:t>
            </a:r>
            <a:r>
              <a:rPr lang="en-US" sz="1200" dirty="0" err="1" smtClean="0"/>
              <a:t>Rauber</a:t>
            </a:r>
            <a:r>
              <a:rPr lang="en-US" sz="1200" dirty="0" smtClean="0"/>
              <a:t>. FACILITATING </a:t>
            </a:r>
            <a:r>
              <a:rPr lang="en-US" sz="1200" dirty="0"/>
              <a:t>COMPREHENSIVE BENCHMARKING </a:t>
            </a:r>
            <a:r>
              <a:rPr lang="en-US" sz="1200" dirty="0" smtClean="0"/>
              <a:t>EXPERIMENTS ON </a:t>
            </a:r>
            <a:r>
              <a:rPr lang="en-US" sz="1200" dirty="0"/>
              <a:t>THE MILLION SONG </a:t>
            </a:r>
            <a:r>
              <a:rPr lang="en-US" sz="1200" dirty="0" smtClean="0"/>
              <a:t>DATASET.  ISMIR 2012</a:t>
            </a:r>
            <a:endParaRPr lang="en-US" sz="1200" dirty="0"/>
          </a:p>
        </p:txBody>
      </p:sp>
      <p:sp>
        <p:nvSpPr>
          <p:cNvPr id="11" name="Espaço Reservado para Número de Slide 10"/>
          <p:cNvSpPr>
            <a:spLocks noGrp="1"/>
          </p:cNvSpPr>
          <p:nvPr>
            <p:ph type="sldNum" sz="quarter" idx="12"/>
          </p:nvPr>
        </p:nvSpPr>
        <p:spPr/>
        <p:txBody>
          <a:bodyPr/>
          <a:lstStyle/>
          <a:p>
            <a:fld id="{285310F4-2ABF-42C6-B5FC-B4B424ABD28E}" type="slidenum">
              <a:rPr lang="en-US" smtClean="0"/>
              <a:pPr/>
              <a:t>5</a:t>
            </a:fld>
            <a:endParaRPr lang="en-US"/>
          </a:p>
        </p:txBody>
      </p:sp>
    </p:spTree>
    <p:extLst>
      <p:ext uri="{BB962C8B-B14F-4D97-AF65-F5344CB8AC3E}">
        <p14:creationId xmlns="" xmlns:p14="http://schemas.microsoft.com/office/powerpoint/2010/main" val="1492648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Datasets</a:t>
            </a:r>
            <a:r>
              <a:rPr lang="pt-BR" dirty="0" smtClean="0"/>
              <a:t> </a:t>
            </a:r>
            <a:r>
              <a:rPr lang="pt-BR" dirty="0" err="1" smtClean="0"/>
              <a:t>Used</a:t>
            </a:r>
            <a:endParaRPr lang="en-US" dirty="0"/>
          </a:p>
        </p:txBody>
      </p:sp>
      <p:sp>
        <p:nvSpPr>
          <p:cNvPr id="3" name="Espaço Reservado para Conteúdo 2"/>
          <p:cNvSpPr>
            <a:spLocks noGrp="1"/>
          </p:cNvSpPr>
          <p:nvPr>
            <p:ph idx="1"/>
          </p:nvPr>
        </p:nvSpPr>
        <p:spPr>
          <a:xfrm>
            <a:off x="304800" y="1066800"/>
            <a:ext cx="8458200" cy="5257800"/>
          </a:xfrm>
        </p:spPr>
        <p:txBody>
          <a:bodyPr>
            <a:normAutofit/>
          </a:bodyPr>
          <a:lstStyle/>
          <a:p>
            <a:pPr algn="just"/>
            <a:r>
              <a:rPr lang="en-US" dirty="0" smtClean="0"/>
              <a:t>Assignments : MSD </a:t>
            </a:r>
            <a:r>
              <a:rPr lang="en-US" dirty="0" err="1"/>
              <a:t>Allmusic</a:t>
            </a:r>
            <a:r>
              <a:rPr lang="en-US" dirty="0"/>
              <a:t> Guide </a:t>
            </a:r>
            <a:r>
              <a:rPr lang="en-US" dirty="0" smtClean="0"/>
              <a:t>Style (</a:t>
            </a:r>
            <a:r>
              <a:rPr lang="en-US" dirty="0" smtClean="0">
                <a:solidFill>
                  <a:srgbClr val="000000"/>
                </a:solidFill>
              </a:rPr>
              <a:t>273,936 patterns).</a:t>
            </a:r>
            <a:endParaRPr lang="en-US" dirty="0" smtClean="0"/>
          </a:p>
          <a:p>
            <a:pPr algn="just"/>
            <a:r>
              <a:rPr lang="pt-BR" dirty="0" err="1" smtClean="0"/>
              <a:t>Partitions</a:t>
            </a:r>
            <a:r>
              <a:rPr lang="pt-BR" dirty="0" smtClean="0"/>
              <a:t>: </a:t>
            </a:r>
            <a:r>
              <a:rPr lang="pt-BR" dirty="0" err="1" smtClean="0"/>
              <a:t>stratified</a:t>
            </a:r>
            <a:r>
              <a:rPr lang="pt-BR" dirty="0" smtClean="0"/>
              <a:t> 66% for </a:t>
            </a:r>
            <a:r>
              <a:rPr lang="pt-BR" dirty="0" err="1" smtClean="0"/>
              <a:t>train</a:t>
            </a:r>
            <a:r>
              <a:rPr lang="pt-BR" dirty="0" smtClean="0"/>
              <a:t> </a:t>
            </a:r>
            <a:r>
              <a:rPr lang="pt-BR" dirty="0" err="1" smtClean="0"/>
              <a:t>and</a:t>
            </a:r>
            <a:r>
              <a:rPr lang="pt-BR" dirty="0" smtClean="0"/>
              <a:t> 33% for test.</a:t>
            </a:r>
          </a:p>
          <a:p>
            <a:pPr algn="just"/>
            <a:r>
              <a:rPr lang="pt-BR" dirty="0" err="1" smtClean="0"/>
              <a:t>Features</a:t>
            </a:r>
            <a:r>
              <a:rPr lang="pt-BR" dirty="0" smtClean="0"/>
              <a:t>:</a:t>
            </a:r>
          </a:p>
          <a:p>
            <a:pPr lvl="1" algn="just" fontAlgn="b"/>
            <a:r>
              <a:rPr lang="pt-BR" dirty="0" err="1" smtClean="0"/>
              <a:t>First</a:t>
            </a:r>
            <a:r>
              <a:rPr lang="pt-BR" dirty="0" smtClean="0"/>
              <a:t> </a:t>
            </a:r>
            <a:r>
              <a:rPr lang="pt-BR" dirty="0" err="1" smtClean="0"/>
              <a:t>Stage</a:t>
            </a:r>
            <a:r>
              <a:rPr lang="pt-BR" dirty="0" smtClean="0"/>
              <a:t>: </a:t>
            </a:r>
            <a:r>
              <a:rPr lang="en-US" dirty="0" smtClean="0"/>
              <a:t>Statistical Spectrum Descriptors (168 features).</a:t>
            </a:r>
            <a:endParaRPr lang="en-US" sz="4400" dirty="0" smtClean="0"/>
          </a:p>
          <a:p>
            <a:pPr lvl="1" algn="just"/>
            <a:r>
              <a:rPr lang="pt-BR" dirty="0" err="1" smtClean="0"/>
              <a:t>Second</a:t>
            </a:r>
            <a:r>
              <a:rPr lang="pt-BR" dirty="0" smtClean="0"/>
              <a:t> </a:t>
            </a:r>
            <a:r>
              <a:rPr lang="pt-BR" dirty="0" err="1" smtClean="0"/>
              <a:t>Stage</a:t>
            </a:r>
            <a:r>
              <a:rPr lang="pt-BR" dirty="0" smtClean="0"/>
              <a:t>: </a:t>
            </a:r>
            <a:r>
              <a:rPr lang="en-US" dirty="0">
                <a:solidFill>
                  <a:srgbClr val="000000"/>
                </a:solidFill>
              </a:rPr>
              <a:t>Area Method of </a:t>
            </a:r>
            <a:r>
              <a:rPr lang="en-US" dirty="0" smtClean="0">
                <a:solidFill>
                  <a:srgbClr val="000000"/>
                </a:solidFill>
              </a:rPr>
              <a:t>Moments (20 features).</a:t>
            </a:r>
            <a:endParaRPr lang="pt-BR" dirty="0" smtClean="0"/>
          </a:p>
        </p:txBody>
      </p:sp>
      <p:sp>
        <p:nvSpPr>
          <p:cNvPr id="4" name="Espaço Reservado para Número de Slide 3"/>
          <p:cNvSpPr>
            <a:spLocks noGrp="1"/>
          </p:cNvSpPr>
          <p:nvPr>
            <p:ph type="sldNum" sz="quarter" idx="12"/>
          </p:nvPr>
        </p:nvSpPr>
        <p:spPr/>
        <p:txBody>
          <a:bodyPr/>
          <a:lstStyle/>
          <a:p>
            <a:fld id="{285310F4-2ABF-42C6-B5FC-B4B424ABD28E}" type="slidenum">
              <a:rPr lang="en-US" smtClean="0"/>
              <a:pPr/>
              <a:t>6</a:t>
            </a:fld>
            <a:endParaRPr lang="en-US"/>
          </a:p>
        </p:txBody>
      </p:sp>
    </p:spTree>
    <p:extLst>
      <p:ext uri="{BB962C8B-B14F-4D97-AF65-F5344CB8AC3E}">
        <p14:creationId xmlns="" xmlns:p14="http://schemas.microsoft.com/office/powerpoint/2010/main" val="36275643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Proposal</a:t>
            </a:r>
            <a:endParaRPr lang="en-US" dirty="0"/>
          </a:p>
        </p:txBody>
      </p:sp>
      <p:sp>
        <p:nvSpPr>
          <p:cNvPr id="3" name="Espaço Reservado para Conteúdo 2"/>
          <p:cNvSpPr>
            <a:spLocks noGrp="1"/>
          </p:cNvSpPr>
          <p:nvPr>
            <p:ph idx="1"/>
          </p:nvPr>
        </p:nvSpPr>
        <p:spPr>
          <a:xfrm>
            <a:off x="304800" y="1066800"/>
            <a:ext cx="8534400" cy="5257800"/>
          </a:xfrm>
        </p:spPr>
        <p:txBody>
          <a:bodyPr>
            <a:normAutofit fontScale="62500" lnSpcReduction="20000"/>
          </a:bodyPr>
          <a:lstStyle/>
          <a:p>
            <a:pPr algn="just"/>
            <a:r>
              <a:rPr lang="pt-BR" dirty="0" smtClean="0"/>
              <a:t>Training</a:t>
            </a:r>
          </a:p>
          <a:p>
            <a:pPr lvl="1" algn="just"/>
            <a:r>
              <a:rPr lang="pt-BR" dirty="0" err="1" smtClean="0"/>
              <a:t>First</a:t>
            </a:r>
            <a:r>
              <a:rPr lang="pt-BR" dirty="0" smtClean="0"/>
              <a:t> </a:t>
            </a:r>
            <a:r>
              <a:rPr lang="pt-BR" dirty="0" err="1" smtClean="0"/>
              <a:t>Stage</a:t>
            </a:r>
            <a:r>
              <a:rPr lang="pt-BR" dirty="0"/>
              <a:t>:</a:t>
            </a:r>
            <a:endParaRPr lang="pt-BR" dirty="0" smtClean="0"/>
          </a:p>
          <a:p>
            <a:pPr lvl="2" algn="just"/>
            <a:r>
              <a:rPr lang="pt-BR" dirty="0" err="1" smtClean="0"/>
              <a:t>Train</a:t>
            </a:r>
            <a:r>
              <a:rPr lang="pt-BR" dirty="0" smtClean="0"/>
              <a:t> a MLP NN </a:t>
            </a:r>
            <a:r>
              <a:rPr lang="pt-BR" dirty="0" err="1" smtClean="0"/>
              <a:t>with</a:t>
            </a:r>
            <a:r>
              <a:rPr lang="pt-BR" dirty="0" smtClean="0"/>
              <a:t> </a:t>
            </a:r>
            <a:r>
              <a:rPr lang="pt-BR" dirty="0" err="1" smtClean="0"/>
              <a:t>the</a:t>
            </a:r>
            <a:r>
              <a:rPr lang="pt-BR" dirty="0" smtClean="0"/>
              <a:t> </a:t>
            </a:r>
            <a:r>
              <a:rPr lang="pt-BR" dirty="0" err="1" smtClean="0"/>
              <a:t>style</a:t>
            </a:r>
            <a:r>
              <a:rPr lang="pt-BR" dirty="0" smtClean="0"/>
              <a:t> </a:t>
            </a:r>
            <a:r>
              <a:rPr lang="pt-BR" dirty="0" err="1" smtClean="0"/>
              <a:t>assignment</a:t>
            </a:r>
            <a:r>
              <a:rPr lang="pt-BR" dirty="0" smtClean="0"/>
              <a:t> outputs.</a:t>
            </a:r>
          </a:p>
          <a:p>
            <a:pPr lvl="2" algn="just"/>
            <a:r>
              <a:rPr lang="pt-BR" dirty="0" err="1" smtClean="0"/>
              <a:t>Calculate</a:t>
            </a:r>
            <a:r>
              <a:rPr lang="pt-BR" dirty="0" smtClean="0"/>
              <a:t> </a:t>
            </a:r>
            <a:r>
              <a:rPr lang="pt-BR" dirty="0" err="1" smtClean="0"/>
              <a:t>thresholds</a:t>
            </a:r>
            <a:r>
              <a:rPr lang="pt-BR" dirty="0" smtClean="0"/>
              <a:t> for </a:t>
            </a:r>
            <a:r>
              <a:rPr lang="pt-BR" dirty="0" err="1" smtClean="0"/>
              <a:t>each</a:t>
            </a:r>
            <a:r>
              <a:rPr lang="pt-BR" dirty="0" smtClean="0"/>
              <a:t> </a:t>
            </a:r>
            <a:r>
              <a:rPr lang="pt-BR" dirty="0" err="1" smtClean="0"/>
              <a:t>class</a:t>
            </a:r>
            <a:r>
              <a:rPr lang="pt-BR" dirty="0" smtClean="0"/>
              <a:t> </a:t>
            </a:r>
            <a:r>
              <a:rPr lang="pt-BR" dirty="0" err="1" smtClean="0"/>
              <a:t>using</a:t>
            </a:r>
            <a:r>
              <a:rPr lang="pt-BR" dirty="0" smtClean="0"/>
              <a:t> </a:t>
            </a:r>
            <a:r>
              <a:rPr lang="pt-BR" dirty="0" err="1" smtClean="0"/>
              <a:t>the</a:t>
            </a:r>
            <a:r>
              <a:rPr lang="pt-BR" dirty="0" smtClean="0"/>
              <a:t> output </a:t>
            </a:r>
            <a:r>
              <a:rPr lang="pt-BR" dirty="0" err="1" smtClean="0"/>
              <a:t>probabilities</a:t>
            </a:r>
            <a:r>
              <a:rPr lang="pt-BR" dirty="0" smtClean="0"/>
              <a:t>.</a:t>
            </a:r>
          </a:p>
          <a:p>
            <a:pPr lvl="2" algn="just"/>
            <a:r>
              <a:rPr lang="pt-BR" dirty="0" err="1" smtClean="0"/>
              <a:t>Find</a:t>
            </a:r>
            <a:r>
              <a:rPr lang="pt-BR" dirty="0" smtClean="0"/>
              <a:t> </a:t>
            </a:r>
            <a:r>
              <a:rPr lang="pt-BR" dirty="0" err="1" smtClean="0"/>
              <a:t>the</a:t>
            </a:r>
            <a:r>
              <a:rPr lang="pt-BR" dirty="0" smtClean="0"/>
              <a:t> </a:t>
            </a:r>
            <a:r>
              <a:rPr lang="pt-BR" dirty="0" err="1" smtClean="0"/>
              <a:t>most</a:t>
            </a:r>
            <a:r>
              <a:rPr lang="pt-BR" dirty="0" smtClean="0"/>
              <a:t> </a:t>
            </a:r>
            <a:r>
              <a:rPr lang="pt-BR" dirty="0" err="1" smtClean="0"/>
              <a:t>confused</a:t>
            </a:r>
            <a:r>
              <a:rPr lang="pt-BR" dirty="0" smtClean="0"/>
              <a:t> classes </a:t>
            </a:r>
            <a:r>
              <a:rPr lang="pt-BR" dirty="0" err="1" smtClean="0"/>
              <a:t>using</a:t>
            </a:r>
            <a:r>
              <a:rPr lang="pt-BR" dirty="0" smtClean="0"/>
              <a:t> </a:t>
            </a:r>
            <a:r>
              <a:rPr lang="pt-BR" dirty="0" err="1" smtClean="0"/>
              <a:t>the</a:t>
            </a:r>
            <a:r>
              <a:rPr lang="pt-BR" dirty="0" smtClean="0"/>
              <a:t> </a:t>
            </a:r>
            <a:r>
              <a:rPr lang="pt-BR" dirty="0" err="1" smtClean="0"/>
              <a:t>confusion</a:t>
            </a:r>
            <a:r>
              <a:rPr lang="pt-BR" dirty="0" smtClean="0"/>
              <a:t> </a:t>
            </a:r>
            <a:r>
              <a:rPr lang="pt-BR" dirty="0" err="1" smtClean="0"/>
              <a:t>matrix</a:t>
            </a:r>
            <a:r>
              <a:rPr lang="pt-BR" dirty="0" smtClean="0"/>
              <a:t> </a:t>
            </a:r>
            <a:r>
              <a:rPr lang="pt-BR" dirty="0" err="1" smtClean="0"/>
              <a:t>and</a:t>
            </a:r>
            <a:r>
              <a:rPr lang="pt-BR" dirty="0" smtClean="0"/>
              <a:t> </a:t>
            </a:r>
            <a:r>
              <a:rPr lang="pt-BR" dirty="0" err="1" smtClean="0"/>
              <a:t>also</a:t>
            </a:r>
            <a:r>
              <a:rPr lang="pt-BR" dirty="0" smtClean="0"/>
              <a:t> build a </a:t>
            </a:r>
            <a:r>
              <a:rPr lang="pt-BR" dirty="0" err="1" smtClean="0"/>
              <a:t>list</a:t>
            </a:r>
            <a:r>
              <a:rPr lang="pt-BR" dirty="0" smtClean="0"/>
              <a:t> </a:t>
            </a:r>
            <a:r>
              <a:rPr lang="pt-BR" dirty="0" err="1" smtClean="0"/>
              <a:t>of</a:t>
            </a:r>
            <a:r>
              <a:rPr lang="pt-BR" dirty="0" smtClean="0"/>
              <a:t> </a:t>
            </a:r>
            <a:r>
              <a:rPr lang="pt-BR" dirty="0" err="1" smtClean="0"/>
              <a:t>confused</a:t>
            </a:r>
            <a:r>
              <a:rPr lang="pt-BR" dirty="0" smtClean="0"/>
              <a:t> classes.</a:t>
            </a:r>
          </a:p>
          <a:p>
            <a:pPr lvl="1" algn="just"/>
            <a:r>
              <a:rPr lang="pt-BR" dirty="0" err="1" smtClean="0"/>
              <a:t>Second</a:t>
            </a:r>
            <a:r>
              <a:rPr lang="pt-BR" dirty="0" smtClean="0"/>
              <a:t> </a:t>
            </a:r>
            <a:r>
              <a:rPr lang="pt-BR" dirty="0" err="1" smtClean="0"/>
              <a:t>Stage</a:t>
            </a:r>
            <a:r>
              <a:rPr lang="pt-BR" dirty="0"/>
              <a:t>:</a:t>
            </a:r>
          </a:p>
          <a:p>
            <a:pPr lvl="2" algn="just"/>
            <a:r>
              <a:rPr lang="en-US" dirty="0" smtClean="0"/>
              <a:t>Train SVM binary </a:t>
            </a:r>
            <a:r>
              <a:rPr lang="en-US" dirty="0"/>
              <a:t>classifiers </a:t>
            </a:r>
            <a:r>
              <a:rPr lang="en-US" dirty="0" smtClean="0"/>
              <a:t>using the list of confused classes with </a:t>
            </a:r>
            <a:r>
              <a:rPr lang="en-US" dirty="0"/>
              <a:t>a different </a:t>
            </a:r>
            <a:r>
              <a:rPr lang="en-US" dirty="0" err="1" smtClean="0"/>
              <a:t>datase</a:t>
            </a:r>
            <a:r>
              <a:rPr lang="pt-BR" dirty="0" smtClean="0"/>
              <a:t>t.</a:t>
            </a:r>
          </a:p>
          <a:p>
            <a:pPr lvl="1" algn="just"/>
            <a:r>
              <a:rPr lang="pt-BR" dirty="0" err="1" smtClean="0"/>
              <a:t>Third</a:t>
            </a:r>
            <a:r>
              <a:rPr lang="pt-BR" dirty="0" smtClean="0"/>
              <a:t> </a:t>
            </a:r>
            <a:r>
              <a:rPr lang="pt-BR" dirty="0" err="1" smtClean="0"/>
              <a:t>Stage</a:t>
            </a:r>
            <a:r>
              <a:rPr lang="pt-BR" dirty="0" smtClean="0"/>
              <a:t>:</a:t>
            </a:r>
          </a:p>
          <a:p>
            <a:pPr lvl="2" algn="just"/>
            <a:r>
              <a:rPr lang="pt-BR" dirty="0" err="1" smtClean="0"/>
              <a:t>Train</a:t>
            </a:r>
            <a:r>
              <a:rPr lang="pt-BR" dirty="0" smtClean="0"/>
              <a:t> </a:t>
            </a:r>
            <a:r>
              <a:rPr lang="pt-BR" dirty="0" err="1" smtClean="0"/>
              <a:t>binary</a:t>
            </a:r>
            <a:r>
              <a:rPr lang="pt-BR" dirty="0" smtClean="0"/>
              <a:t> </a:t>
            </a:r>
            <a:r>
              <a:rPr lang="pt-BR" dirty="0" err="1" smtClean="0"/>
              <a:t>classifiers</a:t>
            </a:r>
            <a:r>
              <a:rPr lang="pt-BR" dirty="0" smtClean="0"/>
              <a:t>, </a:t>
            </a:r>
            <a:r>
              <a:rPr lang="pt-BR" dirty="0" err="1" smtClean="0"/>
              <a:t>but</a:t>
            </a:r>
            <a:r>
              <a:rPr lang="pt-BR" dirty="0" smtClean="0"/>
              <a:t> </a:t>
            </a:r>
            <a:r>
              <a:rPr lang="pt-BR" dirty="0" err="1" smtClean="0"/>
              <a:t>now</a:t>
            </a:r>
            <a:r>
              <a:rPr lang="pt-BR" dirty="0" smtClean="0"/>
              <a:t> </a:t>
            </a:r>
            <a:r>
              <a:rPr lang="pt-BR" dirty="0" err="1" smtClean="0"/>
              <a:t>using</a:t>
            </a:r>
            <a:r>
              <a:rPr lang="pt-BR" dirty="0" smtClean="0"/>
              <a:t> 2-class MLP NN, </a:t>
            </a:r>
            <a:r>
              <a:rPr lang="pt-BR" dirty="0" err="1" smtClean="0"/>
              <a:t>with</a:t>
            </a:r>
            <a:r>
              <a:rPr lang="pt-BR" dirty="0" smtClean="0"/>
              <a:t> </a:t>
            </a:r>
            <a:r>
              <a:rPr lang="pt-BR" dirty="0" err="1" smtClean="0"/>
              <a:t>the</a:t>
            </a:r>
            <a:r>
              <a:rPr lang="pt-BR" dirty="0" smtClean="0"/>
              <a:t> </a:t>
            </a:r>
            <a:r>
              <a:rPr lang="pt-BR" dirty="0" err="1" smtClean="0"/>
              <a:t>same</a:t>
            </a:r>
            <a:r>
              <a:rPr lang="pt-BR" dirty="0" smtClean="0"/>
              <a:t> </a:t>
            </a:r>
            <a:r>
              <a:rPr lang="pt-BR" dirty="0" err="1" smtClean="0"/>
              <a:t>configuration</a:t>
            </a:r>
            <a:r>
              <a:rPr lang="pt-BR" dirty="0" smtClean="0"/>
              <a:t> </a:t>
            </a:r>
            <a:r>
              <a:rPr lang="pt-BR" dirty="0" err="1" smtClean="0"/>
              <a:t>of</a:t>
            </a:r>
            <a:r>
              <a:rPr lang="pt-BR" dirty="0" smtClean="0"/>
              <a:t> </a:t>
            </a:r>
            <a:r>
              <a:rPr lang="pt-BR" dirty="0" err="1" smtClean="0"/>
              <a:t>the</a:t>
            </a:r>
            <a:r>
              <a:rPr lang="pt-BR" dirty="0" smtClean="0"/>
              <a:t> </a:t>
            </a:r>
            <a:r>
              <a:rPr lang="pt-BR" dirty="0" err="1" smtClean="0"/>
              <a:t>second</a:t>
            </a:r>
            <a:r>
              <a:rPr lang="pt-BR" dirty="0" smtClean="0"/>
              <a:t> </a:t>
            </a:r>
            <a:r>
              <a:rPr lang="pt-BR" dirty="0" err="1" smtClean="0"/>
              <a:t>stage</a:t>
            </a:r>
            <a:r>
              <a:rPr lang="pt-BR" dirty="0" smtClean="0"/>
              <a:t>.</a:t>
            </a:r>
            <a:endParaRPr lang="pt-BR" dirty="0"/>
          </a:p>
          <a:p>
            <a:pPr algn="just"/>
            <a:r>
              <a:rPr lang="pt-BR" dirty="0" err="1" smtClean="0"/>
              <a:t>Evaluating</a:t>
            </a:r>
            <a:endParaRPr lang="pt-BR" dirty="0" smtClean="0"/>
          </a:p>
          <a:p>
            <a:pPr lvl="1" algn="just"/>
            <a:r>
              <a:rPr lang="pt-BR" dirty="0" err="1" smtClean="0"/>
              <a:t>First</a:t>
            </a:r>
            <a:r>
              <a:rPr lang="pt-BR" dirty="0" smtClean="0"/>
              <a:t> </a:t>
            </a:r>
            <a:r>
              <a:rPr lang="pt-BR" dirty="0" err="1" smtClean="0"/>
              <a:t>Stage</a:t>
            </a:r>
            <a:r>
              <a:rPr lang="pt-BR" dirty="0" smtClean="0"/>
              <a:t>:</a:t>
            </a:r>
          </a:p>
          <a:p>
            <a:pPr lvl="2" algn="just"/>
            <a:r>
              <a:rPr lang="pt-BR" dirty="0" err="1" smtClean="0"/>
              <a:t>Get</a:t>
            </a:r>
            <a:r>
              <a:rPr lang="pt-BR" dirty="0" smtClean="0"/>
              <a:t> MAX</a:t>
            </a:r>
            <a:r>
              <a:rPr lang="pt-BR" baseline="-25000" dirty="0" smtClean="0"/>
              <a:t>1</a:t>
            </a:r>
            <a:r>
              <a:rPr lang="pt-BR" dirty="0" smtClean="0"/>
              <a:t> </a:t>
            </a:r>
            <a:r>
              <a:rPr lang="pt-BR" dirty="0" err="1" smtClean="0"/>
              <a:t>and</a:t>
            </a:r>
            <a:r>
              <a:rPr lang="pt-BR" dirty="0" smtClean="0"/>
              <a:t> MAX</a:t>
            </a:r>
            <a:r>
              <a:rPr lang="pt-BR" baseline="-25000" dirty="0" smtClean="0"/>
              <a:t>2</a:t>
            </a:r>
            <a:r>
              <a:rPr lang="pt-BR" dirty="0" smtClean="0"/>
              <a:t> output </a:t>
            </a:r>
            <a:r>
              <a:rPr lang="pt-BR" dirty="0" err="1" smtClean="0"/>
              <a:t>probabilities</a:t>
            </a:r>
            <a:r>
              <a:rPr lang="pt-BR" dirty="0" smtClean="0"/>
              <a:t>. Compare </a:t>
            </a:r>
            <a:r>
              <a:rPr lang="pt-BR" dirty="0"/>
              <a:t>MAX</a:t>
            </a:r>
            <a:r>
              <a:rPr lang="pt-BR" baseline="-25000" dirty="0"/>
              <a:t>1</a:t>
            </a:r>
            <a:r>
              <a:rPr lang="pt-BR" dirty="0" smtClean="0"/>
              <a:t> </a:t>
            </a:r>
            <a:r>
              <a:rPr lang="pt-BR" dirty="0" err="1" smtClean="0"/>
              <a:t>with</a:t>
            </a:r>
            <a:r>
              <a:rPr lang="pt-BR" dirty="0" smtClean="0"/>
              <a:t> </a:t>
            </a:r>
            <a:r>
              <a:rPr lang="pt-BR" dirty="0" err="1" smtClean="0"/>
              <a:t>the</a:t>
            </a:r>
            <a:r>
              <a:rPr lang="pt-BR" dirty="0" smtClean="0"/>
              <a:t> </a:t>
            </a:r>
            <a:r>
              <a:rPr lang="pt-BR" dirty="0" err="1" smtClean="0"/>
              <a:t>threshold</a:t>
            </a:r>
            <a:r>
              <a:rPr lang="pt-BR" dirty="0" smtClean="0"/>
              <a:t> for </a:t>
            </a:r>
            <a:r>
              <a:rPr lang="pt-BR" dirty="0" err="1" smtClean="0"/>
              <a:t>reject</a:t>
            </a:r>
            <a:r>
              <a:rPr lang="pt-BR" dirty="0" smtClean="0"/>
              <a:t>, </a:t>
            </a:r>
            <a:r>
              <a:rPr lang="pt-BR" dirty="0" err="1" smtClean="0"/>
              <a:t>classify</a:t>
            </a:r>
            <a:r>
              <a:rPr lang="pt-BR" dirty="0" smtClean="0"/>
              <a:t> </a:t>
            </a:r>
            <a:r>
              <a:rPr lang="pt-BR" dirty="0" err="1" smtClean="0"/>
              <a:t>or</a:t>
            </a:r>
            <a:r>
              <a:rPr lang="pt-BR" dirty="0" smtClean="0"/>
              <a:t> </a:t>
            </a:r>
            <a:r>
              <a:rPr lang="pt-BR" dirty="0" err="1" smtClean="0"/>
              <a:t>send</a:t>
            </a:r>
            <a:r>
              <a:rPr lang="pt-BR" dirty="0" smtClean="0"/>
              <a:t> </a:t>
            </a:r>
            <a:r>
              <a:rPr lang="pt-BR" dirty="0" err="1" smtClean="0"/>
              <a:t>to</a:t>
            </a:r>
            <a:r>
              <a:rPr lang="pt-BR" dirty="0" smtClean="0"/>
              <a:t> </a:t>
            </a:r>
            <a:r>
              <a:rPr lang="pt-BR" dirty="0" err="1" smtClean="0"/>
              <a:t>second</a:t>
            </a:r>
            <a:r>
              <a:rPr lang="pt-BR" dirty="0" smtClean="0"/>
              <a:t> </a:t>
            </a:r>
            <a:r>
              <a:rPr lang="pt-BR" dirty="0" err="1" smtClean="0"/>
              <a:t>stage</a:t>
            </a:r>
            <a:r>
              <a:rPr lang="pt-BR" dirty="0" smtClean="0"/>
              <a:t>.</a:t>
            </a:r>
          </a:p>
          <a:p>
            <a:pPr lvl="1" algn="just"/>
            <a:r>
              <a:rPr lang="pt-BR" dirty="0" err="1" smtClean="0"/>
              <a:t>Second</a:t>
            </a:r>
            <a:r>
              <a:rPr lang="pt-BR" dirty="0" smtClean="0"/>
              <a:t> </a:t>
            </a:r>
            <a:r>
              <a:rPr lang="pt-BR" dirty="0" err="1" smtClean="0"/>
              <a:t>Stage</a:t>
            </a:r>
            <a:r>
              <a:rPr lang="pt-BR" dirty="0" smtClean="0"/>
              <a:t>:</a:t>
            </a:r>
          </a:p>
          <a:p>
            <a:pPr lvl="2" algn="just"/>
            <a:r>
              <a:rPr lang="pt-BR" dirty="0" err="1" smtClean="0"/>
              <a:t>Get</a:t>
            </a:r>
            <a:r>
              <a:rPr lang="pt-BR" dirty="0" smtClean="0"/>
              <a:t> MAX</a:t>
            </a:r>
            <a:r>
              <a:rPr lang="pt-BR" baseline="-25000" dirty="0" smtClean="0"/>
              <a:t>3</a:t>
            </a:r>
            <a:r>
              <a:rPr lang="pt-BR" dirty="0" smtClean="0"/>
              <a:t>. </a:t>
            </a:r>
            <a:r>
              <a:rPr lang="pt-BR" dirty="0" err="1" smtClean="0"/>
              <a:t>Search</a:t>
            </a:r>
            <a:r>
              <a:rPr lang="pt-BR" dirty="0" smtClean="0"/>
              <a:t> </a:t>
            </a:r>
            <a:r>
              <a:rPr lang="pt-BR" dirty="0"/>
              <a:t>for a </a:t>
            </a:r>
            <a:r>
              <a:rPr lang="pt-BR" dirty="0" err="1"/>
              <a:t>binary</a:t>
            </a:r>
            <a:r>
              <a:rPr lang="pt-BR" dirty="0"/>
              <a:t> </a:t>
            </a:r>
            <a:r>
              <a:rPr lang="pt-BR" dirty="0" err="1" smtClean="0"/>
              <a:t>classifier</a:t>
            </a:r>
            <a:r>
              <a:rPr lang="pt-BR" dirty="0" smtClean="0"/>
              <a:t>, </a:t>
            </a:r>
            <a:r>
              <a:rPr lang="pt-BR" dirty="0" err="1" smtClean="0"/>
              <a:t>and</a:t>
            </a:r>
            <a:r>
              <a:rPr lang="pt-BR" dirty="0" smtClean="0"/>
              <a:t> compare </a:t>
            </a:r>
            <a:r>
              <a:rPr lang="pt-BR" dirty="0" err="1" smtClean="0"/>
              <a:t>with</a:t>
            </a:r>
            <a:r>
              <a:rPr lang="pt-BR" dirty="0" smtClean="0"/>
              <a:t> </a:t>
            </a:r>
            <a:r>
              <a:rPr lang="pt-BR" dirty="0" err="1" smtClean="0"/>
              <a:t>the</a:t>
            </a:r>
            <a:r>
              <a:rPr lang="pt-BR" dirty="0" smtClean="0"/>
              <a:t> </a:t>
            </a:r>
            <a:r>
              <a:rPr lang="pt-BR" dirty="0" err="1" smtClean="0"/>
              <a:t>threshold</a:t>
            </a:r>
            <a:r>
              <a:rPr lang="pt-BR" dirty="0" smtClean="0"/>
              <a:t> </a:t>
            </a:r>
            <a:r>
              <a:rPr lang="pt-BR" dirty="0" err="1" smtClean="0"/>
              <a:t>and</a:t>
            </a:r>
            <a:r>
              <a:rPr lang="pt-BR" dirty="0" smtClean="0"/>
              <a:t> MAX</a:t>
            </a:r>
            <a:r>
              <a:rPr lang="pt-BR" baseline="-25000" dirty="0" smtClean="0"/>
              <a:t>1</a:t>
            </a:r>
            <a:r>
              <a:rPr lang="pt-BR" dirty="0"/>
              <a:t> </a:t>
            </a:r>
            <a:r>
              <a:rPr lang="pt-BR" dirty="0" smtClean="0"/>
              <a:t>for </a:t>
            </a:r>
            <a:r>
              <a:rPr lang="pt-BR" dirty="0" err="1" smtClean="0"/>
              <a:t>reject</a:t>
            </a:r>
            <a:r>
              <a:rPr lang="pt-BR" dirty="0" smtClean="0"/>
              <a:t>, </a:t>
            </a:r>
            <a:r>
              <a:rPr lang="pt-BR" dirty="0" err="1" smtClean="0"/>
              <a:t>classify</a:t>
            </a:r>
            <a:r>
              <a:rPr lang="pt-BR" dirty="0" smtClean="0"/>
              <a:t> </a:t>
            </a:r>
            <a:r>
              <a:rPr lang="pt-BR" dirty="0" err="1" smtClean="0"/>
              <a:t>or</a:t>
            </a:r>
            <a:r>
              <a:rPr lang="pt-BR" dirty="0" smtClean="0"/>
              <a:t> </a:t>
            </a:r>
            <a:r>
              <a:rPr lang="pt-BR" dirty="0" err="1" smtClean="0"/>
              <a:t>send</a:t>
            </a:r>
            <a:r>
              <a:rPr lang="pt-BR" dirty="0" smtClean="0"/>
              <a:t> </a:t>
            </a:r>
            <a:r>
              <a:rPr lang="pt-BR" dirty="0" err="1" smtClean="0"/>
              <a:t>to</a:t>
            </a:r>
            <a:r>
              <a:rPr lang="pt-BR" dirty="0" smtClean="0"/>
              <a:t> </a:t>
            </a:r>
            <a:r>
              <a:rPr lang="pt-BR" dirty="0" err="1" smtClean="0"/>
              <a:t>third</a:t>
            </a:r>
            <a:r>
              <a:rPr lang="pt-BR" dirty="0" smtClean="0"/>
              <a:t> </a:t>
            </a:r>
            <a:r>
              <a:rPr lang="pt-BR" dirty="0" err="1" smtClean="0"/>
              <a:t>stage</a:t>
            </a:r>
            <a:r>
              <a:rPr lang="pt-BR" dirty="0" smtClean="0"/>
              <a:t>.</a:t>
            </a:r>
          </a:p>
          <a:p>
            <a:pPr lvl="1" algn="just"/>
            <a:r>
              <a:rPr lang="pt-BR" dirty="0" err="1" smtClean="0"/>
              <a:t>Third</a:t>
            </a:r>
            <a:r>
              <a:rPr lang="pt-BR" dirty="0" smtClean="0"/>
              <a:t> </a:t>
            </a:r>
            <a:r>
              <a:rPr lang="pt-BR" dirty="0" err="1" smtClean="0"/>
              <a:t>Stage</a:t>
            </a:r>
            <a:r>
              <a:rPr lang="pt-BR" dirty="0" smtClean="0"/>
              <a:t>:</a:t>
            </a:r>
          </a:p>
          <a:p>
            <a:pPr lvl="2" algn="just"/>
            <a:r>
              <a:rPr lang="pt-BR" dirty="0" err="1" smtClean="0"/>
              <a:t>Get</a:t>
            </a:r>
            <a:r>
              <a:rPr lang="pt-BR" dirty="0" smtClean="0"/>
              <a:t> MAX</a:t>
            </a:r>
            <a:r>
              <a:rPr lang="pt-BR" baseline="-25000" dirty="0"/>
              <a:t>4</a:t>
            </a:r>
            <a:r>
              <a:rPr lang="pt-BR" dirty="0" smtClean="0"/>
              <a:t> </a:t>
            </a:r>
            <a:r>
              <a:rPr lang="pt-BR" dirty="0" err="1" smtClean="0"/>
              <a:t>and</a:t>
            </a:r>
            <a:r>
              <a:rPr lang="pt-BR" dirty="0" smtClean="0"/>
              <a:t> combine </a:t>
            </a:r>
            <a:r>
              <a:rPr lang="pt-BR" dirty="0" err="1" smtClean="0"/>
              <a:t>the</a:t>
            </a:r>
            <a:r>
              <a:rPr lang="pt-BR" dirty="0" smtClean="0"/>
              <a:t> </a:t>
            </a:r>
            <a:r>
              <a:rPr lang="pt-BR" dirty="0" err="1" smtClean="0"/>
              <a:t>probabilities</a:t>
            </a:r>
            <a:r>
              <a:rPr lang="pt-BR" dirty="0" smtClean="0"/>
              <a:t> </a:t>
            </a:r>
            <a:r>
              <a:rPr lang="pt-BR" dirty="0" err="1" smtClean="0"/>
              <a:t>with</a:t>
            </a:r>
            <a:r>
              <a:rPr lang="pt-BR" dirty="0" smtClean="0"/>
              <a:t> MAX</a:t>
            </a:r>
            <a:r>
              <a:rPr lang="pt-BR" baseline="-25000" dirty="0" smtClean="0"/>
              <a:t>3</a:t>
            </a:r>
            <a:r>
              <a:rPr lang="pt-BR" dirty="0" smtClean="0"/>
              <a:t>. </a:t>
            </a:r>
            <a:r>
              <a:rPr lang="pt-BR" dirty="0" err="1" smtClean="0"/>
              <a:t>Using</a:t>
            </a:r>
            <a:r>
              <a:rPr lang="pt-BR" dirty="0" smtClean="0"/>
              <a:t> </a:t>
            </a:r>
            <a:r>
              <a:rPr lang="pt-BR" dirty="0" err="1" smtClean="0"/>
              <a:t>the</a:t>
            </a:r>
            <a:r>
              <a:rPr lang="pt-BR" dirty="0" smtClean="0"/>
              <a:t> </a:t>
            </a:r>
            <a:r>
              <a:rPr lang="pt-BR" dirty="0" err="1" smtClean="0"/>
              <a:t>threshold</a:t>
            </a:r>
            <a:r>
              <a:rPr lang="pt-BR" dirty="0" smtClean="0"/>
              <a:t> </a:t>
            </a:r>
            <a:r>
              <a:rPr lang="pt-BR" dirty="0" err="1" smtClean="0"/>
              <a:t>to</a:t>
            </a:r>
            <a:r>
              <a:rPr lang="pt-BR" dirty="0" smtClean="0"/>
              <a:t> </a:t>
            </a:r>
            <a:r>
              <a:rPr lang="pt-BR" dirty="0" err="1" smtClean="0"/>
              <a:t>reject</a:t>
            </a:r>
            <a:r>
              <a:rPr lang="pt-BR" dirty="0" smtClean="0"/>
              <a:t> </a:t>
            </a:r>
            <a:r>
              <a:rPr lang="pt-BR" dirty="0" err="1" smtClean="0"/>
              <a:t>or</a:t>
            </a:r>
            <a:r>
              <a:rPr lang="pt-BR" dirty="0" smtClean="0"/>
              <a:t> </a:t>
            </a:r>
            <a:r>
              <a:rPr lang="pt-BR" dirty="0" err="1" smtClean="0"/>
              <a:t>classify</a:t>
            </a:r>
            <a:r>
              <a:rPr lang="pt-BR" dirty="0" smtClean="0"/>
              <a:t>.</a:t>
            </a:r>
            <a:endParaRPr lang="pt-BR" dirty="0"/>
          </a:p>
          <a:p>
            <a:pPr lvl="2"/>
            <a:endParaRPr lang="pt-BR" dirty="0" smtClean="0"/>
          </a:p>
          <a:p>
            <a:endParaRPr lang="en-US" dirty="0"/>
          </a:p>
        </p:txBody>
      </p:sp>
      <p:sp>
        <p:nvSpPr>
          <p:cNvPr id="4" name="Espaço Reservado para Número de Slide 3"/>
          <p:cNvSpPr>
            <a:spLocks noGrp="1"/>
          </p:cNvSpPr>
          <p:nvPr>
            <p:ph type="sldNum" sz="quarter" idx="12"/>
          </p:nvPr>
        </p:nvSpPr>
        <p:spPr/>
        <p:txBody>
          <a:bodyPr/>
          <a:lstStyle/>
          <a:p>
            <a:fld id="{285310F4-2ABF-42C6-B5FC-B4B424ABD28E}" type="slidenum">
              <a:rPr lang="en-US" smtClean="0"/>
              <a:pPr/>
              <a:t>7</a:t>
            </a:fld>
            <a:endParaRPr lang="en-US"/>
          </a:p>
        </p:txBody>
      </p:sp>
    </p:spTree>
    <p:extLst>
      <p:ext uri="{BB962C8B-B14F-4D97-AF65-F5344CB8AC3E}">
        <p14:creationId xmlns="" xmlns:p14="http://schemas.microsoft.com/office/powerpoint/2010/main" val="14499289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Training </a:t>
            </a:r>
            <a:r>
              <a:rPr lang="pt-BR" dirty="0" err="1"/>
              <a:t>the</a:t>
            </a:r>
            <a:r>
              <a:rPr lang="pt-BR" dirty="0"/>
              <a:t> </a:t>
            </a:r>
            <a:r>
              <a:rPr lang="pt-BR" dirty="0" err="1" smtClean="0"/>
              <a:t>First</a:t>
            </a:r>
            <a:r>
              <a:rPr lang="pt-BR" dirty="0" smtClean="0"/>
              <a:t> </a:t>
            </a:r>
            <a:r>
              <a:rPr lang="pt-BR" dirty="0" err="1" smtClean="0"/>
              <a:t>Stage</a:t>
            </a:r>
            <a:endParaRPr lang="en-US" dirty="0"/>
          </a:p>
        </p:txBody>
      </p:sp>
      <p:sp>
        <p:nvSpPr>
          <p:cNvPr id="3" name="Espaço Reservado para Conteúdo 2"/>
          <p:cNvSpPr>
            <a:spLocks noGrp="1"/>
          </p:cNvSpPr>
          <p:nvPr>
            <p:ph idx="1"/>
          </p:nvPr>
        </p:nvSpPr>
        <p:spPr/>
        <p:txBody>
          <a:bodyPr/>
          <a:lstStyle/>
          <a:p>
            <a:pPr algn="just"/>
            <a:r>
              <a:rPr lang="pt-BR" dirty="0" err="1" smtClean="0"/>
              <a:t>Classifier</a:t>
            </a:r>
            <a:r>
              <a:rPr lang="pt-BR" dirty="0" smtClean="0"/>
              <a:t>: MLP Neural </a:t>
            </a:r>
            <a:r>
              <a:rPr lang="pt-BR" dirty="0"/>
              <a:t>Network </a:t>
            </a:r>
            <a:r>
              <a:rPr lang="pt-BR" dirty="0" err="1"/>
              <a:t>with</a:t>
            </a:r>
            <a:r>
              <a:rPr lang="pt-BR" dirty="0"/>
              <a:t> </a:t>
            </a:r>
            <a:r>
              <a:rPr lang="pt-BR" dirty="0" smtClean="0"/>
              <a:t>168 inputs, 100 </a:t>
            </a:r>
            <a:r>
              <a:rPr lang="pt-BR" dirty="0" err="1" smtClean="0"/>
              <a:t>hidden</a:t>
            </a:r>
            <a:r>
              <a:rPr lang="pt-BR" dirty="0" smtClean="0"/>
              <a:t> </a:t>
            </a:r>
            <a:r>
              <a:rPr lang="pt-BR" dirty="0" err="1" smtClean="0"/>
              <a:t>layer</a:t>
            </a:r>
            <a:r>
              <a:rPr lang="pt-BR" dirty="0" smtClean="0"/>
              <a:t> </a:t>
            </a:r>
            <a:r>
              <a:rPr lang="pt-BR" dirty="0" err="1" smtClean="0"/>
              <a:t>units</a:t>
            </a:r>
            <a:r>
              <a:rPr lang="pt-BR" dirty="0" smtClean="0"/>
              <a:t>, </a:t>
            </a:r>
            <a:r>
              <a:rPr lang="pt-BR" dirty="0" err="1" smtClean="0"/>
              <a:t>and</a:t>
            </a:r>
            <a:r>
              <a:rPr lang="pt-BR" dirty="0" smtClean="0"/>
              <a:t> 25 outputs.</a:t>
            </a:r>
            <a:endParaRPr lang="pt-BR" dirty="0"/>
          </a:p>
          <a:p>
            <a:pPr algn="just"/>
            <a:r>
              <a:rPr lang="pt-BR" dirty="0" err="1" smtClean="0"/>
              <a:t>Features</a:t>
            </a:r>
            <a:r>
              <a:rPr lang="pt-BR" dirty="0" smtClean="0"/>
              <a:t>: </a:t>
            </a:r>
            <a:r>
              <a:rPr lang="en-US" dirty="0"/>
              <a:t>Statistical Spectrum </a:t>
            </a:r>
            <a:r>
              <a:rPr lang="en-US" dirty="0" smtClean="0"/>
              <a:t>Descriptors.</a:t>
            </a:r>
          </a:p>
          <a:p>
            <a:pPr algn="just"/>
            <a:r>
              <a:rPr lang="pt-BR" dirty="0" err="1" smtClean="0"/>
              <a:t>Partition</a:t>
            </a:r>
            <a:r>
              <a:rPr lang="pt-BR" dirty="0" smtClean="0"/>
              <a:t>: 66% </a:t>
            </a:r>
            <a:r>
              <a:rPr lang="pt-BR" dirty="0" err="1" smtClean="0"/>
              <a:t>of</a:t>
            </a:r>
            <a:r>
              <a:rPr lang="pt-BR" dirty="0" smtClean="0"/>
              <a:t> </a:t>
            </a:r>
            <a:r>
              <a:rPr lang="pt-BR" dirty="0" err="1" smtClean="0"/>
              <a:t>the</a:t>
            </a:r>
            <a:r>
              <a:rPr lang="pt-BR" dirty="0" smtClean="0"/>
              <a:t> </a:t>
            </a:r>
            <a:r>
              <a:rPr lang="pt-BR" dirty="0" err="1" smtClean="0"/>
              <a:t>dataset</a:t>
            </a:r>
            <a:r>
              <a:rPr lang="pt-BR" dirty="0" smtClean="0"/>
              <a:t>.</a:t>
            </a:r>
            <a:endParaRPr lang="en-US" dirty="0"/>
          </a:p>
        </p:txBody>
      </p:sp>
      <p:sp>
        <p:nvSpPr>
          <p:cNvPr id="4" name="Espaço Reservado para Número de Slide 3"/>
          <p:cNvSpPr>
            <a:spLocks noGrp="1"/>
          </p:cNvSpPr>
          <p:nvPr>
            <p:ph type="sldNum" sz="quarter" idx="12"/>
          </p:nvPr>
        </p:nvSpPr>
        <p:spPr/>
        <p:txBody>
          <a:bodyPr/>
          <a:lstStyle/>
          <a:p>
            <a:fld id="{285310F4-2ABF-42C6-B5FC-B4B424ABD28E}" type="slidenum">
              <a:rPr lang="en-US" smtClean="0"/>
              <a:pPr/>
              <a:t>8</a:t>
            </a:fld>
            <a:endParaRPr lang="en-US"/>
          </a:p>
        </p:txBody>
      </p:sp>
    </p:spTree>
    <p:extLst>
      <p:ext uri="{BB962C8B-B14F-4D97-AF65-F5344CB8AC3E}">
        <p14:creationId xmlns="" xmlns:p14="http://schemas.microsoft.com/office/powerpoint/2010/main" val="27342817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Training </a:t>
            </a:r>
            <a:r>
              <a:rPr lang="pt-BR" dirty="0" err="1" smtClean="0"/>
              <a:t>the</a:t>
            </a:r>
            <a:r>
              <a:rPr lang="pt-BR" dirty="0" smtClean="0"/>
              <a:t> </a:t>
            </a:r>
            <a:r>
              <a:rPr lang="pt-BR" dirty="0" err="1" smtClean="0"/>
              <a:t>First</a:t>
            </a:r>
            <a:r>
              <a:rPr lang="pt-BR" dirty="0" smtClean="0"/>
              <a:t> </a:t>
            </a:r>
            <a:r>
              <a:rPr lang="pt-BR" dirty="0" err="1"/>
              <a:t>Stage</a:t>
            </a:r>
            <a:endParaRPr lang="en-US" dirty="0"/>
          </a:p>
        </p:txBody>
      </p:sp>
      <mc:AlternateContent xmlns:mc="http://schemas.openxmlformats.org/markup-compatibility/2006">
        <mc:Choice xmlns="" xmlns:a14="http://schemas.microsoft.com/office/drawing/2010/main" Requires="a14">
          <p:sp>
            <p:nvSpPr>
              <p:cNvPr id="3" name="Espaço Reservado para Conteúdo 2"/>
              <p:cNvSpPr>
                <a:spLocks noGrp="1"/>
              </p:cNvSpPr>
              <p:nvPr>
                <p:ph idx="1"/>
              </p:nvPr>
            </p:nvSpPr>
            <p:spPr/>
            <p:txBody>
              <a:bodyPr>
                <a:normAutofit fontScale="92500"/>
              </a:bodyPr>
              <a:lstStyle/>
              <a:p>
                <a:pPr algn="just"/>
                <a:r>
                  <a:rPr lang="pt-BR" dirty="0" smtClean="0"/>
                  <a:t>Train </a:t>
                </a:r>
                <a:r>
                  <a:rPr lang="pt-BR" dirty="0" err="1" smtClean="0"/>
                  <a:t>the</a:t>
                </a:r>
                <a:r>
                  <a:rPr lang="pt-BR" dirty="0" smtClean="0"/>
                  <a:t> </a:t>
                </a:r>
                <a:r>
                  <a:rPr lang="pt-BR" dirty="0" err="1" smtClean="0"/>
                  <a:t>dataset</a:t>
                </a:r>
                <a:endParaRPr lang="pt-BR" dirty="0" smtClean="0"/>
              </a:p>
              <a:p>
                <a:pPr algn="just"/>
                <a:r>
                  <a:rPr lang="pt-BR" dirty="0" err="1" smtClean="0"/>
                  <a:t>Get</a:t>
                </a:r>
                <a:r>
                  <a:rPr lang="pt-BR" dirty="0" smtClean="0"/>
                  <a:t> </a:t>
                </a:r>
                <a:r>
                  <a:rPr lang="pt-BR" dirty="0" err="1" smtClean="0"/>
                  <a:t>arg</a:t>
                </a:r>
                <a:r>
                  <a:rPr lang="pt-BR" dirty="0" smtClean="0"/>
                  <a:t>(P</a:t>
                </a:r>
                <a:r>
                  <a:rPr lang="pt-BR" baseline="-25000" dirty="0"/>
                  <a:t>1</a:t>
                </a:r>
                <a:r>
                  <a:rPr lang="pt-BR" baseline="-25000" dirty="0" smtClean="0"/>
                  <a:t>max</a:t>
                </a:r>
                <a:r>
                  <a:rPr lang="pt-BR" dirty="0" smtClean="0"/>
                  <a:t>) </a:t>
                </a:r>
                <a:r>
                  <a:rPr lang="pt-BR" dirty="0" err="1" smtClean="0"/>
                  <a:t>and</a:t>
                </a:r>
                <a:r>
                  <a:rPr lang="pt-BR" dirty="0" smtClean="0"/>
                  <a:t> </a:t>
                </a:r>
                <a:r>
                  <a:rPr lang="pt-BR" dirty="0" err="1" smtClean="0"/>
                  <a:t>arg</a:t>
                </a:r>
                <a:r>
                  <a:rPr lang="pt-BR" dirty="0" smtClean="0"/>
                  <a:t>(P</a:t>
                </a:r>
                <a:r>
                  <a:rPr lang="pt-BR" baseline="-25000" dirty="0" smtClean="0"/>
                  <a:t>2max</a:t>
                </a:r>
                <a:r>
                  <a:rPr lang="pt-BR" dirty="0" smtClean="0"/>
                  <a:t>)</a:t>
                </a:r>
              </a:p>
              <a:p>
                <a:pPr algn="just"/>
                <a:r>
                  <a:rPr lang="pt-BR" dirty="0" err="1" smtClean="0"/>
                  <a:t>Calculate</a:t>
                </a:r>
                <a:r>
                  <a:rPr lang="pt-BR" dirty="0" smtClean="0"/>
                  <a:t> </a:t>
                </a:r>
                <a:r>
                  <a:rPr lang="pt-BR" dirty="0" err="1" smtClean="0"/>
                  <a:t>the</a:t>
                </a:r>
                <a:r>
                  <a:rPr lang="pt-BR" dirty="0" smtClean="0"/>
                  <a:t> </a:t>
                </a:r>
                <a:r>
                  <a:rPr lang="pt-BR" dirty="0" err="1" smtClean="0"/>
                  <a:t>thresholds</a:t>
                </a:r>
                <a:r>
                  <a:rPr lang="pt-BR" dirty="0" smtClean="0"/>
                  <a:t> </a:t>
                </a:r>
                <a:r>
                  <a:rPr lang="el-GR" dirty="0" smtClean="0"/>
                  <a:t>λ</a:t>
                </a:r>
                <a:r>
                  <a:rPr lang="pt-BR" dirty="0" smtClean="0"/>
                  <a:t> </a:t>
                </a:r>
                <a:r>
                  <a:rPr lang="pt-BR" dirty="0" err="1" smtClean="0"/>
                  <a:t>using</a:t>
                </a:r>
                <a:r>
                  <a:rPr lang="pt-BR" dirty="0" smtClean="0"/>
                  <a:t> </a:t>
                </a:r>
                <a:r>
                  <a:rPr lang="pt-BR" dirty="0" err="1" smtClean="0"/>
                  <a:t>mean</a:t>
                </a:r>
                <a:r>
                  <a:rPr lang="pt-BR" dirty="0" smtClean="0"/>
                  <a:t> </a:t>
                </a:r>
                <a:r>
                  <a:rPr lang="pt-BR" dirty="0" err="1" smtClean="0"/>
                  <a:t>and</a:t>
                </a:r>
                <a:r>
                  <a:rPr lang="pt-BR" dirty="0" smtClean="0"/>
                  <a:t> standard </a:t>
                </a:r>
                <a:r>
                  <a:rPr lang="pt-BR" dirty="0" err="1" smtClean="0"/>
                  <a:t>deviation</a:t>
                </a:r>
                <a:r>
                  <a:rPr lang="pt-BR" dirty="0" smtClean="0"/>
                  <a:t> </a:t>
                </a:r>
                <a:r>
                  <a:rPr lang="pt-BR" dirty="0" err="1" smtClean="0"/>
                  <a:t>of</a:t>
                </a:r>
                <a:r>
                  <a:rPr lang="pt-BR" dirty="0" smtClean="0"/>
                  <a:t> </a:t>
                </a:r>
                <a:r>
                  <a:rPr lang="pt-BR" dirty="0" err="1" smtClean="0"/>
                  <a:t>the</a:t>
                </a:r>
                <a:r>
                  <a:rPr lang="pt-BR" dirty="0" smtClean="0"/>
                  <a:t> TP </a:t>
                </a:r>
                <a:r>
                  <a:rPr lang="pt-BR" dirty="0" err="1" smtClean="0"/>
                  <a:t>and</a:t>
                </a:r>
                <a:r>
                  <a:rPr lang="pt-BR" dirty="0" smtClean="0"/>
                  <a:t> FP output </a:t>
                </a:r>
                <a:r>
                  <a:rPr lang="pt-BR" dirty="0" err="1" smtClean="0"/>
                  <a:t>probabilities</a:t>
                </a:r>
                <a:r>
                  <a:rPr lang="pt-BR" dirty="0" smtClean="0"/>
                  <a:t>.</a:t>
                </a:r>
              </a:p>
              <a:p>
                <a:pPr algn="just"/>
                <a:r>
                  <a:rPr lang="pt-BR" dirty="0" err="1" smtClean="0"/>
                  <a:t>Generate</a:t>
                </a:r>
                <a:r>
                  <a:rPr lang="pt-BR" dirty="0" smtClean="0"/>
                  <a:t> </a:t>
                </a:r>
                <a:r>
                  <a:rPr lang="pt-BR" dirty="0" err="1" smtClean="0"/>
                  <a:t>the</a:t>
                </a:r>
                <a:r>
                  <a:rPr lang="pt-BR" dirty="0" smtClean="0"/>
                  <a:t> </a:t>
                </a:r>
                <a:r>
                  <a:rPr lang="pt-BR" dirty="0" err="1" smtClean="0"/>
                  <a:t>list</a:t>
                </a:r>
                <a:r>
                  <a:rPr lang="pt-BR" dirty="0" smtClean="0"/>
                  <a:t> </a:t>
                </a:r>
                <a:r>
                  <a:rPr lang="pt-BR" dirty="0" err="1" smtClean="0"/>
                  <a:t>of</a:t>
                </a:r>
                <a:r>
                  <a:rPr lang="pt-BR" dirty="0" smtClean="0"/>
                  <a:t> </a:t>
                </a:r>
                <a:r>
                  <a:rPr lang="pt-BR" dirty="0" err="1" smtClean="0"/>
                  <a:t>confused</a:t>
                </a:r>
                <a:r>
                  <a:rPr lang="pt-BR" dirty="0" smtClean="0"/>
                  <a:t> </a:t>
                </a:r>
                <a:r>
                  <a:rPr lang="pt-BR" dirty="0" err="1" smtClean="0"/>
                  <a:t>patterns</a:t>
                </a:r>
                <a:r>
                  <a:rPr lang="pt-BR" dirty="0" smtClean="0"/>
                  <a:t> </a:t>
                </a:r>
                <a:r>
                  <a:rPr lang="pt-BR" dirty="0" err="1" smtClean="0"/>
                  <a:t>analyzing</a:t>
                </a:r>
                <a:r>
                  <a:rPr lang="pt-BR" dirty="0" smtClean="0"/>
                  <a:t> </a:t>
                </a:r>
                <a:r>
                  <a:rPr lang="pt-BR" dirty="0" err="1" smtClean="0"/>
                  <a:t>the</a:t>
                </a:r>
                <a:r>
                  <a:rPr lang="pt-BR" dirty="0" smtClean="0"/>
                  <a:t> </a:t>
                </a:r>
                <a:r>
                  <a:rPr lang="el-GR" dirty="0" smtClean="0"/>
                  <a:t>λ</a:t>
                </a:r>
                <a:r>
                  <a:rPr lang="pt-BR" dirty="0" smtClean="0"/>
                  <a:t> </a:t>
                </a:r>
                <a:r>
                  <a:rPr lang="pt-BR" dirty="0" err="1" smtClean="0"/>
                  <a:t>threshold</a:t>
                </a:r>
                <a:r>
                  <a:rPr lang="pt-BR" dirty="0" smtClean="0"/>
                  <a:t>.</a:t>
                </a:r>
              </a:p>
              <a:p>
                <a:pPr algn="just"/>
                <a:r>
                  <a:rPr lang="pt-BR" dirty="0" err="1" smtClean="0"/>
                  <a:t>Calculate</a:t>
                </a:r>
                <a:r>
                  <a:rPr lang="pt-BR" dirty="0" smtClean="0"/>
                  <a:t> </a:t>
                </a:r>
                <a:r>
                  <a:rPr lang="pt-BR" dirty="0" err="1" smtClean="0"/>
                  <a:t>the</a:t>
                </a:r>
                <a:r>
                  <a:rPr lang="pt-BR" dirty="0" smtClean="0"/>
                  <a:t> </a:t>
                </a:r>
                <a:r>
                  <a:rPr lang="pt-BR" dirty="0" err="1"/>
                  <a:t>m</a:t>
                </a:r>
                <a:r>
                  <a:rPr lang="pt-BR" dirty="0" err="1" smtClean="0"/>
                  <a:t>ean</a:t>
                </a:r>
                <a:r>
                  <a:rPr lang="pt-BR" dirty="0" smtClean="0"/>
                  <a:t> </a:t>
                </a:r>
                <a14:m>
                  <m:oMath xmlns:m="http://schemas.openxmlformats.org/officeDocument/2006/math">
                    <m:acc>
                      <m:accPr>
                        <m:chr m:val="̅"/>
                        <m:ctrlPr>
                          <a:rPr lang="pt-BR" i="1" dirty="0">
                            <a:latin typeface="Cambria Math"/>
                          </a:rPr>
                        </m:ctrlPr>
                      </m:accPr>
                      <m:e>
                        <m:r>
                          <a:rPr lang="pt-BR" i="1" dirty="0">
                            <a:latin typeface="Cambria Math"/>
                          </a:rPr>
                          <m:t>𝑀</m:t>
                        </m:r>
                      </m:e>
                    </m:acc>
                  </m:oMath>
                </a14:m>
                <a:r>
                  <a:rPr lang="pt-BR" dirty="0" smtClean="0"/>
                  <a:t> </a:t>
                </a:r>
                <a:r>
                  <a:rPr lang="pt-BR" dirty="0" err="1" smtClean="0"/>
                  <a:t>of</a:t>
                </a:r>
                <a:r>
                  <a:rPr lang="pt-BR" dirty="0" smtClean="0"/>
                  <a:t> </a:t>
                </a:r>
                <a:r>
                  <a:rPr lang="pt-BR" dirty="0" err="1" smtClean="0"/>
                  <a:t>the</a:t>
                </a:r>
                <a:r>
                  <a:rPr lang="pt-BR" dirty="0" smtClean="0"/>
                  <a:t> </a:t>
                </a:r>
                <a:r>
                  <a:rPr lang="pt-BR" dirty="0" err="1" smtClean="0"/>
                  <a:t>misclassified</a:t>
                </a:r>
                <a:r>
                  <a:rPr lang="pt-BR" dirty="0" smtClean="0"/>
                  <a:t> </a:t>
                </a:r>
                <a:r>
                  <a:rPr lang="pt-BR" dirty="0" err="1" smtClean="0"/>
                  <a:t>patterns</a:t>
                </a:r>
                <a:r>
                  <a:rPr lang="pt-BR" dirty="0" smtClean="0"/>
                  <a:t> in </a:t>
                </a:r>
                <a:r>
                  <a:rPr lang="pt-BR" dirty="0" err="1" smtClean="0"/>
                  <a:t>the</a:t>
                </a:r>
                <a:r>
                  <a:rPr lang="pt-BR" dirty="0" smtClean="0"/>
                  <a:t> </a:t>
                </a:r>
                <a:r>
                  <a:rPr lang="pt-BR" dirty="0" err="1" smtClean="0"/>
                  <a:t>confusion</a:t>
                </a:r>
                <a:r>
                  <a:rPr lang="pt-BR" dirty="0" smtClean="0"/>
                  <a:t> </a:t>
                </a:r>
                <a:r>
                  <a:rPr lang="pt-BR" dirty="0" err="1" smtClean="0"/>
                  <a:t>matrix</a:t>
                </a:r>
                <a:r>
                  <a:rPr lang="pt-BR" dirty="0" smtClean="0"/>
                  <a:t>.</a:t>
                </a:r>
              </a:p>
              <a:p>
                <a:pPr algn="just"/>
                <a:r>
                  <a:rPr lang="pt-BR" dirty="0" err="1" smtClean="0"/>
                  <a:t>Generate</a:t>
                </a:r>
                <a:r>
                  <a:rPr lang="pt-BR" dirty="0" smtClean="0"/>
                  <a:t> </a:t>
                </a:r>
                <a:r>
                  <a:rPr lang="pt-BR" dirty="0" err="1" smtClean="0"/>
                  <a:t>the</a:t>
                </a:r>
                <a:r>
                  <a:rPr lang="pt-BR" dirty="0" smtClean="0"/>
                  <a:t> </a:t>
                </a:r>
                <a:r>
                  <a:rPr lang="pt-BR" dirty="0" err="1" smtClean="0"/>
                  <a:t>list</a:t>
                </a:r>
                <a:r>
                  <a:rPr lang="pt-BR" dirty="0" smtClean="0"/>
                  <a:t> </a:t>
                </a:r>
                <a:r>
                  <a:rPr lang="pt-BR" dirty="0" err="1" smtClean="0"/>
                  <a:t>of</a:t>
                </a:r>
                <a:r>
                  <a:rPr lang="pt-BR" dirty="0" smtClean="0"/>
                  <a:t> </a:t>
                </a:r>
                <a:r>
                  <a:rPr lang="pt-BR" dirty="0" err="1" smtClean="0"/>
                  <a:t>binary</a:t>
                </a:r>
                <a:r>
                  <a:rPr lang="pt-BR" dirty="0" smtClean="0"/>
                  <a:t> </a:t>
                </a:r>
                <a:r>
                  <a:rPr lang="pt-BR" dirty="0" err="1" smtClean="0"/>
                  <a:t>classifiers</a:t>
                </a:r>
                <a:r>
                  <a:rPr lang="pt-BR" dirty="0" smtClean="0"/>
                  <a:t> </a:t>
                </a:r>
                <a:r>
                  <a:rPr lang="pt-BR" dirty="0" smtClean="0">
                    <a:latin typeface="Symbol" pitchFamily="18" charset="2"/>
                  </a:rPr>
                  <a:t>W</a:t>
                </a:r>
                <a:r>
                  <a:rPr lang="pt-BR" dirty="0" smtClean="0"/>
                  <a:t> </a:t>
                </a:r>
                <a:r>
                  <a:rPr lang="pt-BR" dirty="0" err="1" smtClean="0"/>
                  <a:t>analyzing</a:t>
                </a:r>
                <a:r>
                  <a:rPr lang="pt-BR" dirty="0" smtClean="0"/>
                  <a:t> </a:t>
                </a:r>
                <a:r>
                  <a:rPr lang="pt-BR" dirty="0" err="1" smtClean="0"/>
                  <a:t>the</a:t>
                </a:r>
                <a:r>
                  <a:rPr lang="pt-BR" dirty="0" smtClean="0"/>
                  <a:t> </a:t>
                </a:r>
                <a:r>
                  <a:rPr lang="pt-BR" dirty="0" err="1" smtClean="0"/>
                  <a:t>mean</a:t>
                </a:r>
                <a:r>
                  <a:rPr lang="pt-BR" dirty="0" smtClean="0"/>
                  <a:t> </a:t>
                </a:r>
                <a14:m>
                  <m:oMath xmlns:m="http://schemas.openxmlformats.org/officeDocument/2006/math">
                    <m:acc>
                      <m:accPr>
                        <m:chr m:val="̅"/>
                        <m:ctrlPr>
                          <a:rPr lang="pt-BR" i="1" dirty="0">
                            <a:latin typeface="Cambria Math"/>
                          </a:rPr>
                        </m:ctrlPr>
                      </m:accPr>
                      <m:e>
                        <m:r>
                          <a:rPr lang="pt-BR" i="1" dirty="0">
                            <a:latin typeface="Cambria Math"/>
                          </a:rPr>
                          <m:t>𝑀</m:t>
                        </m:r>
                      </m:e>
                    </m:acc>
                  </m:oMath>
                </a14:m>
                <a:r>
                  <a:rPr lang="pt-BR" dirty="0" smtClean="0"/>
                  <a:t>.</a:t>
                </a:r>
                <a:endParaRPr lang="en-US" dirty="0"/>
              </a:p>
            </p:txBody>
          </p:sp>
        </mc:Choice>
        <mc:Fallback>
          <p:sp>
            <p:nvSpPr>
              <p:cNvPr id="3" name="Espaço Reservado para Conteúdo 2"/>
              <p:cNvSpPr>
                <a:spLocks noGrp="1" noRot="1" noChangeAspect="1" noMove="1" noResize="1" noEditPoints="1" noAdjustHandles="1" noChangeArrowheads="1" noChangeShapeType="1" noTextEdit="1"/>
              </p:cNvSpPr>
              <p:nvPr>
                <p:ph idx="1"/>
              </p:nvPr>
            </p:nvSpPr>
            <p:spPr>
              <a:blipFill rotWithShape="1">
                <a:blip r:embed="rId2" cstate="print"/>
                <a:stretch>
                  <a:fillRect l="-1429" t="-1390" r="-1643" b="-1043"/>
                </a:stretch>
              </a:blipFill>
            </p:spPr>
            <p:txBody>
              <a:bodyPr/>
              <a:lstStyle/>
              <a:p>
                <a:r>
                  <a:rPr lang="en-US">
                    <a:noFill/>
                  </a:rPr>
                  <a:t> </a:t>
                </a:r>
              </a:p>
            </p:txBody>
          </p:sp>
        </mc:Fallback>
      </mc:AlternateContent>
      <p:sp>
        <p:nvSpPr>
          <p:cNvPr id="4" name="Espaço Reservado para Número de Slide 3"/>
          <p:cNvSpPr>
            <a:spLocks noGrp="1"/>
          </p:cNvSpPr>
          <p:nvPr>
            <p:ph type="sldNum" sz="quarter" idx="12"/>
          </p:nvPr>
        </p:nvSpPr>
        <p:spPr/>
        <p:txBody>
          <a:bodyPr/>
          <a:lstStyle/>
          <a:p>
            <a:fld id="{285310F4-2ABF-42C6-B5FC-B4B424ABD28E}" type="slidenum">
              <a:rPr lang="en-US" smtClean="0"/>
              <a:pPr/>
              <a:t>9</a:t>
            </a:fld>
            <a:endParaRPr lang="en-US"/>
          </a:p>
        </p:txBody>
      </p:sp>
    </p:spTree>
    <p:extLst>
      <p:ext uri="{BB962C8B-B14F-4D97-AF65-F5344CB8AC3E}">
        <p14:creationId xmlns="" xmlns:p14="http://schemas.microsoft.com/office/powerpoint/2010/main" val="339547656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1092</TotalTime>
  <Words>1292</Words>
  <Application>Microsoft Office PowerPoint</Application>
  <PresentationFormat>Apresentação na tela (4:3)</PresentationFormat>
  <Paragraphs>581</Paragraphs>
  <Slides>16</Slides>
  <Notes>0</Notes>
  <HiddenSlides>0</HiddenSlides>
  <MMClips>0</MMClips>
  <ScaleCrop>false</ScaleCrop>
  <HeadingPairs>
    <vt:vector size="4" baseType="variant">
      <vt:variant>
        <vt:lpstr>Tema</vt:lpstr>
      </vt:variant>
      <vt:variant>
        <vt:i4>1</vt:i4>
      </vt:variant>
      <vt:variant>
        <vt:lpstr>Títulos de slides</vt:lpstr>
      </vt:variant>
      <vt:variant>
        <vt:i4>16</vt:i4>
      </vt:variant>
    </vt:vector>
  </HeadingPairs>
  <TitlesOfParts>
    <vt:vector size="17" baseType="lpstr">
      <vt:lpstr>Tema do Office</vt:lpstr>
      <vt:lpstr>Slide 1</vt:lpstr>
      <vt:lpstr>Abstract</vt:lpstr>
      <vt:lpstr>MSD Dataset</vt:lpstr>
      <vt:lpstr>TU-WIEN MSD Benchmarks</vt:lpstr>
      <vt:lpstr>TU-WIEN MSD Benchmarks</vt:lpstr>
      <vt:lpstr>Datasets Used</vt:lpstr>
      <vt:lpstr>Proposal</vt:lpstr>
      <vt:lpstr>Training the First Stage</vt:lpstr>
      <vt:lpstr>Training the First Stage</vt:lpstr>
      <vt:lpstr>Training the Second Stage</vt:lpstr>
      <vt:lpstr>Training the Second Stage</vt:lpstr>
      <vt:lpstr>Training the Third Stage</vt:lpstr>
      <vt:lpstr>Evaluating the First Stage</vt:lpstr>
      <vt:lpstr>Evaluating the Second Stage</vt:lpstr>
      <vt:lpstr>Evaluating the Third Stage</vt:lpstr>
      <vt:lpstr>Results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Postgraduate Department of Electrical Engineering Federal University of Paraná</dc:title>
  <dc:creator>lgwm</dc:creator>
  <cp:lastModifiedBy>lgwm</cp:lastModifiedBy>
  <cp:revision>47</cp:revision>
  <dcterms:created xsi:type="dcterms:W3CDTF">2014-10-19T03:29:11Z</dcterms:created>
  <dcterms:modified xsi:type="dcterms:W3CDTF">2014-10-22T13:29:53Z</dcterms:modified>
</cp:coreProperties>
</file>