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261" r:id="rId28"/>
    <p:sldId id="262" r:id="rId29"/>
    <p:sldId id="263" r:id="rId30"/>
    <p:sldId id="264" r:id="rId31"/>
    <p:sldId id="265" r:id="rId32"/>
    <p:sldId id="266" r:id="rId33"/>
    <p:sldId id="267" r:id="rId34"/>
    <p:sldId id="268" r:id="rId35"/>
    <p:sldId id="305" r:id="rId36"/>
    <p:sldId id="306" r:id="rId37"/>
    <p:sldId id="307" r:id="rId38"/>
    <p:sldId id="308" r:id="rId39"/>
    <p:sldId id="269" r:id="rId40"/>
    <p:sldId id="270" r:id="rId41"/>
    <p:sldId id="271" r:id="rId42"/>
    <p:sldId id="272" r:id="rId43"/>
    <p:sldId id="273" r:id="rId44"/>
    <p:sldId id="274" r:id="rId45"/>
    <p:sldId id="275" r:id="rId46"/>
    <p:sldId id="276" r:id="rId47"/>
    <p:sldId id="277" r:id="rId48"/>
    <p:sldId id="278" r:id="rId49"/>
    <p:sldId id="279" r:id="rId50"/>
    <p:sldId id="280" r:id="rId51"/>
    <p:sldId id="281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3830EEF-6113-498A-8081-F7BCBBAB4782}" type="datetimeFigureOut">
              <a:rPr lang="pt-BR"/>
              <a:pPr>
                <a:defRPr/>
              </a:pPr>
              <a:t>14/08/2010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453283-D218-4C02-ACD4-E56C269B80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88F42E-C1ED-4A0B-B45F-685694CACCB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6656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F63E83-C3AB-49A7-B22F-2F4C09FB6A21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t-BR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90563"/>
            <a:ext cx="4562475" cy="342265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0D5A1F-7F84-4A20-B5A8-E2018C894E8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t-B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0488" rIns="90488" numCol="1" anchor="t" anchorCtr="0" compatLnSpc="1">
            <a:prstTxWarp prst="textNoShape">
              <a:avLst/>
            </a:prstTxWarp>
          </a:bodyPr>
          <a:lstStyle/>
          <a:p>
            <a:pPr defTabSz="898525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8485E7-6F08-4B82-B534-B3B4923BF41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t-BR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90563"/>
            <a:ext cx="4562475" cy="342265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95A86C-462D-43A5-B078-C5723479D9CC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t-B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0488" rIns="90488" numCol="1" anchor="t" anchorCtr="0" compatLnSpc="1">
            <a:prstTxWarp prst="textNoShape">
              <a:avLst/>
            </a:prstTxWarp>
          </a:bodyPr>
          <a:lstStyle/>
          <a:p>
            <a:pPr defTabSz="898525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6E7FF0-80FD-4B83-981B-F5CEC36B673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7987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F61E9C-E677-48EB-856E-7876101CC11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/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8090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D313C2-25B7-41EA-B574-1E9B0C9C7D9F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pt-B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8E7ED7-9B7E-4516-BF49-7B550704512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pt-B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C4CC2A-732E-4957-B592-E389159CD105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pt-B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C37830-2D87-46D9-9204-2860926448CF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pt-B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960CE1-E611-445B-9525-2B5788F77059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/>
          </a:p>
        </p:txBody>
      </p:sp>
      <p:sp>
        <p:nvSpPr>
          <p:cNvPr id="675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0413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E805CC-6D50-4C6F-86DF-79D95BE3B5E3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B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B8CD2B-4AB7-4A0F-A385-A9139CD69FA1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BR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D1016A-3DA6-4E06-8E33-CA1E82A50CF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B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0488" rIns="90488" numCol="1" anchor="t" anchorCtr="0" compatLnSpc="1">
            <a:prstTxWarp prst="textNoShape">
              <a:avLst/>
            </a:prstTxWarp>
          </a:bodyPr>
          <a:lstStyle/>
          <a:p>
            <a:pPr defTabSz="898525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C8AA86-8A66-4336-B506-0FA78560C9AB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BR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61BADF-B524-47E8-982E-95265BA6822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B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0488" rIns="90488" numCol="1" anchor="t" anchorCtr="0" compatLnSpc="1">
            <a:prstTxWarp prst="textNoShape">
              <a:avLst/>
            </a:prstTxWarp>
          </a:bodyPr>
          <a:lstStyle/>
          <a:p>
            <a:pPr defTabSz="898525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45F272-3681-468D-BEC4-325B14A4FBA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t-B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9350" y="690563"/>
            <a:ext cx="4560888" cy="342265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17F3AD-5814-4A48-9613-A8F9640A67A2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t-B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0488" rIns="90488" numCol="1" anchor="t" anchorCtr="0" compatLnSpc="1">
            <a:prstTxWarp prst="textNoShape">
              <a:avLst/>
            </a:prstTxWarp>
          </a:bodyPr>
          <a:lstStyle/>
          <a:p>
            <a:pPr defTabSz="898525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E0C3F40-0E50-4D5A-B4A5-74C5A44AE66C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68F74F-5F1D-4403-BFEE-B46413E0753E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C3DEF7-5120-4592-AB50-884BF0A1A95A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E5BEB4-54C5-48C4-A9E4-FEC7B3F2E16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965B4D-D4EC-490C-94E3-39B4BD840DD9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3C50E-BDE9-48C7-AB30-0C351D996FA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D273E8-B5A2-48D4-B32E-1DD4800E176A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0B8A2A-1876-413E-9AAE-E4D10EC6256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AAFF04-44E7-4B77-9BE2-132C8E9976A6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18F382-AB3B-46F5-88DC-34DA689B52B7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EB8844-11ED-4BC0-B73D-3FFE8E985E82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F62BC9-793B-4C14-98D4-E171B71D6D7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F1527-3F0F-4D16-AE94-222F0FE60869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5A15E0-A010-48E5-8EFE-E7C5B7DBA5C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662B49-63E0-4797-A616-57BD8D603F13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EB2712-3C68-4C30-9984-FF5B5F75E40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C934E7-2D16-47BC-B278-14BFECB02F27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1728B1-6AAC-4C32-9BCD-A7C1B71350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104025-F8B9-401A-AA7B-148E8243D4A5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04C493-378C-4FAF-B8CE-CCE911F85D03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EE4EFB-D6FA-4428-94DE-3239D75B8D65}" type="datetimeFigureOut">
              <a:rPr lang="en-US"/>
              <a:pPr>
                <a:defRPr/>
              </a:pPr>
              <a:t>8/14/2010</a:t>
            </a:fld>
            <a:endParaRPr lang="en-US" dirty="0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8C878D-CA09-459C-B89C-BC26CD3DE771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ED52C1F-C291-44D7-B1C2-23EFEFA0BF79}" type="datetimeFigureOut">
              <a:rPr lang="en-US"/>
              <a:pPr>
                <a:defRPr/>
              </a:pPr>
              <a:t>8/14/2010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dirty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B70973C-C68A-4920-B1D7-74EE43256AD3}" type="slidenum">
              <a:rPr lang="en-US"/>
              <a:pPr>
                <a:defRPr/>
              </a:pPr>
              <a:t>‹nº›</a:t>
            </a:fld>
            <a:endParaRPr lang="en-US" sz="1600" b="1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uv.qc.ca/Images/Vision/Drapeau/iris.jpg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Mineração de Dados</a:t>
            </a:r>
            <a:endParaRPr lang="pt-BR" dirty="0"/>
          </a:p>
        </p:txBody>
      </p:sp>
      <p:sp>
        <p:nvSpPr>
          <p:cNvPr id="13315" name="Subtítulo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pt-BR" smtClean="0"/>
              <a:t>Prof.  Alaine Guimarães/UEPG</a:t>
            </a:r>
          </a:p>
          <a:p>
            <a:pPr marR="0"/>
            <a:r>
              <a:rPr lang="pt-BR" smtClean="0"/>
              <a:t>Prof. Aurora Pozo/UFPR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600" dirty="0" smtClean="0"/>
              <a:t>Descoberta de Conhecimento em Bancos de Dados</a:t>
            </a:r>
            <a:endParaRPr lang="pt-BR" sz="3600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mtClean="0"/>
              <a:t>“O processo não trivial de extração de informações implícitas, anteriormente desconhecidas, e potencialmente úteis de uma fonte de dados”;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mtClean="0"/>
              <a:t>O que é um padrão interessante ?	(</a:t>
            </a:r>
            <a:r>
              <a:rPr lang="pt-BR" smtClean="0">
                <a:solidFill>
                  <a:schemeClr val="accent1"/>
                </a:solidFill>
              </a:rPr>
              <a:t>válido</a:t>
            </a:r>
            <a:r>
              <a:rPr lang="pt-BR" smtClean="0"/>
              <a:t>, </a:t>
            </a:r>
            <a:r>
              <a:rPr lang="pt-BR" smtClean="0">
                <a:solidFill>
                  <a:schemeClr val="accent1"/>
                </a:solidFill>
              </a:rPr>
              <a:t>novo</a:t>
            </a:r>
            <a:r>
              <a:rPr lang="pt-BR" smtClean="0"/>
              <a:t>, </a:t>
            </a:r>
            <a:r>
              <a:rPr lang="pt-BR" smtClean="0">
                <a:solidFill>
                  <a:schemeClr val="accent1"/>
                </a:solidFill>
              </a:rPr>
              <a:t>útil</a:t>
            </a:r>
            <a:r>
              <a:rPr lang="pt-BR" smtClean="0"/>
              <a:t> e </a:t>
            </a:r>
            <a:r>
              <a:rPr lang="pt-BR" smtClean="0">
                <a:solidFill>
                  <a:schemeClr val="accent1"/>
                </a:solidFill>
              </a:rPr>
              <a:t>interpretável</a:t>
            </a:r>
            <a:r>
              <a:rPr lang="pt-BR" smtClean="0"/>
              <a:t>)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325438"/>
            <a:ext cx="7793037" cy="1435100"/>
          </a:xfrm>
        </p:spPr>
        <p:txBody>
          <a:bodyPr lIns="0" tIns="0" rIns="0" bIns="0"/>
          <a:lstStyle/>
          <a:p>
            <a:pPr fontAlgn="auto">
              <a:lnSpc>
                <a:spcPct val="98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/>
              <a:t>Transformar dados 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72000"/>
          </a:xfrm>
        </p:spPr>
        <p:txBody>
          <a:bodyPr lIns="0" tIns="0" rIns="0" bIns="0"/>
          <a:lstStyle/>
          <a:p>
            <a:pPr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em informação e conhecimento</a:t>
            </a:r>
          </a:p>
          <a:p>
            <a:pPr lvl="1">
              <a:lnSpc>
                <a:spcPct val="9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úteis para o suporte à decisão,</a:t>
            </a:r>
          </a:p>
          <a:p>
            <a:pPr lvl="1">
              <a:lnSpc>
                <a:spcPct val="9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gerenciamento de negócios, controle de produção </a:t>
            </a:r>
          </a:p>
          <a:p>
            <a:pPr lvl="1">
              <a:lnSpc>
                <a:spcPct val="9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análise de mercado ao projeto de engenharia e exploração científica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KDD x Data </a:t>
            </a:r>
            <a:r>
              <a:rPr lang="pt-BR" dirty="0" err="1" smtClean="0"/>
              <a:t>Mining</a:t>
            </a:r>
            <a:endParaRPr lang="pt-BR" dirty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z="2800" smtClean="0"/>
              <a:t>Mineração de dados é o passo do processo de KDD que produz um conjunto de padrões sob um custo computacional aceitável;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z="2800" smtClean="0"/>
              <a:t>KDD utiliza algoritmos de </a:t>
            </a:r>
            <a:r>
              <a:rPr lang="pt-BR" sz="2800" i="1" smtClean="0"/>
              <a:t>data mining</a:t>
            </a:r>
            <a:r>
              <a:rPr lang="pt-BR" sz="2800" smtClean="0"/>
              <a:t> para extrair padrões classificados como “conhecimento”. Incorpora também tarefas como escolha do algoritmo adequado, processamento e amostragem de dados e interpretação de resultados;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325438"/>
            <a:ext cx="7791450" cy="1433512"/>
          </a:xfrm>
        </p:spPr>
        <p:txBody>
          <a:bodyPr/>
          <a:lstStyle/>
          <a:p>
            <a:pPr fontAlgn="auto">
              <a:lnSpc>
                <a:spcPct val="97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/>
              <a:t>Posicionamento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989138"/>
            <a:ext cx="6408738" cy="3822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Etapas do Processo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2819400"/>
          </a:xfrm>
        </p:spPr>
        <p:txBody>
          <a:bodyPr/>
          <a:lstStyle/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mtClean="0"/>
              <a:t>Seleção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mtClean="0"/>
              <a:t>Pré-processamento 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mtClean="0"/>
              <a:t>Transformação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mtClean="0"/>
              <a:t>Data mining (aprendizagem)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mtClean="0"/>
              <a:t>Interpretação e Avaliação	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Processo mínimo de descoberta do conhecimento</a:t>
            </a:r>
          </a:p>
        </p:txBody>
      </p:sp>
      <p:pic>
        <p:nvPicPr>
          <p:cNvPr id="2765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77089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16038" y="1655763"/>
            <a:ext cx="73596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62000" y="1905000"/>
            <a:ext cx="66167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2000">
                <a:solidFill>
                  <a:srgbClr val="FFFF00"/>
                </a:solidFill>
                <a:latin typeface="Times New Roman" pitchFamily="18" charset="0"/>
              </a:rPr>
              <a:t>Compreensão do domínio e dos objetivos da tarefa;</a:t>
            </a:r>
          </a:p>
          <a:p>
            <a:r>
              <a:rPr lang="pt-BR" sz="2000">
                <a:solidFill>
                  <a:srgbClr val="FFFF00"/>
                </a:solidFill>
                <a:latin typeface="Times New Roman" pitchFamily="18" charset="0"/>
              </a:rPr>
              <a:t>Criação do conjunto de dados envolvendo as variáveis necessárias;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9691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0B670A-F09A-4926-8D44-EC2CEB31462D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B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Seleção de Dados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2590800"/>
          </a:xfrm>
        </p:spPr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mtClean="0"/>
              <a:t>Selecionar ou segmentar dados de acordo com critérios definidos:</a:t>
            </a:r>
          </a:p>
          <a:p>
            <a:pPr lvl="2"/>
            <a:r>
              <a:rPr lang="pt-BR" sz="2800" smtClean="0"/>
              <a:t>Ex.: Todas as pessoas que são proprietárias de carros é um subconjunto de dados determinado.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Processo mínimo</a:t>
            </a:r>
          </a:p>
        </p:txBody>
      </p:sp>
      <p:pic>
        <p:nvPicPr>
          <p:cNvPr id="29699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77089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4463" y="1790700"/>
            <a:ext cx="5686425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435350" y="1847850"/>
            <a:ext cx="4864100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Operações como identificação de ruídos, </a:t>
            </a:r>
            <a:r>
              <a:rPr lang="pt-BR" sz="2000" i="1">
                <a:latin typeface="Times New Roman" pitchFamily="18" charset="0"/>
              </a:rPr>
              <a:t>outliers</a:t>
            </a:r>
            <a:r>
              <a:rPr lang="pt-BR" sz="2000">
                <a:latin typeface="Times New Roman" pitchFamily="18" charset="0"/>
              </a:rPr>
              <a:t>, como tratar falta de dados em alguns campos, etc</a:t>
            </a:r>
            <a:r>
              <a:rPr lang="pt-BR" sz="200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9691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5FF9B9-C356-41F9-BCC6-6F6BB45E45E8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Pré-Processamento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mtClean="0"/>
              <a:t>Estágio de limpeza dos dados, onde informações julgadas desnecessárias são removidas.</a:t>
            </a:r>
          </a:p>
          <a:p>
            <a:pPr>
              <a:buSzPct val="80000"/>
              <a:buFont typeface="Monotype Sorts"/>
              <a:buChar char="W"/>
            </a:pPr>
            <a:r>
              <a:rPr lang="pt-BR" smtClean="0"/>
              <a:t>Reconfiguração dos dados para assegurar formatos consistentes (identificação)</a:t>
            </a:r>
          </a:p>
          <a:p>
            <a:pPr lvl="3"/>
            <a:r>
              <a:rPr lang="pt-BR" smtClean="0"/>
              <a:t>Ex. : sexo = “F”  ou “M”</a:t>
            </a:r>
          </a:p>
          <a:p>
            <a:pPr lvl="3">
              <a:buFontTx/>
              <a:buNone/>
            </a:pPr>
            <a:r>
              <a:rPr lang="pt-BR" smtClean="0"/>
              <a:t>		     sexo = “M” ou  “H”  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Processo mínimo</a:t>
            </a:r>
          </a:p>
        </p:txBody>
      </p:sp>
      <p:pic>
        <p:nvPicPr>
          <p:cNvPr id="31747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77089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2200" y="2016125"/>
            <a:ext cx="4403725" cy="1493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377950" y="2073275"/>
            <a:ext cx="349885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Redução de dimensionalidade, combinação de atributos;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69691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O objetivo da Mineração de Dados é extrair ou minerar conhecimento de grandes volumes de dados.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 mineração de dados é formada por um conjunto de ferramentas e técnicas que através do uso de algoritmos de aprendizagem tais como redes neurais ou estatística, são capazes de explorar um conjunto de dados, extraindo ou ajudando a evidenciar padrões nestes dados e auxiliando na descoberta de conhecimento.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Esse conhecimento pode ser apresentado por essas ferramentas de diversas formas: agrupamentos, hipóteses, regras, árvores de decisão, grafos, ou dendrogramas.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Ementa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657989-4DFC-44E4-80E9-21DDAB1E0696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t-B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Transformação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mtClean="0"/>
              <a:t>Transformam-se os dados em formatos utilizáveis. Esta depende da técnica data mining usada.</a:t>
            </a:r>
          </a:p>
          <a:p>
            <a:pPr>
              <a:buSzPct val="80000"/>
              <a:buFont typeface="Monotype Sorts"/>
              <a:buChar char="W"/>
            </a:pPr>
            <a:r>
              <a:rPr lang="pt-BR" sz="2800" smtClean="0"/>
              <a:t>Disponibilizar os dados de maneira usável e navegável.</a:t>
            </a:r>
            <a:endParaRPr lang="pt-BR" smtClean="0"/>
          </a:p>
          <a:p>
            <a:pPr>
              <a:lnSpc>
                <a:spcPct val="110000"/>
              </a:lnSpc>
              <a:spcBef>
                <a:spcPct val="0"/>
              </a:spcBef>
              <a:buFont typeface="Monotype Sorts"/>
              <a:buNone/>
            </a:pPr>
            <a:endParaRPr lang="pt-BR" smtClean="0"/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Processo mínimo</a:t>
            </a:r>
          </a:p>
        </p:txBody>
      </p:sp>
      <p:pic>
        <p:nvPicPr>
          <p:cNvPr id="33795" name="Picture 102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77089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796" name="Group 1034"/>
          <p:cNvGrpSpPr>
            <a:grpSpLocks/>
          </p:cNvGrpSpPr>
          <p:nvPr/>
        </p:nvGrpSpPr>
        <p:grpSpPr bwMode="auto">
          <a:xfrm>
            <a:off x="228600" y="1812925"/>
            <a:ext cx="5888038" cy="1431925"/>
            <a:chOff x="144" y="1142"/>
            <a:chExt cx="3709" cy="902"/>
          </a:xfrm>
        </p:grpSpPr>
        <p:sp>
          <p:nvSpPr>
            <p:cNvPr id="33798" name="Rectangle 1031"/>
            <p:cNvSpPr>
              <a:spLocks noChangeArrowheads="1"/>
            </p:cNvSpPr>
            <p:nvPr/>
          </p:nvSpPr>
          <p:spPr bwMode="auto">
            <a:xfrm>
              <a:off x="144" y="1152"/>
              <a:ext cx="3552" cy="45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Lucida Sans Unicode" pitchFamily="34" charset="0"/>
              </a:endParaRPr>
            </a:p>
          </p:txBody>
        </p:sp>
        <p:sp>
          <p:nvSpPr>
            <p:cNvPr id="33799" name="Freeform 1032"/>
            <p:cNvSpPr>
              <a:spLocks/>
            </p:cNvSpPr>
            <p:nvPr/>
          </p:nvSpPr>
          <p:spPr bwMode="auto">
            <a:xfrm>
              <a:off x="3378" y="1224"/>
              <a:ext cx="475" cy="820"/>
            </a:xfrm>
            <a:custGeom>
              <a:avLst/>
              <a:gdLst>
                <a:gd name="T0" fmla="*/ 0 w 475"/>
                <a:gd name="T1" fmla="*/ 820 h 820"/>
                <a:gd name="T2" fmla="*/ 475 w 475"/>
                <a:gd name="T3" fmla="*/ 427 h 820"/>
                <a:gd name="T4" fmla="*/ 475 w 475"/>
                <a:gd name="T5" fmla="*/ 0 h 820"/>
                <a:gd name="T6" fmla="*/ 366 w 475"/>
                <a:gd name="T7" fmla="*/ 0 h 8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5"/>
                <a:gd name="T13" fmla="*/ 0 h 820"/>
                <a:gd name="T14" fmla="*/ 475 w 475"/>
                <a:gd name="T15" fmla="*/ 820 h 8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5" h="820">
                  <a:moveTo>
                    <a:pt x="0" y="820"/>
                  </a:moveTo>
                  <a:lnTo>
                    <a:pt x="475" y="427"/>
                  </a:lnTo>
                  <a:lnTo>
                    <a:pt x="475" y="0"/>
                  </a:ln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rgbClr val="6600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3800" name="Line 1033"/>
            <p:cNvSpPr>
              <a:spLocks noChangeShapeType="1"/>
            </p:cNvSpPr>
            <p:nvPr/>
          </p:nvSpPr>
          <p:spPr bwMode="auto">
            <a:xfrm>
              <a:off x="3744" y="1152"/>
              <a:ext cx="1" cy="450"/>
            </a:xfrm>
            <a:prstGeom prst="line">
              <a:avLst/>
            </a:prstGeom>
            <a:noFill/>
            <a:ln w="1270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3801" name="Rectangle 1029"/>
            <p:cNvSpPr>
              <a:spLocks noChangeArrowheads="1"/>
            </p:cNvSpPr>
            <p:nvPr/>
          </p:nvSpPr>
          <p:spPr bwMode="auto">
            <a:xfrm>
              <a:off x="144" y="1142"/>
              <a:ext cx="354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2000">
                  <a:latin typeface="Times New Roman" pitchFamily="18" charset="0"/>
                </a:rPr>
                <a:t>Escolha e execução do algoritmo de aprendizagem de  acordo com  a tarefa a ser cumprida</a:t>
              </a:r>
            </a:p>
          </p:txBody>
        </p:sp>
      </p:grpSp>
      <p:sp>
        <p:nvSpPr>
          <p:cNvPr id="33797" name="Rectangle 1030"/>
          <p:cNvSpPr>
            <a:spLocks noChangeArrowheads="1"/>
          </p:cNvSpPr>
          <p:nvPr/>
        </p:nvSpPr>
        <p:spPr bwMode="auto">
          <a:xfrm>
            <a:off x="69691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092405-892A-49FE-98A2-D5D307E6B88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t-B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Data </a:t>
            </a:r>
            <a:r>
              <a:rPr lang="pt-BR" dirty="0" err="1"/>
              <a:t>Mining</a:t>
            </a:r>
            <a:endParaRPr lang="pt-BR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8153400" cy="4114800"/>
          </a:xfrm>
        </p:spPr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mtClean="0"/>
              <a:t>É a verdadeira extração dos padrões de comportamento dos dados (exemplos)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Processo mínimo</a:t>
            </a:r>
          </a:p>
        </p:txBody>
      </p:sp>
      <p:pic>
        <p:nvPicPr>
          <p:cNvPr id="35843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77089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1800" y="1819275"/>
            <a:ext cx="485775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835150" y="1876425"/>
            <a:ext cx="41021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Interpretação dos resultados, com possível retorno aos passos anteriores;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9691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  <p:pic>
        <p:nvPicPr>
          <p:cNvPr id="44039" name="Picture 7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956050"/>
            <a:ext cx="6858000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1149350" y="5911850"/>
            <a:ext cx="52498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2000">
                <a:latin typeface="Times New Roman" pitchFamily="18" charset="0"/>
              </a:rPr>
              <a:t>Consolidação: incorporação e documentação do conhecimento e comunicação aos interessados;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 autoUpdateAnimBg="0"/>
      <p:bldP spid="44040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F44CE3-0C40-4237-A33A-9FC5C0BB9588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t-B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Interpretação e Avaliação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mtClean="0"/>
              <a:t>Identificado os padrões pelo sistema, estes são interpretados em conhecimentos, os quais darão suporte a tomada de decisões humanas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Processo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369888"/>
            <a:ext cx="7793037" cy="1346200"/>
          </a:xfrm>
        </p:spPr>
        <p:txBody>
          <a:bodyPr lIns="0" tIns="0" rIns="0" bIns="0"/>
          <a:lstStyle/>
          <a:p>
            <a:pPr fontAlgn="auto">
              <a:lnSpc>
                <a:spcPct val="98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/>
              <a:t>Etapas do Processo 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72000"/>
          </a:xfrm>
        </p:spPr>
        <p:txBody>
          <a:bodyPr lIns="0" tIns="0" rIns="0" bIns="0"/>
          <a:lstStyle/>
          <a:p>
            <a:pPr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O processo de KDD é interativo, iterativo, cognitivo e exploratório, envolvendo vários passos </a:t>
            </a:r>
          </a:p>
          <a:p>
            <a:pPr>
              <a:lnSpc>
                <a:spcPct val="9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/>
              <a:t>muitas decisões sendo feitas pelo analista ( especialista do domínio dos dados)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414338"/>
            <a:ext cx="7793037" cy="1346200"/>
          </a:xfrm>
        </p:spPr>
        <p:txBody>
          <a:bodyPr lIns="0" tIns="0" rIns="0" bIns="0"/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72000"/>
          </a:xfrm>
        </p:spPr>
        <p:txBody>
          <a:bodyPr lIns="0" tIns="0" rIns="0" bIns="0"/>
          <a:lstStyle/>
          <a:p>
            <a:pPr>
              <a:lnSpc>
                <a:spcPct val="98000"/>
              </a:lnSpc>
            </a:pPr>
            <a:r>
              <a:rPr lang="en-GB" smtClean="0"/>
              <a:t>Técnicas de pré-processamento e transformação de dados são aplicadas para aumentar a qualidade e o poder de expressão dos dados a serem minerados.</a:t>
            </a:r>
          </a:p>
          <a:p>
            <a:pPr>
              <a:lnSpc>
                <a:spcPct val="97000"/>
              </a:lnSpc>
            </a:pPr>
            <a:r>
              <a:rPr lang="en-GB" smtClean="0"/>
              <a:t>Estas fases tendem a consumir a maior parte do tempo dedicado ao processo de KDD (aproximadamente 70%).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Dados VS Informação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Data mining e aprendizado de maquina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Estruturas das descrições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Regras: classificação e associação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Arvores de decisão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Bases de Dados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Weather, contact lens, CPU performance, labor negotiation data, soybean classification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Áreas de aplicações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Financeiras, imagens, previsão de carga, diagnostico de defeitos em maquinas, analises de mercado.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 a Mineração de Dados</a:t>
            </a:r>
            <a:endParaRPr lang="pt-BR" dirty="0"/>
          </a:p>
        </p:txBody>
      </p:sp>
      <p:sp>
        <p:nvSpPr>
          <p:cNvPr id="39940" name="Espaço Reservado para Texto 6"/>
          <p:cNvSpPr>
            <a:spLocks noGrp="1"/>
          </p:cNvSpPr>
          <p:nvPr>
            <p:ph type="body" idx="4294967295"/>
          </p:nvPr>
        </p:nvSpPr>
        <p:spPr>
          <a:xfrm>
            <a:off x="5127625" y="1073150"/>
            <a:ext cx="3975100" cy="914400"/>
          </a:xfrm>
        </p:spPr>
        <p:txBody>
          <a:bodyPr/>
          <a:lstStyle/>
          <a:p>
            <a:r>
              <a:rPr lang="pt-BR" smtClean="0"/>
              <a:t>De que se trata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A sociedade produz grande quantidade de dados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Fontes: Empresas, medicina, economia, geográfica ambiente, esporte, etc.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Os dados brutos são inúteis: é necessário técnicas que automaticamente extraiam informação delas.</a:t>
            </a:r>
          </a:p>
          <a:p>
            <a:pPr marL="500539" indent="-256032" fontAlgn="auto">
              <a:spcBef>
                <a:spcPts val="598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3000" dirty="0" smtClean="0"/>
              <a:t>Informação: padrões  nos dados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Dados VS Informação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</a:pPr>
            <a:r>
              <a:rPr lang="pt-BR" sz="2800" smtClean="0"/>
              <a:t>Exemplo 1: fertilização em vidro</a:t>
            </a:r>
          </a:p>
          <a:p>
            <a:pPr>
              <a:spcBef>
                <a:spcPts val="700"/>
              </a:spcBef>
            </a:pPr>
            <a:r>
              <a:rPr lang="pt-BR" sz="2400" smtClean="0"/>
              <a:t>Dados: embriões descritos por 60 características</a:t>
            </a:r>
          </a:p>
          <a:p>
            <a:pPr marL="847725" lvl="1">
              <a:spcBef>
                <a:spcPts val="600"/>
              </a:spcBef>
            </a:pPr>
            <a:r>
              <a:rPr lang="pt-BR" sz="2400" smtClean="0"/>
              <a:t>Problema: selecionar os embriões que vão sobreviver</a:t>
            </a:r>
          </a:p>
          <a:p>
            <a:pPr marL="847725" lvl="1">
              <a:spcBef>
                <a:spcPts val="600"/>
              </a:spcBef>
            </a:pPr>
            <a:r>
              <a:rPr lang="pt-BR" sz="2400" smtClean="0"/>
              <a:t>Dados: registros históricos de embriões </a:t>
            </a:r>
          </a:p>
          <a:p>
            <a:pPr>
              <a:spcBef>
                <a:spcPts val="700"/>
              </a:spcBef>
            </a:pPr>
            <a:r>
              <a:rPr lang="pt-BR" sz="2800" smtClean="0"/>
              <a:t>Exemplo 2: Seleção de gado</a:t>
            </a:r>
          </a:p>
          <a:p>
            <a:pPr marL="847725" lvl="1">
              <a:spcBef>
                <a:spcPts val="600"/>
              </a:spcBef>
            </a:pPr>
            <a:r>
              <a:rPr lang="pt-BR" sz="2400" smtClean="0"/>
              <a:t>Dados: gado descrito por 700 características</a:t>
            </a:r>
          </a:p>
          <a:p>
            <a:pPr marL="847725" lvl="1">
              <a:spcBef>
                <a:spcPts val="600"/>
              </a:spcBef>
            </a:pPr>
            <a:r>
              <a:rPr lang="pt-BR" sz="2400" smtClean="0"/>
              <a:t>Problema: seleção de gado</a:t>
            </a:r>
          </a:p>
          <a:p>
            <a:pPr marL="847725" lvl="1">
              <a:spcBef>
                <a:spcPts val="600"/>
              </a:spcBef>
            </a:pPr>
            <a:r>
              <a:rPr lang="pt-BR" sz="2400" smtClean="0"/>
              <a:t>Data: registros históricos com a decisão dos fazendeiros.</a:t>
            </a:r>
          </a:p>
          <a:p>
            <a:endParaRPr lang="pt-BR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Informação é essencial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Neste curso, os fundamentos de mineração de dados serão apresentados, bem como a aplicação desta tecnologia.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 Visando um enfoque prático e aplicado, atividades de mineração serão realizadas com a ferramenta Weka, uma ferramenta de aprendizado de máquina para resolver problemas reais de mineração de dados.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 Estas atividades permitirão a fixação dos conceitos apresentados, assim como uma melhor percepção do potencial desta desafiadora área de pesquisa.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Ementa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Extração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implícita,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previamente desconhecida,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Potencialmente útil</a:t>
            </a:r>
          </a:p>
          <a:p>
            <a:pPr marL="457200" indent="-457200" fontAlgn="auto">
              <a:spcBef>
                <a:spcPts val="697"/>
              </a:spcBef>
              <a:spcAft>
                <a:spcPts val="0"/>
              </a:spcAft>
              <a:buFont typeface="Wingdings 3"/>
              <a:buNone/>
              <a:tabLst>
                <a:tab pos="457200" algn="l"/>
                <a:tab pos="914400" algn="l"/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800" dirty="0" smtClean="0"/>
              <a:t>	informação de dados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Necessidades: programas que detectem padrões e regularidades em dados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Padrões fortes </a:t>
            </a:r>
            <a:r>
              <a:rPr lang="pt-BR" sz="2800" dirty="0" smtClean="0">
                <a:latin typeface="Symbol" pitchFamily="2"/>
              </a:rPr>
              <a:t></a:t>
            </a:r>
            <a:r>
              <a:rPr lang="pt-BR" sz="2800" dirty="0" smtClean="0"/>
              <a:t>  boas predições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Problema 1:a maior parte dos padrões não são interessantes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tabLst>
                <a:tab pos="1648439" algn="l"/>
                <a:tab pos="2562838" algn="l"/>
                <a:tab pos="3477239" algn="l"/>
                <a:tab pos="4391639" algn="l"/>
                <a:tab pos="5306039" algn="l"/>
                <a:tab pos="6220439" algn="l"/>
                <a:tab pos="7134838" algn="l"/>
                <a:tab pos="8049239" algn="l"/>
                <a:tab pos="8963638" algn="l"/>
                <a:tab pos="9878038" algn="l"/>
              </a:tabLst>
              <a:defRPr/>
            </a:pPr>
            <a:r>
              <a:rPr lang="pt-BR" sz="2400" dirty="0" smtClean="0"/>
              <a:t>Problema 2: os padrões podem não ser exatos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Problema 3: </a:t>
            </a:r>
            <a:r>
              <a:rPr lang="pt-BR" sz="2000" dirty="0" smtClean="0"/>
              <a:t>os dados podem estar truncados ou faltar</a:t>
            </a:r>
            <a:endParaRPr lang="pt-BR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Mineração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i="1" dirty="0" smtClean="0"/>
              <a:t>Algoritmos para adquirir descrições estruturadas de exemplos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Descrições estruturadas representam padrões explicitamente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Pode ser usada para predição em novas situações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Pode ser usada para entender e explicar como se deriva uma predição 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Os métodos se originam de inteligência artificial, estatística e pesquisas em bases de dados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Técnicas de Aprendizado de Máquinas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pt-BR" smtClean="0"/>
              <a:t>Exemplo: Regras IF-Then</a:t>
            </a:r>
          </a:p>
          <a:p>
            <a:pPr>
              <a:buFont typeface="Wingdings 3" pitchFamily="18" charset="2"/>
              <a:buNone/>
            </a:pPr>
            <a:endParaRPr lang="pt-BR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Descrições Estruturadas</a:t>
            </a:r>
            <a:endParaRPr lang="pt-BR" dirty="0"/>
          </a:p>
        </p:txBody>
      </p:sp>
      <p:sp>
        <p:nvSpPr>
          <p:cNvPr id="4" name="Forma livre 3"/>
          <p:cNvSpPr/>
          <p:nvPr/>
        </p:nvSpPr>
        <p:spPr>
          <a:xfrm>
            <a:off x="900113" y="2205038"/>
            <a:ext cx="6553200" cy="1244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marL="385560" indent="-385560" fontAlgn="auto" hangingPunct="0">
              <a:spcBef>
                <a:spcPts val="448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tear production rate = reduced</a:t>
            </a:r>
            <a:b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then recommendation = none</a:t>
            </a:r>
          </a:p>
          <a:p>
            <a:pPr marL="385560" indent="-385560" fontAlgn="auto" hangingPunct="0">
              <a:spcBef>
                <a:spcPts val="448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Otherwise, if age = young and astigmatic = no </a:t>
            </a:r>
            <a:b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then recommendation = soft</a:t>
            </a:r>
          </a:p>
        </p:txBody>
      </p:sp>
      <p:grpSp>
        <p:nvGrpSpPr>
          <p:cNvPr id="45061" name="Grupo 4"/>
          <p:cNvGrpSpPr>
            <a:grpSpLocks/>
          </p:cNvGrpSpPr>
          <p:nvPr/>
        </p:nvGrpSpPr>
        <p:grpSpPr bwMode="auto">
          <a:xfrm>
            <a:off x="323850" y="3716338"/>
            <a:ext cx="8820150" cy="2881312"/>
            <a:chOff x="180000" y="3420000"/>
            <a:chExt cx="8820000" cy="2880000"/>
          </a:xfrm>
        </p:grpSpPr>
        <p:sp>
          <p:nvSpPr>
            <p:cNvPr id="6" name="Forma livre 5"/>
            <p:cNvSpPr/>
            <p:nvPr/>
          </p:nvSpPr>
          <p:spPr>
            <a:xfrm>
              <a:off x="7169644" y="5876331"/>
              <a:ext cx="1830356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5421836" y="5876331"/>
              <a:ext cx="1747808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3591480" y="5876331"/>
              <a:ext cx="1830356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1843672" y="5876331"/>
              <a:ext cx="1747808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180000" y="5876331"/>
              <a:ext cx="1663672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7169644" y="5454248"/>
              <a:ext cx="1830356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Hard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421836" y="5454248"/>
              <a:ext cx="1747808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3591480" y="5454248"/>
              <a:ext cx="1830356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1843672" y="5454248"/>
              <a:ext cx="1747808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80000" y="5454248"/>
              <a:ext cx="1663672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7169644" y="5030578"/>
              <a:ext cx="1830356" cy="42367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5421836" y="5030578"/>
              <a:ext cx="1747808" cy="42367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3591480" y="5030578"/>
              <a:ext cx="1830356" cy="42367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1843672" y="5030578"/>
              <a:ext cx="1747808" cy="42367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180000" y="5030578"/>
              <a:ext cx="1663672" cy="42367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7169644" y="4606909"/>
              <a:ext cx="1830356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Soft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5421836" y="4606909"/>
              <a:ext cx="1747808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3591480" y="4606909"/>
              <a:ext cx="1830356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1843672" y="4606909"/>
              <a:ext cx="1747808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180000" y="4606909"/>
              <a:ext cx="1663672" cy="42366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7169644" y="4184827"/>
              <a:ext cx="1830356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5421836" y="4184827"/>
              <a:ext cx="1747808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3591480" y="4184827"/>
              <a:ext cx="1830356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1843672" y="4184827"/>
              <a:ext cx="1747808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180000" y="4184827"/>
              <a:ext cx="1663672" cy="422083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7169644" y="3420000"/>
              <a:ext cx="1830356" cy="76482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Recommended lenses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5421836" y="3420000"/>
              <a:ext cx="1747808" cy="76482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Tear production rate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3591480" y="3420000"/>
              <a:ext cx="1830356" cy="76482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Astigmatism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1619839" y="3420000"/>
              <a:ext cx="1971641" cy="76482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Spectacle prescription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180000" y="3420000"/>
              <a:ext cx="1439839" cy="76482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Age</a:t>
              </a:r>
            </a:p>
          </p:txBody>
        </p:sp>
        <p:sp>
          <p:nvSpPr>
            <p:cNvPr id="36" name="Conector reto 35"/>
            <p:cNvSpPr/>
            <p:nvPr/>
          </p:nvSpPr>
          <p:spPr>
            <a:xfrm>
              <a:off x="180000" y="6300000"/>
              <a:ext cx="882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Conector reto 36"/>
            <p:cNvSpPr/>
            <p:nvPr/>
          </p:nvSpPr>
          <p:spPr>
            <a:xfrm>
              <a:off x="180000" y="3420000"/>
              <a:ext cx="0" cy="288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Conector reto 37"/>
            <p:cNvSpPr/>
            <p:nvPr/>
          </p:nvSpPr>
          <p:spPr>
            <a:xfrm>
              <a:off x="9000000" y="3420000"/>
              <a:ext cx="0" cy="288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Conector reto 38"/>
            <p:cNvSpPr/>
            <p:nvPr/>
          </p:nvSpPr>
          <p:spPr>
            <a:xfrm>
              <a:off x="180000" y="4184827"/>
              <a:ext cx="882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0" name="Conector reto 39"/>
            <p:cNvSpPr/>
            <p:nvPr/>
          </p:nvSpPr>
          <p:spPr>
            <a:xfrm>
              <a:off x="180000" y="3420000"/>
              <a:ext cx="882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Definições: O processo de aprendizagem pode ser definido como o modo como os seres adquirem novos conhecimentos, desenvolvem competências e mudam o comportamento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Podem as máquinas aprender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Condições para jogar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O problema: Weather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983413" y="3905250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83413" y="3905250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…</a:t>
            </a:r>
          </a:p>
        </p:txBody>
      </p:sp>
      <p:sp>
        <p:nvSpPr>
          <p:cNvPr id="6" name="Retângulo 5"/>
          <p:cNvSpPr/>
          <p:nvPr/>
        </p:nvSpPr>
        <p:spPr>
          <a:xfrm>
            <a:off x="5535613" y="3905250"/>
            <a:ext cx="14478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535613" y="3905250"/>
            <a:ext cx="14478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…</a:t>
            </a:r>
          </a:p>
        </p:txBody>
      </p:sp>
      <p:sp>
        <p:nvSpPr>
          <p:cNvPr id="8" name="Retângulo 7"/>
          <p:cNvSpPr/>
          <p:nvPr/>
        </p:nvSpPr>
        <p:spPr>
          <a:xfrm>
            <a:off x="3935413" y="3905250"/>
            <a:ext cx="16002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35413" y="3905250"/>
            <a:ext cx="16002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…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411413" y="3905250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411413" y="3905250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…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887413" y="3905250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87413" y="3905250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…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983413" y="3570288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983413" y="3570288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Yes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535613" y="3570288"/>
            <a:ext cx="14478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535613" y="3570288"/>
            <a:ext cx="14478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False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935413" y="3570288"/>
            <a:ext cx="16002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3935413" y="3570288"/>
            <a:ext cx="16002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Normal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411413" y="3570288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411413" y="3570288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Mild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887413" y="3570288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887413" y="3570288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Rainy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6983413" y="3235325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983413" y="3235325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Yes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5535613" y="3235325"/>
            <a:ext cx="14478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5535613" y="3235325"/>
            <a:ext cx="14478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False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3935413" y="3235325"/>
            <a:ext cx="16002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935413" y="3235325"/>
            <a:ext cx="16002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High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2411413" y="3235325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2411413" y="3235325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Hot  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887413" y="3235325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887413" y="3235325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Overcast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6983413" y="2900363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6983413" y="2900363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No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5535613" y="2900363"/>
            <a:ext cx="14478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535613" y="2900363"/>
            <a:ext cx="14478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True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3935413" y="2900363"/>
            <a:ext cx="16002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3935413" y="2900363"/>
            <a:ext cx="16002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High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2411413" y="2900363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411413" y="2900363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Hot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887413" y="2900363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887413" y="2900363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Sunny</a:t>
            </a:r>
          </a:p>
        </p:txBody>
      </p:sp>
      <p:sp>
        <p:nvSpPr>
          <p:cNvPr id="44" name="Retângulo 43"/>
          <p:cNvSpPr/>
          <p:nvPr/>
        </p:nvSpPr>
        <p:spPr>
          <a:xfrm>
            <a:off x="6983413" y="2565400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6983413" y="2565400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No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5535613" y="2565400"/>
            <a:ext cx="14478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535613" y="2565400"/>
            <a:ext cx="14478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False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3935413" y="2565400"/>
            <a:ext cx="16002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3935413" y="2565400"/>
            <a:ext cx="16002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High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2411413" y="2565400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2411413" y="2565400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Hot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887413" y="2565400"/>
            <a:ext cx="1524000" cy="334963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887413" y="2565400"/>
            <a:ext cx="1524000" cy="3349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Sunny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6983413" y="2230438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6983413" y="2230438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Play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5535613" y="2230438"/>
            <a:ext cx="14478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7" name="CaixaDeTexto 56"/>
          <p:cNvSpPr txBox="1"/>
          <p:nvPr/>
        </p:nvSpPr>
        <p:spPr>
          <a:xfrm>
            <a:off x="5535613" y="2230438"/>
            <a:ext cx="14478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Windy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3935413" y="2230438"/>
            <a:ext cx="16002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3935413" y="2230438"/>
            <a:ext cx="16002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Humidity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2411413" y="2230438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2411413" y="2230438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Temperature</a:t>
            </a:r>
          </a:p>
        </p:txBody>
      </p:sp>
      <p:sp>
        <p:nvSpPr>
          <p:cNvPr id="62" name="Retângulo 61"/>
          <p:cNvSpPr/>
          <p:nvPr/>
        </p:nvSpPr>
        <p:spPr>
          <a:xfrm>
            <a:off x="887413" y="2230438"/>
            <a:ext cx="1524000" cy="334962"/>
          </a:xfrm>
          <a:prstGeom prst="rect">
            <a:avLst/>
          </a:pr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887413" y="2230438"/>
            <a:ext cx="1524000" cy="334962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compatLnSpc="0"/>
          <a:lstStyle/>
          <a:p>
            <a:pPr algn="ctr" fontAlgn="auto" hangingPunct="0">
              <a:spcBef>
                <a:spcPts val="4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600" dirty="0">
                <a:solidFill>
                  <a:srgbClr val="008000"/>
                </a:solidFill>
                <a:latin typeface="Tahoma" pitchFamily="18"/>
                <a:ea typeface="Gothic" pitchFamily="2"/>
                <a:cs typeface="Lucidasans" pitchFamily="2"/>
              </a:rPr>
              <a:t>Outlook</a:t>
            </a:r>
          </a:p>
        </p:txBody>
      </p:sp>
      <p:sp>
        <p:nvSpPr>
          <p:cNvPr id="64" name="Conector reto 63"/>
          <p:cNvSpPr/>
          <p:nvPr/>
        </p:nvSpPr>
        <p:spPr>
          <a:xfrm>
            <a:off x="887413" y="4240213"/>
            <a:ext cx="7620000" cy="0"/>
          </a:xfrm>
          <a:prstGeom prst="line">
            <a:avLst/>
          </a:prstGeom>
          <a:noFill/>
          <a:ln w="12600">
            <a:solidFill>
              <a:srgbClr val="008000"/>
            </a:solidFill>
            <a:prstDash val="solid"/>
            <a:miter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5" name="Conector reto 64"/>
          <p:cNvSpPr/>
          <p:nvPr/>
        </p:nvSpPr>
        <p:spPr>
          <a:xfrm>
            <a:off x="887413" y="2230438"/>
            <a:ext cx="0" cy="2009775"/>
          </a:xfrm>
          <a:prstGeom prst="line">
            <a:avLst/>
          </a:prstGeom>
          <a:noFill/>
          <a:ln w="12600">
            <a:solidFill>
              <a:srgbClr val="008000"/>
            </a:solidFill>
            <a:prstDash val="solid"/>
            <a:miter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6" name="Conector reto 65"/>
          <p:cNvSpPr/>
          <p:nvPr/>
        </p:nvSpPr>
        <p:spPr>
          <a:xfrm>
            <a:off x="8507413" y="2230438"/>
            <a:ext cx="0" cy="2009775"/>
          </a:xfrm>
          <a:prstGeom prst="line">
            <a:avLst/>
          </a:prstGeom>
          <a:noFill/>
          <a:ln w="12600">
            <a:solidFill>
              <a:srgbClr val="008000"/>
            </a:solidFill>
            <a:prstDash val="solid"/>
            <a:miter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7" name="Conector reto 66"/>
          <p:cNvSpPr/>
          <p:nvPr/>
        </p:nvSpPr>
        <p:spPr>
          <a:xfrm>
            <a:off x="887413" y="2565400"/>
            <a:ext cx="7620000" cy="0"/>
          </a:xfrm>
          <a:prstGeom prst="line">
            <a:avLst/>
          </a:prstGeom>
          <a:noFill/>
          <a:ln w="12600">
            <a:solidFill>
              <a:srgbClr val="008000"/>
            </a:solidFill>
            <a:prstDash val="solid"/>
            <a:miter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8" name="Conector reto 67"/>
          <p:cNvSpPr/>
          <p:nvPr/>
        </p:nvSpPr>
        <p:spPr>
          <a:xfrm>
            <a:off x="887413" y="2230438"/>
            <a:ext cx="7620000" cy="0"/>
          </a:xfrm>
          <a:prstGeom prst="line">
            <a:avLst/>
          </a:prstGeom>
          <a:noFill/>
          <a:ln w="12600">
            <a:solidFill>
              <a:srgbClr val="008000"/>
            </a:solidFill>
            <a:prstDash val="solid"/>
            <a:miter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69" name="Forma livre 68"/>
          <p:cNvSpPr/>
          <p:nvPr/>
        </p:nvSpPr>
        <p:spPr>
          <a:xfrm>
            <a:off x="900113" y="4508500"/>
            <a:ext cx="7620000" cy="16859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fontAlgn="auto" hangingPunct="0">
              <a:spcBef>
                <a:spcPts val="448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outlook = sunny and humidity = high then play = no</a:t>
            </a:r>
          </a:p>
          <a:p>
            <a:pPr fontAlgn="auto" hangingPunct="0">
              <a:spcBef>
                <a:spcPts val="448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outlook = rainy and windy = true then play = no</a:t>
            </a:r>
          </a:p>
          <a:p>
            <a:pPr fontAlgn="auto" hangingPunct="0">
              <a:spcBef>
                <a:spcPts val="448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outlook = overcast then play = yes</a:t>
            </a:r>
          </a:p>
          <a:p>
            <a:pPr fontAlgn="auto" hangingPunct="0">
              <a:spcBef>
                <a:spcPts val="448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humidity = normal then play = yes</a:t>
            </a:r>
          </a:p>
          <a:p>
            <a:pPr fontAlgn="auto" hangingPunct="0">
              <a:spcBef>
                <a:spcPts val="448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none of the above then play =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Exemplo de previsão (I)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2590800"/>
            <a:ext cx="3733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/>
              <a:buChar char="W"/>
            </a:pPr>
            <a:r>
              <a:rPr lang="pt-BR" sz="2000" smtClean="0"/>
              <a:t>Um hiperplano paralelo de separação: pode ser interpretado diretamente como uma regra:</a:t>
            </a:r>
          </a:p>
          <a:p>
            <a:pPr lvl="1">
              <a:lnSpc>
                <a:spcPct val="90000"/>
              </a:lnSpc>
            </a:pPr>
            <a:r>
              <a:rPr lang="pt-BR" sz="1800" smtClean="0"/>
              <a:t>se a renda é menor que </a:t>
            </a:r>
            <a:r>
              <a:rPr lang="pt-BR" sz="1800" i="1" smtClean="0"/>
              <a:t>t</a:t>
            </a:r>
            <a:r>
              <a:rPr lang="pt-BR" sz="1800" smtClean="0"/>
              <a:t>, então o crédito não deve ser liberado</a:t>
            </a:r>
          </a:p>
          <a:p>
            <a:pPr>
              <a:lnSpc>
                <a:spcPct val="90000"/>
              </a:lnSpc>
              <a:buFont typeface="Monotype Sorts"/>
              <a:buChar char="W"/>
            </a:pPr>
            <a:r>
              <a:rPr lang="pt-BR" sz="2000" smtClean="0"/>
              <a:t>Exemplo: </a:t>
            </a:r>
          </a:p>
          <a:p>
            <a:pPr lvl="1">
              <a:lnSpc>
                <a:spcPct val="90000"/>
              </a:lnSpc>
            </a:pPr>
            <a:r>
              <a:rPr lang="pt-BR" sz="1800" smtClean="0"/>
              <a:t>árvores de decisão;</a:t>
            </a:r>
          </a:p>
          <a:p>
            <a:pPr lvl="1">
              <a:lnSpc>
                <a:spcPct val="90000"/>
              </a:lnSpc>
            </a:pPr>
            <a:r>
              <a:rPr lang="pt-BR" sz="1800" smtClean="0"/>
              <a:t>indução de regras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446213" y="2287588"/>
            <a:ext cx="3278187" cy="4037012"/>
            <a:chOff x="911" y="1441"/>
            <a:chExt cx="2065" cy="2543"/>
          </a:xfrm>
        </p:grpSpPr>
        <p:sp>
          <p:nvSpPr>
            <p:cNvPr id="48135" name="Rectangle 4"/>
            <p:cNvSpPr>
              <a:spLocks noChangeArrowheads="1"/>
            </p:cNvSpPr>
            <p:nvPr/>
          </p:nvSpPr>
          <p:spPr bwMode="auto">
            <a:xfrm>
              <a:off x="1200" y="1621"/>
              <a:ext cx="816" cy="1584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Lucida Sans Unicode" pitchFamily="34" charset="0"/>
              </a:endParaRPr>
            </a:p>
          </p:txBody>
        </p:sp>
        <p:sp>
          <p:nvSpPr>
            <p:cNvPr id="48136" name="Line 5"/>
            <p:cNvSpPr>
              <a:spLocks noChangeShapeType="1"/>
            </p:cNvSpPr>
            <p:nvPr/>
          </p:nvSpPr>
          <p:spPr bwMode="auto">
            <a:xfrm flipV="1">
              <a:off x="1200" y="1441"/>
              <a:ext cx="0" cy="1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37" name="Rectangle 6"/>
            <p:cNvSpPr>
              <a:spLocks noChangeArrowheads="1"/>
            </p:cNvSpPr>
            <p:nvPr/>
          </p:nvSpPr>
          <p:spPr bwMode="auto">
            <a:xfrm>
              <a:off x="2400" y="3264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renda</a:t>
              </a:r>
            </a:p>
          </p:txBody>
        </p:sp>
        <p:sp>
          <p:nvSpPr>
            <p:cNvPr id="48138" name="Rectangle 7"/>
            <p:cNvSpPr>
              <a:spLocks noChangeArrowheads="1"/>
            </p:cNvSpPr>
            <p:nvPr/>
          </p:nvSpPr>
          <p:spPr bwMode="auto">
            <a:xfrm rot="-5400000">
              <a:off x="748" y="2802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débito</a:t>
              </a:r>
            </a:p>
          </p:txBody>
        </p:sp>
        <p:sp>
          <p:nvSpPr>
            <p:cNvPr id="48139" name="Line 8"/>
            <p:cNvSpPr>
              <a:spLocks noChangeShapeType="1"/>
            </p:cNvSpPr>
            <p:nvPr/>
          </p:nvSpPr>
          <p:spPr bwMode="auto">
            <a:xfrm>
              <a:off x="1200" y="3216"/>
              <a:ext cx="1775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40" name="Rectangle 9"/>
            <p:cNvSpPr>
              <a:spLocks noChangeArrowheads="1"/>
            </p:cNvSpPr>
            <p:nvPr/>
          </p:nvSpPr>
          <p:spPr bwMode="auto">
            <a:xfrm>
              <a:off x="1584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1" name="Rectangle 10"/>
            <p:cNvSpPr>
              <a:spLocks noChangeArrowheads="1"/>
            </p:cNvSpPr>
            <p:nvPr/>
          </p:nvSpPr>
          <p:spPr bwMode="auto">
            <a:xfrm>
              <a:off x="1680" y="225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2" name="Rectangle 11"/>
            <p:cNvSpPr>
              <a:spLocks noChangeArrowheads="1"/>
            </p:cNvSpPr>
            <p:nvPr/>
          </p:nvSpPr>
          <p:spPr bwMode="auto">
            <a:xfrm>
              <a:off x="1488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3" name="Rectangle 12"/>
            <p:cNvSpPr>
              <a:spLocks noChangeArrowheads="1"/>
            </p:cNvSpPr>
            <p:nvPr/>
          </p:nvSpPr>
          <p:spPr bwMode="auto">
            <a:xfrm>
              <a:off x="1392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4" name="Rectangle 13"/>
            <p:cNvSpPr>
              <a:spLocks noChangeArrowheads="1"/>
            </p:cNvSpPr>
            <p:nvPr/>
          </p:nvSpPr>
          <p:spPr bwMode="auto">
            <a:xfrm>
              <a:off x="2352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5" name="Rectangle 14"/>
            <p:cNvSpPr>
              <a:spLocks noChangeArrowheads="1"/>
            </p:cNvSpPr>
            <p:nvPr/>
          </p:nvSpPr>
          <p:spPr bwMode="auto">
            <a:xfrm>
              <a:off x="1920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6" name="Rectangle 15"/>
            <p:cNvSpPr>
              <a:spLocks noChangeArrowheads="1"/>
            </p:cNvSpPr>
            <p:nvPr/>
          </p:nvSpPr>
          <p:spPr bwMode="auto">
            <a:xfrm>
              <a:off x="1296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8147" name="Rectangle 16"/>
            <p:cNvSpPr>
              <a:spLocks noChangeArrowheads="1"/>
            </p:cNvSpPr>
            <p:nvPr/>
          </p:nvSpPr>
          <p:spPr bwMode="auto">
            <a:xfrm>
              <a:off x="1776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48" name="Rectangle 17"/>
            <p:cNvSpPr>
              <a:spLocks noChangeArrowheads="1"/>
            </p:cNvSpPr>
            <p:nvPr/>
          </p:nvSpPr>
          <p:spPr bwMode="auto">
            <a:xfrm>
              <a:off x="2208" y="172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49" name="Rectangle 18"/>
            <p:cNvSpPr>
              <a:spLocks noChangeArrowheads="1"/>
            </p:cNvSpPr>
            <p:nvPr/>
          </p:nvSpPr>
          <p:spPr bwMode="auto">
            <a:xfrm>
              <a:off x="2496" y="18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0" name="Rectangle 19"/>
            <p:cNvSpPr>
              <a:spLocks noChangeArrowheads="1"/>
            </p:cNvSpPr>
            <p:nvPr/>
          </p:nvSpPr>
          <p:spPr bwMode="auto">
            <a:xfrm>
              <a:off x="2304" y="24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1" name="Rectangle 20"/>
            <p:cNvSpPr>
              <a:spLocks noChangeArrowheads="1"/>
            </p:cNvSpPr>
            <p:nvPr/>
          </p:nvSpPr>
          <p:spPr bwMode="auto">
            <a:xfrm>
              <a:off x="2640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2" name="Rectangle 21"/>
            <p:cNvSpPr>
              <a:spLocks noChangeArrowheads="1"/>
            </p:cNvSpPr>
            <p:nvPr/>
          </p:nvSpPr>
          <p:spPr bwMode="auto">
            <a:xfrm>
              <a:off x="1824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3" name="Rectangle 22"/>
            <p:cNvSpPr>
              <a:spLocks noChangeArrowheads="1"/>
            </p:cNvSpPr>
            <p:nvPr/>
          </p:nvSpPr>
          <p:spPr bwMode="auto">
            <a:xfrm>
              <a:off x="2064" y="206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4" name="Rectangle 23"/>
            <p:cNvSpPr>
              <a:spLocks noChangeArrowheads="1"/>
            </p:cNvSpPr>
            <p:nvPr/>
          </p:nvSpPr>
          <p:spPr bwMode="auto">
            <a:xfrm>
              <a:off x="2016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5" name="Rectangle 24"/>
            <p:cNvSpPr>
              <a:spLocks noChangeArrowheads="1"/>
            </p:cNvSpPr>
            <p:nvPr/>
          </p:nvSpPr>
          <p:spPr bwMode="auto">
            <a:xfrm>
              <a:off x="2352" y="273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6" name="Rectangle 25"/>
            <p:cNvSpPr>
              <a:spLocks noChangeArrowheads="1"/>
            </p:cNvSpPr>
            <p:nvPr/>
          </p:nvSpPr>
          <p:spPr bwMode="auto">
            <a:xfrm>
              <a:off x="1920" y="3264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48157" name="Rectangle 26"/>
            <p:cNvSpPr>
              <a:spLocks noChangeArrowheads="1"/>
            </p:cNvSpPr>
            <p:nvPr/>
          </p:nvSpPr>
          <p:spPr bwMode="auto">
            <a:xfrm>
              <a:off x="1200" y="1632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>
                  <a:latin typeface="Times New Roman" pitchFamily="18" charset="0"/>
                </a:rPr>
                <a:t>sem crédito</a:t>
              </a:r>
            </a:p>
          </p:txBody>
        </p:sp>
        <p:sp>
          <p:nvSpPr>
            <p:cNvPr id="48158" name="Rectangle 27"/>
            <p:cNvSpPr>
              <a:spLocks noChangeArrowheads="1"/>
            </p:cNvSpPr>
            <p:nvPr/>
          </p:nvSpPr>
          <p:spPr bwMode="auto">
            <a:xfrm>
              <a:off x="1872" y="259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8159" name="Rectangle 28"/>
            <p:cNvSpPr>
              <a:spLocks noChangeArrowheads="1"/>
            </p:cNvSpPr>
            <p:nvPr/>
          </p:nvSpPr>
          <p:spPr bwMode="auto">
            <a:xfrm>
              <a:off x="912" y="3753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o: exemplo aceito</a:t>
              </a:r>
            </a:p>
          </p:txBody>
        </p:sp>
        <p:sp>
          <p:nvSpPr>
            <p:cNvPr id="48160" name="Rectangle 29"/>
            <p:cNvSpPr>
              <a:spLocks noChangeArrowheads="1"/>
            </p:cNvSpPr>
            <p:nvPr/>
          </p:nvSpPr>
          <p:spPr bwMode="auto">
            <a:xfrm>
              <a:off x="912" y="3609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x: exemplo recusado</a:t>
              </a:r>
            </a:p>
          </p:txBody>
        </p:sp>
      </p:grpSp>
      <p:sp>
        <p:nvSpPr>
          <p:cNvPr id="48133" name="Rectangle 31"/>
          <p:cNvSpPr>
            <a:spLocks noChangeArrowheads="1"/>
          </p:cNvSpPr>
          <p:nvPr/>
        </p:nvSpPr>
        <p:spPr bwMode="auto">
          <a:xfrm>
            <a:off x="1524000" y="1905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latin typeface="Times New Roman" pitchFamily="18" charset="0"/>
              </a:rPr>
              <a:t>Análise de crédito</a:t>
            </a:r>
          </a:p>
        </p:txBody>
      </p:sp>
      <p:sp>
        <p:nvSpPr>
          <p:cNvPr id="48134" name="Rectangle 32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Exemplo de previsão (II)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05400" y="2895600"/>
            <a:ext cx="3810000" cy="2971800"/>
          </a:xfrm>
        </p:spPr>
        <p:txBody>
          <a:bodyPr/>
          <a:lstStyle/>
          <a:p>
            <a:pPr>
              <a:buFont typeface="Monotype Sorts"/>
              <a:buChar char="W"/>
            </a:pPr>
            <a:r>
              <a:rPr lang="pt-BR" sz="2000" smtClean="0"/>
              <a:t>Hiperplano oblíquo: melhor separação:</a:t>
            </a:r>
          </a:p>
          <a:p>
            <a:pPr>
              <a:buFont typeface="Monotype Sorts"/>
              <a:buChar char="W"/>
            </a:pPr>
            <a:r>
              <a:rPr lang="pt-BR" sz="2000" smtClean="0"/>
              <a:t>Exemplos: </a:t>
            </a:r>
          </a:p>
          <a:p>
            <a:pPr lvl="1"/>
            <a:r>
              <a:rPr lang="pt-BR" sz="1800" smtClean="0"/>
              <a:t>regressão linear;</a:t>
            </a:r>
          </a:p>
          <a:p>
            <a:pPr lvl="1"/>
            <a:r>
              <a:rPr lang="pt-BR" sz="1800" smtClean="0"/>
              <a:t>perceptron;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057400" y="2133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latin typeface="Times New Roman" pitchFamily="18" charset="0"/>
              </a:rPr>
              <a:t>Análise de crédito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446213" y="2287588"/>
            <a:ext cx="3278187" cy="4037012"/>
            <a:chOff x="911" y="1441"/>
            <a:chExt cx="2065" cy="2543"/>
          </a:xfrm>
        </p:grpSpPr>
        <p:sp>
          <p:nvSpPr>
            <p:cNvPr id="49159" name="AutoShape 5"/>
            <p:cNvSpPr>
              <a:spLocks noChangeArrowheads="1"/>
            </p:cNvSpPr>
            <p:nvPr/>
          </p:nvSpPr>
          <p:spPr bwMode="auto">
            <a:xfrm rot="10800000" flipH="1">
              <a:off x="1200" y="1824"/>
              <a:ext cx="1632" cy="960"/>
            </a:xfrm>
            <a:prstGeom prst="rtTriangle">
              <a:avLst/>
            </a:prstGeom>
            <a:solidFill>
              <a:schemeClr val="accent1">
                <a:alpha val="50195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Lucida Sans Unicode" pitchFamily="34" charset="0"/>
              </a:endParaRPr>
            </a:p>
          </p:txBody>
        </p:sp>
        <p:sp>
          <p:nvSpPr>
            <p:cNvPr id="49160" name="Line 6"/>
            <p:cNvSpPr>
              <a:spLocks noChangeShapeType="1"/>
            </p:cNvSpPr>
            <p:nvPr/>
          </p:nvSpPr>
          <p:spPr bwMode="auto">
            <a:xfrm flipV="1">
              <a:off x="1200" y="1441"/>
              <a:ext cx="0" cy="1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61" name="Rectangle 7"/>
            <p:cNvSpPr>
              <a:spLocks noChangeArrowheads="1"/>
            </p:cNvSpPr>
            <p:nvPr/>
          </p:nvSpPr>
          <p:spPr bwMode="auto">
            <a:xfrm>
              <a:off x="2400" y="3264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renda</a:t>
              </a:r>
            </a:p>
          </p:txBody>
        </p:sp>
        <p:sp>
          <p:nvSpPr>
            <p:cNvPr id="49162" name="Rectangle 8"/>
            <p:cNvSpPr>
              <a:spLocks noChangeArrowheads="1"/>
            </p:cNvSpPr>
            <p:nvPr/>
          </p:nvSpPr>
          <p:spPr bwMode="auto">
            <a:xfrm rot="-5400000">
              <a:off x="748" y="2802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débito</a:t>
              </a:r>
            </a:p>
          </p:txBody>
        </p:sp>
        <p:sp>
          <p:nvSpPr>
            <p:cNvPr id="49163" name="Line 9"/>
            <p:cNvSpPr>
              <a:spLocks noChangeShapeType="1"/>
            </p:cNvSpPr>
            <p:nvPr/>
          </p:nvSpPr>
          <p:spPr bwMode="auto">
            <a:xfrm>
              <a:off x="1200" y="3216"/>
              <a:ext cx="1775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9164" name="Rectangle 10"/>
            <p:cNvSpPr>
              <a:spLocks noChangeArrowheads="1"/>
            </p:cNvSpPr>
            <p:nvPr/>
          </p:nvSpPr>
          <p:spPr bwMode="auto">
            <a:xfrm>
              <a:off x="1584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65" name="Rectangle 11"/>
            <p:cNvSpPr>
              <a:spLocks noChangeArrowheads="1"/>
            </p:cNvSpPr>
            <p:nvPr/>
          </p:nvSpPr>
          <p:spPr bwMode="auto">
            <a:xfrm>
              <a:off x="1680" y="225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66" name="Rectangle 12"/>
            <p:cNvSpPr>
              <a:spLocks noChangeArrowheads="1"/>
            </p:cNvSpPr>
            <p:nvPr/>
          </p:nvSpPr>
          <p:spPr bwMode="auto">
            <a:xfrm>
              <a:off x="1488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67" name="Rectangle 13"/>
            <p:cNvSpPr>
              <a:spLocks noChangeArrowheads="1"/>
            </p:cNvSpPr>
            <p:nvPr/>
          </p:nvSpPr>
          <p:spPr bwMode="auto">
            <a:xfrm>
              <a:off x="1392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68" name="Rectangle 14"/>
            <p:cNvSpPr>
              <a:spLocks noChangeArrowheads="1"/>
            </p:cNvSpPr>
            <p:nvPr/>
          </p:nvSpPr>
          <p:spPr bwMode="auto">
            <a:xfrm>
              <a:off x="2352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69" name="Rectangle 15"/>
            <p:cNvSpPr>
              <a:spLocks noChangeArrowheads="1"/>
            </p:cNvSpPr>
            <p:nvPr/>
          </p:nvSpPr>
          <p:spPr bwMode="auto">
            <a:xfrm>
              <a:off x="1920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70" name="Rectangle 16"/>
            <p:cNvSpPr>
              <a:spLocks noChangeArrowheads="1"/>
            </p:cNvSpPr>
            <p:nvPr/>
          </p:nvSpPr>
          <p:spPr bwMode="auto">
            <a:xfrm>
              <a:off x="1296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49171" name="Rectangle 17"/>
            <p:cNvSpPr>
              <a:spLocks noChangeArrowheads="1"/>
            </p:cNvSpPr>
            <p:nvPr/>
          </p:nvSpPr>
          <p:spPr bwMode="auto">
            <a:xfrm>
              <a:off x="1776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2" name="Rectangle 18"/>
            <p:cNvSpPr>
              <a:spLocks noChangeArrowheads="1"/>
            </p:cNvSpPr>
            <p:nvPr/>
          </p:nvSpPr>
          <p:spPr bwMode="auto">
            <a:xfrm>
              <a:off x="2208" y="172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3" name="Rectangle 19"/>
            <p:cNvSpPr>
              <a:spLocks noChangeArrowheads="1"/>
            </p:cNvSpPr>
            <p:nvPr/>
          </p:nvSpPr>
          <p:spPr bwMode="auto">
            <a:xfrm>
              <a:off x="2496" y="18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4" name="Rectangle 20"/>
            <p:cNvSpPr>
              <a:spLocks noChangeArrowheads="1"/>
            </p:cNvSpPr>
            <p:nvPr/>
          </p:nvSpPr>
          <p:spPr bwMode="auto">
            <a:xfrm>
              <a:off x="2304" y="24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5" name="Rectangle 21"/>
            <p:cNvSpPr>
              <a:spLocks noChangeArrowheads="1"/>
            </p:cNvSpPr>
            <p:nvPr/>
          </p:nvSpPr>
          <p:spPr bwMode="auto">
            <a:xfrm>
              <a:off x="2640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6" name="Rectangle 22"/>
            <p:cNvSpPr>
              <a:spLocks noChangeArrowheads="1"/>
            </p:cNvSpPr>
            <p:nvPr/>
          </p:nvSpPr>
          <p:spPr bwMode="auto">
            <a:xfrm>
              <a:off x="1824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7" name="Rectangle 23"/>
            <p:cNvSpPr>
              <a:spLocks noChangeArrowheads="1"/>
            </p:cNvSpPr>
            <p:nvPr/>
          </p:nvSpPr>
          <p:spPr bwMode="auto">
            <a:xfrm>
              <a:off x="2064" y="206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8" name="Rectangle 24"/>
            <p:cNvSpPr>
              <a:spLocks noChangeArrowheads="1"/>
            </p:cNvSpPr>
            <p:nvPr/>
          </p:nvSpPr>
          <p:spPr bwMode="auto">
            <a:xfrm>
              <a:off x="2016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79" name="Rectangle 25"/>
            <p:cNvSpPr>
              <a:spLocks noChangeArrowheads="1"/>
            </p:cNvSpPr>
            <p:nvPr/>
          </p:nvSpPr>
          <p:spPr bwMode="auto">
            <a:xfrm>
              <a:off x="2352" y="273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80" name="Rectangle 26"/>
            <p:cNvSpPr>
              <a:spLocks noChangeArrowheads="1"/>
            </p:cNvSpPr>
            <p:nvPr/>
          </p:nvSpPr>
          <p:spPr bwMode="auto">
            <a:xfrm>
              <a:off x="1920" y="3264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49181" name="Rectangle 27"/>
            <p:cNvSpPr>
              <a:spLocks noChangeArrowheads="1"/>
            </p:cNvSpPr>
            <p:nvPr/>
          </p:nvSpPr>
          <p:spPr bwMode="auto">
            <a:xfrm>
              <a:off x="1200" y="1632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>
                  <a:latin typeface="Times New Roman" pitchFamily="18" charset="0"/>
                </a:rPr>
                <a:t>sem crédito</a:t>
              </a:r>
            </a:p>
          </p:txBody>
        </p:sp>
        <p:sp>
          <p:nvSpPr>
            <p:cNvPr id="49182" name="Rectangle 28"/>
            <p:cNvSpPr>
              <a:spLocks noChangeArrowheads="1"/>
            </p:cNvSpPr>
            <p:nvPr/>
          </p:nvSpPr>
          <p:spPr bwMode="auto">
            <a:xfrm>
              <a:off x="1872" y="259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9183" name="Rectangle 29"/>
            <p:cNvSpPr>
              <a:spLocks noChangeArrowheads="1"/>
            </p:cNvSpPr>
            <p:nvPr/>
          </p:nvSpPr>
          <p:spPr bwMode="auto">
            <a:xfrm>
              <a:off x="912" y="3753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o: exemplo aceito</a:t>
              </a:r>
            </a:p>
          </p:txBody>
        </p:sp>
        <p:sp>
          <p:nvSpPr>
            <p:cNvPr id="49184" name="Rectangle 30"/>
            <p:cNvSpPr>
              <a:spLocks noChangeArrowheads="1"/>
            </p:cNvSpPr>
            <p:nvPr/>
          </p:nvSpPr>
          <p:spPr bwMode="auto">
            <a:xfrm>
              <a:off x="912" y="3609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x: exemplo recusado</a:t>
              </a:r>
            </a:p>
          </p:txBody>
        </p:sp>
      </p:grpSp>
      <p:sp>
        <p:nvSpPr>
          <p:cNvPr id="49158" name="Rectangle 32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Exemplo de previsão (III)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2743200"/>
            <a:ext cx="3408363" cy="3643313"/>
          </a:xfrm>
        </p:spPr>
        <p:txBody>
          <a:bodyPr/>
          <a:lstStyle/>
          <a:p>
            <a:pPr>
              <a:buFont typeface="Monotype Sorts"/>
              <a:buChar char="W"/>
            </a:pPr>
            <a:r>
              <a:rPr lang="pt-BR" sz="2000" smtClean="0"/>
              <a:t>Superfície não linear: melhor poder de classificação, pior interpretação;</a:t>
            </a:r>
          </a:p>
          <a:p>
            <a:pPr>
              <a:buFont typeface="Monotype Sorts"/>
              <a:buChar char="W"/>
            </a:pPr>
            <a:r>
              <a:rPr lang="pt-BR" sz="2000" smtClean="0"/>
              <a:t>Exemplos: </a:t>
            </a:r>
          </a:p>
          <a:p>
            <a:pPr lvl="1"/>
            <a:r>
              <a:rPr lang="pt-BR" sz="1800" smtClean="0"/>
              <a:t>perceptrons multicamadas;</a:t>
            </a:r>
          </a:p>
          <a:p>
            <a:pPr lvl="1"/>
            <a:r>
              <a:rPr lang="pt-BR" sz="1800" smtClean="0"/>
              <a:t>regressão não-linear;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057400" y="2133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latin typeface="Times New Roman" pitchFamily="18" charset="0"/>
              </a:rPr>
              <a:t>Análise de crédito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446213" y="2287588"/>
            <a:ext cx="3278187" cy="4037012"/>
            <a:chOff x="911" y="1441"/>
            <a:chExt cx="2065" cy="2543"/>
          </a:xfrm>
        </p:grpSpPr>
        <p:sp>
          <p:nvSpPr>
            <p:cNvPr id="50183" name="Freeform 5"/>
            <p:cNvSpPr>
              <a:spLocks/>
            </p:cNvSpPr>
            <p:nvPr/>
          </p:nvSpPr>
          <p:spPr bwMode="auto">
            <a:xfrm>
              <a:off x="1200" y="1680"/>
              <a:ext cx="913" cy="1489"/>
            </a:xfrm>
            <a:custGeom>
              <a:avLst/>
              <a:gdLst>
                <a:gd name="T0" fmla="*/ 0 w 913"/>
                <a:gd name="T1" fmla="*/ 1440 h 1489"/>
                <a:gd name="T2" fmla="*/ 137 w 913"/>
                <a:gd name="T3" fmla="*/ 1488 h 1489"/>
                <a:gd name="T4" fmla="*/ 228 w 913"/>
                <a:gd name="T5" fmla="*/ 1488 h 1489"/>
                <a:gd name="T6" fmla="*/ 319 w 913"/>
                <a:gd name="T7" fmla="*/ 1440 h 1489"/>
                <a:gd name="T8" fmla="*/ 410 w 913"/>
                <a:gd name="T9" fmla="*/ 1344 h 1489"/>
                <a:gd name="T10" fmla="*/ 502 w 913"/>
                <a:gd name="T11" fmla="*/ 1200 h 1489"/>
                <a:gd name="T12" fmla="*/ 547 w 913"/>
                <a:gd name="T13" fmla="*/ 1104 h 1489"/>
                <a:gd name="T14" fmla="*/ 547 w 913"/>
                <a:gd name="T15" fmla="*/ 1008 h 1489"/>
                <a:gd name="T16" fmla="*/ 593 w 913"/>
                <a:gd name="T17" fmla="*/ 816 h 1489"/>
                <a:gd name="T18" fmla="*/ 638 w 913"/>
                <a:gd name="T19" fmla="*/ 720 h 1489"/>
                <a:gd name="T20" fmla="*/ 730 w 913"/>
                <a:gd name="T21" fmla="*/ 624 h 1489"/>
                <a:gd name="T22" fmla="*/ 821 w 913"/>
                <a:gd name="T23" fmla="*/ 480 h 1489"/>
                <a:gd name="T24" fmla="*/ 866 w 913"/>
                <a:gd name="T25" fmla="*/ 384 h 1489"/>
                <a:gd name="T26" fmla="*/ 912 w 913"/>
                <a:gd name="T27" fmla="*/ 240 h 1489"/>
                <a:gd name="T28" fmla="*/ 912 w 913"/>
                <a:gd name="T29" fmla="*/ 144 h 1489"/>
                <a:gd name="T30" fmla="*/ 912 w 913"/>
                <a:gd name="T31" fmla="*/ 0 h 1489"/>
                <a:gd name="T32" fmla="*/ 0 w 913"/>
                <a:gd name="T33" fmla="*/ 0 h 1489"/>
                <a:gd name="T34" fmla="*/ 0 w 913"/>
                <a:gd name="T35" fmla="*/ 1440 h 14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13"/>
                <a:gd name="T55" fmla="*/ 0 h 1489"/>
                <a:gd name="T56" fmla="*/ 913 w 913"/>
                <a:gd name="T57" fmla="*/ 1489 h 14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13" h="1489">
                  <a:moveTo>
                    <a:pt x="0" y="1440"/>
                  </a:moveTo>
                  <a:lnTo>
                    <a:pt x="137" y="1488"/>
                  </a:lnTo>
                  <a:lnTo>
                    <a:pt x="228" y="1488"/>
                  </a:lnTo>
                  <a:lnTo>
                    <a:pt x="319" y="1440"/>
                  </a:lnTo>
                  <a:lnTo>
                    <a:pt x="410" y="1344"/>
                  </a:lnTo>
                  <a:lnTo>
                    <a:pt x="502" y="1200"/>
                  </a:lnTo>
                  <a:lnTo>
                    <a:pt x="547" y="1104"/>
                  </a:lnTo>
                  <a:lnTo>
                    <a:pt x="547" y="1008"/>
                  </a:lnTo>
                  <a:lnTo>
                    <a:pt x="593" y="816"/>
                  </a:lnTo>
                  <a:lnTo>
                    <a:pt x="638" y="720"/>
                  </a:lnTo>
                  <a:lnTo>
                    <a:pt x="730" y="624"/>
                  </a:lnTo>
                  <a:lnTo>
                    <a:pt x="821" y="480"/>
                  </a:lnTo>
                  <a:lnTo>
                    <a:pt x="866" y="384"/>
                  </a:lnTo>
                  <a:lnTo>
                    <a:pt x="912" y="240"/>
                  </a:lnTo>
                  <a:lnTo>
                    <a:pt x="912" y="144"/>
                  </a:lnTo>
                  <a:lnTo>
                    <a:pt x="912" y="0"/>
                  </a:lnTo>
                  <a:lnTo>
                    <a:pt x="0" y="0"/>
                  </a:lnTo>
                  <a:lnTo>
                    <a:pt x="0" y="1440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4" name="Line 6"/>
            <p:cNvSpPr>
              <a:spLocks noChangeShapeType="1"/>
            </p:cNvSpPr>
            <p:nvPr/>
          </p:nvSpPr>
          <p:spPr bwMode="auto">
            <a:xfrm flipV="1">
              <a:off x="1200" y="1441"/>
              <a:ext cx="0" cy="1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185" name="Rectangle 7"/>
            <p:cNvSpPr>
              <a:spLocks noChangeArrowheads="1"/>
            </p:cNvSpPr>
            <p:nvPr/>
          </p:nvSpPr>
          <p:spPr bwMode="auto">
            <a:xfrm>
              <a:off x="2400" y="3264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renda</a:t>
              </a:r>
            </a:p>
          </p:txBody>
        </p:sp>
        <p:sp>
          <p:nvSpPr>
            <p:cNvPr id="50186" name="Rectangle 8"/>
            <p:cNvSpPr>
              <a:spLocks noChangeArrowheads="1"/>
            </p:cNvSpPr>
            <p:nvPr/>
          </p:nvSpPr>
          <p:spPr bwMode="auto">
            <a:xfrm rot="-5400000">
              <a:off x="748" y="2802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débito</a:t>
              </a:r>
            </a:p>
          </p:txBody>
        </p:sp>
        <p:sp>
          <p:nvSpPr>
            <p:cNvPr id="50187" name="Line 9"/>
            <p:cNvSpPr>
              <a:spLocks noChangeShapeType="1"/>
            </p:cNvSpPr>
            <p:nvPr/>
          </p:nvSpPr>
          <p:spPr bwMode="auto">
            <a:xfrm>
              <a:off x="1200" y="3216"/>
              <a:ext cx="1775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0188" name="Rectangle 10"/>
            <p:cNvSpPr>
              <a:spLocks noChangeArrowheads="1"/>
            </p:cNvSpPr>
            <p:nvPr/>
          </p:nvSpPr>
          <p:spPr bwMode="auto">
            <a:xfrm>
              <a:off x="1584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89" name="Rectangle 11"/>
            <p:cNvSpPr>
              <a:spLocks noChangeArrowheads="1"/>
            </p:cNvSpPr>
            <p:nvPr/>
          </p:nvSpPr>
          <p:spPr bwMode="auto">
            <a:xfrm>
              <a:off x="1680" y="225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90" name="Rectangle 12"/>
            <p:cNvSpPr>
              <a:spLocks noChangeArrowheads="1"/>
            </p:cNvSpPr>
            <p:nvPr/>
          </p:nvSpPr>
          <p:spPr bwMode="auto">
            <a:xfrm>
              <a:off x="1488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91" name="Rectangle 13"/>
            <p:cNvSpPr>
              <a:spLocks noChangeArrowheads="1"/>
            </p:cNvSpPr>
            <p:nvPr/>
          </p:nvSpPr>
          <p:spPr bwMode="auto">
            <a:xfrm>
              <a:off x="1392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92" name="Rectangle 14"/>
            <p:cNvSpPr>
              <a:spLocks noChangeArrowheads="1"/>
            </p:cNvSpPr>
            <p:nvPr/>
          </p:nvSpPr>
          <p:spPr bwMode="auto">
            <a:xfrm>
              <a:off x="2352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93" name="Rectangle 15"/>
            <p:cNvSpPr>
              <a:spLocks noChangeArrowheads="1"/>
            </p:cNvSpPr>
            <p:nvPr/>
          </p:nvSpPr>
          <p:spPr bwMode="auto">
            <a:xfrm>
              <a:off x="1920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94" name="Rectangle 16"/>
            <p:cNvSpPr>
              <a:spLocks noChangeArrowheads="1"/>
            </p:cNvSpPr>
            <p:nvPr/>
          </p:nvSpPr>
          <p:spPr bwMode="auto">
            <a:xfrm>
              <a:off x="1296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0195" name="Rectangle 17"/>
            <p:cNvSpPr>
              <a:spLocks noChangeArrowheads="1"/>
            </p:cNvSpPr>
            <p:nvPr/>
          </p:nvSpPr>
          <p:spPr bwMode="auto">
            <a:xfrm>
              <a:off x="1776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196" name="Rectangle 18"/>
            <p:cNvSpPr>
              <a:spLocks noChangeArrowheads="1"/>
            </p:cNvSpPr>
            <p:nvPr/>
          </p:nvSpPr>
          <p:spPr bwMode="auto">
            <a:xfrm>
              <a:off x="2208" y="172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197" name="Rectangle 19"/>
            <p:cNvSpPr>
              <a:spLocks noChangeArrowheads="1"/>
            </p:cNvSpPr>
            <p:nvPr/>
          </p:nvSpPr>
          <p:spPr bwMode="auto">
            <a:xfrm>
              <a:off x="2496" y="18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198" name="Rectangle 20"/>
            <p:cNvSpPr>
              <a:spLocks noChangeArrowheads="1"/>
            </p:cNvSpPr>
            <p:nvPr/>
          </p:nvSpPr>
          <p:spPr bwMode="auto">
            <a:xfrm>
              <a:off x="2304" y="24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199" name="Rectangle 21"/>
            <p:cNvSpPr>
              <a:spLocks noChangeArrowheads="1"/>
            </p:cNvSpPr>
            <p:nvPr/>
          </p:nvSpPr>
          <p:spPr bwMode="auto">
            <a:xfrm>
              <a:off x="2640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200" name="Rectangle 22"/>
            <p:cNvSpPr>
              <a:spLocks noChangeArrowheads="1"/>
            </p:cNvSpPr>
            <p:nvPr/>
          </p:nvSpPr>
          <p:spPr bwMode="auto">
            <a:xfrm>
              <a:off x="1824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201" name="Rectangle 23"/>
            <p:cNvSpPr>
              <a:spLocks noChangeArrowheads="1"/>
            </p:cNvSpPr>
            <p:nvPr/>
          </p:nvSpPr>
          <p:spPr bwMode="auto">
            <a:xfrm>
              <a:off x="2064" y="206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202" name="Rectangle 24"/>
            <p:cNvSpPr>
              <a:spLocks noChangeArrowheads="1"/>
            </p:cNvSpPr>
            <p:nvPr/>
          </p:nvSpPr>
          <p:spPr bwMode="auto">
            <a:xfrm>
              <a:off x="2016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203" name="Rectangle 25"/>
            <p:cNvSpPr>
              <a:spLocks noChangeArrowheads="1"/>
            </p:cNvSpPr>
            <p:nvPr/>
          </p:nvSpPr>
          <p:spPr bwMode="auto">
            <a:xfrm>
              <a:off x="2352" y="273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204" name="Rectangle 26"/>
            <p:cNvSpPr>
              <a:spLocks noChangeArrowheads="1"/>
            </p:cNvSpPr>
            <p:nvPr/>
          </p:nvSpPr>
          <p:spPr bwMode="auto">
            <a:xfrm>
              <a:off x="1920" y="3264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50205" name="Rectangle 27"/>
            <p:cNvSpPr>
              <a:spLocks noChangeArrowheads="1"/>
            </p:cNvSpPr>
            <p:nvPr/>
          </p:nvSpPr>
          <p:spPr bwMode="auto">
            <a:xfrm>
              <a:off x="1200" y="1632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>
                  <a:latin typeface="Times New Roman" pitchFamily="18" charset="0"/>
                </a:rPr>
                <a:t>sem crédito</a:t>
              </a:r>
            </a:p>
          </p:txBody>
        </p:sp>
        <p:sp>
          <p:nvSpPr>
            <p:cNvPr id="50206" name="Rectangle 28"/>
            <p:cNvSpPr>
              <a:spLocks noChangeArrowheads="1"/>
            </p:cNvSpPr>
            <p:nvPr/>
          </p:nvSpPr>
          <p:spPr bwMode="auto">
            <a:xfrm>
              <a:off x="1872" y="259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0207" name="Rectangle 29"/>
            <p:cNvSpPr>
              <a:spLocks noChangeArrowheads="1"/>
            </p:cNvSpPr>
            <p:nvPr/>
          </p:nvSpPr>
          <p:spPr bwMode="auto">
            <a:xfrm>
              <a:off x="912" y="3753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o: exemplo aceito</a:t>
              </a:r>
            </a:p>
          </p:txBody>
        </p:sp>
        <p:sp>
          <p:nvSpPr>
            <p:cNvPr id="50208" name="Rectangle 30"/>
            <p:cNvSpPr>
              <a:spLocks noChangeArrowheads="1"/>
            </p:cNvSpPr>
            <p:nvPr/>
          </p:nvSpPr>
          <p:spPr bwMode="auto">
            <a:xfrm>
              <a:off x="912" y="3609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x: exemplo recusado</a:t>
              </a:r>
            </a:p>
          </p:txBody>
        </p:sp>
      </p:grpSp>
      <p:sp>
        <p:nvSpPr>
          <p:cNvPr id="50182" name="Rectangle 32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/>
              <a:t>Exemplo de previsão (IV)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2667000"/>
            <a:ext cx="3135313" cy="3643313"/>
          </a:xfrm>
        </p:spPr>
        <p:txBody>
          <a:bodyPr/>
          <a:lstStyle/>
          <a:p>
            <a:pPr>
              <a:buFont typeface="Monotype Sorts"/>
              <a:buChar char="W"/>
            </a:pPr>
            <a:r>
              <a:rPr lang="pt-BR" sz="2000" smtClean="0"/>
              <a:t>Métodos baseado em exemplos;</a:t>
            </a:r>
          </a:p>
          <a:p>
            <a:pPr>
              <a:buFont typeface="Monotype Sorts"/>
              <a:buChar char="W"/>
            </a:pPr>
            <a:r>
              <a:rPr lang="pt-BR" sz="2000" smtClean="0"/>
              <a:t>Exemplos:</a:t>
            </a:r>
          </a:p>
          <a:p>
            <a:pPr lvl="1"/>
            <a:r>
              <a:rPr lang="pt-BR" sz="1800" smtClean="0"/>
              <a:t>k-vizinhos mais próximos;</a:t>
            </a:r>
          </a:p>
          <a:p>
            <a:pPr lvl="1"/>
            <a:r>
              <a:rPr lang="pt-BR" sz="1800" smtClean="0"/>
              <a:t>raciocínio baseado em casos;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057400" y="2057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>
                <a:latin typeface="Times New Roman" pitchFamily="18" charset="0"/>
              </a:rPr>
              <a:t>Análise de crédito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46213" y="2287588"/>
            <a:ext cx="3278187" cy="4037012"/>
            <a:chOff x="911" y="1441"/>
            <a:chExt cx="2065" cy="2543"/>
          </a:xfrm>
        </p:grpSpPr>
        <p:sp>
          <p:nvSpPr>
            <p:cNvPr id="51207" name="Freeform 5"/>
            <p:cNvSpPr>
              <a:spLocks/>
            </p:cNvSpPr>
            <p:nvPr/>
          </p:nvSpPr>
          <p:spPr bwMode="auto">
            <a:xfrm>
              <a:off x="2304" y="2160"/>
              <a:ext cx="337" cy="241"/>
            </a:xfrm>
            <a:custGeom>
              <a:avLst/>
              <a:gdLst>
                <a:gd name="T0" fmla="*/ 0 w 337"/>
                <a:gd name="T1" fmla="*/ 144 h 241"/>
                <a:gd name="T2" fmla="*/ 96 w 337"/>
                <a:gd name="T3" fmla="*/ 0 h 241"/>
                <a:gd name="T4" fmla="*/ 336 w 337"/>
                <a:gd name="T5" fmla="*/ 0 h 241"/>
                <a:gd name="T6" fmla="*/ 192 w 337"/>
                <a:gd name="T7" fmla="*/ 240 h 241"/>
                <a:gd name="T8" fmla="*/ 0 w 337"/>
                <a:gd name="T9" fmla="*/ 240 h 241"/>
                <a:gd name="T10" fmla="*/ 0 w 337"/>
                <a:gd name="T11" fmla="*/ 144 h 2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7"/>
                <a:gd name="T19" fmla="*/ 0 h 241"/>
                <a:gd name="T20" fmla="*/ 337 w 337"/>
                <a:gd name="T21" fmla="*/ 241 h 2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7" h="241">
                  <a:moveTo>
                    <a:pt x="0" y="144"/>
                  </a:moveTo>
                  <a:lnTo>
                    <a:pt x="96" y="0"/>
                  </a:lnTo>
                  <a:lnTo>
                    <a:pt x="336" y="0"/>
                  </a:lnTo>
                  <a:lnTo>
                    <a:pt x="192" y="240"/>
                  </a:lnTo>
                  <a:lnTo>
                    <a:pt x="0" y="240"/>
                  </a:lnTo>
                  <a:lnTo>
                    <a:pt x="0" y="144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8" name="Freeform 6"/>
            <p:cNvSpPr>
              <a:spLocks/>
            </p:cNvSpPr>
            <p:nvPr/>
          </p:nvSpPr>
          <p:spPr bwMode="auto">
            <a:xfrm>
              <a:off x="1200" y="1680"/>
              <a:ext cx="961" cy="1537"/>
            </a:xfrm>
            <a:custGeom>
              <a:avLst/>
              <a:gdLst>
                <a:gd name="T0" fmla="*/ 144 w 961"/>
                <a:gd name="T1" fmla="*/ 1536 h 1537"/>
                <a:gd name="T2" fmla="*/ 480 w 961"/>
                <a:gd name="T3" fmla="*/ 1104 h 1537"/>
                <a:gd name="T4" fmla="*/ 576 w 961"/>
                <a:gd name="T5" fmla="*/ 768 h 1537"/>
                <a:gd name="T6" fmla="*/ 960 w 961"/>
                <a:gd name="T7" fmla="*/ 288 h 1537"/>
                <a:gd name="T8" fmla="*/ 960 w 961"/>
                <a:gd name="T9" fmla="*/ 0 h 1537"/>
                <a:gd name="T10" fmla="*/ 0 w 961"/>
                <a:gd name="T11" fmla="*/ 0 h 1537"/>
                <a:gd name="T12" fmla="*/ 0 w 961"/>
                <a:gd name="T13" fmla="*/ 1536 h 1537"/>
                <a:gd name="T14" fmla="*/ 144 w 961"/>
                <a:gd name="T15" fmla="*/ 1536 h 15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61"/>
                <a:gd name="T25" fmla="*/ 0 h 1537"/>
                <a:gd name="T26" fmla="*/ 961 w 961"/>
                <a:gd name="T27" fmla="*/ 1537 h 15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61" h="1537">
                  <a:moveTo>
                    <a:pt x="144" y="1536"/>
                  </a:moveTo>
                  <a:lnTo>
                    <a:pt x="480" y="1104"/>
                  </a:lnTo>
                  <a:lnTo>
                    <a:pt x="576" y="768"/>
                  </a:lnTo>
                  <a:lnTo>
                    <a:pt x="960" y="288"/>
                  </a:lnTo>
                  <a:lnTo>
                    <a:pt x="960" y="0"/>
                  </a:lnTo>
                  <a:lnTo>
                    <a:pt x="0" y="0"/>
                  </a:lnTo>
                  <a:lnTo>
                    <a:pt x="0" y="1536"/>
                  </a:lnTo>
                  <a:lnTo>
                    <a:pt x="144" y="1536"/>
                  </a:lnTo>
                </a:path>
              </a:pathLst>
            </a:custGeom>
            <a:solidFill>
              <a:schemeClr val="accent1">
                <a:alpha val="50195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9" name="Line 7"/>
            <p:cNvSpPr>
              <a:spLocks noChangeShapeType="1"/>
            </p:cNvSpPr>
            <p:nvPr/>
          </p:nvSpPr>
          <p:spPr bwMode="auto">
            <a:xfrm flipV="1">
              <a:off x="1200" y="1441"/>
              <a:ext cx="0" cy="1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2400" y="3264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renda</a:t>
              </a:r>
            </a:p>
          </p:txBody>
        </p:sp>
        <p:sp>
          <p:nvSpPr>
            <p:cNvPr id="51211" name="Rectangle 9"/>
            <p:cNvSpPr>
              <a:spLocks noChangeArrowheads="1"/>
            </p:cNvSpPr>
            <p:nvPr/>
          </p:nvSpPr>
          <p:spPr bwMode="auto">
            <a:xfrm rot="-5400000">
              <a:off x="748" y="2802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latin typeface="Times New Roman" pitchFamily="18" charset="0"/>
                </a:rPr>
                <a:t>débito</a:t>
              </a:r>
            </a:p>
          </p:txBody>
        </p:sp>
        <p:sp>
          <p:nvSpPr>
            <p:cNvPr id="51212" name="Line 10"/>
            <p:cNvSpPr>
              <a:spLocks noChangeShapeType="1"/>
            </p:cNvSpPr>
            <p:nvPr/>
          </p:nvSpPr>
          <p:spPr bwMode="auto">
            <a:xfrm>
              <a:off x="1200" y="3216"/>
              <a:ext cx="1775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13" name="Rectangle 11"/>
            <p:cNvSpPr>
              <a:spLocks noChangeArrowheads="1"/>
            </p:cNvSpPr>
            <p:nvPr/>
          </p:nvSpPr>
          <p:spPr bwMode="auto">
            <a:xfrm>
              <a:off x="1584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14" name="Rectangle 12"/>
            <p:cNvSpPr>
              <a:spLocks noChangeArrowheads="1"/>
            </p:cNvSpPr>
            <p:nvPr/>
          </p:nvSpPr>
          <p:spPr bwMode="auto">
            <a:xfrm>
              <a:off x="1680" y="225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15" name="Rectangle 13"/>
            <p:cNvSpPr>
              <a:spLocks noChangeArrowheads="1"/>
            </p:cNvSpPr>
            <p:nvPr/>
          </p:nvSpPr>
          <p:spPr bwMode="auto">
            <a:xfrm>
              <a:off x="1488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16" name="Rectangle 14"/>
            <p:cNvSpPr>
              <a:spLocks noChangeArrowheads="1"/>
            </p:cNvSpPr>
            <p:nvPr/>
          </p:nvSpPr>
          <p:spPr bwMode="auto">
            <a:xfrm>
              <a:off x="1392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17" name="Rectangle 15"/>
            <p:cNvSpPr>
              <a:spLocks noChangeArrowheads="1"/>
            </p:cNvSpPr>
            <p:nvPr/>
          </p:nvSpPr>
          <p:spPr bwMode="auto">
            <a:xfrm>
              <a:off x="2352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18" name="Rectangle 16"/>
            <p:cNvSpPr>
              <a:spLocks noChangeArrowheads="1"/>
            </p:cNvSpPr>
            <p:nvPr/>
          </p:nvSpPr>
          <p:spPr bwMode="auto">
            <a:xfrm>
              <a:off x="1920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19" name="Rectangle 17"/>
            <p:cNvSpPr>
              <a:spLocks noChangeArrowheads="1"/>
            </p:cNvSpPr>
            <p:nvPr/>
          </p:nvSpPr>
          <p:spPr bwMode="auto">
            <a:xfrm>
              <a:off x="1296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51220" name="Rectangle 18"/>
            <p:cNvSpPr>
              <a:spLocks noChangeArrowheads="1"/>
            </p:cNvSpPr>
            <p:nvPr/>
          </p:nvSpPr>
          <p:spPr bwMode="auto">
            <a:xfrm>
              <a:off x="1776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1" name="Rectangle 19"/>
            <p:cNvSpPr>
              <a:spLocks noChangeArrowheads="1"/>
            </p:cNvSpPr>
            <p:nvPr/>
          </p:nvSpPr>
          <p:spPr bwMode="auto">
            <a:xfrm>
              <a:off x="2208" y="172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2" name="Rectangle 20"/>
            <p:cNvSpPr>
              <a:spLocks noChangeArrowheads="1"/>
            </p:cNvSpPr>
            <p:nvPr/>
          </p:nvSpPr>
          <p:spPr bwMode="auto">
            <a:xfrm>
              <a:off x="2496" y="18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3" name="Rectangle 21"/>
            <p:cNvSpPr>
              <a:spLocks noChangeArrowheads="1"/>
            </p:cNvSpPr>
            <p:nvPr/>
          </p:nvSpPr>
          <p:spPr bwMode="auto">
            <a:xfrm>
              <a:off x="2304" y="24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4" name="Rectangle 22"/>
            <p:cNvSpPr>
              <a:spLocks noChangeArrowheads="1"/>
            </p:cNvSpPr>
            <p:nvPr/>
          </p:nvSpPr>
          <p:spPr bwMode="auto">
            <a:xfrm>
              <a:off x="2640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5" name="Rectangle 23"/>
            <p:cNvSpPr>
              <a:spLocks noChangeArrowheads="1"/>
            </p:cNvSpPr>
            <p:nvPr/>
          </p:nvSpPr>
          <p:spPr bwMode="auto">
            <a:xfrm>
              <a:off x="1824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6" name="Rectangle 24"/>
            <p:cNvSpPr>
              <a:spLocks noChangeArrowheads="1"/>
            </p:cNvSpPr>
            <p:nvPr/>
          </p:nvSpPr>
          <p:spPr bwMode="auto">
            <a:xfrm>
              <a:off x="2064" y="206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7" name="Rectangle 25"/>
            <p:cNvSpPr>
              <a:spLocks noChangeArrowheads="1"/>
            </p:cNvSpPr>
            <p:nvPr/>
          </p:nvSpPr>
          <p:spPr bwMode="auto">
            <a:xfrm>
              <a:off x="2016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8" name="Rectangle 26"/>
            <p:cNvSpPr>
              <a:spLocks noChangeArrowheads="1"/>
            </p:cNvSpPr>
            <p:nvPr/>
          </p:nvSpPr>
          <p:spPr bwMode="auto">
            <a:xfrm>
              <a:off x="2352" y="273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29" name="Rectangle 27"/>
            <p:cNvSpPr>
              <a:spLocks noChangeArrowheads="1"/>
            </p:cNvSpPr>
            <p:nvPr/>
          </p:nvSpPr>
          <p:spPr bwMode="auto">
            <a:xfrm>
              <a:off x="1920" y="3264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51230" name="Rectangle 28"/>
            <p:cNvSpPr>
              <a:spLocks noChangeArrowheads="1"/>
            </p:cNvSpPr>
            <p:nvPr/>
          </p:nvSpPr>
          <p:spPr bwMode="auto">
            <a:xfrm>
              <a:off x="1200" y="1632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>
                  <a:latin typeface="Times New Roman" pitchFamily="18" charset="0"/>
                </a:rPr>
                <a:t>sem crédito</a:t>
              </a:r>
            </a:p>
          </p:txBody>
        </p:sp>
        <p:sp>
          <p:nvSpPr>
            <p:cNvPr id="51231" name="Rectangle 29"/>
            <p:cNvSpPr>
              <a:spLocks noChangeArrowheads="1"/>
            </p:cNvSpPr>
            <p:nvPr/>
          </p:nvSpPr>
          <p:spPr bwMode="auto">
            <a:xfrm>
              <a:off x="1872" y="259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51232" name="Rectangle 30"/>
            <p:cNvSpPr>
              <a:spLocks noChangeArrowheads="1"/>
            </p:cNvSpPr>
            <p:nvPr/>
          </p:nvSpPr>
          <p:spPr bwMode="auto">
            <a:xfrm>
              <a:off x="912" y="3753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o: exemplo aceito</a:t>
              </a:r>
            </a:p>
          </p:txBody>
        </p:sp>
        <p:sp>
          <p:nvSpPr>
            <p:cNvPr id="51233" name="Rectangle 31"/>
            <p:cNvSpPr>
              <a:spLocks noChangeArrowheads="1"/>
            </p:cNvSpPr>
            <p:nvPr/>
          </p:nvSpPr>
          <p:spPr bwMode="auto">
            <a:xfrm>
              <a:off x="912" y="3609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b="1">
                  <a:latin typeface="Times New Roman" pitchFamily="18" charset="0"/>
                </a:rPr>
                <a:t>x: exemplo recusado</a:t>
              </a:r>
            </a:p>
          </p:txBody>
        </p:sp>
      </p:grpSp>
      <p:sp>
        <p:nvSpPr>
          <p:cNvPr id="51206" name="Rectangle 33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latin typeface="Impact" pitchFamily="34" charset="0"/>
              </a:rPr>
              <a:t>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/>
              <a:t>Regras de Classificação: Predizem o valor de um atributo (a classificação do exemplo) </a:t>
            </a:r>
          </a:p>
          <a:p>
            <a:endParaRPr lang="pt-BR" sz="2400" smtClean="0"/>
          </a:p>
          <a:p>
            <a:endParaRPr lang="pt-BR" sz="2400" smtClean="0"/>
          </a:p>
          <a:p>
            <a:endParaRPr lang="pt-BR" sz="2400" smtClean="0"/>
          </a:p>
          <a:p>
            <a:r>
              <a:rPr lang="pt-BR" sz="2400" smtClean="0"/>
              <a:t>Regras de Associação: Predizem o valor de um atributo arbitrário (ou combinação)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Classificação x Associação</a:t>
            </a:r>
            <a:endParaRPr lang="pt-BR" dirty="0"/>
          </a:p>
        </p:txBody>
      </p:sp>
      <p:sp>
        <p:nvSpPr>
          <p:cNvPr id="4" name="Forma livre 3"/>
          <p:cNvSpPr/>
          <p:nvPr/>
        </p:nvSpPr>
        <p:spPr>
          <a:xfrm>
            <a:off x="1331913" y="2636838"/>
            <a:ext cx="6248400" cy="63976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marL="385560" indent="-385560" fontAlgn="auto" hangingPunct="0">
              <a:spcBef>
                <a:spcPts val="448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outlook = sunny and humidity = high</a:t>
            </a:r>
            <a:b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then play = no</a:t>
            </a:r>
          </a:p>
        </p:txBody>
      </p:sp>
      <p:grpSp>
        <p:nvGrpSpPr>
          <p:cNvPr id="52229" name="Grupo 4"/>
          <p:cNvGrpSpPr>
            <a:grpSpLocks/>
          </p:cNvGrpSpPr>
          <p:nvPr/>
        </p:nvGrpSpPr>
        <p:grpSpPr bwMode="auto">
          <a:xfrm>
            <a:off x="1331913" y="4292600"/>
            <a:ext cx="6248400" cy="2179638"/>
            <a:chOff x="1260000" y="3780000"/>
            <a:chExt cx="6248520" cy="2179440"/>
          </a:xfrm>
        </p:grpSpPr>
        <p:sp>
          <p:nvSpPr>
            <p:cNvPr id="6" name="Forma livre 5"/>
            <p:cNvSpPr/>
            <p:nvPr/>
          </p:nvSpPr>
          <p:spPr>
            <a:xfrm>
              <a:off x="1260000" y="3780000"/>
              <a:ext cx="6248520" cy="21794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marL="385560" indent="-385560"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temperature = cool then humidity = normal</a:t>
              </a:r>
            </a:p>
            <a:p>
              <a:pPr marL="385560" indent="-385560"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humidity = normal and windy = false</a:t>
              </a:r>
              <a:b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play = yes</a:t>
              </a:r>
            </a:p>
            <a:p>
              <a:pPr marL="385560" indent="-385560"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outlook = sunny and play = no </a:t>
              </a:r>
              <a:b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humidity = high</a:t>
              </a:r>
            </a:p>
            <a:p>
              <a:pPr marL="385560" indent="-385560"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windy = false and play = no </a:t>
              </a:r>
              <a:b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outlook = sunny and humidity = high</a:t>
              </a:r>
            </a:p>
          </p:txBody>
        </p:sp>
        <p:sp>
          <p:nvSpPr>
            <p:cNvPr id="7" name="Conector reto 6"/>
            <p:cNvSpPr/>
            <p:nvPr/>
          </p:nvSpPr>
          <p:spPr>
            <a:xfrm>
              <a:off x="1260000" y="3780000"/>
              <a:ext cx="62485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Conector reto 7"/>
            <p:cNvSpPr/>
            <p:nvPr/>
          </p:nvSpPr>
          <p:spPr>
            <a:xfrm>
              <a:off x="1260000" y="5959440"/>
              <a:ext cx="62485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Conector reto 8"/>
            <p:cNvSpPr/>
            <p:nvPr/>
          </p:nvSpPr>
          <p:spPr>
            <a:xfrm>
              <a:off x="1260000" y="3780000"/>
              <a:ext cx="0" cy="2179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0" name="Conector reto 9"/>
            <p:cNvSpPr/>
            <p:nvPr/>
          </p:nvSpPr>
          <p:spPr>
            <a:xfrm>
              <a:off x="7508520" y="3780000"/>
              <a:ext cx="0" cy="21794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Programa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1.	Introdução a Mineração de Dados (capitulo I)(2 horas 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2.	Introdução ao </a:t>
            </a:r>
            <a:r>
              <a:rPr lang="pt-BR" dirty="0" err="1" smtClean="0"/>
              <a:t>Weka</a:t>
            </a:r>
            <a:r>
              <a:rPr lang="pt-BR" dirty="0" smtClean="0"/>
              <a:t>, 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a.	Entradas: Conceitos, instâncias e atributos (capitulo II)(2 horas)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3.	Saída: Representação do Conhecimento (capitulo III)(2 horas)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a.	Consolidação com </a:t>
            </a:r>
            <a:r>
              <a:rPr lang="pt-BR" dirty="0" err="1" smtClean="0"/>
              <a:t>Weka</a:t>
            </a:r>
            <a:r>
              <a:rPr lang="pt-BR" dirty="0" smtClean="0"/>
              <a:t> (2 horas)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4.	Algoritmos (capitulo IV e V)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a.	Arvores de Decisão 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b.	Regras de Classificação 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c.	Modelos Lineares 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d.	Modelos não Lineares 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e.	Regras de Associação 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f.	Aprendizado Baseado em Instâncias 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g.	Predição Numérica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h.	Agrupamento (2 teóricas, 2 praticas)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5.	Avaliação do Aprendizado (capitulo V)(2 horas)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6.	Transformações (capitulo VI)(2 teóricas, 2 praticas)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a.	Entrada (seleção de atributos, </a:t>
            </a:r>
            <a:r>
              <a:rPr lang="pt-BR" dirty="0" err="1" smtClean="0"/>
              <a:t>discretização</a:t>
            </a:r>
            <a:r>
              <a:rPr lang="pt-BR" dirty="0" smtClean="0"/>
              <a:t>,  limpeza de dados, outros)</a:t>
            </a:r>
          </a:p>
          <a:p>
            <a:pPr marL="859473" lvl="2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b.	Saída (Combinação de modelos, uso de agrupamentos)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Programa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Espaço Reservado para Conteúdo 39"/>
          <p:cNvGrpSpPr>
            <a:grpSpLocks noGrp="1"/>
          </p:cNvGrpSpPr>
          <p:nvPr>
            <p:ph idx="1"/>
          </p:nvPr>
        </p:nvGrpSpPr>
        <p:grpSpPr bwMode="auto">
          <a:xfrm>
            <a:off x="457200" y="1646238"/>
            <a:ext cx="8312150" cy="4502150"/>
            <a:chOff x="839879" y="4140000"/>
            <a:chExt cx="7696373" cy="4631105"/>
          </a:xfrm>
        </p:grpSpPr>
        <p:sp>
          <p:nvSpPr>
            <p:cNvPr id="41" name="Forma livre 40"/>
            <p:cNvSpPr/>
            <p:nvPr/>
          </p:nvSpPr>
          <p:spPr>
            <a:xfrm>
              <a:off x="916314" y="7085879"/>
              <a:ext cx="7619938" cy="1685226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outlook = sunny and humidity &gt; 83 then play = no</a:t>
              </a:r>
            </a:p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outlook = rainy and windy = true then play = no</a:t>
              </a:r>
            </a:p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outlook = overcast then play = yes</a:t>
              </a:r>
            </a:p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humidity &lt; 85 then play = yes</a:t>
              </a:r>
            </a:p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 dirty="0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none of the above then play = yes</a:t>
              </a:r>
            </a:p>
          </p:txBody>
        </p:sp>
        <p:sp>
          <p:nvSpPr>
            <p:cNvPr id="42" name="Conector reto 41"/>
            <p:cNvSpPr/>
            <p:nvPr/>
          </p:nvSpPr>
          <p:spPr>
            <a:xfrm>
              <a:off x="839879" y="4140000"/>
              <a:ext cx="7619938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3" name="Conector reto 42"/>
            <p:cNvSpPr/>
            <p:nvPr/>
          </p:nvSpPr>
          <p:spPr>
            <a:xfrm>
              <a:off x="839879" y="5825226"/>
              <a:ext cx="7619938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4" name="Conector reto 43"/>
            <p:cNvSpPr/>
            <p:nvPr/>
          </p:nvSpPr>
          <p:spPr>
            <a:xfrm>
              <a:off x="839879" y="4140000"/>
              <a:ext cx="0" cy="1685226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5" name="Conector reto 44"/>
            <p:cNvSpPr/>
            <p:nvPr/>
          </p:nvSpPr>
          <p:spPr>
            <a:xfrm>
              <a:off x="8459817" y="4140000"/>
              <a:ext cx="0" cy="1685226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Dados Numéricos e Discretos</a:t>
            </a:r>
            <a:endParaRPr lang="pt-BR" dirty="0"/>
          </a:p>
        </p:txBody>
      </p:sp>
      <p:grpSp>
        <p:nvGrpSpPr>
          <p:cNvPr id="53252" name="Grupo 3"/>
          <p:cNvGrpSpPr>
            <a:grpSpLocks/>
          </p:cNvGrpSpPr>
          <p:nvPr/>
        </p:nvGrpSpPr>
        <p:grpSpPr bwMode="auto">
          <a:xfrm>
            <a:off x="839788" y="1800225"/>
            <a:ext cx="7620000" cy="2009775"/>
            <a:chOff x="839879" y="1800000"/>
            <a:chExt cx="7620121" cy="2009520"/>
          </a:xfrm>
        </p:grpSpPr>
        <p:sp>
          <p:nvSpPr>
            <p:cNvPr id="5" name="Forma livre 4"/>
            <p:cNvSpPr/>
            <p:nvPr/>
          </p:nvSpPr>
          <p:spPr>
            <a:xfrm>
              <a:off x="6935976" y="34746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5411952" y="34746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3887927" y="34746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2363903" y="34746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839879" y="34746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6935976" y="313968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5411952" y="313968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3887927" y="313968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80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2363903" y="313968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75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839879" y="313968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Rainy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6935976" y="280476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411952" y="280476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3887927" y="280476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86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2363903" y="280476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83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839879" y="280476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Overcast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6935976" y="246984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411952" y="246984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True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3887927" y="246984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90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2363903" y="246984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80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839879" y="246984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6935976" y="213492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5411952" y="213492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3887927" y="213492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85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2363903" y="213492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85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839879" y="213492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6935976" y="18000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Play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5411952" y="18000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Windy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3887927" y="18000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Humidity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2363903" y="18000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Temperature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839879" y="1800000"/>
              <a:ext cx="1524024" cy="33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Outlook</a:t>
              </a:r>
            </a:p>
          </p:txBody>
        </p:sp>
        <p:sp>
          <p:nvSpPr>
            <p:cNvPr id="35" name="Conector reto 34"/>
            <p:cNvSpPr/>
            <p:nvPr/>
          </p:nvSpPr>
          <p:spPr>
            <a:xfrm>
              <a:off x="839879" y="3809520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6" name="Conector reto 35"/>
            <p:cNvSpPr/>
            <p:nvPr/>
          </p:nvSpPr>
          <p:spPr>
            <a:xfrm>
              <a:off x="839879" y="1800000"/>
              <a:ext cx="0" cy="200952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Conector reto 36"/>
            <p:cNvSpPr/>
            <p:nvPr/>
          </p:nvSpPr>
          <p:spPr>
            <a:xfrm>
              <a:off x="8460000" y="1800000"/>
              <a:ext cx="0" cy="200952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Conector reto 37"/>
            <p:cNvSpPr/>
            <p:nvPr/>
          </p:nvSpPr>
          <p:spPr>
            <a:xfrm>
              <a:off x="839879" y="2134920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Conector reto 38"/>
            <p:cNvSpPr/>
            <p:nvPr/>
          </p:nvSpPr>
          <p:spPr>
            <a:xfrm>
              <a:off x="839879" y="1800000"/>
              <a:ext cx="7620121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Espaço Reservado para Conteúdo 3"/>
          <p:cNvGrpSpPr>
            <a:grpSpLocks noGrp="1"/>
          </p:cNvGrpSpPr>
          <p:nvPr>
            <p:ph idx="1"/>
          </p:nvPr>
        </p:nvGrpSpPr>
        <p:grpSpPr bwMode="auto">
          <a:xfrm>
            <a:off x="457200" y="1481138"/>
            <a:ext cx="8229600" cy="4525962"/>
            <a:chOff x="180000" y="900000"/>
            <a:chExt cx="8820000" cy="5572080"/>
          </a:xfrm>
        </p:grpSpPr>
        <p:sp>
          <p:nvSpPr>
            <p:cNvPr id="5" name="Forma livre 4"/>
            <p:cNvSpPr/>
            <p:nvPr/>
          </p:nvSpPr>
          <p:spPr>
            <a:xfrm>
              <a:off x="7176111" y="4328071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5353924" y="4328071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3817569" y="4328071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1801424" y="4328071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180000" y="4328071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7176111" y="4543058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5353924" y="4543058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3817569" y="4543058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1801424" y="4543058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180000" y="4543058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7176111" y="4758045"/>
              <a:ext cx="1823889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353924" y="4758045"/>
              <a:ext cx="1822187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3817569" y="4758045"/>
              <a:ext cx="153635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1801424" y="4758045"/>
              <a:ext cx="201614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180000" y="4758045"/>
              <a:ext cx="1621424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7176111" y="4971078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353924" y="4971078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3817569" y="4971078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1801424" y="4971078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180000" y="4971078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7176111" y="5186065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5353924" y="5186065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3817569" y="5186065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1801424" y="5186065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180000" y="5186065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7176111" y="5401052"/>
              <a:ext cx="1823889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Hard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5353924" y="5401052"/>
              <a:ext cx="1822187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3817569" y="5401052"/>
              <a:ext cx="153635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1801424" y="5401052"/>
              <a:ext cx="201614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180000" y="5401052"/>
              <a:ext cx="1621424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7176111" y="5614086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5353924" y="5614086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3817569" y="5614086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1801424" y="5614086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180000" y="5614086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7176111" y="5829073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Soft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5353924" y="5829073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3817569" y="5829073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1801424" y="5829073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180000" y="5829073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7176111" y="6044060"/>
              <a:ext cx="1823889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5353924" y="6044060"/>
              <a:ext cx="1822187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3817569" y="6044060"/>
              <a:ext cx="153635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1801424" y="6044060"/>
              <a:ext cx="201614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180000" y="6044060"/>
              <a:ext cx="1621424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7176111" y="6257093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5353924" y="6257093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3817569" y="6257093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1801424" y="6257093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180000" y="6257093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Presbyopic</a:t>
              </a:r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7176111" y="4115037"/>
              <a:ext cx="1823889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Soft</a:t>
              </a: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5353924" y="4115037"/>
              <a:ext cx="1822187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3817569" y="4115037"/>
              <a:ext cx="153635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1801424" y="4115037"/>
              <a:ext cx="201614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180000" y="4115037"/>
              <a:ext cx="1621424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7176111" y="3900050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5353924" y="3900050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62" name="Forma livre 61"/>
            <p:cNvSpPr/>
            <p:nvPr/>
          </p:nvSpPr>
          <p:spPr>
            <a:xfrm>
              <a:off x="3817569" y="3900050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63" name="Forma livre 62"/>
            <p:cNvSpPr/>
            <p:nvPr/>
          </p:nvSpPr>
          <p:spPr>
            <a:xfrm>
              <a:off x="1801424" y="3900050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64" name="Forma livre 63"/>
            <p:cNvSpPr/>
            <p:nvPr/>
          </p:nvSpPr>
          <p:spPr>
            <a:xfrm>
              <a:off x="180000" y="3900050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65" name="Forma livre 64"/>
            <p:cNvSpPr/>
            <p:nvPr/>
          </p:nvSpPr>
          <p:spPr>
            <a:xfrm>
              <a:off x="7176111" y="3685062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Hard</a:t>
              </a:r>
            </a:p>
          </p:txBody>
        </p:sp>
        <p:sp>
          <p:nvSpPr>
            <p:cNvPr id="66" name="Forma livre 65"/>
            <p:cNvSpPr/>
            <p:nvPr/>
          </p:nvSpPr>
          <p:spPr>
            <a:xfrm>
              <a:off x="5353924" y="3685062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67" name="Forma livre 66"/>
            <p:cNvSpPr/>
            <p:nvPr/>
          </p:nvSpPr>
          <p:spPr>
            <a:xfrm>
              <a:off x="3817569" y="3685062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8" name="Forma livre 67"/>
            <p:cNvSpPr/>
            <p:nvPr/>
          </p:nvSpPr>
          <p:spPr>
            <a:xfrm>
              <a:off x="1801424" y="3685062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69" name="Forma livre 68"/>
            <p:cNvSpPr/>
            <p:nvPr/>
          </p:nvSpPr>
          <p:spPr>
            <a:xfrm>
              <a:off x="180000" y="3685062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70" name="Forma livre 69"/>
            <p:cNvSpPr/>
            <p:nvPr/>
          </p:nvSpPr>
          <p:spPr>
            <a:xfrm>
              <a:off x="7176111" y="3472030"/>
              <a:ext cx="1823889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71" name="Forma livre 70"/>
            <p:cNvSpPr/>
            <p:nvPr/>
          </p:nvSpPr>
          <p:spPr>
            <a:xfrm>
              <a:off x="5353924" y="3472030"/>
              <a:ext cx="1822187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72" name="Forma livre 71"/>
            <p:cNvSpPr/>
            <p:nvPr/>
          </p:nvSpPr>
          <p:spPr>
            <a:xfrm>
              <a:off x="3817569" y="3472030"/>
              <a:ext cx="153635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73" name="Forma livre 72"/>
            <p:cNvSpPr/>
            <p:nvPr/>
          </p:nvSpPr>
          <p:spPr>
            <a:xfrm>
              <a:off x="1801424" y="3472030"/>
              <a:ext cx="201614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74" name="Forma livre 73"/>
            <p:cNvSpPr/>
            <p:nvPr/>
          </p:nvSpPr>
          <p:spPr>
            <a:xfrm>
              <a:off x="180000" y="3472030"/>
              <a:ext cx="1621424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75" name="Forma livre 74"/>
            <p:cNvSpPr/>
            <p:nvPr/>
          </p:nvSpPr>
          <p:spPr>
            <a:xfrm>
              <a:off x="7176111" y="3257043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Soft</a:t>
              </a:r>
            </a:p>
          </p:txBody>
        </p:sp>
        <p:sp>
          <p:nvSpPr>
            <p:cNvPr id="76" name="Forma livre 75"/>
            <p:cNvSpPr/>
            <p:nvPr/>
          </p:nvSpPr>
          <p:spPr>
            <a:xfrm>
              <a:off x="5353924" y="3257043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77" name="Forma livre 76"/>
            <p:cNvSpPr/>
            <p:nvPr/>
          </p:nvSpPr>
          <p:spPr>
            <a:xfrm>
              <a:off x="3817569" y="3257043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78" name="Forma livre 77"/>
            <p:cNvSpPr/>
            <p:nvPr/>
          </p:nvSpPr>
          <p:spPr>
            <a:xfrm>
              <a:off x="1801424" y="3257043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79" name="Forma livre 78"/>
            <p:cNvSpPr/>
            <p:nvPr/>
          </p:nvSpPr>
          <p:spPr>
            <a:xfrm>
              <a:off x="180000" y="3257043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80" name="Forma livre 79"/>
            <p:cNvSpPr/>
            <p:nvPr/>
          </p:nvSpPr>
          <p:spPr>
            <a:xfrm>
              <a:off x="7176111" y="3044009"/>
              <a:ext cx="1823889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81" name="Forma livre 80"/>
            <p:cNvSpPr/>
            <p:nvPr/>
          </p:nvSpPr>
          <p:spPr>
            <a:xfrm>
              <a:off x="5353924" y="3044009"/>
              <a:ext cx="1822187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82" name="Forma livre 81"/>
            <p:cNvSpPr/>
            <p:nvPr/>
          </p:nvSpPr>
          <p:spPr>
            <a:xfrm>
              <a:off x="3817569" y="3044009"/>
              <a:ext cx="153635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83" name="Forma livre 82"/>
            <p:cNvSpPr/>
            <p:nvPr/>
          </p:nvSpPr>
          <p:spPr>
            <a:xfrm>
              <a:off x="1801424" y="3044009"/>
              <a:ext cx="201614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84" name="Forma livre 83"/>
            <p:cNvSpPr/>
            <p:nvPr/>
          </p:nvSpPr>
          <p:spPr>
            <a:xfrm>
              <a:off x="180000" y="3044009"/>
              <a:ext cx="1621424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Pre-presbyopic</a:t>
              </a:r>
            </a:p>
          </p:txBody>
        </p:sp>
        <p:sp>
          <p:nvSpPr>
            <p:cNvPr id="85" name="Forma livre 84"/>
            <p:cNvSpPr/>
            <p:nvPr/>
          </p:nvSpPr>
          <p:spPr>
            <a:xfrm>
              <a:off x="7176111" y="2829022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hard</a:t>
              </a:r>
            </a:p>
          </p:txBody>
        </p:sp>
        <p:sp>
          <p:nvSpPr>
            <p:cNvPr id="86" name="Forma livre 85"/>
            <p:cNvSpPr/>
            <p:nvPr/>
          </p:nvSpPr>
          <p:spPr>
            <a:xfrm>
              <a:off x="5353924" y="2829022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87" name="Forma livre 86"/>
            <p:cNvSpPr/>
            <p:nvPr/>
          </p:nvSpPr>
          <p:spPr>
            <a:xfrm>
              <a:off x="3817569" y="2829022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88" name="Forma livre 87"/>
            <p:cNvSpPr/>
            <p:nvPr/>
          </p:nvSpPr>
          <p:spPr>
            <a:xfrm>
              <a:off x="1801424" y="2829022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89" name="Forma livre 88"/>
            <p:cNvSpPr/>
            <p:nvPr/>
          </p:nvSpPr>
          <p:spPr>
            <a:xfrm>
              <a:off x="180000" y="2829022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90" name="Forma livre 89"/>
            <p:cNvSpPr/>
            <p:nvPr/>
          </p:nvSpPr>
          <p:spPr>
            <a:xfrm>
              <a:off x="7176111" y="2614035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91" name="Forma livre 90"/>
            <p:cNvSpPr/>
            <p:nvPr/>
          </p:nvSpPr>
          <p:spPr>
            <a:xfrm>
              <a:off x="5353924" y="2614035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92" name="Forma livre 91"/>
            <p:cNvSpPr/>
            <p:nvPr/>
          </p:nvSpPr>
          <p:spPr>
            <a:xfrm>
              <a:off x="3817569" y="2614035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93" name="Forma livre 92"/>
            <p:cNvSpPr/>
            <p:nvPr/>
          </p:nvSpPr>
          <p:spPr>
            <a:xfrm>
              <a:off x="1801424" y="2614035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94" name="Forma livre 93"/>
            <p:cNvSpPr/>
            <p:nvPr/>
          </p:nvSpPr>
          <p:spPr>
            <a:xfrm>
              <a:off x="180000" y="2614035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95" name="Forma livre 94"/>
            <p:cNvSpPr/>
            <p:nvPr/>
          </p:nvSpPr>
          <p:spPr>
            <a:xfrm>
              <a:off x="7176111" y="2401002"/>
              <a:ext cx="1823889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Soft</a:t>
              </a:r>
            </a:p>
          </p:txBody>
        </p:sp>
        <p:sp>
          <p:nvSpPr>
            <p:cNvPr id="96" name="Forma livre 95"/>
            <p:cNvSpPr/>
            <p:nvPr/>
          </p:nvSpPr>
          <p:spPr>
            <a:xfrm>
              <a:off x="5353924" y="2401002"/>
              <a:ext cx="1822187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97" name="Forma livre 96"/>
            <p:cNvSpPr/>
            <p:nvPr/>
          </p:nvSpPr>
          <p:spPr>
            <a:xfrm>
              <a:off x="3817569" y="2401002"/>
              <a:ext cx="153635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98" name="Forma livre 97"/>
            <p:cNvSpPr/>
            <p:nvPr/>
          </p:nvSpPr>
          <p:spPr>
            <a:xfrm>
              <a:off x="1801424" y="2401002"/>
              <a:ext cx="2016145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99" name="Forma livre 98"/>
            <p:cNvSpPr/>
            <p:nvPr/>
          </p:nvSpPr>
          <p:spPr>
            <a:xfrm>
              <a:off x="180000" y="2401002"/>
              <a:ext cx="1621424" cy="213032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100" name="Forma livre 99"/>
            <p:cNvSpPr/>
            <p:nvPr/>
          </p:nvSpPr>
          <p:spPr>
            <a:xfrm>
              <a:off x="7176111" y="2186015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101" name="Forma livre 100"/>
            <p:cNvSpPr/>
            <p:nvPr/>
          </p:nvSpPr>
          <p:spPr>
            <a:xfrm>
              <a:off x="5353924" y="2186015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102" name="Forma livre 101"/>
            <p:cNvSpPr/>
            <p:nvPr/>
          </p:nvSpPr>
          <p:spPr>
            <a:xfrm>
              <a:off x="3817569" y="2186015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103" name="Forma livre 102"/>
            <p:cNvSpPr/>
            <p:nvPr/>
          </p:nvSpPr>
          <p:spPr>
            <a:xfrm>
              <a:off x="1801424" y="2186015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Hypermetrope</a:t>
              </a:r>
            </a:p>
          </p:txBody>
        </p:sp>
        <p:sp>
          <p:nvSpPr>
            <p:cNvPr id="104" name="Forma livre 103"/>
            <p:cNvSpPr/>
            <p:nvPr/>
          </p:nvSpPr>
          <p:spPr>
            <a:xfrm>
              <a:off x="180000" y="2186015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105" name="Forma livre 104"/>
            <p:cNvSpPr/>
            <p:nvPr/>
          </p:nvSpPr>
          <p:spPr>
            <a:xfrm>
              <a:off x="7176111" y="1971028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Hard</a:t>
              </a:r>
            </a:p>
          </p:txBody>
        </p:sp>
        <p:sp>
          <p:nvSpPr>
            <p:cNvPr id="106" name="Forma livre 105"/>
            <p:cNvSpPr/>
            <p:nvPr/>
          </p:nvSpPr>
          <p:spPr>
            <a:xfrm>
              <a:off x="5353924" y="1971028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07" name="Forma livre 106"/>
            <p:cNvSpPr/>
            <p:nvPr/>
          </p:nvSpPr>
          <p:spPr>
            <a:xfrm>
              <a:off x="3817569" y="1971028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08" name="Forma livre 107"/>
            <p:cNvSpPr/>
            <p:nvPr/>
          </p:nvSpPr>
          <p:spPr>
            <a:xfrm>
              <a:off x="1801424" y="1971028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109" name="Forma livre 108"/>
            <p:cNvSpPr/>
            <p:nvPr/>
          </p:nvSpPr>
          <p:spPr>
            <a:xfrm>
              <a:off x="180000" y="1971028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110" name="Forma livre 109"/>
            <p:cNvSpPr/>
            <p:nvPr/>
          </p:nvSpPr>
          <p:spPr>
            <a:xfrm>
              <a:off x="7176111" y="1757994"/>
              <a:ext cx="1823889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111" name="Forma livre 110"/>
            <p:cNvSpPr/>
            <p:nvPr/>
          </p:nvSpPr>
          <p:spPr>
            <a:xfrm>
              <a:off x="5353924" y="1757994"/>
              <a:ext cx="1822187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112" name="Forma livre 111"/>
            <p:cNvSpPr/>
            <p:nvPr/>
          </p:nvSpPr>
          <p:spPr>
            <a:xfrm>
              <a:off x="3817569" y="1757994"/>
              <a:ext cx="153635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13" name="Forma livre 112"/>
            <p:cNvSpPr/>
            <p:nvPr/>
          </p:nvSpPr>
          <p:spPr>
            <a:xfrm>
              <a:off x="1801424" y="1757994"/>
              <a:ext cx="2016145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114" name="Forma livre 113"/>
            <p:cNvSpPr/>
            <p:nvPr/>
          </p:nvSpPr>
          <p:spPr>
            <a:xfrm>
              <a:off x="180000" y="1757994"/>
              <a:ext cx="1621424" cy="21303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115" name="Forma livre 114"/>
            <p:cNvSpPr/>
            <p:nvPr/>
          </p:nvSpPr>
          <p:spPr>
            <a:xfrm>
              <a:off x="7176111" y="1543007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Soft</a:t>
              </a:r>
            </a:p>
          </p:txBody>
        </p:sp>
        <p:sp>
          <p:nvSpPr>
            <p:cNvPr id="116" name="Forma livre 115"/>
            <p:cNvSpPr/>
            <p:nvPr/>
          </p:nvSpPr>
          <p:spPr>
            <a:xfrm>
              <a:off x="5353924" y="1543007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17" name="Forma livre 116"/>
            <p:cNvSpPr/>
            <p:nvPr/>
          </p:nvSpPr>
          <p:spPr>
            <a:xfrm>
              <a:off x="3817569" y="1543007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118" name="Forma livre 117"/>
            <p:cNvSpPr/>
            <p:nvPr/>
          </p:nvSpPr>
          <p:spPr>
            <a:xfrm>
              <a:off x="1801424" y="1543007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119" name="Forma livre 118"/>
            <p:cNvSpPr/>
            <p:nvPr/>
          </p:nvSpPr>
          <p:spPr>
            <a:xfrm>
              <a:off x="180000" y="1543007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120" name="Forma livre 119"/>
            <p:cNvSpPr/>
            <p:nvPr/>
          </p:nvSpPr>
          <p:spPr>
            <a:xfrm>
              <a:off x="7176111" y="1328020"/>
              <a:ext cx="1823889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None</a:t>
              </a:r>
            </a:p>
          </p:txBody>
        </p:sp>
        <p:sp>
          <p:nvSpPr>
            <p:cNvPr id="121" name="Forma livre 120"/>
            <p:cNvSpPr/>
            <p:nvPr/>
          </p:nvSpPr>
          <p:spPr>
            <a:xfrm>
              <a:off x="5353924" y="1328020"/>
              <a:ext cx="1822187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Reduced</a:t>
              </a:r>
            </a:p>
          </p:txBody>
        </p:sp>
        <p:sp>
          <p:nvSpPr>
            <p:cNvPr id="122" name="Forma livre 121"/>
            <p:cNvSpPr/>
            <p:nvPr/>
          </p:nvSpPr>
          <p:spPr>
            <a:xfrm>
              <a:off x="3817569" y="1328020"/>
              <a:ext cx="153635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123" name="Forma livre 122"/>
            <p:cNvSpPr/>
            <p:nvPr/>
          </p:nvSpPr>
          <p:spPr>
            <a:xfrm>
              <a:off x="1801424" y="1328020"/>
              <a:ext cx="2016145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Myope</a:t>
              </a:r>
            </a:p>
          </p:txBody>
        </p:sp>
        <p:sp>
          <p:nvSpPr>
            <p:cNvPr id="124" name="Forma livre 123"/>
            <p:cNvSpPr/>
            <p:nvPr/>
          </p:nvSpPr>
          <p:spPr>
            <a:xfrm>
              <a:off x="180000" y="1328020"/>
              <a:ext cx="1621424" cy="21498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Young</a:t>
              </a:r>
            </a:p>
          </p:txBody>
        </p:sp>
        <p:sp>
          <p:nvSpPr>
            <p:cNvPr id="125" name="Forma livre 124"/>
            <p:cNvSpPr/>
            <p:nvPr/>
          </p:nvSpPr>
          <p:spPr>
            <a:xfrm>
              <a:off x="7176111" y="900000"/>
              <a:ext cx="1823889" cy="4280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Recommended lenses</a:t>
              </a:r>
            </a:p>
          </p:txBody>
        </p:sp>
        <p:sp>
          <p:nvSpPr>
            <p:cNvPr id="126" name="Forma livre 125"/>
            <p:cNvSpPr/>
            <p:nvPr/>
          </p:nvSpPr>
          <p:spPr>
            <a:xfrm>
              <a:off x="5353924" y="900000"/>
              <a:ext cx="1822187" cy="4280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Tear production rate</a:t>
              </a:r>
            </a:p>
          </p:txBody>
        </p:sp>
        <p:sp>
          <p:nvSpPr>
            <p:cNvPr id="127" name="Forma livre 126"/>
            <p:cNvSpPr/>
            <p:nvPr/>
          </p:nvSpPr>
          <p:spPr>
            <a:xfrm>
              <a:off x="3817569" y="900000"/>
              <a:ext cx="1536355" cy="4280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Astigmatism</a:t>
              </a:r>
            </a:p>
          </p:txBody>
        </p:sp>
        <p:sp>
          <p:nvSpPr>
            <p:cNvPr id="128" name="Forma livre 127"/>
            <p:cNvSpPr/>
            <p:nvPr/>
          </p:nvSpPr>
          <p:spPr>
            <a:xfrm>
              <a:off x="1801424" y="900000"/>
              <a:ext cx="2016145" cy="4280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Spectacle prescription</a:t>
              </a:r>
            </a:p>
          </p:txBody>
        </p:sp>
        <p:sp>
          <p:nvSpPr>
            <p:cNvPr id="129" name="Forma livre 128"/>
            <p:cNvSpPr/>
            <p:nvPr/>
          </p:nvSpPr>
          <p:spPr>
            <a:xfrm>
              <a:off x="180000" y="900000"/>
              <a:ext cx="1621424" cy="4280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0" rIns="90000" bIns="0" compatLnSpc="0"/>
            <a:lstStyle/>
            <a:p>
              <a:pPr algn="ctr" fontAlgn="auto" hangingPunct="0">
                <a:spcBef>
                  <a:spcPts val="349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400" dirty="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Age</a:t>
              </a:r>
            </a:p>
          </p:txBody>
        </p:sp>
        <p:sp>
          <p:nvSpPr>
            <p:cNvPr id="130" name="Conector reto 129"/>
            <p:cNvSpPr/>
            <p:nvPr/>
          </p:nvSpPr>
          <p:spPr>
            <a:xfrm>
              <a:off x="180000" y="6472080"/>
              <a:ext cx="882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0" rIns="90000" bIns="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1" name="Conector reto 130"/>
            <p:cNvSpPr/>
            <p:nvPr/>
          </p:nvSpPr>
          <p:spPr>
            <a:xfrm>
              <a:off x="180000" y="900000"/>
              <a:ext cx="0" cy="557208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0" rIns="90000" bIns="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2" name="Conector reto 131"/>
            <p:cNvSpPr/>
            <p:nvPr/>
          </p:nvSpPr>
          <p:spPr>
            <a:xfrm>
              <a:off x="9000000" y="900000"/>
              <a:ext cx="0" cy="557208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0" rIns="90000" bIns="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3" name="Conector reto 132"/>
            <p:cNvSpPr/>
            <p:nvPr/>
          </p:nvSpPr>
          <p:spPr>
            <a:xfrm>
              <a:off x="180000" y="1328020"/>
              <a:ext cx="882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0" rIns="90000" bIns="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4" name="Conector reto 133"/>
            <p:cNvSpPr/>
            <p:nvPr/>
          </p:nvSpPr>
          <p:spPr>
            <a:xfrm>
              <a:off x="180000" y="900000"/>
              <a:ext cx="882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0" rIns="90000" bIns="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 dirty="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Lentes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Um conjunto correto e completo de Regras</a:t>
            </a:r>
            <a:endParaRPr lang="pt-BR" dirty="0"/>
          </a:p>
        </p:txBody>
      </p:sp>
      <p:sp>
        <p:nvSpPr>
          <p:cNvPr id="4" name="Forma livre 3"/>
          <p:cNvSpPr/>
          <p:nvPr/>
        </p:nvSpPr>
        <p:spPr>
          <a:xfrm>
            <a:off x="755650" y="1628775"/>
            <a:ext cx="7620000" cy="45735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>
            <a:noFill/>
            <a:prstDash val="solid"/>
          </a:ln>
        </p:spPr>
        <p:txBody>
          <a:bodyPr wrap="none" lIns="90000" tIns="46800" rIns="90000" bIns="46800" compatLnSpc="0"/>
          <a:lstStyle/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tear production rate = reduced then recommendation = none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age = young and astigmatic = no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tear production rate = normal then recommendation = soft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age = pre-presbyopic and astigmatic = no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tear production rate = normal then recommendation = soft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age = presbyopic and spectacle prescription = myope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astigmatic = no  then recommendation = none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spectacle prescription = hypermetrope and astigmatic = no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tear production rate = normal then recommendation = soft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spectacle prescription = myope and astigmatic = yes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tear production rate = normal then recommendation = hard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age young and astigmatic = yes 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tear production rate = normal then recommendation = hard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age = pre-presbyopic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spectacle prescription = hypermetrope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astigmatic = yes then recommendation = none</a:t>
            </a:r>
          </a:p>
          <a:p>
            <a:pPr marL="385560" indent="-385560" fontAlgn="auto" hangingPunct="0">
              <a:spcBef>
                <a:spcPts val="374"/>
              </a:spcBef>
              <a:spcAft>
                <a:spcPts val="0"/>
              </a:spcAft>
              <a:tabLst>
                <a:tab pos="385560" algn="l"/>
                <a:tab pos="1299960" algn="l"/>
                <a:tab pos="2214360" algn="l"/>
                <a:tab pos="3128759" algn="l"/>
                <a:tab pos="4043160" algn="l"/>
                <a:tab pos="4957560" algn="l"/>
                <a:tab pos="5871959" algn="l"/>
                <a:tab pos="6786359" algn="l"/>
                <a:tab pos="7700760" algn="l"/>
                <a:tab pos="8615160" algn="l"/>
                <a:tab pos="9529560" algn="l"/>
                <a:tab pos="10443960" algn="l"/>
              </a:tabLst>
              <a:defRPr/>
            </a:pP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If age = presbyopic and spectacle prescription = hypermetrope</a:t>
            </a:r>
            <a:b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</a:br>
            <a:r>
              <a:rPr lang="en-US" sz="1500" b="1" dirty="0"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and astigmatic = yes then recommendation = none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90738" y="1481138"/>
            <a:ext cx="4962525" cy="452596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Arvore de Decisão</a:t>
            </a:r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prstGeom prst="line">
            <a:avLst/>
          </a:prstGeom>
          <a:ln w="6480">
            <a:solidFill>
              <a:srgbClr val="008000"/>
            </a:solidFill>
          </a:ln>
        </p:spPr>
        <p:txBody>
          <a:bodyPr lIns="90000" tIns="46800" rIns="90000" bIns="46800" compatLnSpc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800" kern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Classificando as flores IRIS</a:t>
            </a:r>
            <a:endParaRPr lang="pt-BR" dirty="0"/>
          </a:p>
        </p:txBody>
      </p:sp>
      <p:pic>
        <p:nvPicPr>
          <p:cNvPr id="57348" name="Imagem 3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44675"/>
            <a:ext cx="16002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7349" name="Grupo 8"/>
          <p:cNvGrpSpPr>
            <a:grpSpLocks/>
          </p:cNvGrpSpPr>
          <p:nvPr/>
        </p:nvGrpSpPr>
        <p:grpSpPr bwMode="auto">
          <a:xfrm>
            <a:off x="0" y="1398588"/>
            <a:ext cx="7467600" cy="3349625"/>
            <a:chOff x="0" y="1398600"/>
            <a:chExt cx="7467479" cy="3349800"/>
          </a:xfrm>
        </p:grpSpPr>
        <p:sp>
          <p:nvSpPr>
            <p:cNvPr id="10" name="Forma livre 9"/>
            <p:cNvSpPr/>
            <p:nvPr/>
          </p:nvSpPr>
          <p:spPr>
            <a:xfrm>
              <a:off x="5956203" y="4413419"/>
              <a:ext cx="1511276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4711624" y="4413419"/>
              <a:ext cx="1244580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3378145" y="441341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2044667" y="441341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627053" y="4413419"/>
              <a:ext cx="1417614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0" y="4413419"/>
              <a:ext cx="627053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956203" y="3408480"/>
              <a:ext cx="1511276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4711624" y="3408480"/>
              <a:ext cx="1244580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3378145" y="340848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2044667" y="340848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627053" y="3408480"/>
              <a:ext cx="1417614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0" y="3408480"/>
              <a:ext cx="627053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5956203" y="2403539"/>
              <a:ext cx="1511276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4711624" y="2403539"/>
              <a:ext cx="1244580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3378145" y="240353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2044667" y="240353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627053" y="2403539"/>
              <a:ext cx="1417614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0" y="2403539"/>
              <a:ext cx="627053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5956203" y="4078440"/>
              <a:ext cx="1511276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4711624" y="4078440"/>
              <a:ext cx="1244580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1.9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3378145" y="407844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2044667" y="407844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2.7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627053" y="4078440"/>
              <a:ext cx="1417614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5.8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0" y="4078440"/>
              <a:ext cx="627053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102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0" y="3743459"/>
              <a:ext cx="627053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101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0" y="3073499"/>
              <a:ext cx="627053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52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0" y="2738520"/>
              <a:ext cx="627053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51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0" y="2068560"/>
              <a:ext cx="627053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</a:t>
              </a: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0" y="1733579"/>
              <a:ext cx="627053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0" y="1398600"/>
              <a:ext cx="627053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5956203" y="3743459"/>
              <a:ext cx="1511276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4711624" y="3743459"/>
              <a:ext cx="1244580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2.5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3378145" y="374345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6.0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2044667" y="374345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3.3</a:t>
              </a: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627053" y="3743459"/>
              <a:ext cx="1417614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6.3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5956203" y="3073499"/>
              <a:ext cx="1511276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4711624" y="3073499"/>
              <a:ext cx="1244580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1.5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3378145" y="307349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4.5</a:t>
              </a: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2044667" y="307349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627053" y="3073499"/>
              <a:ext cx="1417614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6.4</a:t>
              </a: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5956203" y="2738520"/>
              <a:ext cx="1511276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4711624" y="2738520"/>
              <a:ext cx="1244580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3378145" y="273852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4.7</a:t>
              </a: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2044667" y="273852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627053" y="2738520"/>
              <a:ext cx="1417614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7.0</a:t>
              </a:r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5956203" y="2068560"/>
              <a:ext cx="1511276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4711624" y="2068560"/>
              <a:ext cx="1244580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3378145" y="206856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2044667" y="206856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3.0</a:t>
              </a:r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627053" y="2068560"/>
              <a:ext cx="1417614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4.9</a:t>
              </a:r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5956203" y="1733579"/>
              <a:ext cx="1511276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4711624" y="1733579"/>
              <a:ext cx="1244580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62" name="Forma livre 61"/>
            <p:cNvSpPr/>
            <p:nvPr/>
          </p:nvSpPr>
          <p:spPr>
            <a:xfrm>
              <a:off x="3378145" y="173357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63" name="Forma livre 62"/>
            <p:cNvSpPr/>
            <p:nvPr/>
          </p:nvSpPr>
          <p:spPr>
            <a:xfrm>
              <a:off x="2044667" y="1733579"/>
              <a:ext cx="1333478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3.5</a:t>
              </a:r>
            </a:p>
          </p:txBody>
        </p:sp>
        <p:sp>
          <p:nvSpPr>
            <p:cNvPr id="64" name="Forma livre 63"/>
            <p:cNvSpPr/>
            <p:nvPr/>
          </p:nvSpPr>
          <p:spPr>
            <a:xfrm>
              <a:off x="627053" y="1733579"/>
              <a:ext cx="1417614" cy="33498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65" name="Forma livre 64"/>
            <p:cNvSpPr/>
            <p:nvPr/>
          </p:nvSpPr>
          <p:spPr>
            <a:xfrm>
              <a:off x="5956203" y="1398600"/>
              <a:ext cx="1511276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Type</a:t>
              </a:r>
            </a:p>
          </p:txBody>
        </p:sp>
        <p:sp>
          <p:nvSpPr>
            <p:cNvPr id="66" name="Forma livre 65"/>
            <p:cNvSpPr/>
            <p:nvPr/>
          </p:nvSpPr>
          <p:spPr>
            <a:xfrm>
              <a:off x="4711624" y="1398600"/>
              <a:ext cx="1244580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Petal width</a:t>
              </a:r>
            </a:p>
          </p:txBody>
        </p:sp>
        <p:sp>
          <p:nvSpPr>
            <p:cNvPr id="67" name="Forma livre 66"/>
            <p:cNvSpPr/>
            <p:nvPr/>
          </p:nvSpPr>
          <p:spPr>
            <a:xfrm>
              <a:off x="3378145" y="139860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Petal length</a:t>
              </a:r>
            </a:p>
          </p:txBody>
        </p:sp>
        <p:sp>
          <p:nvSpPr>
            <p:cNvPr id="68" name="Forma livre 67"/>
            <p:cNvSpPr/>
            <p:nvPr/>
          </p:nvSpPr>
          <p:spPr>
            <a:xfrm>
              <a:off x="2044667" y="1398600"/>
              <a:ext cx="1333478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Sepal width</a:t>
              </a:r>
            </a:p>
          </p:txBody>
        </p:sp>
        <p:sp>
          <p:nvSpPr>
            <p:cNvPr id="69" name="Forma livre 68"/>
            <p:cNvSpPr/>
            <p:nvPr/>
          </p:nvSpPr>
          <p:spPr>
            <a:xfrm>
              <a:off x="627053" y="1398600"/>
              <a:ext cx="1417614" cy="3349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Sepal length</a:t>
              </a:r>
            </a:p>
          </p:txBody>
        </p:sp>
        <p:sp>
          <p:nvSpPr>
            <p:cNvPr id="70" name="Conector reto 69"/>
            <p:cNvSpPr/>
            <p:nvPr/>
          </p:nvSpPr>
          <p:spPr>
            <a:xfrm>
              <a:off x="7467479" y="139860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1" name="Conector reto 70"/>
            <p:cNvSpPr/>
            <p:nvPr/>
          </p:nvSpPr>
          <p:spPr>
            <a:xfrm>
              <a:off x="7467479" y="173357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2" name="Conector reto 71"/>
            <p:cNvSpPr/>
            <p:nvPr/>
          </p:nvSpPr>
          <p:spPr>
            <a:xfrm>
              <a:off x="7467479" y="206856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Conector reto 72"/>
            <p:cNvSpPr/>
            <p:nvPr/>
          </p:nvSpPr>
          <p:spPr>
            <a:xfrm>
              <a:off x="7467479" y="240353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Conector reto 73"/>
            <p:cNvSpPr/>
            <p:nvPr/>
          </p:nvSpPr>
          <p:spPr>
            <a:xfrm>
              <a:off x="7467479" y="273852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Conector reto 74"/>
            <p:cNvSpPr/>
            <p:nvPr/>
          </p:nvSpPr>
          <p:spPr>
            <a:xfrm>
              <a:off x="7467479" y="307349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Conector reto 75"/>
            <p:cNvSpPr/>
            <p:nvPr/>
          </p:nvSpPr>
          <p:spPr>
            <a:xfrm>
              <a:off x="7467479" y="340848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Conector reto 76"/>
            <p:cNvSpPr/>
            <p:nvPr/>
          </p:nvSpPr>
          <p:spPr>
            <a:xfrm>
              <a:off x="7467479" y="374345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Conector reto 77"/>
            <p:cNvSpPr/>
            <p:nvPr/>
          </p:nvSpPr>
          <p:spPr>
            <a:xfrm>
              <a:off x="7467479" y="407844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Conector reto 78"/>
            <p:cNvSpPr/>
            <p:nvPr/>
          </p:nvSpPr>
          <p:spPr>
            <a:xfrm>
              <a:off x="7467479" y="441341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Conector reto 79"/>
            <p:cNvSpPr/>
            <p:nvPr/>
          </p:nvSpPr>
          <p:spPr>
            <a:xfrm>
              <a:off x="627053" y="1398600"/>
              <a:ext cx="6840426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Conector reto 80"/>
            <p:cNvSpPr/>
            <p:nvPr/>
          </p:nvSpPr>
          <p:spPr>
            <a:xfrm>
              <a:off x="0" y="1398600"/>
              <a:ext cx="627053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2" name="Conector reto 81"/>
            <p:cNvSpPr/>
            <p:nvPr/>
          </p:nvSpPr>
          <p:spPr>
            <a:xfrm>
              <a:off x="0" y="139860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3" name="Conector reto 82"/>
            <p:cNvSpPr/>
            <p:nvPr/>
          </p:nvSpPr>
          <p:spPr>
            <a:xfrm>
              <a:off x="627053" y="4748400"/>
              <a:ext cx="6840426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Conector reto 83"/>
            <p:cNvSpPr/>
            <p:nvPr/>
          </p:nvSpPr>
          <p:spPr>
            <a:xfrm>
              <a:off x="0" y="4748400"/>
              <a:ext cx="627053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Conector reto 84"/>
            <p:cNvSpPr/>
            <p:nvPr/>
          </p:nvSpPr>
          <p:spPr>
            <a:xfrm>
              <a:off x="0" y="173357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Conector reto 85"/>
            <p:cNvSpPr/>
            <p:nvPr/>
          </p:nvSpPr>
          <p:spPr>
            <a:xfrm>
              <a:off x="0" y="206856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Conector reto 86"/>
            <p:cNvSpPr/>
            <p:nvPr/>
          </p:nvSpPr>
          <p:spPr>
            <a:xfrm>
              <a:off x="0" y="240353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Conector reto 87"/>
            <p:cNvSpPr/>
            <p:nvPr/>
          </p:nvSpPr>
          <p:spPr>
            <a:xfrm>
              <a:off x="0" y="273852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Conector reto 88"/>
            <p:cNvSpPr/>
            <p:nvPr/>
          </p:nvSpPr>
          <p:spPr>
            <a:xfrm>
              <a:off x="0" y="307349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0" name="Conector reto 89"/>
            <p:cNvSpPr/>
            <p:nvPr/>
          </p:nvSpPr>
          <p:spPr>
            <a:xfrm>
              <a:off x="0" y="340848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1" name="Conector reto 90"/>
            <p:cNvSpPr/>
            <p:nvPr/>
          </p:nvSpPr>
          <p:spPr>
            <a:xfrm>
              <a:off x="0" y="374345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Conector reto 91"/>
            <p:cNvSpPr/>
            <p:nvPr/>
          </p:nvSpPr>
          <p:spPr>
            <a:xfrm>
              <a:off x="0" y="4078440"/>
              <a:ext cx="0" cy="33497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3" name="Conector reto 92"/>
            <p:cNvSpPr/>
            <p:nvPr/>
          </p:nvSpPr>
          <p:spPr>
            <a:xfrm>
              <a:off x="0" y="4413419"/>
              <a:ext cx="0" cy="3349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4" name="Conector reto 93"/>
            <p:cNvSpPr/>
            <p:nvPr/>
          </p:nvSpPr>
          <p:spPr>
            <a:xfrm>
              <a:off x="627053" y="1733579"/>
              <a:ext cx="6840426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57350" name="Grupo 94"/>
          <p:cNvGrpSpPr>
            <a:grpSpLocks/>
          </p:cNvGrpSpPr>
          <p:nvPr/>
        </p:nvGrpSpPr>
        <p:grpSpPr bwMode="auto">
          <a:xfrm>
            <a:off x="609600" y="5094288"/>
            <a:ext cx="6781800" cy="1025525"/>
            <a:chOff x="609480" y="5094360"/>
            <a:chExt cx="6781680" cy="1025640"/>
          </a:xfrm>
        </p:grpSpPr>
        <p:sp>
          <p:nvSpPr>
            <p:cNvPr id="96" name="Forma livre 95"/>
            <p:cNvSpPr/>
            <p:nvPr/>
          </p:nvSpPr>
          <p:spPr>
            <a:xfrm>
              <a:off x="609480" y="5094360"/>
              <a:ext cx="6781680" cy="1025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petal length &lt; 2.45 then Iris setosa</a:t>
              </a:r>
            </a:p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sepal width &lt; 2.10 then Iris versicolor</a:t>
              </a:r>
            </a:p>
            <a:p>
              <a:pPr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b="1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97" name="Conector reto 96"/>
            <p:cNvSpPr/>
            <p:nvPr/>
          </p:nvSpPr>
          <p:spPr>
            <a:xfrm>
              <a:off x="609480" y="5094360"/>
              <a:ext cx="678168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8" name="Conector reto 97"/>
            <p:cNvSpPr/>
            <p:nvPr/>
          </p:nvSpPr>
          <p:spPr>
            <a:xfrm>
              <a:off x="609480" y="6120000"/>
              <a:ext cx="678168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9" name="Conector reto 98"/>
            <p:cNvSpPr/>
            <p:nvPr/>
          </p:nvSpPr>
          <p:spPr>
            <a:xfrm>
              <a:off x="609480" y="5094360"/>
              <a:ext cx="0" cy="10256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00" name="Conector reto 99"/>
            <p:cNvSpPr/>
            <p:nvPr/>
          </p:nvSpPr>
          <p:spPr>
            <a:xfrm>
              <a:off x="7391160" y="5094360"/>
              <a:ext cx="0" cy="10256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Exemplo 209 diferentes configurações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Predição da Performance de CPU</a:t>
            </a:r>
            <a:endParaRPr lang="pt-BR" dirty="0"/>
          </a:p>
        </p:txBody>
      </p:sp>
      <p:grpSp>
        <p:nvGrpSpPr>
          <p:cNvPr id="58372" name="Grupo 3"/>
          <p:cNvGrpSpPr>
            <a:grpSpLocks/>
          </p:cNvGrpSpPr>
          <p:nvPr/>
        </p:nvGrpSpPr>
        <p:grpSpPr bwMode="auto">
          <a:xfrm>
            <a:off x="755650" y="2133600"/>
            <a:ext cx="8099425" cy="2589213"/>
            <a:chOff x="720000" y="1620000"/>
            <a:chExt cx="8100000" cy="2589480"/>
          </a:xfrm>
        </p:grpSpPr>
        <p:sp>
          <p:nvSpPr>
            <p:cNvPr id="5" name="Forma livre 4"/>
            <p:cNvSpPr/>
            <p:nvPr/>
          </p:nvSpPr>
          <p:spPr>
            <a:xfrm>
              <a:off x="6262356" y="3874482"/>
              <a:ext cx="1163720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6262356" y="3539486"/>
              <a:ext cx="1163720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6262356" y="3204488"/>
              <a:ext cx="1163720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6262356" y="2869492"/>
              <a:ext cx="1163720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32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6262356" y="2534494"/>
              <a:ext cx="1163720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128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6262356" y="2199498"/>
              <a:ext cx="1163720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CHMAX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5239934" y="3874482"/>
              <a:ext cx="1022423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239934" y="3539486"/>
              <a:ext cx="1022423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5239934" y="3204488"/>
              <a:ext cx="1022423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5239934" y="2869492"/>
              <a:ext cx="1022423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5239934" y="2534494"/>
              <a:ext cx="1022423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16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239934" y="2199498"/>
              <a:ext cx="1022423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CHMIN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5239934" y="1620000"/>
              <a:ext cx="2186142" cy="5794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Channels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7426076" y="1620000"/>
              <a:ext cx="1393924" cy="5794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Performance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4377860" y="1620000"/>
              <a:ext cx="862074" cy="5794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Cache (Kb)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2723567" y="1620000"/>
              <a:ext cx="1654292" cy="5794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Main memory (Kb)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1402673" y="1620000"/>
              <a:ext cx="1320894" cy="5794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Cycle time (ns)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720000" y="1620000"/>
              <a:ext cx="682673" cy="5794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7426076" y="3874482"/>
              <a:ext cx="139392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45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4377860" y="3874482"/>
              <a:ext cx="86207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3507848" y="3874482"/>
              <a:ext cx="870012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4000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2723567" y="3874482"/>
              <a:ext cx="784281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1000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1402673" y="3874482"/>
              <a:ext cx="132089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480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720000" y="3874482"/>
              <a:ext cx="682673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209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7426076" y="3539486"/>
              <a:ext cx="139392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67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4377860" y="3539486"/>
              <a:ext cx="86207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32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3507848" y="3539486"/>
              <a:ext cx="870012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8000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2723567" y="3539486"/>
              <a:ext cx="784281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512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1402673" y="3539486"/>
              <a:ext cx="132089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480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720000" y="3539486"/>
              <a:ext cx="682673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208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7426076" y="3204488"/>
              <a:ext cx="139392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4377860" y="3204488"/>
              <a:ext cx="86207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3507848" y="3204488"/>
              <a:ext cx="870012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2723567" y="3204488"/>
              <a:ext cx="784281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1402673" y="3204488"/>
              <a:ext cx="132089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720000" y="3204488"/>
              <a:ext cx="682673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7426076" y="2869492"/>
              <a:ext cx="139392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269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4377860" y="2869492"/>
              <a:ext cx="86207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32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3507848" y="2869492"/>
              <a:ext cx="870012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32000</a:t>
              </a: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2723567" y="2869492"/>
              <a:ext cx="784281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8000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1402673" y="2869492"/>
              <a:ext cx="132089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29</a:t>
              </a: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720000" y="2869492"/>
              <a:ext cx="682673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7426076" y="2534494"/>
              <a:ext cx="139392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198</a:t>
              </a: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4377860" y="2534494"/>
              <a:ext cx="86207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256</a:t>
              </a: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3507848" y="2534494"/>
              <a:ext cx="870012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6000</a:t>
              </a: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2723567" y="2534494"/>
              <a:ext cx="784281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256</a:t>
              </a: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1402673" y="2534494"/>
              <a:ext cx="1320894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125</a:t>
              </a: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720000" y="2534494"/>
              <a:ext cx="682673" cy="33499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</a:t>
              </a: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7426076" y="2199498"/>
              <a:ext cx="139392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PRP</a:t>
              </a:r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4377860" y="2199498"/>
              <a:ext cx="86207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CACH</a:t>
              </a:r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3507848" y="2199498"/>
              <a:ext cx="870012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MMAX</a:t>
              </a: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2723567" y="2199498"/>
              <a:ext cx="784281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MMIN</a:t>
              </a: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1402673" y="2199498"/>
              <a:ext cx="1320894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algn="ctr" fontAlgn="auto" hangingPunct="0">
                <a:spcBef>
                  <a:spcPts val="40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US" sz="1600"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MYCT</a:t>
              </a: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720000" y="2199498"/>
              <a:ext cx="682673" cy="334997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9" name="Conector reto 58"/>
            <p:cNvSpPr/>
            <p:nvPr/>
          </p:nvSpPr>
          <p:spPr>
            <a:xfrm>
              <a:off x="8820000" y="1620000"/>
              <a:ext cx="0" cy="5794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0" name="Conector reto 59"/>
            <p:cNvSpPr/>
            <p:nvPr/>
          </p:nvSpPr>
          <p:spPr>
            <a:xfrm>
              <a:off x="8820000" y="2199498"/>
              <a:ext cx="0" cy="334997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1" name="Conector reto 60"/>
            <p:cNvSpPr/>
            <p:nvPr/>
          </p:nvSpPr>
          <p:spPr>
            <a:xfrm>
              <a:off x="8820000" y="2534494"/>
              <a:ext cx="0" cy="3349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2" name="Conector reto 61"/>
            <p:cNvSpPr/>
            <p:nvPr/>
          </p:nvSpPr>
          <p:spPr>
            <a:xfrm>
              <a:off x="8820000" y="2869492"/>
              <a:ext cx="0" cy="334997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3" name="Conector reto 62"/>
            <p:cNvSpPr/>
            <p:nvPr/>
          </p:nvSpPr>
          <p:spPr>
            <a:xfrm>
              <a:off x="8820000" y="3204488"/>
              <a:ext cx="0" cy="3349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4" name="Conector reto 63"/>
            <p:cNvSpPr/>
            <p:nvPr/>
          </p:nvSpPr>
          <p:spPr>
            <a:xfrm>
              <a:off x="8820000" y="3539486"/>
              <a:ext cx="0" cy="334997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5" name="Conector reto 64"/>
            <p:cNvSpPr/>
            <p:nvPr/>
          </p:nvSpPr>
          <p:spPr>
            <a:xfrm>
              <a:off x="8820000" y="3874482"/>
              <a:ext cx="0" cy="3349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6" name="Conector reto 65"/>
            <p:cNvSpPr/>
            <p:nvPr/>
          </p:nvSpPr>
          <p:spPr>
            <a:xfrm>
              <a:off x="1402673" y="1620000"/>
              <a:ext cx="7417327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7" name="Conector reto 66"/>
            <p:cNvSpPr/>
            <p:nvPr/>
          </p:nvSpPr>
          <p:spPr>
            <a:xfrm>
              <a:off x="720000" y="1620000"/>
              <a:ext cx="0" cy="5794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8" name="Conector reto 67"/>
            <p:cNvSpPr/>
            <p:nvPr/>
          </p:nvSpPr>
          <p:spPr>
            <a:xfrm>
              <a:off x="1402673" y="4209480"/>
              <a:ext cx="7417327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9" name="Conector reto 68"/>
            <p:cNvSpPr/>
            <p:nvPr/>
          </p:nvSpPr>
          <p:spPr>
            <a:xfrm>
              <a:off x="720000" y="1620000"/>
              <a:ext cx="682673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0" name="Conector reto 69"/>
            <p:cNvSpPr/>
            <p:nvPr/>
          </p:nvSpPr>
          <p:spPr>
            <a:xfrm>
              <a:off x="1402673" y="2199498"/>
              <a:ext cx="7417327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1" name="Conector reto 70"/>
            <p:cNvSpPr/>
            <p:nvPr/>
          </p:nvSpPr>
          <p:spPr>
            <a:xfrm>
              <a:off x="720000" y="4209480"/>
              <a:ext cx="682673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2" name="Conector reto 71"/>
            <p:cNvSpPr/>
            <p:nvPr/>
          </p:nvSpPr>
          <p:spPr>
            <a:xfrm>
              <a:off x="720000" y="2199498"/>
              <a:ext cx="0" cy="334997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Conector reto 72"/>
            <p:cNvSpPr/>
            <p:nvPr/>
          </p:nvSpPr>
          <p:spPr>
            <a:xfrm>
              <a:off x="720000" y="2534494"/>
              <a:ext cx="0" cy="3349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Conector reto 73"/>
            <p:cNvSpPr/>
            <p:nvPr/>
          </p:nvSpPr>
          <p:spPr>
            <a:xfrm>
              <a:off x="720000" y="2869492"/>
              <a:ext cx="0" cy="334997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Conector reto 74"/>
            <p:cNvSpPr/>
            <p:nvPr/>
          </p:nvSpPr>
          <p:spPr>
            <a:xfrm>
              <a:off x="720000" y="3204488"/>
              <a:ext cx="0" cy="3349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Conector reto 75"/>
            <p:cNvSpPr/>
            <p:nvPr/>
          </p:nvSpPr>
          <p:spPr>
            <a:xfrm>
              <a:off x="720000" y="3539486"/>
              <a:ext cx="0" cy="334997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Conector reto 76"/>
            <p:cNvSpPr/>
            <p:nvPr/>
          </p:nvSpPr>
          <p:spPr>
            <a:xfrm>
              <a:off x="720000" y="3874482"/>
              <a:ext cx="0" cy="334998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lIns="90000" tIns="46800" rIns="90000" bIns="46800" compatLnSpc="0">
              <a:spAutoFit/>
            </a:bodyPr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Conector reto 77"/>
            <p:cNvSpPr/>
            <p:nvPr/>
          </p:nvSpPr>
          <p:spPr>
            <a:xfrm>
              <a:off x="1402673" y="2534494"/>
              <a:ext cx="7417327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58373" name="Grupo 78"/>
          <p:cNvGrpSpPr>
            <a:grpSpLocks/>
          </p:cNvGrpSpPr>
          <p:nvPr/>
        </p:nvGrpSpPr>
        <p:grpSpPr bwMode="auto">
          <a:xfrm>
            <a:off x="1116013" y="5732463"/>
            <a:ext cx="7620000" cy="639762"/>
            <a:chOff x="1080000" y="5220000"/>
            <a:chExt cx="7620120" cy="639720"/>
          </a:xfrm>
        </p:grpSpPr>
        <p:sp>
          <p:nvSpPr>
            <p:cNvPr id="80" name="Forma livre 79"/>
            <p:cNvSpPr/>
            <p:nvPr/>
          </p:nvSpPr>
          <p:spPr>
            <a:xfrm>
              <a:off x="1080000" y="5220000"/>
              <a:ext cx="7620120" cy="639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marL="855359" indent="-855359" fontAlgn="auto" hangingPunct="0">
                <a:spcBef>
                  <a:spcPts val="448"/>
                </a:spcBef>
                <a:spcAft>
                  <a:spcPts val="0"/>
                </a:spcAft>
                <a:tabLst>
                  <a:tab pos="855359" algn="l"/>
                  <a:tab pos="914039" algn="l"/>
                  <a:tab pos="1828439" algn="l"/>
                  <a:tab pos="2742839" algn="l"/>
                  <a:tab pos="3657239" algn="l"/>
                  <a:tab pos="4571639" algn="l"/>
                  <a:tab pos="5486039" algn="l"/>
                  <a:tab pos="6400439" algn="l"/>
                  <a:tab pos="7314838" algn="l"/>
                  <a:tab pos="8229238" algn="l"/>
                  <a:tab pos="9143639" algn="l"/>
                  <a:tab pos="10058039" algn="l"/>
                </a:tabLst>
                <a:defRPr/>
              </a:pPr>
              <a:r>
                <a:rPr lang="en-US" b="1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PRP =	-55.9 + 0.0489 MYCT + 0.0153 MMIN + 0.0056 MMAX</a:t>
              </a:r>
              <a:br>
                <a:rPr lang="en-US" b="1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b="1"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+ 0.6410 CACH - 0.2700 CHMIN + 1.480 CHMAX</a:t>
              </a:r>
            </a:p>
          </p:txBody>
        </p:sp>
        <p:sp>
          <p:nvSpPr>
            <p:cNvPr id="81" name="Conector reto 80"/>
            <p:cNvSpPr/>
            <p:nvPr/>
          </p:nvSpPr>
          <p:spPr>
            <a:xfrm>
              <a:off x="1080000" y="522000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2" name="Conector reto 81"/>
            <p:cNvSpPr/>
            <p:nvPr/>
          </p:nvSpPr>
          <p:spPr>
            <a:xfrm>
              <a:off x="1080000" y="585972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3" name="Conector reto 82"/>
            <p:cNvSpPr/>
            <p:nvPr/>
          </p:nvSpPr>
          <p:spPr>
            <a:xfrm>
              <a:off x="1080000" y="5220000"/>
              <a:ext cx="0" cy="6397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Conector reto 83"/>
            <p:cNvSpPr/>
            <p:nvPr/>
          </p:nvSpPr>
          <p:spPr>
            <a:xfrm>
              <a:off x="8700120" y="5220000"/>
              <a:ext cx="0" cy="6397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none" lIns="90000" tIns="46800" rIns="90000" bIns="46800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endParaRPr lang="en-US" sz="2400"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58374" name="CaixaDeTexto 84"/>
          <p:cNvSpPr txBox="1">
            <a:spLocks noChangeArrowheads="1"/>
          </p:cNvSpPr>
          <p:nvPr/>
        </p:nvSpPr>
        <p:spPr bwMode="auto">
          <a:xfrm>
            <a:off x="3851275" y="5300663"/>
            <a:ext cx="1679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Lucida Sans Unicode" pitchFamily="34" charset="0"/>
              </a:rPr>
              <a:t>Função Linear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resultado do aprendizado</a:t>
            </a:r>
          </a:p>
          <a:p>
            <a:pPr marL="847725" lvl="1">
              <a:spcBef>
                <a:spcPts val="600"/>
              </a:spcBef>
            </a:pPr>
            <a:r>
              <a:rPr lang="pt-BR" sz="2200" smtClean="0"/>
              <a:t>Aplicações financeiras</a:t>
            </a:r>
          </a:p>
          <a:p>
            <a:pPr marL="847725" lvl="1">
              <a:spcBef>
                <a:spcPts val="600"/>
              </a:spcBef>
            </a:pPr>
            <a:r>
              <a:rPr lang="pt-BR" sz="2200" smtClean="0"/>
              <a:t>Previsão de consumo de energia</a:t>
            </a:r>
          </a:p>
          <a:p>
            <a:pPr marL="847725" lvl="1">
              <a:spcBef>
                <a:spcPts val="600"/>
              </a:spcBef>
            </a:pPr>
            <a:r>
              <a:rPr lang="pt-BR" sz="2200" smtClean="0"/>
              <a:t>Diagnostico de defeitos em maquinas</a:t>
            </a:r>
          </a:p>
          <a:p>
            <a:pPr marL="847725" lvl="1">
              <a:spcBef>
                <a:spcPts val="600"/>
              </a:spcBef>
            </a:pPr>
            <a:r>
              <a:rPr lang="pt-BR" sz="2200" smtClean="0"/>
              <a:t>Vendas e Marketing</a:t>
            </a:r>
          </a:p>
          <a:p>
            <a:pPr marL="847725" lvl="1">
              <a:spcBef>
                <a:spcPts val="600"/>
              </a:spcBef>
            </a:pPr>
            <a:r>
              <a:rPr lang="pt-BR" sz="2200" smtClean="0"/>
              <a:t>Agronomia</a:t>
            </a:r>
          </a:p>
          <a:p>
            <a:endParaRPr lang="pt-BR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Áreas de Aplicação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Dados: questionário com informações financeiras e pessoais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Pergunta: Deve o dinheiro ser prestado?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Um método estatístico simples cobre 90% dos casos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Os casos no limite são decisão dos especialistas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Porém: 50% dos casos limites causam falha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Solução: rejeitar todos os casos de limite?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No! os casos do limite são dos consumidores mais ativos.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Empréstimos (</a:t>
            </a:r>
            <a:r>
              <a:rPr lang="pt-BR" dirty="0" err="1" smtClean="0"/>
              <a:t>american</a:t>
            </a:r>
            <a:r>
              <a:rPr lang="pt-BR" dirty="0" smtClean="0"/>
              <a:t> </a:t>
            </a:r>
            <a:r>
              <a:rPr lang="pt-BR" dirty="0" err="1" smtClean="0"/>
              <a:t>express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1000 exemplos de treinamento, casos de limite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20 atributos: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idade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Anos de trabalho no ultimo emprego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Anos no endereço atual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Anos no banco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err="1" smtClean="0"/>
              <a:t>otros</a:t>
            </a:r>
            <a:r>
              <a:rPr lang="pt-BR" sz="2400" dirty="0" smtClean="0"/>
              <a:t>,…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Regras aprendidas: 70% dos casos corretos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Especialistas humanos 50%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As regras podem ser usadas para explicar as decisões aos consumidores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Aprendizado de Máquina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Aprendizado Indutivo: encontrar um conceito que se ajuste aos dados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Exemplo: regras como linguagem de descrição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Espaço de busca: Enorme,  finito.</a:t>
            </a:r>
          </a:p>
          <a:p>
            <a:pPr marL="500539" indent="-256032" fontAlgn="auto">
              <a:spcBef>
                <a:spcPts val="598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3400" dirty="0" smtClean="0"/>
              <a:t>Solução simples: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Enumerar as regras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Eliminar as descrições que não se ajustam aos exemplos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Generalização com busca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Aulas: módulos de 4 horas cada 15 dias (2 horas teóricas, 2 praticas)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Avaliação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Prova escrita (50%)</a:t>
            </a:r>
            <a:br>
              <a:rPr lang="pt-BR" dirty="0" smtClean="0"/>
            </a:br>
            <a:r>
              <a:rPr lang="pt-BR" dirty="0" smtClean="0"/>
              <a:t>Projeto (50% - sendo 30% referente ao artigo completo sobre o projeto e 20% referente a apresentação oral sobre o projeto).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Projeto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Grupo máximo 3 alunos, base , trabalho devera conter as diferentes fases apresentadas no curso. Trabalho continuo.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dirty="0" smtClean="0"/>
              <a:t>Ref.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Slides no site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dirty="0" smtClean="0"/>
              <a:t>Livro texto : </a:t>
            </a:r>
            <a:r>
              <a:rPr lang="en-US" dirty="0" smtClean="0"/>
              <a:t>Data Mining Practical Machine Learning Tools and Techniques. I. H. Witten and E. Frank.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Metodologia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Exemplo </a:t>
            </a:r>
            <a:r>
              <a:rPr lang="pt-BR" sz="2800" dirty="0" err="1" smtClean="0"/>
              <a:t>Weather</a:t>
            </a:r>
            <a:endParaRPr lang="pt-BR" sz="2800" dirty="0" smtClean="0"/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4 x 4 x 3 x 3 x 2 = 288 possíveis combinações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com 14 regras </a:t>
            </a:r>
            <a:r>
              <a:rPr lang="pt-BR" sz="2400" dirty="0" smtClean="0">
                <a:latin typeface="Symbol" pitchFamily="2"/>
              </a:rPr>
              <a:t></a:t>
            </a:r>
            <a:r>
              <a:rPr lang="pt-BR" sz="2400" dirty="0" smtClean="0"/>
              <a:t>  2.7x10</a:t>
            </a:r>
            <a:r>
              <a:rPr lang="pt-BR" sz="2400" baseline="30000" dirty="0" smtClean="0"/>
              <a:t>34</a:t>
            </a:r>
            <a:r>
              <a:rPr lang="pt-BR" sz="2400" dirty="0" smtClean="0"/>
              <a:t> conjunto possíveis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Em outros problemas práticos: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Mais de uma descrição pode sobreviver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Pode não sobreviver uma descrição</a:t>
            </a:r>
          </a:p>
          <a:p>
            <a:pPr marL="1371599" lvl="2" fontAlgn="auto">
              <a:spcBef>
                <a:spcPts val="499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pt-BR" sz="2000" dirty="0" smtClean="0"/>
              <a:t>A linguagem escolhida pode não ser capaz de representar o domínio ou os dados podem conter ruído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600" dirty="0" smtClean="0"/>
              <a:t>Uma outra forma de generalização: algoritmos heurísticos</a:t>
            </a:r>
            <a:endParaRPr lang="pt-BR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Enumerar  o espaço de conceitos</a:t>
            </a:r>
            <a:endParaRPr lang="pt-B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Decisões importantes em sistemas de aprendizado: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Linguagem das descrições dos conceitos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Ordem na qual o espaço de busca será explorado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Formas que a sobre especialização no conjunto de treinamento é evitada</a:t>
            </a:r>
          </a:p>
          <a:p>
            <a:pPr marL="365760" indent="-256032" fontAlgn="auto">
              <a:spcBef>
                <a:spcPts val="697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pt-BR" sz="2800" dirty="0" smtClean="0"/>
              <a:t>Essas formas de escolha são “bias” da busca: 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Linguagem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Busca</a:t>
            </a:r>
          </a:p>
          <a:p>
            <a:pPr marL="848519" lvl="1" fontAlgn="auto">
              <a:spcBef>
                <a:spcPts val="598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2400" dirty="0" smtClean="0"/>
              <a:t>Sobre especialização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Favorecimento (bias)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18435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z="2800" smtClean="0"/>
              <a:t>A informatização dos meios produtivos permitiu a geração de grandes volumes de dados: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Transações eletrônicas;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Novos equipamentos científicos e industriais para observação e controle;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Dispositivos de armazenamento em massa;</a:t>
            </a:r>
          </a:p>
          <a:p>
            <a:pPr>
              <a:lnSpc>
                <a:spcPct val="90000"/>
              </a:lnSpc>
              <a:buSzPct val="80000"/>
              <a:buFont typeface="Monotype Sorts"/>
              <a:buChar char="W"/>
            </a:pPr>
            <a:r>
              <a:rPr lang="pt-BR" sz="2800" smtClean="0"/>
              <a:t>Aproveitamento da informação permite ganho de competitividade: “</a:t>
            </a:r>
            <a:r>
              <a:rPr lang="pt-BR" sz="2800" i="1" smtClean="0"/>
              <a:t>conhecimento é poder (e poder = $$!)”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/>
                </a:solidFill>
              </a:rPr>
              <a:t>Conhecimento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2695575"/>
            <a:ext cx="4946650" cy="2344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9461" name="Line 3"/>
          <p:cNvSpPr>
            <a:spLocks noChangeShapeType="1"/>
          </p:cNvSpPr>
          <p:nvPr/>
        </p:nvSpPr>
        <p:spPr bwMode="auto">
          <a:xfrm>
            <a:off x="2992438" y="4230688"/>
            <a:ext cx="19954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3303588" y="3835400"/>
            <a:ext cx="1371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463" name="Line 5"/>
          <p:cNvSpPr>
            <a:spLocks noChangeShapeType="1"/>
          </p:cNvSpPr>
          <p:nvPr/>
        </p:nvSpPr>
        <p:spPr bwMode="auto">
          <a:xfrm>
            <a:off x="3640138" y="3371850"/>
            <a:ext cx="700087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525838" y="4354513"/>
            <a:ext cx="1174750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Ctr="1"/>
          <a:lstStyle/>
          <a:p>
            <a:pPr eaLnBrk="0" hangingPunct="0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Dados</a:t>
            </a: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3390900" y="3871913"/>
            <a:ext cx="1585913" cy="347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Ctr="1"/>
          <a:lstStyle/>
          <a:p>
            <a:pPr eaLnBrk="0" hangingPunct="0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Informação</a:t>
            </a:r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3541713" y="3452813"/>
            <a:ext cx="1006475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Ctr="1"/>
          <a:lstStyle/>
          <a:p>
            <a:pPr eaLnBrk="0" hangingPunct="0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Conhec.</a:t>
            </a:r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3902075" y="3001963"/>
            <a:ext cx="150813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Ctr="1"/>
          <a:lstStyle/>
          <a:p>
            <a:pPr eaLnBrk="0" hangingPunct="0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$</a:t>
            </a:r>
          </a:p>
        </p:txBody>
      </p:sp>
      <p:sp>
        <p:nvSpPr>
          <p:cNvPr id="19468" name="Line 10"/>
          <p:cNvSpPr>
            <a:spLocks noChangeShapeType="1"/>
          </p:cNvSpPr>
          <p:nvPr/>
        </p:nvSpPr>
        <p:spPr bwMode="auto">
          <a:xfrm>
            <a:off x="1219200" y="3352800"/>
            <a:ext cx="1588" cy="2414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 flipV="1">
            <a:off x="6781800" y="3124200"/>
            <a:ext cx="1588" cy="2543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470" name="Text Box 12"/>
          <p:cNvSpPr txBox="1">
            <a:spLocks noChangeArrowheads="1"/>
          </p:cNvSpPr>
          <p:nvPr/>
        </p:nvSpPr>
        <p:spPr bwMode="auto">
          <a:xfrm>
            <a:off x="762000" y="2895600"/>
            <a:ext cx="1327150" cy="277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Ctr="1"/>
          <a:lstStyle/>
          <a:p>
            <a:pPr eaLnBrk="0" hangingPunct="0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Volume</a:t>
            </a:r>
          </a:p>
        </p:txBody>
      </p:sp>
      <p:sp>
        <p:nvSpPr>
          <p:cNvPr id="19471" name="Text Box 13"/>
          <p:cNvSpPr txBox="1">
            <a:spLocks noChangeArrowheads="1"/>
          </p:cNvSpPr>
          <p:nvPr/>
        </p:nvSpPr>
        <p:spPr bwMode="auto">
          <a:xfrm>
            <a:off x="6324600" y="2819400"/>
            <a:ext cx="903288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Ctr="1"/>
          <a:lstStyle/>
          <a:p>
            <a:pPr eaLnBrk="0" hangingPunct="0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Valor</a:t>
            </a:r>
          </a:p>
        </p:txBody>
      </p:sp>
      <p:sp>
        <p:nvSpPr>
          <p:cNvPr id="19472" name="Text Box 14"/>
          <p:cNvSpPr txBox="1">
            <a:spLocks noChangeArrowheads="1"/>
          </p:cNvSpPr>
          <p:nvPr/>
        </p:nvSpPr>
        <p:spPr bwMode="auto">
          <a:xfrm>
            <a:off x="2160588" y="5940425"/>
            <a:ext cx="4241800" cy="427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latin typeface="Lucida Sans Unicode" pitchFamily="34" charset="0"/>
                <a:ea typeface="Bitstream Vera Sans"/>
                <a:cs typeface="Bitstream Vera Sans"/>
              </a:rPr>
              <a:t>agreguem valor aos seus negócios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Os recursos de análise de dados tradicionais são inviáveis para acompanhar esta evolução</a:t>
            </a:r>
          </a:p>
          <a:p>
            <a:pPr>
              <a:buSzPct val="80000"/>
              <a:buFont typeface="Monotype Sorts"/>
              <a:buChar char="W"/>
            </a:pPr>
            <a:r>
              <a:rPr lang="pt-BR" sz="2800" smtClean="0"/>
              <a:t>Solução: </a:t>
            </a:r>
          </a:p>
          <a:p>
            <a:pPr lvl="1"/>
            <a:r>
              <a:rPr lang="pt-BR" sz="2000" smtClean="0"/>
              <a:t>ferramentas de automatização das tarefas repetitivas e sistemática de análise de dados</a:t>
            </a:r>
          </a:p>
          <a:p>
            <a:pPr lvl="1"/>
            <a:r>
              <a:rPr lang="pt-BR" sz="2000" smtClean="0"/>
              <a:t>ferramentas de auxílio para as tarefas cognitivas da análise</a:t>
            </a:r>
          </a:p>
          <a:p>
            <a:pPr lvl="1"/>
            <a:r>
              <a:rPr lang="pt-BR" sz="2000" smtClean="0"/>
              <a:t>integração das ferramentas em sistemas apoiando o processo completo de descoberta de conhecimento para tomada de decisão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Aplicação</a:t>
            </a:r>
            <a:endParaRPr lang="pt-BR" dirty="0"/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0000"/>
              <a:buFont typeface="Monotype Sorts"/>
              <a:buChar char="W"/>
            </a:pPr>
            <a:r>
              <a:rPr lang="pt-BR" sz="2800" smtClean="0"/>
              <a:t>Um problema do mundo dos negócios: entender o perfil dos clientes</a:t>
            </a:r>
          </a:p>
          <a:p>
            <a:pPr lvl="1"/>
            <a:r>
              <a:rPr lang="pt-BR" sz="2400" smtClean="0"/>
              <a:t>desenvolvimento de novos produtos;</a:t>
            </a:r>
          </a:p>
          <a:p>
            <a:pPr lvl="1"/>
            <a:r>
              <a:rPr lang="pt-BR" sz="2400" smtClean="0"/>
              <a:t>controle de estoque em postos de distribuição;</a:t>
            </a:r>
          </a:p>
          <a:p>
            <a:pPr lvl="1"/>
            <a:r>
              <a:rPr lang="pt-BR" sz="2400" smtClean="0"/>
              <a:t>propaganda mal direcionada gera maiores gastos e desestimula o possível interessado a procurar as ofertas adequadas;</a:t>
            </a:r>
          </a:p>
          <a:p>
            <a:pPr>
              <a:buSzPct val="80000"/>
              <a:buFont typeface="Monotype Sorts"/>
              <a:buChar char="W"/>
            </a:pPr>
            <a:r>
              <a:rPr lang="pt-BR" sz="2800" smtClean="0"/>
              <a:t>Quais são meus clientes típicos?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2249</Words>
  <Application>Microsoft Office PowerPoint</Application>
  <PresentationFormat>Apresentação na tela (4:3)</PresentationFormat>
  <Paragraphs>719</Paragraphs>
  <Slides>51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16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68" baseType="lpstr">
      <vt:lpstr>Lucida Sans Unicode</vt:lpstr>
      <vt:lpstr>Arial</vt:lpstr>
      <vt:lpstr>Wingdings 3</vt:lpstr>
      <vt:lpstr>Verdana</vt:lpstr>
      <vt:lpstr>Wingdings 2</vt:lpstr>
      <vt:lpstr>Calibri</vt:lpstr>
      <vt:lpstr>Monotype Sorts</vt:lpstr>
      <vt:lpstr>Bitstream Vera Sans</vt:lpstr>
      <vt:lpstr>Impact</vt:lpstr>
      <vt:lpstr>Times New Roman</vt:lpstr>
      <vt:lpstr>Symbol</vt:lpstr>
      <vt:lpstr>Courier New</vt:lpstr>
      <vt:lpstr>Gothic</vt:lpstr>
      <vt:lpstr>Lucidasans</vt:lpstr>
      <vt:lpstr>Tahoma</vt:lpstr>
      <vt:lpstr>Utopia</vt:lpstr>
      <vt:lpstr>Concurso</vt:lpstr>
      <vt:lpstr>Mineração de Dados</vt:lpstr>
      <vt:lpstr>Ementa</vt:lpstr>
      <vt:lpstr>Ementa</vt:lpstr>
      <vt:lpstr>Programa</vt:lpstr>
      <vt:lpstr>Metodologia</vt:lpstr>
      <vt:lpstr>Motivação</vt:lpstr>
      <vt:lpstr>Conhecimento</vt:lpstr>
      <vt:lpstr>Motivação</vt:lpstr>
      <vt:lpstr>Aplicação</vt:lpstr>
      <vt:lpstr>Descoberta de Conhecimento em Bancos de Dados</vt:lpstr>
      <vt:lpstr>Transformar dados </vt:lpstr>
      <vt:lpstr>KDD x Data Mining</vt:lpstr>
      <vt:lpstr>Posicionamento</vt:lpstr>
      <vt:lpstr>Etapas do Processo</vt:lpstr>
      <vt:lpstr>Processo mínimo de descoberta do conhecimento</vt:lpstr>
      <vt:lpstr>Seleção de Dados</vt:lpstr>
      <vt:lpstr>Processo mínimo</vt:lpstr>
      <vt:lpstr>Pré-Processamento</vt:lpstr>
      <vt:lpstr>Processo mínimo</vt:lpstr>
      <vt:lpstr>Transformação</vt:lpstr>
      <vt:lpstr>Processo mínimo</vt:lpstr>
      <vt:lpstr>Data Mining</vt:lpstr>
      <vt:lpstr>Processo mínimo</vt:lpstr>
      <vt:lpstr>Interpretação e Avaliação</vt:lpstr>
      <vt:lpstr>Etapas do Processo </vt:lpstr>
      <vt:lpstr>Slide 26</vt:lpstr>
      <vt:lpstr>Introdução a Mineração de Dados</vt:lpstr>
      <vt:lpstr>Dados VS Informação</vt:lpstr>
      <vt:lpstr>Informação é essencial</vt:lpstr>
      <vt:lpstr>Mineração de Dados</vt:lpstr>
      <vt:lpstr>Técnicas de Aprendizado de Máquinas</vt:lpstr>
      <vt:lpstr>Descrições Estruturadas</vt:lpstr>
      <vt:lpstr>Podem as máquinas aprender </vt:lpstr>
      <vt:lpstr>O problema: Weather</vt:lpstr>
      <vt:lpstr>Exemplo de previsão (I)</vt:lpstr>
      <vt:lpstr>Exemplo de previsão (II)</vt:lpstr>
      <vt:lpstr>Exemplo de previsão (III)</vt:lpstr>
      <vt:lpstr>Exemplo de previsão (IV)</vt:lpstr>
      <vt:lpstr>Classificação x Associação</vt:lpstr>
      <vt:lpstr>Dados Numéricos e Discretos</vt:lpstr>
      <vt:lpstr>Lentes</vt:lpstr>
      <vt:lpstr>Um conjunto correto e completo de Regras</vt:lpstr>
      <vt:lpstr>Arvore de Decisão</vt:lpstr>
      <vt:lpstr>Classificando as flores IRIS</vt:lpstr>
      <vt:lpstr>Predição da Performance de CPU</vt:lpstr>
      <vt:lpstr>Áreas de Aplicação</vt:lpstr>
      <vt:lpstr>Empréstimos (american express)</vt:lpstr>
      <vt:lpstr>Aprendizado de Máquina</vt:lpstr>
      <vt:lpstr>Generalização com busca</vt:lpstr>
      <vt:lpstr>Enumerar  o espaço de conceitos</vt:lpstr>
      <vt:lpstr>Favorecimento (bias)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Mineração de Dados</dc:title>
  <dc:creator>aurora</dc:creator>
  <cp:lastModifiedBy>aurora</cp:lastModifiedBy>
  <cp:revision>62</cp:revision>
  <dcterms:created xsi:type="dcterms:W3CDTF">2010-07-28T21:12:44Z</dcterms:created>
  <dcterms:modified xsi:type="dcterms:W3CDTF">2010-08-14T17:01:57Z</dcterms:modified>
</cp:coreProperties>
</file>