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3"/>
  </p:notesMasterIdLst>
  <p:handoutMasterIdLst>
    <p:handoutMasterId r:id="rId24"/>
  </p:handout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89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73" r:id="rId17"/>
    <p:sldId id="274" r:id="rId18"/>
    <p:sldId id="275" r:id="rId19"/>
    <p:sldId id="277" r:id="rId20"/>
    <p:sldId id="280" r:id="rId21"/>
    <p:sldId id="281" r:id="rId22"/>
  </p:sldIdLst>
  <p:sldSz cx="9144000" cy="6858000" type="screen4x3"/>
  <p:notesSz cx="7304088" cy="95900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80" y="-90"/>
      </p:cViewPr>
      <p:guideLst>
        <p:guide orient="horz" pos="3020"/>
        <p:guide pos="23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C92B7A8-A060-45E5-AE25-9FDCE04AABA3}" type="datetimeFigureOut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7/29/2010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9FB1D43E-8FAB-4F53-B6FE-4194D8C07475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‹nº›</a:t>
            </a:fld>
            <a:endParaRPr lang="en-US" sz="1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1254600" y="728640"/>
            <a:ext cx="4794840" cy="35960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30440" y="4555440"/>
            <a:ext cx="5843160" cy="43153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4134600" y="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26D769B7-6F73-4BA4-9751-28065DD7D3E9}" type="datetimeFigureOut">
              <a:rPr/>
              <a:pPr lvl="0"/>
              <a:t>7/29/2010</a:t>
            </a:fld>
            <a:endParaRPr lang="en-US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134600" y="9110880"/>
            <a:ext cx="3169440" cy="479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1400" b="0" i="0" u="none" strike="noStrike" baseline="0">
                <a:solidFill>
                  <a:srgbClr val="000000"/>
                </a:solidFill>
                <a:latin typeface="Times New Roman" pitchFamily="18"/>
                <a:ea typeface="Bitstream Vera Sans" pitchFamily="2"/>
                <a:cs typeface="Lucidasans" pitchFamily="2"/>
              </a:defRPr>
            </a:lvl1pPr>
          </a:lstStyle>
          <a:p>
            <a:pPr lvl="0"/>
            <a:fld id="{5DCBDA59-3845-4187-8483-45CAAE4B96A0}" type="slidenum">
              <a:rPr/>
              <a:pPr lvl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4240" y="719280"/>
            <a:ext cx="4794120" cy="3595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30440" y="4555440"/>
            <a:ext cx="5843160" cy="431568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B5A3DF-13A8-46D8-9982-C82992794808}" type="slidenum">
              <a:rPr lang="pt-BR"/>
              <a:pPr/>
              <a:t>8</a:t>
            </a:fld>
            <a:endParaRPr lang="pt-B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879" y="4554744"/>
            <a:ext cx="5356331" cy="4315286"/>
          </a:xfrm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4125" y="728663"/>
            <a:ext cx="4795838" cy="3595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972720" y="4554360"/>
            <a:ext cx="5356440" cy="43156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158A0D-D4DE-4132-9465-A848137E2FB5}" type="datetimeFigureOut">
              <a:rPr lang="pt-BR" smtClean="0"/>
              <a:pPr/>
              <a:t>04/08/2010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9B793F-05C6-43BC-9C79-658E2C4839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FB859437-44B4-4C03-8091-6B1E25596C6F}" type="slidenum">
              <a:rPr lang="en-US" smtClean="0"/>
              <a:pPr lvl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62FE15E4-FA84-4A45-8086-6491ADD43A44}" type="slidenum">
              <a:rPr lang="en-US" smtClean="0"/>
              <a:pPr lvl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3DDEB27B-6DDB-428F-9337-B6F80C1AA028}" type="slidenum">
              <a:rPr lang="en-US" smtClean="0"/>
              <a:pPr lvl="0"/>
              <a:t>‹nº›</a:t>
            </a:fld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AFBE8C42-C99C-44BF-9695-E84FEF163C7F}" type="slidenum">
              <a:rPr lang="en-US" smtClean="0"/>
              <a:pPr lvl="0"/>
              <a:t>‹nº›</a:t>
            </a:fld>
            <a:endParaRPr lang="en-US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646AA66C-A864-4350-9B14-E2680056EB7A}" type="slidenum">
              <a:rPr lang="en-US" smtClean="0"/>
              <a:pPr lvl="0"/>
              <a:t>‹nº›</a:t>
            </a:fld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A0D52F00-4DAD-409C-950D-4D607086D154}" type="slidenum">
              <a:rPr lang="en-US" smtClean="0"/>
              <a:pPr lvl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8A951BF2-EB55-4474-9536-D0E446C81811}" type="slidenum">
              <a:rPr lang="en-US" smtClean="0"/>
              <a:pPr lvl="0"/>
              <a:t>‹nº›</a:t>
            </a:fld>
            <a:endParaRPr lang="en-US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158A0D-D4DE-4132-9465-A848137E2FB5}" type="datetimeFigureOut">
              <a:rPr lang="pt-BR" smtClean="0"/>
              <a:pPr/>
              <a:t>04/08/2010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B793F-05C6-43BC-9C79-658E2C4839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158A0D-D4DE-4132-9465-A848137E2FB5}" type="datetimeFigureOut">
              <a:rPr lang="pt-BR" smtClean="0"/>
              <a:pPr/>
              <a:t>04/08/2010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9B793F-05C6-43BC-9C79-658E2C4839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158A0D-D4DE-4132-9465-A848137E2FB5}" type="datetimeFigureOut">
              <a:rPr lang="pt-BR" smtClean="0"/>
              <a:pPr/>
              <a:t>04/08/2010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9B793F-05C6-43BC-9C79-658E2C4839F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158A0D-D4DE-4132-9465-A848137E2FB5}" type="datetimeFigureOut">
              <a:rPr lang="pt-BR" smtClean="0"/>
              <a:pPr/>
              <a:t>04/08/2010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9B793F-05C6-43BC-9C79-658E2C4839F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649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557661"/>
            <a:ext cx="7772400" cy="615553"/>
          </a:xfrm>
        </p:spPr>
        <p:txBody>
          <a:bodyPr>
            <a:normAutofit fontScale="90000"/>
          </a:bodyPr>
          <a:lstStyle/>
          <a:p>
            <a:r>
              <a:rPr lang="pt-BR" smtClean="0"/>
              <a:t>Mineração da Dados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exampl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0AB200B8-F9E0-4FBC-98EA-6E2DC2F3EB25}" type="slidenum">
              <a:rPr/>
              <a:pPr lvl="0"/>
              <a:t>10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um </a:t>
            </a:r>
            <a:r>
              <a:rPr lang="en-US" dirty="0" err="1" smtClean="0"/>
              <a:t>exemplo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542161" y="1080000"/>
            <a:ext cx="8278312" cy="3318001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432000" marR="0" lvl="0" indent="-2160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432000" algn="l"/>
                <a:tab pos="1346400" algn="l"/>
                <a:tab pos="2260800" algn="l"/>
                <a:tab pos="3175199" algn="l"/>
                <a:tab pos="4089600" algn="l"/>
                <a:tab pos="5004000" algn="l"/>
                <a:tab pos="5918399" algn="l"/>
                <a:tab pos="6832799" algn="l"/>
                <a:tab pos="7747200" algn="l"/>
                <a:tab pos="8661600" algn="l"/>
                <a:tab pos="9576000" algn="l"/>
                <a:tab pos="10490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Instância: tipo especifico de exemplo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648000" marR="0" lvl="1" indent="-2160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648000" algn="l"/>
                <a:tab pos="1562400" algn="l"/>
                <a:tab pos="2476800" algn="l"/>
                <a:tab pos="3391199" algn="l"/>
                <a:tab pos="4305600" algn="l"/>
                <a:tab pos="5220000" algn="l"/>
                <a:tab pos="6134399" algn="l"/>
                <a:tab pos="7048799" algn="l"/>
                <a:tab pos="7963200" algn="l"/>
                <a:tab pos="8877600" algn="l"/>
                <a:tab pos="9792000" algn="l"/>
                <a:tab pos="10706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Algo a ser classificado, associado ou agrupado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648000" marR="0" lvl="1" indent="-2160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648000" algn="l"/>
                <a:tab pos="1562400" algn="l"/>
                <a:tab pos="2476800" algn="l"/>
                <a:tab pos="3391199" algn="l"/>
                <a:tab pos="4305600" algn="l"/>
                <a:tab pos="5220000" algn="l"/>
                <a:tab pos="6134399" algn="l"/>
                <a:tab pos="7048799" algn="l"/>
                <a:tab pos="7963200" algn="l"/>
                <a:tab pos="8877600" algn="l"/>
                <a:tab pos="9792000" algn="l"/>
                <a:tab pos="10706400" algn="l"/>
              </a:tabLst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Individual,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 independente do conceito alvo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648000" marR="0" lvl="1" indent="-2160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648000" algn="l"/>
                <a:tab pos="1562400" algn="l"/>
                <a:tab pos="2476800" algn="l"/>
                <a:tab pos="3391199" algn="l"/>
                <a:tab pos="4305600" algn="l"/>
                <a:tab pos="5220000" algn="l"/>
                <a:tab pos="6134399" algn="l"/>
                <a:tab pos="7048799" algn="l"/>
                <a:tab pos="7963200" algn="l"/>
                <a:tab pos="8877600" algn="l"/>
                <a:tab pos="9792000" algn="l"/>
                <a:tab pos="10706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Caracterizado por um conjunto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pre-determinado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de atributos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432000" marR="0" lvl="0" indent="-2160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432000" algn="l"/>
                <a:tab pos="1346400" algn="l"/>
                <a:tab pos="2260800" algn="l"/>
                <a:tab pos="3175199" algn="l"/>
                <a:tab pos="4089600" algn="l"/>
                <a:tab pos="5004000" algn="l"/>
                <a:tab pos="5918399" algn="l"/>
                <a:tab pos="6832799" algn="l"/>
                <a:tab pos="7747200" algn="l"/>
                <a:tab pos="8661600" algn="l"/>
                <a:tab pos="9576000" algn="l"/>
                <a:tab pos="10490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Entrada do algoritmo de aprendizado: conjunto de instâncias/bases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648000" marR="0" lvl="1" indent="-2160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648000" algn="l"/>
                <a:tab pos="1562400" algn="l"/>
                <a:tab pos="2476800" algn="l"/>
                <a:tab pos="3391199" algn="l"/>
                <a:tab pos="4305600" algn="l"/>
                <a:tab pos="5220000" algn="l"/>
                <a:tab pos="6134399" algn="l"/>
                <a:tab pos="7048799" algn="l"/>
                <a:tab pos="7963200" algn="l"/>
                <a:tab pos="8877600" algn="l"/>
                <a:tab pos="9792000" algn="l"/>
                <a:tab pos="10706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Representados como uma relação simples/arquivo flat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amily t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74AD3FCE-6DE5-4491-8271-073E0F34F7CE}" type="slidenum">
              <a:rPr/>
              <a:pPr lvl="0"/>
              <a:t>11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arvore</a:t>
            </a:r>
            <a:r>
              <a:rPr lang="en-US" dirty="0" smtClean="0"/>
              <a:t> de </a:t>
            </a:r>
            <a:r>
              <a:rPr lang="en-US" dirty="0" err="1" smtClean="0"/>
              <a:t>familia</a:t>
            </a:r>
            <a:endParaRPr lang="en-US" dirty="0"/>
          </a:p>
        </p:txBody>
      </p:sp>
      <p:sp>
        <p:nvSpPr>
          <p:cNvPr id="3" name="Retângulo 2"/>
          <p:cNvSpPr/>
          <p:nvPr/>
        </p:nvSpPr>
        <p:spPr>
          <a:xfrm>
            <a:off x="28191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209680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209680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6" name="Conector reto 5"/>
          <p:cNvSpPr/>
          <p:nvPr/>
        </p:nvSpPr>
        <p:spPr>
          <a:xfrm>
            <a:off x="25146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" name="Conector reto 6"/>
          <p:cNvSpPr/>
          <p:nvPr/>
        </p:nvSpPr>
        <p:spPr>
          <a:xfrm>
            <a:off x="12193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8" name="Conector reto 7"/>
          <p:cNvSpPr/>
          <p:nvPr/>
        </p:nvSpPr>
        <p:spPr>
          <a:xfrm>
            <a:off x="1219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854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Steven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98072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980720" y="3428639"/>
            <a:ext cx="1259280" cy="7621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Graham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42863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Pam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5" name="Conector reto 14"/>
          <p:cNvSpPr/>
          <p:nvPr/>
        </p:nvSpPr>
        <p:spPr>
          <a:xfrm>
            <a:off x="39625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525744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Grace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693396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Ray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6324479" y="1828800"/>
            <a:ext cx="609840" cy="3808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324479" y="1828800"/>
            <a:ext cx="609840" cy="3877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22" name="Conector reto 21"/>
          <p:cNvSpPr/>
          <p:nvPr/>
        </p:nvSpPr>
        <p:spPr>
          <a:xfrm>
            <a:off x="6629400" y="2514600"/>
            <a:ext cx="0" cy="8380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3" name="Conector reto 22"/>
          <p:cNvSpPr/>
          <p:nvPr/>
        </p:nvSpPr>
        <p:spPr>
          <a:xfrm>
            <a:off x="5334120" y="2895479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4" name="Conector reto 23"/>
          <p:cNvSpPr/>
          <p:nvPr/>
        </p:nvSpPr>
        <p:spPr>
          <a:xfrm>
            <a:off x="53341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800240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27" name="Retângulo 26"/>
          <p:cNvSpPr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095519" y="3428639"/>
            <a:ext cx="1143000" cy="7621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Pippa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29" name="Forma livre 28"/>
          <p:cNvSpPr/>
          <p:nvPr/>
        </p:nvSpPr>
        <p:spPr>
          <a:xfrm>
            <a:off x="7543799" y="3429000"/>
            <a:ext cx="1143000" cy="7621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Brian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  <p:sp>
        <p:nvSpPr>
          <p:cNvPr id="30" name="Conector reto 29"/>
          <p:cNvSpPr/>
          <p:nvPr/>
        </p:nvSpPr>
        <p:spPr>
          <a:xfrm>
            <a:off x="8077320" y="2895479"/>
            <a:ext cx="0" cy="457201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4343040" y="3580919"/>
            <a:ext cx="609480" cy="38124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4343040" y="3580919"/>
            <a:ext cx="609480" cy="387720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1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=</a:t>
            </a:r>
          </a:p>
        </p:txBody>
      </p:sp>
      <p:sp>
        <p:nvSpPr>
          <p:cNvPr id="33" name="Conector reto 32"/>
          <p:cNvSpPr/>
          <p:nvPr/>
        </p:nvSpPr>
        <p:spPr>
          <a:xfrm>
            <a:off x="4648320" y="4191120"/>
            <a:ext cx="0" cy="38088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4" name="Conector reto 33"/>
          <p:cNvSpPr/>
          <p:nvPr/>
        </p:nvSpPr>
        <p:spPr>
          <a:xfrm>
            <a:off x="3352680" y="4572000"/>
            <a:ext cx="2743200" cy="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5" name="Conector reto 34"/>
          <p:cNvSpPr/>
          <p:nvPr/>
        </p:nvSpPr>
        <p:spPr>
          <a:xfrm>
            <a:off x="33526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28191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Anna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38" name="Retângulo 37"/>
          <p:cNvSpPr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2160" tIns="46080" rIns="92160" bIns="46080" anchor="t" anchorCtr="0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5562360" y="5105520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Nikki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0" name="Conector reto 39"/>
          <p:cNvSpPr/>
          <p:nvPr/>
        </p:nvSpPr>
        <p:spPr>
          <a:xfrm>
            <a:off x="6095880" y="4572000"/>
            <a:ext cx="0" cy="45720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2819520" y="167651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Peggy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F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1016999" y="1659599"/>
            <a:ext cx="1143000" cy="761759"/>
          </a:xfrm>
          <a:prstGeom prst="rect">
            <a:avLst/>
          </a:prstGeom>
          <a:noFill/>
          <a:ln>
            <a:noFill/>
          </a:ln>
        </p:spPr>
        <p:txBody>
          <a:bodyPr vert="horz" wrap="none" lIns="92160" tIns="46080" rIns="92160" bIns="46080" anchor="t" anchorCtr="0" compatLnSpc="0"/>
          <a:lstStyle/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Peter</a:t>
            </a:r>
          </a:p>
          <a:p>
            <a:pPr marL="342720" marR="0" lvl="0" indent="-342720" algn="ctr" rtl="0" hangingPunct="1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342720" algn="l"/>
                <a:tab pos="1257120" algn="l"/>
                <a:tab pos="2171520" algn="l"/>
                <a:tab pos="3085919" algn="l"/>
                <a:tab pos="4000320" algn="l"/>
                <a:tab pos="4914720" algn="l"/>
                <a:tab pos="5829119" algn="l"/>
                <a:tab pos="6743519" algn="l"/>
                <a:tab pos="7657920" algn="l"/>
                <a:tab pos="8572320" algn="l"/>
                <a:tab pos="9486720" algn="l"/>
                <a:tab pos="10401120" algn="l"/>
              </a:tabLst>
            </a:pPr>
            <a:r>
              <a:rPr lang="en-US" sz="2000" b="0" i="0" u="none" strike="noStrike" baseline="0">
                <a:ln>
                  <a:noFill/>
                </a:ln>
                <a:solidFill>
                  <a:srgbClr val="008000"/>
                </a:solidFill>
                <a:latin typeface="Arial" pitchFamily="18"/>
                <a:ea typeface="Gothic" pitchFamily="2"/>
                <a:cs typeface="Lucidasans" pitchFamily="2"/>
              </a:rPr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mily tree represented as a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4799D305-D040-4ADF-8731-F195B37EE46F}" type="slidenum">
              <a:rPr/>
              <a:pPr lvl="0"/>
              <a:t>12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611560" y="404664"/>
            <a:ext cx="7543800" cy="977900"/>
          </a:xfrm>
        </p:spPr>
        <p:txBody>
          <a:bodyPr wrap="none" lIns="90360" tIns="44280" rIns="90360" bIns="44280" anchor="t" anchorCtr="0">
            <a:normAutofit fontScale="90000"/>
          </a:bodyPr>
          <a:lstStyle/>
          <a:p>
            <a:pPr lvl="0"/>
            <a:r>
              <a:rPr lang="pt-BR" sz="3600" dirty="0" smtClean="0"/>
              <a:t>Arvore da </a:t>
            </a:r>
            <a:r>
              <a:rPr lang="pt-BR" sz="3600" dirty="0" err="1" smtClean="0"/>
              <a:t>familia</a:t>
            </a:r>
            <a:r>
              <a:rPr lang="pt-BR" sz="3600" dirty="0" smtClean="0"/>
              <a:t> representado</a:t>
            </a:r>
            <a:br>
              <a:rPr lang="pt-BR" sz="3600" dirty="0" smtClean="0"/>
            </a:br>
            <a:r>
              <a:rPr lang="pt-BR" sz="3600" dirty="0" smtClean="0"/>
              <a:t> como um arquivo</a:t>
            </a:r>
            <a:endParaRPr lang="pt-BR" sz="3600" dirty="0"/>
          </a:p>
        </p:txBody>
      </p:sp>
      <p:grpSp>
        <p:nvGrpSpPr>
          <p:cNvPr id="3" name="Grupo 2"/>
          <p:cNvGrpSpPr/>
          <p:nvPr/>
        </p:nvGrpSpPr>
        <p:grpSpPr>
          <a:xfrm>
            <a:off x="1371599" y="1981080"/>
            <a:ext cx="6095881" cy="3684600"/>
            <a:chOff x="1371599" y="1981080"/>
            <a:chExt cx="6095881" cy="3684600"/>
          </a:xfrm>
        </p:grpSpPr>
        <p:sp>
          <p:nvSpPr>
            <p:cNvPr id="4" name="Forma livre 3"/>
            <p:cNvSpPr/>
            <p:nvPr/>
          </p:nvSpPr>
          <p:spPr>
            <a:xfrm>
              <a:off x="594360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orma livre 4"/>
            <p:cNvSpPr/>
            <p:nvPr/>
          </p:nvSpPr>
          <p:spPr>
            <a:xfrm>
              <a:off x="4419720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2895479" y="533088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1371599" y="533088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594360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4419720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2895479" y="499572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1371599" y="499572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94360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4419720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2895479" y="46609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371599" y="46609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94360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4419720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2895479" y="432576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1371599" y="432576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594360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4419720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2895479" y="3990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1371599" y="3990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594360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4419720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2895479" y="36561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1371599" y="36561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594360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4419720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2895479" y="33210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1371599" y="33210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594360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4419720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2895479" y="29862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1371599" y="29862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594360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4419720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2895479" y="265103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1371599" y="265103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594360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4419720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?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2895479" y="231624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1371599" y="231624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594360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4419720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2895479" y="198108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1371599" y="198108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48" name="Conector reto 47"/>
            <p:cNvSpPr/>
            <p:nvPr/>
          </p:nvSpPr>
          <p:spPr>
            <a:xfrm>
              <a:off x="1371599" y="5665679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9" name="Conector reto 48"/>
            <p:cNvSpPr/>
            <p:nvPr/>
          </p:nvSpPr>
          <p:spPr>
            <a:xfrm>
              <a:off x="137159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0" name="Conector reto 49"/>
            <p:cNvSpPr/>
            <p:nvPr/>
          </p:nvSpPr>
          <p:spPr>
            <a:xfrm>
              <a:off x="7467479" y="1981080"/>
              <a:ext cx="0" cy="368459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1" name="Conector reto 50"/>
            <p:cNvSpPr/>
            <p:nvPr/>
          </p:nvSpPr>
          <p:spPr>
            <a:xfrm>
              <a:off x="1371599" y="231624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52" name="Conector reto 51"/>
            <p:cNvSpPr/>
            <p:nvPr/>
          </p:nvSpPr>
          <p:spPr>
            <a:xfrm>
              <a:off x="1371599" y="1981080"/>
              <a:ext cx="609588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“sister-of” re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BCDAA188-4421-4E08-A068-E99E17905595}" type="slidenum">
              <a:rPr/>
              <a:pPr lvl="0"/>
              <a:t>13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smtClean="0"/>
              <a:t>A </a:t>
            </a:r>
            <a:r>
              <a:rPr lang="en-US" dirty="0" err="1" smtClean="0"/>
              <a:t>relação</a:t>
            </a:r>
            <a:r>
              <a:rPr lang="en-US" dirty="0" smtClean="0"/>
              <a:t> “</a:t>
            </a:r>
            <a:r>
              <a:rPr lang="en-US" dirty="0" err="1" smtClean="0"/>
              <a:t>Irmão</a:t>
            </a:r>
            <a:r>
              <a:rPr lang="en-US" dirty="0" smtClean="0"/>
              <a:t> de” 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838080" y="1752479"/>
            <a:ext cx="3657600" cy="4599001"/>
            <a:chOff x="838080" y="1752479"/>
            <a:chExt cx="3657600" cy="4599001"/>
          </a:xfrm>
        </p:grpSpPr>
        <p:sp>
          <p:nvSpPr>
            <p:cNvPr id="4" name="Forma livre 3"/>
            <p:cNvSpPr/>
            <p:nvPr/>
          </p:nvSpPr>
          <p:spPr>
            <a:xfrm>
              <a:off x="3463199" y="60166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" name="Forma livre 4"/>
            <p:cNvSpPr/>
            <p:nvPr/>
          </p:nvSpPr>
          <p:spPr>
            <a:xfrm>
              <a:off x="2151720" y="60166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838080" y="60166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463199" y="568152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2151720" y="568152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838080" y="568152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3463199" y="534672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2151720" y="534672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838080" y="534672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3463199" y="501156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2151720" y="501156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838080" y="501156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3463199" y="46767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2151720" y="46767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838080" y="46767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463199" y="434196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2151720" y="434196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838080" y="434196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463199" y="4006799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2151720" y="4006799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838080" y="4006799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3463199" y="3671999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2151720" y="3671999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838080" y="3671999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3463199" y="333684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2151720" y="333684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838080" y="333684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3463199" y="300204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2151720" y="300204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838080" y="300204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3463199" y="2666880"/>
              <a:ext cx="1032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2151720" y="2666880"/>
              <a:ext cx="131112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838080" y="2666880"/>
              <a:ext cx="13136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3463199" y="2332080"/>
              <a:ext cx="1032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2151720" y="2332080"/>
              <a:ext cx="131112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838080" y="2332080"/>
              <a:ext cx="13136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3463199" y="1752479"/>
              <a:ext cx="1032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2151720" y="1752479"/>
              <a:ext cx="131112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838080" y="1752479"/>
              <a:ext cx="13136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43" name="Conector reto 42"/>
            <p:cNvSpPr/>
            <p:nvPr/>
          </p:nvSpPr>
          <p:spPr>
            <a:xfrm>
              <a:off x="838080" y="63514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4" name="Conector reto 43"/>
            <p:cNvSpPr/>
            <p:nvPr/>
          </p:nvSpPr>
          <p:spPr>
            <a:xfrm>
              <a:off x="8380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5" name="Conector reto 44"/>
            <p:cNvSpPr/>
            <p:nvPr/>
          </p:nvSpPr>
          <p:spPr>
            <a:xfrm>
              <a:off x="4495680" y="1752479"/>
              <a:ext cx="0" cy="459900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6" name="Conector reto 45"/>
            <p:cNvSpPr/>
            <p:nvPr/>
          </p:nvSpPr>
          <p:spPr>
            <a:xfrm>
              <a:off x="838080" y="2332080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47" name="Conector reto 46"/>
            <p:cNvSpPr/>
            <p:nvPr/>
          </p:nvSpPr>
          <p:spPr>
            <a:xfrm>
              <a:off x="838080" y="1752479"/>
              <a:ext cx="36576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48" name="Grupo 47"/>
          <p:cNvGrpSpPr/>
          <p:nvPr/>
        </p:nvGrpSpPr>
        <p:grpSpPr>
          <a:xfrm>
            <a:off x="4735440" y="1752479"/>
            <a:ext cx="3722760" cy="2924281"/>
            <a:chOff x="4735440" y="1752479"/>
            <a:chExt cx="3722760" cy="2924281"/>
          </a:xfrm>
        </p:grpSpPr>
        <p:sp>
          <p:nvSpPr>
            <p:cNvPr id="49" name="Forma livre 48"/>
            <p:cNvSpPr/>
            <p:nvPr/>
          </p:nvSpPr>
          <p:spPr>
            <a:xfrm>
              <a:off x="7408799" y="434196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4735440" y="4341960"/>
              <a:ext cx="26733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7408799" y="4006799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607212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4735440" y="4006799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7408799" y="3671999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607212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4735440" y="3671999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7408799" y="333684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607212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4735440" y="333684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7408799" y="300204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607212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4735440" y="300204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7408799" y="2666880"/>
              <a:ext cx="10490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orma livre 63"/>
            <p:cNvSpPr/>
            <p:nvPr/>
          </p:nvSpPr>
          <p:spPr>
            <a:xfrm>
              <a:off x="607212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orma livre 64"/>
            <p:cNvSpPr/>
            <p:nvPr/>
          </p:nvSpPr>
          <p:spPr>
            <a:xfrm>
              <a:off x="4735440" y="2666880"/>
              <a:ext cx="13366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orma livre 65"/>
            <p:cNvSpPr/>
            <p:nvPr/>
          </p:nvSpPr>
          <p:spPr>
            <a:xfrm>
              <a:off x="7408799" y="2332080"/>
              <a:ext cx="10490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orma livre 66"/>
            <p:cNvSpPr/>
            <p:nvPr/>
          </p:nvSpPr>
          <p:spPr>
            <a:xfrm>
              <a:off x="607212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orma livre 67"/>
            <p:cNvSpPr/>
            <p:nvPr/>
          </p:nvSpPr>
          <p:spPr>
            <a:xfrm>
              <a:off x="4735440" y="2332080"/>
              <a:ext cx="13366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orma livre 68"/>
            <p:cNvSpPr/>
            <p:nvPr/>
          </p:nvSpPr>
          <p:spPr>
            <a:xfrm>
              <a:off x="7408799" y="1752479"/>
              <a:ext cx="104904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 of?</a:t>
              </a:r>
            </a:p>
          </p:txBody>
        </p:sp>
        <p:sp>
          <p:nvSpPr>
            <p:cNvPr id="70" name="Forma livre 69"/>
            <p:cNvSpPr/>
            <p:nvPr/>
          </p:nvSpPr>
          <p:spPr>
            <a:xfrm>
              <a:off x="607212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4735440" y="1752479"/>
              <a:ext cx="1336680" cy="5796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</a:t>
              </a:r>
              <a:b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person</a:t>
              </a:r>
            </a:p>
          </p:txBody>
        </p:sp>
        <p:sp>
          <p:nvSpPr>
            <p:cNvPr id="72" name="Conector reto 71"/>
            <p:cNvSpPr/>
            <p:nvPr/>
          </p:nvSpPr>
          <p:spPr>
            <a:xfrm>
              <a:off x="4735440" y="467676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Conector reto 72"/>
            <p:cNvSpPr/>
            <p:nvPr/>
          </p:nvSpPr>
          <p:spPr>
            <a:xfrm>
              <a:off x="473544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Conector reto 73"/>
            <p:cNvSpPr/>
            <p:nvPr/>
          </p:nvSpPr>
          <p:spPr>
            <a:xfrm>
              <a:off x="8458200" y="1752479"/>
              <a:ext cx="0" cy="2924281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Conector reto 74"/>
            <p:cNvSpPr/>
            <p:nvPr/>
          </p:nvSpPr>
          <p:spPr>
            <a:xfrm>
              <a:off x="4735440" y="2332080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Conector reto 75"/>
            <p:cNvSpPr/>
            <p:nvPr/>
          </p:nvSpPr>
          <p:spPr>
            <a:xfrm>
              <a:off x="4735440" y="1752479"/>
              <a:ext cx="37227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sp>
        <p:nvSpPr>
          <p:cNvPr id="77" name="Conector reto 76"/>
          <p:cNvSpPr/>
          <p:nvPr/>
        </p:nvSpPr>
        <p:spPr>
          <a:xfrm>
            <a:off x="6477119" y="4572000"/>
            <a:ext cx="304561" cy="762120"/>
          </a:xfrm>
          <a:prstGeom prst="line">
            <a:avLst/>
          </a:prstGeom>
          <a:noFill/>
          <a:ln w="9360">
            <a:solidFill>
              <a:srgbClr val="008000"/>
            </a:solidFill>
            <a:prstDash val="solid"/>
            <a:miter/>
            <a:headEnd type="arrow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DCFF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  <p:sp>
        <p:nvSpPr>
          <p:cNvPr id="78" name="Forma livre 77"/>
          <p:cNvSpPr/>
          <p:nvPr/>
        </p:nvSpPr>
        <p:spPr>
          <a:xfrm>
            <a:off x="4952880" y="5334120"/>
            <a:ext cx="4082040" cy="44800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1" u="none" strike="noStrike" baseline="0" dirty="0" smtClean="0">
                <a:ln>
                  <a:noFill/>
                </a:ln>
                <a:solidFill>
                  <a:srgbClr val="008000"/>
                </a:solidFill>
                <a:latin typeface="Utopia" pitchFamily="18"/>
                <a:ea typeface="Gothic" pitchFamily="2"/>
                <a:cs typeface="Lucidasans" pitchFamily="2"/>
              </a:rPr>
              <a:t>Assume-se Closed-world </a:t>
            </a:r>
            <a:endParaRPr lang="en-US" sz="2400" b="0" i="1" u="none" strike="noStrike" baseline="0" dirty="0">
              <a:ln>
                <a:noFill/>
              </a:ln>
              <a:solidFill>
                <a:srgbClr val="008000"/>
              </a:solidFill>
              <a:latin typeface="Utopia" pitchFamily="18"/>
              <a:ea typeface="Gothic" pitchFamily="2"/>
              <a:cs typeface="Lucidasans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 full representation in one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C05C6826-34D9-460F-B84D-891C83A7420D}" type="slidenum">
              <a:rPr/>
              <a:pPr lvl="0"/>
              <a:t>14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539552" y="476672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sz="3600" dirty="0" err="1" smtClean="0"/>
              <a:t>Representação</a:t>
            </a:r>
            <a:r>
              <a:rPr lang="en-US" sz="3600" dirty="0" smtClean="0"/>
              <a:t> </a:t>
            </a:r>
            <a:r>
              <a:rPr lang="en-US" sz="3600" dirty="0" err="1" smtClean="0"/>
              <a:t>completa</a:t>
            </a:r>
            <a:r>
              <a:rPr lang="en-US" sz="3600" dirty="0" smtClean="0"/>
              <a:t> </a:t>
            </a:r>
            <a:r>
              <a:rPr lang="en-US" sz="3600" dirty="0" err="1" smtClean="0"/>
              <a:t>numa</a:t>
            </a:r>
            <a:r>
              <a:rPr lang="en-US" sz="3600" dirty="0" smtClean="0"/>
              <a:t> </a:t>
            </a:r>
            <a:r>
              <a:rPr lang="en-US" sz="3600" dirty="0" err="1" smtClean="0"/>
              <a:t>tabela</a:t>
            </a:r>
            <a:endParaRPr lang="en-US" sz="3600" dirty="0"/>
          </a:p>
        </p:txBody>
      </p:sp>
      <p:grpSp>
        <p:nvGrpSpPr>
          <p:cNvPr id="3" name="Grupo 2"/>
          <p:cNvGrpSpPr/>
          <p:nvPr/>
        </p:nvGrpSpPr>
        <p:grpSpPr>
          <a:xfrm>
            <a:off x="540000" y="1600200"/>
            <a:ext cx="7918200" cy="2954160"/>
            <a:chOff x="540000" y="1600200"/>
            <a:chExt cx="7918200" cy="2954160"/>
          </a:xfrm>
        </p:grpSpPr>
        <p:sp>
          <p:nvSpPr>
            <p:cNvPr id="4" name="Forma livre 3"/>
            <p:cNvSpPr/>
            <p:nvPr/>
          </p:nvSpPr>
          <p:spPr>
            <a:xfrm>
              <a:off x="6460559" y="39448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5" name="Forma livre 4"/>
            <p:cNvSpPr/>
            <p:nvPr/>
          </p:nvSpPr>
          <p:spPr>
            <a:xfrm>
              <a:off x="6460559" y="363995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6460559" y="33354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6460559" y="3030479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6460559" y="272556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6460559" y="2421000"/>
              <a:ext cx="9223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6460559" y="2116080"/>
              <a:ext cx="9223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4767839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4767839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4767839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4767839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4767839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4767839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4767839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561456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561456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561456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61456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61456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561456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561456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7382880" y="21160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392184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3078720" y="21160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Parent2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2232720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Parent1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1386719" y="21160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Gender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540000" y="21160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Name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3078720" y="394488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3078720" y="363995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3078720" y="33354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3078720" y="3030479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Ray</a:t>
              </a: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3078720" y="2725560"/>
              <a:ext cx="8431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3078720" y="2421000"/>
              <a:ext cx="8431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Peggy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223272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223272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223272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223272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Grace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223272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223272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Peter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1386719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1386719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Female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1386719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1386719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1386719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1386719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Male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7382880" y="42498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540000" y="4249800"/>
              <a:ext cx="684288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1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All the rest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7382880" y="394488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3921840" y="394488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540000" y="394488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7382880" y="363995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3921840" y="363995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Nikki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540000" y="363995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Anna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7382880" y="33354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3921840" y="33354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540000" y="33354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Brian</a:t>
              </a: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7382880" y="3030479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3921840" y="3030479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Pippa</a:t>
              </a:r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540000" y="3030479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Ian</a:t>
              </a:r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7382880" y="2725560"/>
              <a:ext cx="1075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4" name="Forma livre 63"/>
            <p:cNvSpPr/>
            <p:nvPr/>
          </p:nvSpPr>
          <p:spPr>
            <a:xfrm>
              <a:off x="3921840" y="2725560"/>
              <a:ext cx="84599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5" name="Forma livre 64"/>
            <p:cNvSpPr/>
            <p:nvPr/>
          </p:nvSpPr>
          <p:spPr>
            <a:xfrm>
              <a:off x="540000" y="2725560"/>
              <a:ext cx="84671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Graham</a:t>
              </a:r>
            </a:p>
          </p:txBody>
        </p:sp>
        <p:sp>
          <p:nvSpPr>
            <p:cNvPr id="66" name="Forma livre 65"/>
            <p:cNvSpPr/>
            <p:nvPr/>
          </p:nvSpPr>
          <p:spPr>
            <a:xfrm>
              <a:off x="7382880" y="2421000"/>
              <a:ext cx="1075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Yes</a:t>
              </a:r>
            </a:p>
          </p:txBody>
        </p:sp>
        <p:sp>
          <p:nvSpPr>
            <p:cNvPr id="67" name="Forma livre 66"/>
            <p:cNvSpPr/>
            <p:nvPr/>
          </p:nvSpPr>
          <p:spPr>
            <a:xfrm>
              <a:off x="3921840" y="2421000"/>
              <a:ext cx="84599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Pam</a:t>
              </a:r>
            </a:p>
          </p:txBody>
        </p:sp>
        <p:sp>
          <p:nvSpPr>
            <p:cNvPr id="68" name="Forma livre 67"/>
            <p:cNvSpPr/>
            <p:nvPr/>
          </p:nvSpPr>
          <p:spPr>
            <a:xfrm>
              <a:off x="540000" y="2421000"/>
              <a:ext cx="84671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Steven</a:t>
              </a:r>
            </a:p>
          </p:txBody>
        </p:sp>
        <p:sp>
          <p:nvSpPr>
            <p:cNvPr id="69" name="Forma livre 68"/>
            <p:cNvSpPr/>
            <p:nvPr/>
          </p:nvSpPr>
          <p:spPr>
            <a:xfrm>
              <a:off x="7382880" y="1600200"/>
              <a:ext cx="107532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Sister</a:t>
              </a:r>
              <a:b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</a:b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of?</a:t>
              </a:r>
            </a:p>
          </p:txBody>
        </p:sp>
        <p:sp>
          <p:nvSpPr>
            <p:cNvPr id="70" name="Forma livre 69"/>
            <p:cNvSpPr/>
            <p:nvPr/>
          </p:nvSpPr>
          <p:spPr>
            <a:xfrm>
              <a:off x="3921840" y="1600200"/>
              <a:ext cx="3461039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Second person</a:t>
              </a:r>
            </a:p>
          </p:txBody>
        </p:sp>
        <p:sp>
          <p:nvSpPr>
            <p:cNvPr id="71" name="Forma livre 70"/>
            <p:cNvSpPr/>
            <p:nvPr/>
          </p:nvSpPr>
          <p:spPr>
            <a:xfrm>
              <a:off x="540000" y="1600200"/>
              <a:ext cx="3381840" cy="51587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First person</a:t>
              </a:r>
            </a:p>
          </p:txBody>
        </p:sp>
        <p:sp>
          <p:nvSpPr>
            <p:cNvPr id="72" name="Conector reto 71"/>
            <p:cNvSpPr/>
            <p:nvPr/>
          </p:nvSpPr>
          <p:spPr>
            <a:xfrm>
              <a:off x="540000" y="455436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Conector reto 72"/>
            <p:cNvSpPr/>
            <p:nvPr/>
          </p:nvSpPr>
          <p:spPr>
            <a:xfrm>
              <a:off x="5400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Conector reto 73"/>
            <p:cNvSpPr/>
            <p:nvPr/>
          </p:nvSpPr>
          <p:spPr>
            <a:xfrm>
              <a:off x="845820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Conector reto 74"/>
            <p:cNvSpPr/>
            <p:nvPr/>
          </p:nvSpPr>
          <p:spPr>
            <a:xfrm>
              <a:off x="540000" y="24210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Conector reto 75"/>
            <p:cNvSpPr/>
            <p:nvPr/>
          </p:nvSpPr>
          <p:spPr>
            <a:xfrm>
              <a:off x="540000" y="1600200"/>
              <a:ext cx="79182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Conector reto 76"/>
            <p:cNvSpPr/>
            <p:nvPr/>
          </p:nvSpPr>
          <p:spPr>
            <a:xfrm>
              <a:off x="540000" y="2116080"/>
              <a:ext cx="33818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Conector reto 77"/>
            <p:cNvSpPr/>
            <p:nvPr/>
          </p:nvSpPr>
          <p:spPr>
            <a:xfrm>
              <a:off x="7382880" y="2116080"/>
              <a:ext cx="10753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Conector reto 78"/>
            <p:cNvSpPr/>
            <p:nvPr/>
          </p:nvSpPr>
          <p:spPr>
            <a:xfrm>
              <a:off x="3921840" y="2116080"/>
              <a:ext cx="346104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Conector reto 79"/>
            <p:cNvSpPr/>
            <p:nvPr/>
          </p:nvSpPr>
          <p:spPr>
            <a:xfrm>
              <a:off x="3921840" y="1600200"/>
              <a:ext cx="0" cy="26496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Conector reto 80"/>
            <p:cNvSpPr/>
            <p:nvPr/>
          </p:nvSpPr>
          <p:spPr>
            <a:xfrm>
              <a:off x="7382880" y="1600200"/>
              <a:ext cx="0" cy="295416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82" name="Grupo 81"/>
          <p:cNvGrpSpPr/>
          <p:nvPr/>
        </p:nvGrpSpPr>
        <p:grpSpPr>
          <a:xfrm>
            <a:off x="838080" y="5105520"/>
            <a:ext cx="7620120" cy="990360"/>
            <a:chOff x="838080" y="5105520"/>
            <a:chExt cx="7620120" cy="990360"/>
          </a:xfrm>
        </p:grpSpPr>
        <p:sp>
          <p:nvSpPr>
            <p:cNvPr id="83" name="Forma livre 82"/>
            <p:cNvSpPr/>
            <p:nvPr/>
          </p:nvSpPr>
          <p:spPr>
            <a:xfrm>
              <a:off x="838080" y="5105520"/>
              <a:ext cx="7620120" cy="9903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385560" marR="0" lvl="0" indent="-385560" algn="l" rtl="0" hangingPunct="0">
                <a:lnSpc>
                  <a:spcPct val="100000"/>
                </a:lnSpc>
                <a:spcBef>
                  <a:spcPts val="448"/>
                </a:spcBef>
                <a:spcAft>
                  <a:spcPts val="0"/>
                </a:spcAft>
                <a:buNone/>
                <a:tabLst>
                  <a:tab pos="385560" algn="l"/>
                  <a:tab pos="1299960" algn="l"/>
                  <a:tab pos="2214360" algn="l"/>
                  <a:tab pos="3128759" algn="l"/>
                  <a:tab pos="4043160" algn="l"/>
                  <a:tab pos="4957560" algn="l"/>
                  <a:tab pos="5871959" algn="l"/>
                  <a:tab pos="6786359" algn="l"/>
                  <a:tab pos="7700760" algn="l"/>
                  <a:tab pos="8615160" algn="l"/>
                  <a:tab pos="9529560" algn="l"/>
                  <a:tab pos="10443960" algn="l"/>
                </a:tabLst>
              </a:pP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If second person’s gender = female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and first person’s parent = second person’s parent</a:t>
              </a:r>
              <a:b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</a:br>
              <a:r>
                <a:rPr lang="en-US" sz="18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then sister-of = yes</a:t>
              </a:r>
            </a:p>
          </p:txBody>
        </p:sp>
        <p:sp>
          <p:nvSpPr>
            <p:cNvPr id="84" name="Conector reto 83"/>
            <p:cNvSpPr/>
            <p:nvPr/>
          </p:nvSpPr>
          <p:spPr>
            <a:xfrm>
              <a:off x="838080" y="510552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Conector reto 84"/>
            <p:cNvSpPr/>
            <p:nvPr/>
          </p:nvSpPr>
          <p:spPr>
            <a:xfrm>
              <a:off x="838080" y="6095880"/>
              <a:ext cx="7620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Conector reto 85"/>
            <p:cNvSpPr/>
            <p:nvPr/>
          </p:nvSpPr>
          <p:spPr>
            <a:xfrm>
              <a:off x="83808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Conector reto 86"/>
            <p:cNvSpPr/>
            <p:nvPr/>
          </p:nvSpPr>
          <p:spPr>
            <a:xfrm>
              <a:off x="8458200" y="5105520"/>
              <a:ext cx="0" cy="990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in an attribute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B6B3F102-1D84-4C0C-B6AC-2EFF3FD546C8}" type="slidenum">
              <a:rPr/>
              <a:pPr lvl="0"/>
              <a:t>15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um </a:t>
            </a:r>
            <a:r>
              <a:rPr lang="en-US" dirty="0" err="1" smtClean="0"/>
              <a:t>atributo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360000" y="1440000"/>
            <a:ext cx="7668384" cy="255894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Cada instância é descrita como um predefinido conjunto de características, seus atributos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Porém: o numero de atributos pode variar na pratica</a:t>
            </a:r>
          </a:p>
          <a:p>
            <a:pPr marL="716400" lvl="1" indent="-259200" hangingPunct="0">
              <a:spcBef>
                <a:spcPts val="697"/>
              </a:spcBef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Possível solução: “valores irrelevantes”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Possíveis tipos de atributos: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Nominal, ordinal, intervalos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om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28E2D034-FA50-4898-B07E-B4373F3E9EB8}" type="slidenum">
              <a:rPr/>
              <a:pPr lvl="0"/>
              <a:t>16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Nominais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374040" y="1440000"/>
            <a:ext cx="8374424" cy="2558947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Os valores são símbolos diferentes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Exemplo: atributo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outlook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da base 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weather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Valores: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sunny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”,”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overcast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”, e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rainy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Não existe relação entre os valores nominais (sem ordem ou medida de distância)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Somente testes de igualdade podem ser realizados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din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3C58FFF1-7EF8-42CA-B5CF-04AEB35E05D7}" type="slidenum">
              <a:rPr/>
              <a:pPr lvl="0"/>
              <a:t>17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ordinais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80000" y="1080000"/>
            <a:ext cx="8064408" cy="41539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Impõe uma ordem nos valores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Porém: não existe distancia nos valores predefinidos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Exemplo: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latin typeface="Arial" pitchFamily="34" charset="0"/>
                <a:cs typeface="Arial" pitchFamily="34" charset="0"/>
              </a:rPr>
              <a:t>atributo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“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temperature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”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nos dados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weather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Valores: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“hot” &gt; “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mild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” &gt; “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cool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”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Note: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adição e subtração não tem sentido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716400" algn="l"/>
                <a:tab pos="1630799" algn="l"/>
                <a:tab pos="2545200" algn="l"/>
                <a:tab pos="3459600" algn="l"/>
                <a:tab pos="4374000" algn="l"/>
                <a:tab pos="5288400" algn="l"/>
                <a:tab pos="6202800" algn="l"/>
                <a:tab pos="7117200" algn="l"/>
                <a:tab pos="8031600" algn="l"/>
                <a:tab pos="8946000" algn="l"/>
                <a:tab pos="98604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 de regra: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>
                <a:latin typeface="Arial" pitchFamily="34" charset="0"/>
                <a:cs typeface="Arial" pitchFamily="34" charset="0"/>
              </a:rPr>
            </a:br>
            <a:r>
              <a:rPr lang="pt-BR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temperature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&lt; hot Þ play =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yes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diferença entre atributos nominais e ordinais não sempre é clara 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terval quantit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80383B87-AE16-4213-AE3D-BD4EFEABBA1A}" type="slidenum">
              <a:rPr/>
              <a:pPr lvl="0"/>
              <a:t>18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Quantidades</a:t>
            </a:r>
            <a:r>
              <a:rPr lang="en-US" dirty="0" smtClean="0"/>
              <a:t> </a:t>
            </a:r>
            <a:r>
              <a:rPr lang="en-US" dirty="0" err="1" smtClean="0"/>
              <a:t>Intervalos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4039" y="1587600"/>
            <a:ext cx="7330369" cy="2925650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Os intervalos são ordenados e medidos em unidades fixas e iguais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 1: atributo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temperature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expresso em graus  Fahrenheit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 2: atributo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year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diferença entre 2 valores faz sentido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soma ou produto não fazem sentido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ttribute types used in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6A72912E-584D-45F5-B896-CEF4DA2A5BBF}" type="slidenum">
              <a:rPr/>
              <a:pPr lvl="0"/>
              <a:t>19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sz="3600" dirty="0" err="1" smtClean="0"/>
              <a:t>Atributos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40001" y="1440000"/>
            <a:ext cx="7992440" cy="4015949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maior parte dos algoritmos diferenciam 2 : nominal e ordinal</a:t>
            </a:r>
          </a:p>
          <a:p>
            <a:pPr marL="259200" marR="0" lvl="0" indent="-2592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Atributos Nominais são também chamados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categorical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”, ”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enumerated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”, ou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848519" marR="0" lvl="1" indent="-277200" algn="l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Porém: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enumerated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e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implicam em uma ordem</a:t>
            </a:r>
          </a:p>
          <a:p>
            <a:pPr marL="259200" marR="0" lvl="0" indent="-2592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Caso especial: dicotomia (“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boolean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)</a:t>
            </a:r>
          </a:p>
          <a:p>
            <a:pPr marL="259200" marR="0" lvl="0" indent="-259200" algn="l" rtl="0" hangingPunct="0">
              <a:lnSpc>
                <a:spcPct val="9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Atributos ordinais são chamados de 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numeric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”, ou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continuous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marL="848519" marR="0" lvl="1" indent="-277200" algn="l" rtl="0" hangingPunct="0">
              <a:lnSpc>
                <a:spcPct val="9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Porém: “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continuous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 implica em continuidade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matematica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Input: Concepts, instances, attribu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94BCE493-05A5-48E5-970B-8BAEE72A9867}" type="slidenum">
              <a:rPr/>
              <a:pPr lvl="0"/>
              <a:t>2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pt-BR" dirty="0" smtClean="0"/>
              <a:t>Entradas: </a:t>
            </a:r>
            <a:r>
              <a:rPr lang="pt-BR" sz="2400" dirty="0" smtClean="0"/>
              <a:t>Conceitos, instâncias, atributos</a:t>
            </a:r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6200" y="1260000"/>
            <a:ext cx="8154347" cy="3602887"/>
          </a:xfrm>
          <a:prstGeom prst="rect">
            <a:avLst/>
          </a:prstGeom>
          <a:noFill/>
          <a:ln>
            <a:noFill/>
          </a:ln>
        </p:spPr>
        <p:txBody>
          <a:bodyPr vert="horz" wrap="non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Terminologia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ea typeface="Gothic" pitchFamily="2"/>
                <a:cs typeface="Arial" pitchFamily="34" charset="0"/>
              </a:rPr>
              <a:t>O que é um conceito</a:t>
            </a:r>
            <a:r>
              <a:rPr lang="pt-BR" sz="24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?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0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Classificação, associação, agrupamento, predição numérica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ea typeface="Gothic" pitchFamily="2"/>
                <a:cs typeface="Arial" pitchFamily="34" charset="0"/>
              </a:rPr>
              <a:t>O que é um exemplo</a:t>
            </a:r>
            <a:r>
              <a:rPr lang="pt-BR" sz="24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?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0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Relações, arquivos flats, recursão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 O que é um atributo?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0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Nominal, ordinal, intervalo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Preparando</a:t>
            </a:r>
            <a:r>
              <a:rPr lang="pt-BR" sz="2400" b="0" i="0" u="none" strike="noStrike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 a entrada</a:t>
            </a:r>
            <a:endParaRPr lang="pt-BR" sz="2400" b="0" i="0" u="none" strike="noStrike" baseline="0" dirty="0" smtClean="0">
              <a:ln>
                <a:noFill/>
              </a:ln>
              <a:latin typeface="Arial" pitchFamily="34" charset="0"/>
              <a:ea typeface="Gothic" pitchFamily="2"/>
              <a:cs typeface="Arial" pitchFamily="34" charset="0"/>
            </a:endParaRP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000" b="0" i="0" u="none" strike="noStrike" baseline="0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ARFF, atributos, valores</a:t>
            </a:r>
            <a:r>
              <a:rPr lang="pt-BR" sz="2000" b="0" i="0" u="none" strike="noStrike" dirty="0" smtClean="0">
                <a:ln>
                  <a:noFill/>
                </a:ln>
                <a:latin typeface="Arial" pitchFamily="34" charset="0"/>
                <a:ea typeface="Gothic" pitchFamily="2"/>
                <a:cs typeface="Arial" pitchFamily="34" charset="0"/>
              </a:rPr>
              <a:t> faltando</a:t>
            </a:r>
            <a:endParaRPr lang="pt-BR" sz="2000" b="0" i="0" u="none" strike="noStrike" baseline="0" dirty="0">
              <a:ln>
                <a:noFill/>
              </a:ln>
              <a:latin typeface="Arial" pitchFamily="34" charset="0"/>
              <a:ea typeface="Gothic" pitchFamily="2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e ARFF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6D019A86-7944-452C-BEFC-B87785F339C2}" type="slidenum">
              <a:rPr/>
              <a:pPr lvl="0"/>
              <a:t>20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smtClean="0"/>
              <a:t>O </a:t>
            </a:r>
            <a:r>
              <a:rPr lang="en-US" dirty="0" err="1" smtClean="0"/>
              <a:t>formato</a:t>
            </a:r>
            <a:r>
              <a:rPr lang="en-US" dirty="0" smtClean="0"/>
              <a:t> ARFF 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838080" y="1219320"/>
            <a:ext cx="7620120" cy="5016240"/>
            <a:chOff x="838080" y="1219320"/>
            <a:chExt cx="7620120" cy="5016240"/>
          </a:xfrm>
        </p:grpSpPr>
        <p:sp>
          <p:nvSpPr>
            <p:cNvPr id="4" name="Forma livre 3"/>
            <p:cNvSpPr/>
            <p:nvPr/>
          </p:nvSpPr>
          <p:spPr>
            <a:xfrm>
              <a:off x="838080" y="1219320"/>
              <a:ext cx="7620120" cy="5016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 ARFF file for weather data with some numeric features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%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@relation weather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outlook {sunny, overcast, rainy}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temperature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humidity numeric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windy {true, false}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play? {yes, no}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700" b="1" i="0" u="none" strike="noStrike" baseline="0">
                <a:ln>
                  <a:noFill/>
                </a:ln>
                <a:solidFill>
                  <a:srgbClr val="008000"/>
                </a:solidFill>
                <a:latin typeface="Courier New" pitchFamily="18"/>
                <a:ea typeface="Gothic" pitchFamily="2"/>
                <a:cs typeface="Lucidasans" pitchFamily="2"/>
              </a:endParaRP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@data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85, 85, false,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sunny, 80, 90, true, no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overcast, 83, 86, false, yes</a:t>
              </a:r>
            </a:p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...</a:t>
              </a:r>
            </a:p>
          </p:txBody>
        </p:sp>
        <p:sp>
          <p:nvSpPr>
            <p:cNvPr id="5" name="Conector reto 4"/>
            <p:cNvSpPr/>
            <p:nvPr/>
          </p:nvSpPr>
          <p:spPr>
            <a:xfrm>
              <a:off x="838080" y="121932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Conector reto 5"/>
            <p:cNvSpPr/>
            <p:nvPr/>
          </p:nvSpPr>
          <p:spPr>
            <a:xfrm>
              <a:off x="838080" y="623556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Conector reto 6"/>
            <p:cNvSpPr/>
            <p:nvPr/>
          </p:nvSpPr>
          <p:spPr>
            <a:xfrm>
              <a:off x="83808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Conector reto 7"/>
            <p:cNvSpPr/>
            <p:nvPr/>
          </p:nvSpPr>
          <p:spPr>
            <a:xfrm>
              <a:off x="8458200" y="1219320"/>
              <a:ext cx="0" cy="501624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91B7EE15-AFAA-4EB5-9EF3-1EF232B453AA}" type="slidenum">
              <a:rPr/>
              <a:pPr lvl="0"/>
              <a:t>21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885950" y="-179388"/>
            <a:ext cx="7258050" cy="1144588"/>
          </a:xfrm>
        </p:spPr>
        <p:txBody>
          <a:bodyPr/>
          <a:lstStyle/>
          <a:p>
            <a:pPr lvl="0"/>
            <a:r>
              <a:rPr lang="en-US" dirty="0" err="1" smtClean="0"/>
              <a:t>Atributos</a:t>
            </a:r>
            <a:r>
              <a:rPr lang="en-US" dirty="0" smtClean="0"/>
              <a:t> </a:t>
            </a:r>
            <a:r>
              <a:rPr lang="en-US" dirty="0" err="1" smtClean="0"/>
              <a:t>adicionais</a:t>
            </a:r>
            <a:endParaRPr lang="en-US" dirty="0"/>
          </a:p>
        </p:txBody>
      </p:sp>
      <p:sp>
        <p:nvSpPr>
          <p:cNvPr id="3" name="Espaço Reservado para Texto 2"/>
          <p:cNvSpPr txBox="1">
            <a:spLocks noGrp="1"/>
          </p:cNvSpPr>
          <p:nvPr>
            <p:ph type="body" idx="4294967295"/>
          </p:nvPr>
        </p:nvSpPr>
        <p:spPr>
          <a:xfrm>
            <a:off x="0" y="1079500"/>
            <a:ext cx="8229600" cy="5142433"/>
          </a:xfrm>
        </p:spPr>
        <p:txBody>
          <a:bodyPr>
            <a:spAutoFit/>
          </a:bodyPr>
          <a:lstStyle>
            <a:defPPr marL="259200" marR="0" lvl="0" indent="-259200" algn="l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None/>
              <a:tabLst>
                <a:tab pos="914400" algn="l"/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defPPr>
            <a:lvl1pPr marL="259200" marR="0" lvl="0" indent="-259200" algn="l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914400" algn="l"/>
                <a:tab pos="1828799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1pPr>
            <a:lvl2pPr marL="848520" marR="0" lvl="1" indent="-277200" algn="l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1828439" algn="l"/>
                <a:tab pos="2742838" algn="l"/>
                <a:tab pos="3657239" algn="l"/>
                <a:tab pos="4571639" algn="l"/>
                <a:tab pos="5486039" algn="l"/>
                <a:tab pos="6400439" algn="l"/>
                <a:tab pos="7314838" algn="l"/>
                <a:tab pos="8229239" algn="l"/>
                <a:tab pos="9143638" algn="l"/>
                <a:tab pos="10058038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2pPr>
            <a:lvl3pPr marL="1371600" marR="0" lvl="2" indent="-228600" algn="l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828799" algn="l"/>
                <a:tab pos="2743198" algn="l"/>
                <a:tab pos="3657599" algn="l"/>
                <a:tab pos="4571999" algn="l"/>
                <a:tab pos="5486399" algn="l"/>
                <a:tab pos="6400799" algn="l"/>
                <a:tab pos="7315199" algn="l"/>
                <a:tab pos="8229599" algn="l"/>
                <a:tab pos="9143999" algn="l"/>
                <a:tab pos="10058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3pPr>
            <a:lvl4pPr marL="1790640" marR="0" lvl="3" indent="-22860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828440" algn="l"/>
                <a:tab pos="2742840" algn="l"/>
                <a:tab pos="3657239" algn="l"/>
                <a:tab pos="4571640" algn="l"/>
                <a:tab pos="5486040" algn="l"/>
                <a:tab pos="6400440" algn="l"/>
                <a:tab pos="7314840" algn="l"/>
                <a:tab pos="8229239" algn="l"/>
                <a:tab pos="9143639" algn="l"/>
                <a:tab pos="1005803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4pPr>
            <a:lvl5pPr marL="2286000" marR="0" lvl="4" indent="-30492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2743200" algn="l"/>
                <a:tab pos="3657599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5pPr>
            <a:lvl6pPr marL="2286000" marR="0" lvl="5" indent="-30492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2743200" algn="l"/>
                <a:tab pos="3657599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6pPr>
            <a:lvl7pPr marL="2286000" marR="0" lvl="6" indent="-30492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2743200" algn="l"/>
                <a:tab pos="3657599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7pPr>
            <a:lvl8pPr marL="2286000" marR="0" lvl="7" indent="-30492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2743200" algn="l"/>
                <a:tab pos="3657599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8pPr>
            <a:lvl9pPr marL="2286000" marR="0" lvl="8" indent="-304920" algn="l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45000"/>
              <a:buFont typeface="StarSymbol"/>
              <a:buChar char="●"/>
              <a:tabLst>
                <a:tab pos="2743200" algn="l"/>
                <a:tab pos="3657599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34"/>
                <a:ea typeface="Gothic" pitchFamily="2"/>
                <a:cs typeface="Lucidasans" pitchFamily="2"/>
              </a:defRPr>
            </a:lvl9pPr>
          </a:lstStyle>
          <a:p>
            <a:pPr lvl="0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ARFF suporta atributos string:</a:t>
            </a:r>
            <a:b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48519" lvl="1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Similar a os atributos nominais porém uma lista de valores não é </a:t>
            </a:r>
            <a:r>
              <a:rPr lang="pt-B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pre-especificada</a:t>
            </a: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Suporta dados tipo data:</a:t>
            </a:r>
            <a:b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pt-B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48519" lvl="1"/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Usa o formato ISO-8601</a:t>
            </a:r>
          </a:p>
          <a:p>
            <a:pPr marL="848519" lvl="1">
              <a:buNone/>
            </a:pP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</a:t>
            </a:r>
            <a:r>
              <a:rPr lang="pt-B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yyyy-MM-dd-THH</a:t>
            </a:r>
            <a:r>
              <a:rPr lang="pt-B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:mm:</a:t>
            </a:r>
            <a:r>
              <a:rPr lang="pt-BR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ss</a:t>
            </a:r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378440" y="1800000"/>
            <a:ext cx="4021560" cy="360000"/>
            <a:chOff x="1378440" y="1800000"/>
            <a:chExt cx="4021560" cy="360000"/>
          </a:xfrm>
        </p:grpSpPr>
        <p:sp>
          <p:nvSpPr>
            <p:cNvPr id="5" name="Forma livre 4"/>
            <p:cNvSpPr/>
            <p:nvPr/>
          </p:nvSpPr>
          <p:spPr>
            <a:xfrm>
              <a:off x="1378440" y="180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description string</a:t>
              </a:r>
            </a:p>
          </p:txBody>
        </p:sp>
        <p:sp>
          <p:nvSpPr>
            <p:cNvPr id="6" name="Conector reto 5"/>
            <p:cNvSpPr/>
            <p:nvPr/>
          </p:nvSpPr>
          <p:spPr>
            <a:xfrm>
              <a:off x="1378440" y="180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Conector reto 6"/>
            <p:cNvSpPr/>
            <p:nvPr/>
          </p:nvSpPr>
          <p:spPr>
            <a:xfrm>
              <a:off x="1440000" y="216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Conector reto 7"/>
            <p:cNvSpPr/>
            <p:nvPr/>
          </p:nvSpPr>
          <p:spPr>
            <a:xfrm>
              <a:off x="1378440" y="18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Conector reto 8"/>
            <p:cNvSpPr/>
            <p:nvPr/>
          </p:nvSpPr>
          <p:spPr>
            <a:xfrm>
              <a:off x="5400000" y="180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1440000" y="4320000"/>
            <a:ext cx="4021560" cy="360000"/>
            <a:chOff x="1440000" y="4320000"/>
            <a:chExt cx="4021560" cy="360000"/>
          </a:xfrm>
        </p:grpSpPr>
        <p:sp>
          <p:nvSpPr>
            <p:cNvPr id="11" name="Forma livre 10"/>
            <p:cNvSpPr/>
            <p:nvPr/>
          </p:nvSpPr>
          <p:spPr>
            <a:xfrm>
              <a:off x="1440000" y="4320000"/>
              <a:ext cx="4021560" cy="3600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422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7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Courier New" pitchFamily="18"/>
                  <a:ea typeface="Gothic" pitchFamily="2"/>
                  <a:cs typeface="Lucidasans" pitchFamily="2"/>
                </a:rPr>
                <a:t>@attribute today date</a:t>
              </a:r>
            </a:p>
          </p:txBody>
        </p:sp>
        <p:sp>
          <p:nvSpPr>
            <p:cNvPr id="12" name="Conector reto 11"/>
            <p:cNvSpPr/>
            <p:nvPr/>
          </p:nvSpPr>
          <p:spPr>
            <a:xfrm>
              <a:off x="1440000" y="4320000"/>
              <a:ext cx="402156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Conector reto 12"/>
            <p:cNvSpPr/>
            <p:nvPr/>
          </p:nvSpPr>
          <p:spPr>
            <a:xfrm>
              <a:off x="1501560" y="4680000"/>
              <a:ext cx="396000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Conector reto 13"/>
            <p:cNvSpPr/>
            <p:nvPr/>
          </p:nvSpPr>
          <p:spPr>
            <a:xfrm>
              <a:off x="1440000" y="43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Conector reto 14"/>
            <p:cNvSpPr/>
            <p:nvPr/>
          </p:nvSpPr>
          <p:spPr>
            <a:xfrm>
              <a:off x="5461560" y="4320000"/>
              <a:ext cx="0" cy="36000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erminolo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B98085D5-AC43-45F5-8050-DF5AA375E0E4}" type="slidenum">
              <a:rPr/>
              <a:pPr lvl="0"/>
              <a:t>3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Terminologia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360000" y="1440000"/>
            <a:ext cx="6808081" cy="2995605"/>
          </a:xfrm>
          <a:prstGeom prst="rect">
            <a:avLst/>
          </a:prstGeom>
          <a:noFill/>
          <a:ln>
            <a:noFill/>
          </a:ln>
        </p:spPr>
        <p:txBody>
          <a:bodyPr vert="horz" wrap="non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Componentes da entrada: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Conceitos: tipos </a:t>
            </a:r>
          </a:p>
          <a:p>
            <a:pPr marL="1371599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371599" algn="l"/>
                <a:tab pos="2285999" algn="l"/>
                <a:tab pos="3200399" algn="l"/>
                <a:tab pos="4114798" algn="l"/>
                <a:tab pos="5029199" algn="l"/>
                <a:tab pos="5943599" algn="l"/>
                <a:tab pos="6857998" algn="l"/>
                <a:tab pos="7772398" algn="l"/>
                <a:tab pos="8686799" algn="l"/>
                <a:tab pos="9601199" algn="l"/>
                <a:tab pos="10515599" algn="l"/>
                <a:tab pos="11429999" algn="l"/>
              </a:tabLst>
            </a:pPr>
            <a:r>
              <a:rPr lang="pt-BR" dirty="0" smtClean="0"/>
              <a:t>Propósito: descrição inteligível e operacional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Instâncias: o exemplo independente do conceito</a:t>
            </a:r>
          </a:p>
          <a:p>
            <a:pPr marL="1371599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371599" algn="l"/>
                <a:tab pos="2285999" algn="l"/>
                <a:tab pos="3200399" algn="l"/>
                <a:tab pos="4114798" algn="l"/>
                <a:tab pos="5029199" algn="l"/>
                <a:tab pos="5943599" algn="l"/>
                <a:tab pos="6857998" algn="l"/>
                <a:tab pos="7772398" algn="l"/>
                <a:tab pos="8686799" algn="l"/>
                <a:tab pos="9601199" algn="l"/>
                <a:tab pos="10515599" algn="l"/>
                <a:tab pos="11429999" algn="l"/>
              </a:tabLst>
            </a:pPr>
            <a:r>
              <a:rPr lang="pt-BR" dirty="0" smtClean="0"/>
              <a:t>Note:entradas mas complicadas são possíveis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Atributos: medindo aspectos de uma instância</a:t>
            </a:r>
          </a:p>
          <a:p>
            <a:pPr marL="1371599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371599" algn="l"/>
                <a:tab pos="2285999" algn="l"/>
                <a:tab pos="3200399" algn="l"/>
                <a:tab pos="4114798" algn="l"/>
                <a:tab pos="5029199" algn="l"/>
                <a:tab pos="5943599" algn="l"/>
                <a:tab pos="6857998" algn="l"/>
                <a:tab pos="7772398" algn="l"/>
                <a:tab pos="8686799" algn="l"/>
                <a:tab pos="9601199" algn="l"/>
                <a:tab pos="10515599" algn="l"/>
                <a:tab pos="11429999" algn="l"/>
              </a:tabLst>
            </a:pPr>
            <a:r>
              <a:rPr lang="pt-BR" dirty="0" smtClean="0"/>
              <a:t>Foco em nominais e numéricos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’s a concept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4E6145BB-6A5D-456A-95D1-D954AD86D03D}" type="slidenum">
              <a:rPr/>
              <a:pPr lvl="0"/>
              <a:t>4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smtClean="0"/>
              <a:t>O </a:t>
            </a:r>
            <a:r>
              <a:rPr lang="en-US" dirty="0" err="1" smtClean="0"/>
              <a:t>que</a:t>
            </a:r>
            <a:r>
              <a:rPr lang="en-US" dirty="0" smtClean="0"/>
              <a:t> é um </a:t>
            </a:r>
            <a:r>
              <a:rPr lang="en-US" dirty="0" err="1" smtClean="0"/>
              <a:t>conceito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736200" y="1097640"/>
            <a:ext cx="6584750" cy="4833288"/>
          </a:xfrm>
          <a:prstGeom prst="rect">
            <a:avLst/>
          </a:prstGeom>
          <a:noFill/>
          <a:ln>
            <a:noFill/>
          </a:ln>
        </p:spPr>
        <p:txBody>
          <a:bodyPr vert="horz" wrap="non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Estilo do aprendizado: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Classificação: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predição de uma classe discreta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Associação: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detecção de associação entre características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Agrupamento (</a:t>
            </a:r>
            <a:r>
              <a:rPr lang="pt-BR" dirty="0" err="1" smtClean="0"/>
              <a:t>Clustering</a:t>
            </a:r>
            <a:r>
              <a:rPr lang="pt-BR" dirty="0" smtClean="0"/>
              <a:t>):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agrupamento de instâncias similares em grupos 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Predição numérica: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predição de um valor numérico</a:t>
            </a:r>
            <a:endParaRPr lang="pt-BR" dirty="0"/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Conceito: aquilo que se aprende</a:t>
            </a:r>
            <a:endParaRPr lang="pt-BR" dirty="0"/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Descrição do conceito: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saída do esquema de aprendizado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assific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5BEECF6B-4EB1-476A-9564-10875DB0BCE6}" type="slidenum">
              <a:rPr/>
              <a:pPr lvl="0"/>
              <a:t>5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Classificação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4039" y="1587600"/>
            <a:ext cx="8091958" cy="3092363"/>
          </a:xfrm>
          <a:prstGeom prst="rect">
            <a:avLst/>
          </a:prstGeom>
          <a:noFill/>
          <a:ln>
            <a:noFill/>
          </a:ln>
        </p:spPr>
        <p:txBody>
          <a:bodyPr vert="horz" wrap="non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Exemplos de problemas: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weather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contact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lenses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tarefa de Classificação é supervisionada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Os exemplos são fornecidos com a saída esperada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saída é chamada de classe</a:t>
            </a:r>
          </a:p>
          <a:p>
            <a:pPr marL="259200" marR="0" lvl="0" indent="-259200" algn="just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Mede-se o sucesso em dados não vistos anteriormente,</a:t>
            </a:r>
          </a:p>
          <a:p>
            <a:pPr marL="259200" marR="0" lvl="0" indent="-259200" algn="just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porem conhece se a classe 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Na pratica o sucesso é medido de forma subjetiva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ssociation lear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BAD0E7FF-58D0-4A99-A84F-D37B08B0D1CF}" type="slidenum">
              <a:rPr/>
              <a:pPr lvl="0"/>
              <a:t>6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Associação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180001" y="1257119"/>
            <a:ext cx="8424448" cy="37306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Pode ser aplicada se nenhuma classe é especificada e qualquer tipo de estrutura é considerada interessante</a:t>
            </a:r>
            <a:endParaRPr lang="pt-BR" dirty="0"/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Diferenças com a classificação: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Podem predizer qualquer atributo e mais de um atributo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Portanto: existem muito mais regras de associação do que regras de classificação</a:t>
            </a:r>
            <a:endParaRPr lang="pt-BR" dirty="0"/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Assim: restrições são necessárias</a:t>
            </a:r>
            <a:endParaRPr lang="pt-BR" dirty="0"/>
          </a:p>
          <a:p>
            <a:pPr marL="1371599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8000"/>
              </a:buClr>
              <a:buSzPct val="45000"/>
              <a:buFont typeface="StarSymbol"/>
              <a:buChar char="●"/>
              <a:tabLst>
                <a:tab pos="1371599" algn="l"/>
                <a:tab pos="2285999" algn="l"/>
                <a:tab pos="3200399" algn="l"/>
                <a:tab pos="4114798" algn="l"/>
                <a:tab pos="5029199" algn="l"/>
                <a:tab pos="5943599" algn="l"/>
                <a:tab pos="6857998" algn="l"/>
                <a:tab pos="7772398" algn="l"/>
                <a:tab pos="8686799" algn="l"/>
                <a:tab pos="9601199" algn="l"/>
                <a:tab pos="10515599" algn="l"/>
                <a:tab pos="11429999" algn="l"/>
              </a:tabLst>
            </a:pPr>
            <a:r>
              <a:rPr lang="pt-BR" dirty="0" smtClean="0"/>
              <a:t>Cobertura mínima e máxima </a:t>
            </a:r>
            <a:r>
              <a:rPr lang="pt-BR" dirty="0" err="1" smtClean="0"/>
              <a:t>acuracia</a:t>
            </a:r>
            <a:endParaRPr lang="pt-BR" dirty="0"/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lust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CD789AFF-96C5-46B9-83E8-D52A60314DE3}" type="slidenum">
              <a:rPr/>
              <a:pPr lvl="0"/>
              <a:t>7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Agrupamento</a:t>
            </a:r>
            <a:r>
              <a:rPr lang="en-US" dirty="0" smtClean="0"/>
              <a:t> (Clustering)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4039" y="1143000"/>
            <a:ext cx="7666328" cy="1997640"/>
          </a:xfrm>
          <a:prstGeom prst="rect">
            <a:avLst/>
          </a:prstGeom>
          <a:noFill/>
          <a:ln>
            <a:noFill/>
          </a:ln>
        </p:spPr>
        <p:txBody>
          <a:bodyPr vert="horz" wrap="non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Encontrar grupos de itens que são similares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Agrupamento é não supervisionado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 classe de um exemplo não é conhecida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O sucesso é subjetivo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540000" y="3240000"/>
            <a:ext cx="7467479" cy="3047760"/>
            <a:chOff x="540000" y="3240000"/>
            <a:chExt cx="7467479" cy="3047760"/>
          </a:xfrm>
        </p:grpSpPr>
        <p:sp>
          <p:nvSpPr>
            <p:cNvPr id="5" name="Forma livre 4"/>
            <p:cNvSpPr/>
            <p:nvPr/>
          </p:nvSpPr>
          <p:spPr>
            <a:xfrm>
              <a:off x="6496199" y="59832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5251680" y="59832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918240" y="59832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2584440" y="59832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1167120" y="59832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540000" y="59832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6496199" y="50688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5251680" y="50688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3918240" y="50688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2584440" y="50688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1167120" y="50688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40000" y="50688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6496199" y="4154399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5251680" y="4154399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3918240" y="4154399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2584440" y="4154399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1167120" y="4154399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540000" y="4154399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6496199" y="56782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5251680" y="56782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1.9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3918240" y="56782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2584440" y="56782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2.7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1167120" y="56782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5.8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540000" y="56782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102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540000" y="53733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101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540000" y="47638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52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540000" y="44589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51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540000" y="384948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540000" y="3544560"/>
              <a:ext cx="6271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540000" y="3240000"/>
              <a:ext cx="6271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5" name="Forma livre 34"/>
            <p:cNvSpPr/>
            <p:nvPr/>
          </p:nvSpPr>
          <p:spPr>
            <a:xfrm>
              <a:off x="6496199" y="53733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virginica</a:t>
              </a:r>
            </a:p>
          </p:txBody>
        </p:sp>
        <p:sp>
          <p:nvSpPr>
            <p:cNvPr id="36" name="Forma livre 35"/>
            <p:cNvSpPr/>
            <p:nvPr/>
          </p:nvSpPr>
          <p:spPr>
            <a:xfrm>
              <a:off x="5251680" y="53733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2.5</a:t>
              </a:r>
            </a:p>
          </p:txBody>
        </p:sp>
        <p:sp>
          <p:nvSpPr>
            <p:cNvPr id="37" name="Forma livre 36"/>
            <p:cNvSpPr/>
            <p:nvPr/>
          </p:nvSpPr>
          <p:spPr>
            <a:xfrm>
              <a:off x="3918240" y="53733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6.0</a:t>
              </a:r>
            </a:p>
          </p:txBody>
        </p:sp>
        <p:sp>
          <p:nvSpPr>
            <p:cNvPr id="38" name="Forma livre 37"/>
            <p:cNvSpPr/>
            <p:nvPr/>
          </p:nvSpPr>
          <p:spPr>
            <a:xfrm>
              <a:off x="2584440" y="53733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3.3</a:t>
              </a:r>
            </a:p>
          </p:txBody>
        </p:sp>
        <p:sp>
          <p:nvSpPr>
            <p:cNvPr id="39" name="Forma livre 38"/>
            <p:cNvSpPr/>
            <p:nvPr/>
          </p:nvSpPr>
          <p:spPr>
            <a:xfrm>
              <a:off x="1167120" y="53733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6.3</a:t>
              </a:r>
            </a:p>
          </p:txBody>
        </p:sp>
        <p:sp>
          <p:nvSpPr>
            <p:cNvPr id="40" name="Forma livre 39"/>
            <p:cNvSpPr/>
            <p:nvPr/>
          </p:nvSpPr>
          <p:spPr>
            <a:xfrm>
              <a:off x="6496199" y="47638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1" name="Forma livre 40"/>
            <p:cNvSpPr/>
            <p:nvPr/>
          </p:nvSpPr>
          <p:spPr>
            <a:xfrm>
              <a:off x="5251680" y="47638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1.5</a:t>
              </a:r>
            </a:p>
          </p:txBody>
        </p:sp>
        <p:sp>
          <p:nvSpPr>
            <p:cNvPr id="42" name="Forma livre 41"/>
            <p:cNvSpPr/>
            <p:nvPr/>
          </p:nvSpPr>
          <p:spPr>
            <a:xfrm>
              <a:off x="3918240" y="47638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4.5</a:t>
              </a:r>
            </a:p>
          </p:txBody>
        </p:sp>
        <p:sp>
          <p:nvSpPr>
            <p:cNvPr id="43" name="Forma livre 42"/>
            <p:cNvSpPr/>
            <p:nvPr/>
          </p:nvSpPr>
          <p:spPr>
            <a:xfrm>
              <a:off x="2584440" y="47638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1167120" y="47638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6.4</a:t>
              </a:r>
            </a:p>
          </p:txBody>
        </p:sp>
        <p:sp>
          <p:nvSpPr>
            <p:cNvPr id="45" name="Forma livre 44"/>
            <p:cNvSpPr/>
            <p:nvPr/>
          </p:nvSpPr>
          <p:spPr>
            <a:xfrm>
              <a:off x="6496199" y="44589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versicolor</a:t>
              </a:r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5251680" y="44589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47" name="Forma livre 46"/>
            <p:cNvSpPr/>
            <p:nvPr/>
          </p:nvSpPr>
          <p:spPr>
            <a:xfrm>
              <a:off x="3918240" y="44589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4.7</a:t>
              </a:r>
            </a:p>
          </p:txBody>
        </p:sp>
        <p:sp>
          <p:nvSpPr>
            <p:cNvPr id="48" name="Forma livre 47"/>
            <p:cNvSpPr/>
            <p:nvPr/>
          </p:nvSpPr>
          <p:spPr>
            <a:xfrm>
              <a:off x="2584440" y="44589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3.2</a:t>
              </a:r>
            </a:p>
          </p:txBody>
        </p:sp>
        <p:sp>
          <p:nvSpPr>
            <p:cNvPr id="49" name="Forma livre 48"/>
            <p:cNvSpPr/>
            <p:nvPr/>
          </p:nvSpPr>
          <p:spPr>
            <a:xfrm>
              <a:off x="1167120" y="44589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7.0</a:t>
              </a:r>
            </a:p>
          </p:txBody>
        </p:sp>
        <p:sp>
          <p:nvSpPr>
            <p:cNvPr id="50" name="Forma livre 49"/>
            <p:cNvSpPr/>
            <p:nvPr/>
          </p:nvSpPr>
          <p:spPr>
            <a:xfrm>
              <a:off x="6496199" y="384948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1" name="Forma livre 50"/>
            <p:cNvSpPr/>
            <p:nvPr/>
          </p:nvSpPr>
          <p:spPr>
            <a:xfrm>
              <a:off x="5251680" y="384948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2" name="Forma livre 51"/>
            <p:cNvSpPr/>
            <p:nvPr/>
          </p:nvSpPr>
          <p:spPr>
            <a:xfrm>
              <a:off x="3918240" y="384948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3" name="Forma livre 52"/>
            <p:cNvSpPr/>
            <p:nvPr/>
          </p:nvSpPr>
          <p:spPr>
            <a:xfrm>
              <a:off x="2584440" y="384948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3.0</a:t>
              </a:r>
            </a:p>
          </p:txBody>
        </p:sp>
        <p:sp>
          <p:nvSpPr>
            <p:cNvPr id="54" name="Forma livre 53"/>
            <p:cNvSpPr/>
            <p:nvPr/>
          </p:nvSpPr>
          <p:spPr>
            <a:xfrm>
              <a:off x="1167120" y="384948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4.9</a:t>
              </a:r>
            </a:p>
          </p:txBody>
        </p:sp>
        <p:sp>
          <p:nvSpPr>
            <p:cNvPr id="55" name="Forma livre 54"/>
            <p:cNvSpPr/>
            <p:nvPr/>
          </p:nvSpPr>
          <p:spPr>
            <a:xfrm>
              <a:off x="6496199" y="3544560"/>
              <a:ext cx="1511279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Iris setosa</a:t>
              </a:r>
            </a:p>
          </p:txBody>
        </p:sp>
        <p:sp>
          <p:nvSpPr>
            <p:cNvPr id="56" name="Forma livre 55"/>
            <p:cNvSpPr/>
            <p:nvPr/>
          </p:nvSpPr>
          <p:spPr>
            <a:xfrm>
              <a:off x="5251680" y="3544560"/>
              <a:ext cx="12445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0.2</a:t>
              </a:r>
            </a:p>
          </p:txBody>
        </p:sp>
        <p:sp>
          <p:nvSpPr>
            <p:cNvPr id="57" name="Forma livre 56"/>
            <p:cNvSpPr/>
            <p:nvPr/>
          </p:nvSpPr>
          <p:spPr>
            <a:xfrm>
              <a:off x="3918240" y="3544560"/>
              <a:ext cx="133344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1.4</a:t>
              </a:r>
            </a:p>
          </p:txBody>
        </p:sp>
        <p:sp>
          <p:nvSpPr>
            <p:cNvPr id="58" name="Forma livre 57"/>
            <p:cNvSpPr/>
            <p:nvPr/>
          </p:nvSpPr>
          <p:spPr>
            <a:xfrm>
              <a:off x="2584440" y="3544560"/>
              <a:ext cx="133380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3.5</a:t>
              </a:r>
            </a:p>
          </p:txBody>
        </p:sp>
        <p:sp>
          <p:nvSpPr>
            <p:cNvPr id="59" name="Forma livre 58"/>
            <p:cNvSpPr/>
            <p:nvPr/>
          </p:nvSpPr>
          <p:spPr>
            <a:xfrm>
              <a:off x="1167120" y="3544560"/>
              <a:ext cx="1417320" cy="3049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5.1</a:t>
              </a:r>
            </a:p>
          </p:txBody>
        </p:sp>
        <p:sp>
          <p:nvSpPr>
            <p:cNvPr id="60" name="Forma livre 59"/>
            <p:cNvSpPr/>
            <p:nvPr/>
          </p:nvSpPr>
          <p:spPr>
            <a:xfrm>
              <a:off x="6496199" y="3240000"/>
              <a:ext cx="1511279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Type</a:t>
              </a:r>
            </a:p>
          </p:txBody>
        </p:sp>
        <p:sp>
          <p:nvSpPr>
            <p:cNvPr id="61" name="Forma livre 60"/>
            <p:cNvSpPr/>
            <p:nvPr/>
          </p:nvSpPr>
          <p:spPr>
            <a:xfrm>
              <a:off x="5251680" y="3240000"/>
              <a:ext cx="12445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width</a:t>
              </a:r>
            </a:p>
          </p:txBody>
        </p:sp>
        <p:sp>
          <p:nvSpPr>
            <p:cNvPr id="62" name="Forma livre 61"/>
            <p:cNvSpPr/>
            <p:nvPr/>
          </p:nvSpPr>
          <p:spPr>
            <a:xfrm>
              <a:off x="3918240" y="3240000"/>
              <a:ext cx="133344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Petal length</a:t>
              </a:r>
            </a:p>
          </p:txBody>
        </p:sp>
        <p:sp>
          <p:nvSpPr>
            <p:cNvPr id="63" name="Forma livre 62"/>
            <p:cNvSpPr/>
            <p:nvPr/>
          </p:nvSpPr>
          <p:spPr>
            <a:xfrm>
              <a:off x="2584440" y="3240000"/>
              <a:ext cx="133380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width</a:t>
              </a:r>
            </a:p>
          </p:txBody>
        </p:sp>
        <p:sp>
          <p:nvSpPr>
            <p:cNvPr id="64" name="Forma livre 63"/>
            <p:cNvSpPr/>
            <p:nvPr/>
          </p:nvSpPr>
          <p:spPr>
            <a:xfrm>
              <a:off x="1167120" y="3240000"/>
              <a:ext cx="1417320" cy="3045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latin typeface="Utopia" pitchFamily="18"/>
                </a:defRPr>
              </a:pPr>
              <a:r>
                <a:rPr lang="en-US" sz="1400" b="1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Utopia" pitchFamily="18"/>
                  <a:ea typeface="Gothic" pitchFamily="2"/>
                  <a:cs typeface="Lucidasans" pitchFamily="2"/>
                </a:rPr>
                <a:t>Sepal length</a:t>
              </a:r>
            </a:p>
          </p:txBody>
        </p:sp>
        <p:sp>
          <p:nvSpPr>
            <p:cNvPr id="65" name="Conector reto 64"/>
            <p:cNvSpPr/>
            <p:nvPr/>
          </p:nvSpPr>
          <p:spPr>
            <a:xfrm>
              <a:off x="8007479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6" name="Conector reto 65"/>
            <p:cNvSpPr/>
            <p:nvPr/>
          </p:nvSpPr>
          <p:spPr>
            <a:xfrm>
              <a:off x="8007479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7" name="Conector reto 66"/>
            <p:cNvSpPr/>
            <p:nvPr/>
          </p:nvSpPr>
          <p:spPr>
            <a:xfrm>
              <a:off x="8007479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8" name="Conector reto 67"/>
            <p:cNvSpPr/>
            <p:nvPr/>
          </p:nvSpPr>
          <p:spPr>
            <a:xfrm>
              <a:off x="8007479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69" name="Conector reto 68"/>
            <p:cNvSpPr/>
            <p:nvPr/>
          </p:nvSpPr>
          <p:spPr>
            <a:xfrm>
              <a:off x="8007479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0" name="Conector reto 69"/>
            <p:cNvSpPr/>
            <p:nvPr/>
          </p:nvSpPr>
          <p:spPr>
            <a:xfrm>
              <a:off x="8007479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1" name="Conector reto 70"/>
            <p:cNvSpPr/>
            <p:nvPr/>
          </p:nvSpPr>
          <p:spPr>
            <a:xfrm>
              <a:off x="8007479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2" name="Conector reto 71"/>
            <p:cNvSpPr/>
            <p:nvPr/>
          </p:nvSpPr>
          <p:spPr>
            <a:xfrm>
              <a:off x="8007479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3" name="Conector reto 72"/>
            <p:cNvSpPr/>
            <p:nvPr/>
          </p:nvSpPr>
          <p:spPr>
            <a:xfrm>
              <a:off x="8007479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4" name="Conector reto 73"/>
            <p:cNvSpPr/>
            <p:nvPr/>
          </p:nvSpPr>
          <p:spPr>
            <a:xfrm>
              <a:off x="8007479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5" name="Conector reto 74"/>
            <p:cNvSpPr/>
            <p:nvPr/>
          </p:nvSpPr>
          <p:spPr>
            <a:xfrm>
              <a:off x="1167120" y="324000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6" name="Conector reto 75"/>
            <p:cNvSpPr/>
            <p:nvPr/>
          </p:nvSpPr>
          <p:spPr>
            <a:xfrm>
              <a:off x="540000" y="3240000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7" name="Conector reto 76"/>
            <p:cNvSpPr/>
            <p:nvPr/>
          </p:nvSpPr>
          <p:spPr>
            <a:xfrm>
              <a:off x="540000" y="32400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8" name="Conector reto 77"/>
            <p:cNvSpPr/>
            <p:nvPr/>
          </p:nvSpPr>
          <p:spPr>
            <a:xfrm>
              <a:off x="1167120" y="6287759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79" name="Conector reto 78"/>
            <p:cNvSpPr/>
            <p:nvPr/>
          </p:nvSpPr>
          <p:spPr>
            <a:xfrm>
              <a:off x="540000" y="6287759"/>
              <a:ext cx="62712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0" name="Conector reto 79"/>
            <p:cNvSpPr/>
            <p:nvPr/>
          </p:nvSpPr>
          <p:spPr>
            <a:xfrm>
              <a:off x="540000" y="35445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1" name="Conector reto 80"/>
            <p:cNvSpPr/>
            <p:nvPr/>
          </p:nvSpPr>
          <p:spPr>
            <a:xfrm>
              <a:off x="540000" y="3849480"/>
              <a:ext cx="0" cy="30491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2" name="Conector reto 81"/>
            <p:cNvSpPr/>
            <p:nvPr/>
          </p:nvSpPr>
          <p:spPr>
            <a:xfrm>
              <a:off x="540000" y="4154399"/>
              <a:ext cx="0" cy="30456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3" name="Conector reto 82"/>
            <p:cNvSpPr/>
            <p:nvPr/>
          </p:nvSpPr>
          <p:spPr>
            <a:xfrm>
              <a:off x="540000" y="44589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4" name="Conector reto 83"/>
            <p:cNvSpPr/>
            <p:nvPr/>
          </p:nvSpPr>
          <p:spPr>
            <a:xfrm>
              <a:off x="540000" y="47638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5" name="Conector reto 84"/>
            <p:cNvSpPr/>
            <p:nvPr/>
          </p:nvSpPr>
          <p:spPr>
            <a:xfrm>
              <a:off x="540000" y="5068800"/>
              <a:ext cx="0" cy="3045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6" name="Conector reto 85"/>
            <p:cNvSpPr/>
            <p:nvPr/>
          </p:nvSpPr>
          <p:spPr>
            <a:xfrm>
              <a:off x="540000" y="537336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7" name="Conector reto 86"/>
            <p:cNvSpPr/>
            <p:nvPr/>
          </p:nvSpPr>
          <p:spPr>
            <a:xfrm>
              <a:off x="540000" y="5678280"/>
              <a:ext cx="0" cy="30492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8" name="Conector reto 87"/>
            <p:cNvSpPr/>
            <p:nvPr/>
          </p:nvSpPr>
          <p:spPr>
            <a:xfrm>
              <a:off x="540000" y="5983200"/>
              <a:ext cx="0" cy="304559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89" name="Conector reto 88"/>
            <p:cNvSpPr/>
            <p:nvPr/>
          </p:nvSpPr>
          <p:spPr>
            <a:xfrm>
              <a:off x="1167120" y="3544560"/>
              <a:ext cx="6840359" cy="0"/>
            </a:xfrm>
            <a:prstGeom prst="line">
              <a:avLst/>
            </a:prstGeom>
            <a:noFill/>
            <a:ln w="6480">
              <a:solidFill>
                <a:srgbClr val="008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  <p:grpSp>
        <p:nvGrpSpPr>
          <p:cNvPr id="90" name="Grupo 89"/>
          <p:cNvGrpSpPr/>
          <p:nvPr/>
        </p:nvGrpSpPr>
        <p:grpSpPr>
          <a:xfrm>
            <a:off x="6480000" y="3556800"/>
            <a:ext cx="1447919" cy="2743200"/>
            <a:chOff x="6480000" y="3556800"/>
            <a:chExt cx="1447919" cy="2743200"/>
          </a:xfrm>
        </p:grpSpPr>
        <p:sp>
          <p:nvSpPr>
            <p:cNvPr id="91" name="Conector reto 90"/>
            <p:cNvSpPr/>
            <p:nvPr/>
          </p:nvSpPr>
          <p:spPr>
            <a:xfrm>
              <a:off x="6480360" y="3556800"/>
              <a:ext cx="1447559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92" name="Conector reto 91"/>
            <p:cNvSpPr/>
            <p:nvPr/>
          </p:nvSpPr>
          <p:spPr>
            <a:xfrm flipH="1">
              <a:off x="6480000" y="3556800"/>
              <a:ext cx="1447560" cy="2743200"/>
            </a:xfrm>
            <a:prstGeom prst="line">
              <a:avLst/>
            </a:prstGeom>
            <a:noFill/>
            <a:ln w="76320">
              <a:solidFill>
                <a:srgbClr val="FF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pt-BR"/>
              <a:t>Exemplo de descrição (I)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2590800"/>
            <a:ext cx="3476625" cy="3643313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Char char="W"/>
            </a:pPr>
            <a:r>
              <a:rPr lang="pt-BR" sz="2000"/>
              <a:t>Agrupamento</a:t>
            </a:r>
          </a:p>
          <a:p>
            <a:pPr>
              <a:buFont typeface="Monotype Sorts" pitchFamily="2" charset="2"/>
              <a:buChar char="W"/>
            </a:pPr>
            <a:r>
              <a:rPr lang="pt-BR" sz="2000"/>
              <a:t>Exemplo:</a:t>
            </a:r>
          </a:p>
          <a:p>
            <a:pPr lvl="1"/>
            <a:r>
              <a:rPr lang="pt-BR" sz="1800" i="1"/>
              <a:t>vector quantization;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446213" y="2287588"/>
            <a:ext cx="3460750" cy="3808412"/>
            <a:chOff x="911" y="1441"/>
            <a:chExt cx="2180" cy="2399"/>
          </a:xfrm>
        </p:grpSpPr>
        <p:sp>
          <p:nvSpPr>
            <p:cNvPr id="66564" name="Oval 4"/>
            <p:cNvSpPr>
              <a:spLocks noChangeArrowheads="1"/>
            </p:cNvSpPr>
            <p:nvPr/>
          </p:nvSpPr>
          <p:spPr bwMode="auto">
            <a:xfrm rot="900000">
              <a:off x="1200" y="2784"/>
              <a:ext cx="432" cy="24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65" name="Oval 5"/>
            <p:cNvSpPr>
              <a:spLocks noChangeArrowheads="1"/>
            </p:cNvSpPr>
            <p:nvPr/>
          </p:nvSpPr>
          <p:spPr bwMode="auto">
            <a:xfrm rot="19680000">
              <a:off x="1238" y="2105"/>
              <a:ext cx="768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66" name="Oval 6"/>
            <p:cNvSpPr>
              <a:spLocks noChangeArrowheads="1"/>
            </p:cNvSpPr>
            <p:nvPr/>
          </p:nvSpPr>
          <p:spPr bwMode="auto">
            <a:xfrm rot="19680000">
              <a:off x="1680" y="2400"/>
              <a:ext cx="1296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67" name="Oval 7"/>
            <p:cNvSpPr>
              <a:spLocks noChangeArrowheads="1"/>
            </p:cNvSpPr>
            <p:nvPr/>
          </p:nvSpPr>
          <p:spPr bwMode="auto">
            <a:xfrm rot="2040000">
              <a:off x="1795" y="1822"/>
              <a:ext cx="1296" cy="62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68" name="Line 8"/>
            <p:cNvSpPr>
              <a:spLocks noChangeShapeType="1"/>
            </p:cNvSpPr>
            <p:nvPr/>
          </p:nvSpPr>
          <p:spPr bwMode="auto">
            <a:xfrm flipV="1">
              <a:off x="1200" y="1441"/>
              <a:ext cx="0" cy="17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69" name="Rectangle 9"/>
            <p:cNvSpPr>
              <a:spLocks noChangeArrowheads="1"/>
            </p:cNvSpPr>
            <p:nvPr/>
          </p:nvSpPr>
          <p:spPr bwMode="auto">
            <a:xfrm>
              <a:off x="2400" y="3264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solidFill>
                    <a:schemeClr val="tx1"/>
                  </a:solidFill>
                  <a:effectLst/>
                  <a:latin typeface="Times New Roman"/>
                </a:rPr>
                <a:t>renda</a:t>
              </a:r>
            </a:p>
          </p:txBody>
        </p:sp>
        <p:sp>
          <p:nvSpPr>
            <p:cNvPr id="66570" name="Rectangle 10"/>
            <p:cNvSpPr>
              <a:spLocks noChangeArrowheads="1"/>
            </p:cNvSpPr>
            <p:nvPr/>
          </p:nvSpPr>
          <p:spPr bwMode="auto">
            <a:xfrm rot="16200000">
              <a:off x="748" y="2802"/>
              <a:ext cx="5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000" b="1">
                  <a:solidFill>
                    <a:schemeClr val="tx1"/>
                  </a:solidFill>
                  <a:effectLst/>
                  <a:latin typeface="Times New Roman"/>
                </a:rPr>
                <a:t>débito</a:t>
              </a:r>
            </a:p>
          </p:txBody>
        </p:sp>
        <p:sp>
          <p:nvSpPr>
            <p:cNvPr id="66571" name="Line 11"/>
            <p:cNvSpPr>
              <a:spLocks noChangeShapeType="1"/>
            </p:cNvSpPr>
            <p:nvPr/>
          </p:nvSpPr>
          <p:spPr bwMode="auto">
            <a:xfrm>
              <a:off x="1200" y="3216"/>
              <a:ext cx="1775" cy="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72" name="Rectangle 12"/>
            <p:cNvSpPr>
              <a:spLocks noChangeArrowheads="1"/>
            </p:cNvSpPr>
            <p:nvPr/>
          </p:nvSpPr>
          <p:spPr bwMode="auto">
            <a:xfrm>
              <a:off x="1584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3" name="Rectangle 13"/>
            <p:cNvSpPr>
              <a:spLocks noChangeArrowheads="1"/>
            </p:cNvSpPr>
            <p:nvPr/>
          </p:nvSpPr>
          <p:spPr bwMode="auto">
            <a:xfrm>
              <a:off x="1680" y="225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4" name="Rectangle 14"/>
            <p:cNvSpPr>
              <a:spLocks noChangeArrowheads="1"/>
            </p:cNvSpPr>
            <p:nvPr/>
          </p:nvSpPr>
          <p:spPr bwMode="auto">
            <a:xfrm>
              <a:off x="1488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5" name="Rectangle 15"/>
            <p:cNvSpPr>
              <a:spLocks noChangeArrowheads="1"/>
            </p:cNvSpPr>
            <p:nvPr/>
          </p:nvSpPr>
          <p:spPr bwMode="auto">
            <a:xfrm>
              <a:off x="1392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6" name="Rectangle 16"/>
            <p:cNvSpPr>
              <a:spLocks noChangeArrowheads="1"/>
            </p:cNvSpPr>
            <p:nvPr/>
          </p:nvSpPr>
          <p:spPr bwMode="auto">
            <a:xfrm>
              <a:off x="2352" y="2160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7" name="Rectangle 17"/>
            <p:cNvSpPr>
              <a:spLocks noChangeArrowheads="1"/>
            </p:cNvSpPr>
            <p:nvPr/>
          </p:nvSpPr>
          <p:spPr bwMode="auto">
            <a:xfrm>
              <a:off x="1920" y="177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8" name="Rectangle 18"/>
            <p:cNvSpPr>
              <a:spLocks noChangeArrowheads="1"/>
            </p:cNvSpPr>
            <p:nvPr/>
          </p:nvSpPr>
          <p:spPr bwMode="auto">
            <a:xfrm>
              <a:off x="1296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79" name="Rectangle 19"/>
            <p:cNvSpPr>
              <a:spLocks noChangeArrowheads="1"/>
            </p:cNvSpPr>
            <p:nvPr/>
          </p:nvSpPr>
          <p:spPr bwMode="auto">
            <a:xfrm>
              <a:off x="1776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0" name="Rectangle 20"/>
            <p:cNvSpPr>
              <a:spLocks noChangeArrowheads="1"/>
            </p:cNvSpPr>
            <p:nvPr/>
          </p:nvSpPr>
          <p:spPr bwMode="auto">
            <a:xfrm>
              <a:off x="2208" y="172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1" name="Rectangle 21"/>
            <p:cNvSpPr>
              <a:spLocks noChangeArrowheads="1"/>
            </p:cNvSpPr>
            <p:nvPr/>
          </p:nvSpPr>
          <p:spPr bwMode="auto">
            <a:xfrm>
              <a:off x="2496" y="187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2" name="Rectangle 22"/>
            <p:cNvSpPr>
              <a:spLocks noChangeArrowheads="1"/>
            </p:cNvSpPr>
            <p:nvPr/>
          </p:nvSpPr>
          <p:spPr bwMode="auto">
            <a:xfrm>
              <a:off x="2304" y="249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3" name="Rectangle 23"/>
            <p:cNvSpPr>
              <a:spLocks noChangeArrowheads="1"/>
            </p:cNvSpPr>
            <p:nvPr/>
          </p:nvSpPr>
          <p:spPr bwMode="auto">
            <a:xfrm>
              <a:off x="2640" y="235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4" name="Rectangle 24"/>
            <p:cNvSpPr>
              <a:spLocks noChangeArrowheads="1"/>
            </p:cNvSpPr>
            <p:nvPr/>
          </p:nvSpPr>
          <p:spPr bwMode="auto">
            <a:xfrm>
              <a:off x="1824" y="278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5" name="Rectangle 25"/>
            <p:cNvSpPr>
              <a:spLocks noChangeArrowheads="1"/>
            </p:cNvSpPr>
            <p:nvPr/>
          </p:nvSpPr>
          <p:spPr bwMode="auto">
            <a:xfrm>
              <a:off x="2064" y="2064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6" name="Rectangle 26"/>
            <p:cNvSpPr>
              <a:spLocks noChangeArrowheads="1"/>
            </p:cNvSpPr>
            <p:nvPr/>
          </p:nvSpPr>
          <p:spPr bwMode="auto">
            <a:xfrm>
              <a:off x="2016" y="2448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7" name="Rectangle 27"/>
            <p:cNvSpPr>
              <a:spLocks noChangeArrowheads="1"/>
            </p:cNvSpPr>
            <p:nvPr/>
          </p:nvSpPr>
          <p:spPr bwMode="auto">
            <a:xfrm>
              <a:off x="2352" y="2736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88" name="Rectangle 28"/>
            <p:cNvSpPr>
              <a:spLocks noChangeArrowheads="1"/>
            </p:cNvSpPr>
            <p:nvPr/>
          </p:nvSpPr>
          <p:spPr bwMode="auto">
            <a:xfrm>
              <a:off x="1920" y="3264"/>
              <a:ext cx="1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2400" b="1">
                  <a:solidFill>
                    <a:schemeClr val="tx1"/>
                  </a:solidFill>
                  <a:effectLst/>
                  <a:latin typeface="Times New Roman"/>
                </a:rPr>
                <a:t>t</a:t>
              </a:r>
            </a:p>
          </p:txBody>
        </p:sp>
        <p:sp>
          <p:nvSpPr>
            <p:cNvPr id="66589" name="Rectangle 29"/>
            <p:cNvSpPr>
              <a:spLocks noChangeArrowheads="1"/>
            </p:cNvSpPr>
            <p:nvPr/>
          </p:nvSpPr>
          <p:spPr bwMode="auto">
            <a:xfrm>
              <a:off x="1872" y="2592"/>
              <a:ext cx="1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</a:t>
              </a:r>
            </a:p>
          </p:txBody>
        </p:sp>
        <p:sp>
          <p:nvSpPr>
            <p:cNvPr id="66590" name="Rectangle 30"/>
            <p:cNvSpPr>
              <a:spLocks noChangeArrowheads="1"/>
            </p:cNvSpPr>
            <p:nvPr/>
          </p:nvSpPr>
          <p:spPr bwMode="auto">
            <a:xfrm>
              <a:off x="912" y="3609"/>
              <a:ext cx="15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pt-BR" sz="1800" b="1">
                  <a:solidFill>
                    <a:schemeClr val="tx1"/>
                  </a:solidFill>
                  <a:effectLst/>
                  <a:latin typeface="Times New Roman"/>
                </a:rPr>
                <a:t>+: exemplo</a:t>
              </a:r>
            </a:p>
          </p:txBody>
        </p:sp>
      </p:grpSp>
      <p:sp>
        <p:nvSpPr>
          <p:cNvPr id="66592" name="Rectangle 32"/>
          <p:cNvSpPr>
            <a:spLocks noChangeArrowheads="1"/>
          </p:cNvSpPr>
          <p:nvPr/>
        </p:nvSpPr>
        <p:spPr bwMode="auto">
          <a:xfrm>
            <a:off x="1981200" y="20574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b="1" dirty="0">
                <a:solidFill>
                  <a:schemeClr val="tx1"/>
                </a:solidFill>
                <a:effectLst/>
                <a:latin typeface="Times New Roman"/>
              </a:rPr>
              <a:t>Análise de crédito</a:t>
            </a:r>
          </a:p>
        </p:txBody>
      </p:sp>
      <p:sp>
        <p:nvSpPr>
          <p:cNvPr id="66593" name="Rectangle 33"/>
          <p:cNvSpPr>
            <a:spLocks noChangeArrowheads="1"/>
          </p:cNvSpPr>
          <p:nvPr/>
        </p:nvSpPr>
        <p:spPr bwMode="auto">
          <a:xfrm>
            <a:off x="6816725" y="61722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pt-BR" sz="2400">
                <a:solidFill>
                  <a:schemeClr val="tx1"/>
                </a:solidFill>
                <a:effectLst/>
                <a:latin typeface="Impact" pitchFamily="34" charset="0"/>
              </a:rPr>
              <a:t>Métodos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Numeric predi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Espaço Reservado para Número de Slide 1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/>
          <a:lstStyle/>
          <a:p>
            <a:pPr lvl="0"/>
            <a:fld id="{DCD79919-0C0A-4B59-B471-8AA151BFF33B}" type="slidenum">
              <a:rPr/>
              <a:pPr lvl="0"/>
              <a:t>9</a:t>
            </a:fld>
            <a:endParaRPr lang="en-US"/>
          </a:p>
        </p:txBody>
      </p:sp>
      <p:sp>
        <p:nvSpPr>
          <p:cNvPr id="2" name="Título 1"/>
          <p:cNvSpPr txBox="1">
            <a:spLocks noGrp="1"/>
          </p:cNvSpPr>
          <p:nvPr>
            <p:ph type="title" idx="4294967295"/>
          </p:nvPr>
        </p:nvSpPr>
        <p:spPr>
          <a:xfrm>
            <a:off x="1600200" y="-77788"/>
            <a:ext cx="7543800" cy="977901"/>
          </a:xfrm>
        </p:spPr>
        <p:txBody>
          <a:bodyPr wrap="none" lIns="90360" tIns="44280" rIns="90360" bIns="44280" anchorCtr="0"/>
          <a:lstStyle/>
          <a:p>
            <a:pPr lvl="0"/>
            <a:r>
              <a:rPr lang="en-US" dirty="0" err="1" smtClean="0"/>
              <a:t>Predição</a:t>
            </a:r>
            <a:r>
              <a:rPr lang="en-US" dirty="0" smtClean="0"/>
              <a:t> </a:t>
            </a:r>
            <a:r>
              <a:rPr lang="en-US" dirty="0" err="1" smtClean="0"/>
              <a:t>Numerica</a:t>
            </a:r>
            <a:endParaRPr lang="en-US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6201" y="1080000"/>
            <a:ext cx="7328208" cy="2563948"/>
          </a:xfrm>
          <a:prstGeom prst="rect">
            <a:avLst/>
          </a:prstGeom>
          <a:noFill/>
          <a:ln>
            <a:noFill/>
          </a:ln>
        </p:spPr>
        <p:txBody>
          <a:bodyPr vert="horz" wrap="square" lIns="90360" tIns="44280" rIns="90360" bIns="44280" anchor="t" anchorCtr="0" compatLnSpc="0">
            <a:spAutoFit/>
          </a:bodyPr>
          <a:lstStyle/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Uma variante da classificação na qual a classe é numérica (também chamada de regressão)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O aprendizado é supervisionado</a:t>
            </a:r>
          </a:p>
          <a:p>
            <a:pPr marL="848519" marR="0" lvl="1" indent="-2772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8000"/>
              </a:buClr>
              <a:buSzPct val="60000"/>
              <a:buFont typeface="Symbol"/>
              <a:buChar char=""/>
              <a:tabLst>
                <a:tab pos="848519" algn="l"/>
                <a:tab pos="1762919" algn="l"/>
                <a:tab pos="2677319" algn="l"/>
                <a:tab pos="3591718" algn="l"/>
                <a:tab pos="4506119" algn="l"/>
                <a:tab pos="5420519" algn="l"/>
                <a:tab pos="6334918" algn="l"/>
                <a:tab pos="7249318" algn="l"/>
                <a:tab pos="8163719" algn="l"/>
                <a:tab pos="9078119" algn="l"/>
                <a:tab pos="9992519" algn="l"/>
                <a:tab pos="10906919" algn="l"/>
              </a:tabLst>
            </a:pPr>
            <a:r>
              <a:rPr lang="pt-BR" dirty="0" smtClean="0"/>
              <a:t>Os exemplos são fornecidos com o valor alvo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8000"/>
              </a:buClr>
              <a:buSzPct val="40000"/>
              <a:buFont typeface="StarSymbol"/>
              <a:buChar char="●"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r>
              <a:rPr lang="pt-BR" dirty="0" smtClean="0"/>
              <a:t>Medida de sucesso nos dados de teste</a:t>
            </a:r>
          </a:p>
          <a:p>
            <a:pPr marL="259200" marR="0" lvl="0" indent="-25920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None/>
              <a:tabLst>
                <a:tab pos="259200" algn="l"/>
                <a:tab pos="1173600" algn="l"/>
                <a:tab pos="2088000" algn="l"/>
                <a:tab pos="3002399" algn="l"/>
                <a:tab pos="3916800" algn="l"/>
                <a:tab pos="4831200" algn="l"/>
                <a:tab pos="5745599" algn="l"/>
                <a:tab pos="6659999" algn="l"/>
                <a:tab pos="7574400" algn="l"/>
                <a:tab pos="8488800" algn="l"/>
                <a:tab pos="9403200" algn="l"/>
                <a:tab pos="10317600" algn="l"/>
              </a:tabLst>
            </a:pPr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900000" y="3780000"/>
            <a:ext cx="7620120" cy="2009520"/>
            <a:chOff x="900000" y="3780000"/>
            <a:chExt cx="7620120" cy="2009520"/>
          </a:xfrm>
        </p:grpSpPr>
        <p:sp>
          <p:nvSpPr>
            <p:cNvPr id="5" name="Forma livre 4"/>
            <p:cNvSpPr/>
            <p:nvPr/>
          </p:nvSpPr>
          <p:spPr>
            <a:xfrm>
              <a:off x="6995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6" name="Forma livre 5"/>
            <p:cNvSpPr/>
            <p:nvPr/>
          </p:nvSpPr>
          <p:spPr>
            <a:xfrm>
              <a:off x="5548320" y="545472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3948120" y="545472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8" name="Forma livre 7"/>
            <p:cNvSpPr/>
            <p:nvPr/>
          </p:nvSpPr>
          <p:spPr>
            <a:xfrm>
              <a:off x="2423880" y="545472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9" name="Forma livre 8"/>
            <p:cNvSpPr/>
            <p:nvPr/>
          </p:nvSpPr>
          <p:spPr>
            <a:xfrm>
              <a:off x="900000" y="545472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…</a:t>
              </a:r>
            </a:p>
          </p:txBody>
        </p:sp>
        <p:sp>
          <p:nvSpPr>
            <p:cNvPr id="10" name="Forma livre 9"/>
            <p:cNvSpPr/>
            <p:nvPr/>
          </p:nvSpPr>
          <p:spPr>
            <a:xfrm>
              <a:off x="6995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40</a:t>
              </a:r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5548320" y="5119559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2" name="Forma livre 11"/>
            <p:cNvSpPr/>
            <p:nvPr/>
          </p:nvSpPr>
          <p:spPr>
            <a:xfrm>
              <a:off x="3948120" y="5119559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Normal</a:t>
              </a:r>
            </a:p>
          </p:txBody>
        </p:sp>
        <p:sp>
          <p:nvSpPr>
            <p:cNvPr id="13" name="Forma livre 12"/>
            <p:cNvSpPr/>
            <p:nvPr/>
          </p:nvSpPr>
          <p:spPr>
            <a:xfrm>
              <a:off x="2423880" y="5119559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Mild</a:t>
              </a:r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900000" y="5119559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Rainy</a:t>
              </a:r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6995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55</a:t>
              </a:r>
            </a:p>
          </p:txBody>
        </p:sp>
        <p:sp>
          <p:nvSpPr>
            <p:cNvPr id="16" name="Forma livre 15"/>
            <p:cNvSpPr/>
            <p:nvPr/>
          </p:nvSpPr>
          <p:spPr>
            <a:xfrm>
              <a:off x="5548320" y="4784759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17" name="Forma livre 16"/>
            <p:cNvSpPr/>
            <p:nvPr/>
          </p:nvSpPr>
          <p:spPr>
            <a:xfrm>
              <a:off x="3948120" y="4784759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18" name="Forma livre 17"/>
            <p:cNvSpPr/>
            <p:nvPr/>
          </p:nvSpPr>
          <p:spPr>
            <a:xfrm>
              <a:off x="2423880" y="4784759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  </a:t>
              </a:r>
            </a:p>
          </p:txBody>
        </p:sp>
        <p:sp>
          <p:nvSpPr>
            <p:cNvPr id="19" name="Forma livre 18"/>
            <p:cNvSpPr/>
            <p:nvPr/>
          </p:nvSpPr>
          <p:spPr>
            <a:xfrm>
              <a:off x="900000" y="4784759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Overcast</a:t>
              </a:r>
            </a:p>
          </p:txBody>
        </p:sp>
        <p:sp>
          <p:nvSpPr>
            <p:cNvPr id="20" name="Forma livre 19"/>
            <p:cNvSpPr/>
            <p:nvPr/>
          </p:nvSpPr>
          <p:spPr>
            <a:xfrm>
              <a:off x="6995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0</a:t>
              </a:r>
            </a:p>
          </p:txBody>
        </p:sp>
        <p:sp>
          <p:nvSpPr>
            <p:cNvPr id="21" name="Forma livre 20"/>
            <p:cNvSpPr/>
            <p:nvPr/>
          </p:nvSpPr>
          <p:spPr>
            <a:xfrm>
              <a:off x="5548320" y="444996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True</a:t>
              </a:r>
            </a:p>
          </p:txBody>
        </p:sp>
        <p:sp>
          <p:nvSpPr>
            <p:cNvPr id="22" name="Forma livre 21"/>
            <p:cNvSpPr/>
            <p:nvPr/>
          </p:nvSpPr>
          <p:spPr>
            <a:xfrm>
              <a:off x="3948120" y="444996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3" name="Forma livre 22"/>
            <p:cNvSpPr/>
            <p:nvPr/>
          </p:nvSpPr>
          <p:spPr>
            <a:xfrm>
              <a:off x="2423880" y="444996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4" name="Forma livre 23"/>
            <p:cNvSpPr/>
            <p:nvPr/>
          </p:nvSpPr>
          <p:spPr>
            <a:xfrm>
              <a:off x="900000" y="444996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25" name="Forma livre 24"/>
            <p:cNvSpPr/>
            <p:nvPr/>
          </p:nvSpPr>
          <p:spPr>
            <a:xfrm>
              <a:off x="6995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5</a:t>
              </a:r>
            </a:p>
          </p:txBody>
        </p:sp>
        <p:sp>
          <p:nvSpPr>
            <p:cNvPr id="26" name="Forma livre 25"/>
            <p:cNvSpPr/>
            <p:nvPr/>
          </p:nvSpPr>
          <p:spPr>
            <a:xfrm>
              <a:off x="5548320" y="4114800"/>
              <a:ext cx="144756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False</a:t>
              </a:r>
            </a:p>
          </p:txBody>
        </p:sp>
        <p:sp>
          <p:nvSpPr>
            <p:cNvPr id="27" name="Forma livre 26"/>
            <p:cNvSpPr/>
            <p:nvPr/>
          </p:nvSpPr>
          <p:spPr>
            <a:xfrm>
              <a:off x="3948120" y="4114800"/>
              <a:ext cx="160020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High</a:t>
              </a:r>
            </a:p>
          </p:txBody>
        </p:sp>
        <p:sp>
          <p:nvSpPr>
            <p:cNvPr id="28" name="Forma livre 27"/>
            <p:cNvSpPr/>
            <p:nvPr/>
          </p:nvSpPr>
          <p:spPr>
            <a:xfrm>
              <a:off x="2423880" y="4114800"/>
              <a:ext cx="152424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Hot</a:t>
              </a:r>
            </a:p>
          </p:txBody>
        </p:sp>
        <p:sp>
          <p:nvSpPr>
            <p:cNvPr id="29" name="Forma livre 28"/>
            <p:cNvSpPr/>
            <p:nvPr/>
          </p:nvSpPr>
          <p:spPr>
            <a:xfrm>
              <a:off x="900000" y="4114800"/>
              <a:ext cx="1523880" cy="33516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Sunny</a:t>
              </a:r>
            </a:p>
          </p:txBody>
        </p:sp>
        <p:sp>
          <p:nvSpPr>
            <p:cNvPr id="30" name="Forma livre 29"/>
            <p:cNvSpPr/>
            <p:nvPr/>
          </p:nvSpPr>
          <p:spPr>
            <a:xfrm>
              <a:off x="6995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FF3300"/>
                  </a:solidFill>
                  <a:latin typeface="Tahoma" pitchFamily="18"/>
                  <a:ea typeface="Gothic" pitchFamily="2"/>
                  <a:cs typeface="Lucidasans" pitchFamily="2"/>
                </a:rPr>
                <a:t>Play-time</a:t>
              </a:r>
            </a:p>
          </p:txBody>
        </p:sp>
        <p:sp>
          <p:nvSpPr>
            <p:cNvPr id="31" name="Forma livre 30"/>
            <p:cNvSpPr/>
            <p:nvPr/>
          </p:nvSpPr>
          <p:spPr>
            <a:xfrm>
              <a:off x="5548320" y="3780000"/>
              <a:ext cx="144756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Windy</a:t>
              </a:r>
            </a:p>
          </p:txBody>
        </p:sp>
        <p:sp>
          <p:nvSpPr>
            <p:cNvPr id="32" name="Forma livre 31"/>
            <p:cNvSpPr/>
            <p:nvPr/>
          </p:nvSpPr>
          <p:spPr>
            <a:xfrm>
              <a:off x="3948120" y="3780000"/>
              <a:ext cx="160020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Humidity</a:t>
              </a:r>
            </a:p>
          </p:txBody>
        </p:sp>
        <p:sp>
          <p:nvSpPr>
            <p:cNvPr id="33" name="Forma livre 32"/>
            <p:cNvSpPr/>
            <p:nvPr/>
          </p:nvSpPr>
          <p:spPr>
            <a:xfrm>
              <a:off x="2423880" y="3780000"/>
              <a:ext cx="152424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Temperature</a:t>
              </a:r>
            </a:p>
          </p:txBody>
        </p:sp>
        <p:sp>
          <p:nvSpPr>
            <p:cNvPr id="34" name="Forma livre 33"/>
            <p:cNvSpPr/>
            <p:nvPr/>
          </p:nvSpPr>
          <p:spPr>
            <a:xfrm>
              <a:off x="900000" y="3780000"/>
              <a:ext cx="1523880" cy="33480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  <a:prstDash val="solid"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b="0" i="0" u="none" strike="noStrike" baseline="0">
                  <a:ln>
                    <a:noFill/>
                  </a:ln>
                  <a:solidFill>
                    <a:srgbClr val="008000"/>
                  </a:solidFill>
                  <a:latin typeface="Tahoma" pitchFamily="18"/>
                  <a:ea typeface="Gothic" pitchFamily="2"/>
                  <a:cs typeface="Lucidasans" pitchFamily="2"/>
                </a:rPr>
                <a:t>Outlook</a:t>
              </a:r>
            </a:p>
          </p:txBody>
        </p:sp>
        <p:sp>
          <p:nvSpPr>
            <p:cNvPr id="35" name="Conector reto 34"/>
            <p:cNvSpPr/>
            <p:nvPr/>
          </p:nvSpPr>
          <p:spPr>
            <a:xfrm>
              <a:off x="900000" y="5789519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6" name="Conector reto 35"/>
            <p:cNvSpPr/>
            <p:nvPr/>
          </p:nvSpPr>
          <p:spPr>
            <a:xfrm>
              <a:off x="90000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7" name="Conector reto 36"/>
            <p:cNvSpPr/>
            <p:nvPr/>
          </p:nvSpPr>
          <p:spPr>
            <a:xfrm>
              <a:off x="8520120" y="3780000"/>
              <a:ext cx="0" cy="2009519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8" name="Conector reto 37"/>
            <p:cNvSpPr/>
            <p:nvPr/>
          </p:nvSpPr>
          <p:spPr>
            <a:xfrm>
              <a:off x="900000" y="41148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  <p:sp>
          <p:nvSpPr>
            <p:cNvPr id="39" name="Conector reto 38"/>
            <p:cNvSpPr/>
            <p:nvPr/>
          </p:nvSpPr>
          <p:spPr>
            <a:xfrm>
              <a:off x="900000" y="3780000"/>
              <a:ext cx="7620120" cy="0"/>
            </a:xfrm>
            <a:prstGeom prst="line">
              <a:avLst/>
            </a:prstGeom>
            <a:noFill/>
            <a:ln w="12600">
              <a:solidFill>
                <a:srgbClr val="008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/>
            <a:lstStyle/>
            <a:p>
              <a:pPr marL="0" marR="0" lvl="0" indent="0" algn="l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2400" b="0" i="0" u="none" strike="noStrike" baseline="0">
                <a:ln>
                  <a:noFill/>
                </a:ln>
                <a:solidFill>
                  <a:srgbClr val="00DCFF"/>
                </a:solidFill>
                <a:latin typeface="Utopia" pitchFamily="18"/>
                <a:ea typeface="Gothic" pitchFamily="2"/>
                <a:cs typeface="Lucidasans" pitchFamily="2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</TotalTime>
  <Words>1033</Words>
  <Application>Microsoft Office PowerPoint</Application>
  <PresentationFormat>Apresentação na tela (4:3)</PresentationFormat>
  <Paragraphs>444</Paragraphs>
  <Slides>21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Concurso</vt:lpstr>
      <vt:lpstr>Mineração da Dados</vt:lpstr>
      <vt:lpstr>Entradas: Conceitos, instâncias, atributos</vt:lpstr>
      <vt:lpstr>Terminologia</vt:lpstr>
      <vt:lpstr>O que é um conceito?</vt:lpstr>
      <vt:lpstr>Classificação</vt:lpstr>
      <vt:lpstr>Associação</vt:lpstr>
      <vt:lpstr>Agrupamento (Clustering)</vt:lpstr>
      <vt:lpstr>Exemplo de descrição (I)</vt:lpstr>
      <vt:lpstr>Predição Numerica</vt:lpstr>
      <vt:lpstr>O que é um exemplo?</vt:lpstr>
      <vt:lpstr>Uma arvore de familia</vt:lpstr>
      <vt:lpstr>Arvore da familia representado  como um arquivo</vt:lpstr>
      <vt:lpstr>A relação “Irmão de” </vt:lpstr>
      <vt:lpstr>Representação completa numa tabela</vt:lpstr>
      <vt:lpstr>O que é um atributo?</vt:lpstr>
      <vt:lpstr>Atributos Nominais</vt:lpstr>
      <vt:lpstr>Atributos ordinais</vt:lpstr>
      <vt:lpstr>Quantidades Intervalos</vt:lpstr>
      <vt:lpstr>Atributos </vt:lpstr>
      <vt:lpstr>O formato ARFF </vt:lpstr>
      <vt:lpstr>Atributos adicionais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Eibe Frank</dc:creator>
  <cp:lastModifiedBy>aurora</cp:lastModifiedBy>
  <cp:revision>47</cp:revision>
  <dcterms:created xsi:type="dcterms:W3CDTF">2006-02-23T09:53:17Z</dcterms:created>
  <dcterms:modified xsi:type="dcterms:W3CDTF">2010-08-04T13:49:30Z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