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vm" ContentType="image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4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63CDC-C797-486C-828F-26C2A3010B00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725AF-7AA5-4224-A247-3C4DD3DB4E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81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0541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270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537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2059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34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175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960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371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6798"/>
            <a:ext cx="5222522" cy="41079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2334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1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9888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81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290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1335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4666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82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090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14403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40954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22718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83867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929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0763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52869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50581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77261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00419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130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601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538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60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380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8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045181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9476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494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057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53825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3679" cy="3560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280" y="4316400"/>
            <a:ext cx="5856120" cy="405971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4606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6918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92733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933876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456065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2961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27459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27288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344226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45587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22021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179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04976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77550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710024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6458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2767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60742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21038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719" y="303120"/>
            <a:ext cx="4875120" cy="3656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3463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878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922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3525" y="303213"/>
            <a:ext cx="6327775" cy="35607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503999" y="4315680"/>
            <a:ext cx="5856120" cy="405971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2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m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9.svm"/><Relationship Id="rId4" Type="http://schemas.openxmlformats.org/officeDocument/2006/relationships/image" Target="../media/image18.svm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m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5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8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9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Algoritmos</a:t>
            </a:r>
            <a:r>
              <a:rPr lang="en-GB" dirty="0" smtClean="0"/>
              <a:t> </a:t>
            </a:r>
            <a:r>
              <a:rPr lang="en-GB" dirty="0" err="1" smtClean="0"/>
              <a:t>Geneticos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Material </a:t>
            </a:r>
            <a:r>
              <a:rPr lang="en-GB" dirty="0" err="1" smtClean="0"/>
              <a:t>adaptado</a:t>
            </a:r>
            <a:r>
              <a:rPr lang="en-GB" dirty="0" smtClean="0"/>
              <a:t> de </a:t>
            </a:r>
          </a:p>
          <a:p>
            <a:r>
              <a:rPr lang="pt-BR"/>
              <a:t>http://www.dca.ufrn.br/~estefane/metaheuristicas/</a:t>
            </a:r>
          </a:p>
        </p:txBody>
      </p:sp>
    </p:spTree>
    <p:extLst>
      <p:ext uri="{BB962C8B-B14F-4D97-AF65-F5344CB8AC3E}">
        <p14:creationId xmlns:p14="http://schemas.microsoft.com/office/powerpoint/2010/main" val="1179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Partially Matched Crossover (PMX)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86839" y="2390186"/>
            <a:ext cx="7388280" cy="1039388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Realiza trocas no sentido de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 para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 e depois no sentido inverso, isto é, de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 para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1, para evitar cromossomos inválidos.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3726480" y="3553920"/>
            <a:ext cx="3938400" cy="2218320"/>
            <a:chOff x="2202480" y="3553920"/>
            <a:chExt cx="3938400" cy="2218320"/>
          </a:xfrm>
        </p:grpSpPr>
        <p:sp>
          <p:nvSpPr>
            <p:cNvPr id="5" name="CaixaDeTexto 4"/>
            <p:cNvSpPr txBox="1"/>
            <p:nvPr/>
          </p:nvSpPr>
          <p:spPr>
            <a:xfrm>
              <a:off x="2456280" y="3685423"/>
              <a:ext cx="673200" cy="40947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636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400" b="1" i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pai</a:t>
              </a:r>
              <a:r>
                <a:rPr lang="pt-BR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1</a:t>
              </a:r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2202480" y="3553920"/>
              <a:ext cx="3938400" cy="2218320"/>
              <a:chOff x="2202480" y="3553920"/>
              <a:chExt cx="3938400" cy="221832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3307320" y="3669796"/>
                <a:ext cx="331560" cy="354328"/>
                <a:chOff x="3307320" y="3669796"/>
                <a:chExt cx="331560" cy="354328"/>
              </a:xfrm>
            </p:grpSpPr>
            <p:sp>
              <p:nvSpPr>
                <p:cNvPr id="8" name="Forma livre 7"/>
                <p:cNvSpPr/>
                <p:nvPr/>
              </p:nvSpPr>
              <p:spPr>
                <a:xfrm>
                  <a:off x="3307320" y="3673800"/>
                  <a:ext cx="331560" cy="345600"/>
                </a:xfrm>
                <a:custGeom>
                  <a:avLst/>
                  <a:gdLst>
                    <a:gd name="x1" fmla="*/ ss 434 100000"/>
                    <a:gd name="x2" fmla="+- r 0 x1"/>
                    <a:gd name="y1" fmla="*/ ss 434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9" name="CaixaDeTexto 8"/>
                <p:cNvSpPr txBox="1"/>
                <p:nvPr/>
              </p:nvSpPr>
              <p:spPr>
                <a:xfrm>
                  <a:off x="3307679" y="3669796"/>
                  <a:ext cx="3308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A</a:t>
                  </a:r>
                </a:p>
              </p:txBody>
            </p:sp>
          </p:grpSp>
          <p:grpSp>
            <p:nvGrpSpPr>
              <p:cNvPr id="10" name="Grupo 9"/>
              <p:cNvGrpSpPr/>
              <p:nvPr/>
            </p:nvGrpSpPr>
            <p:grpSpPr>
              <a:xfrm>
                <a:off x="5409000" y="3686715"/>
                <a:ext cx="274680" cy="354328"/>
                <a:chOff x="5409000" y="3686715"/>
                <a:chExt cx="274680" cy="354328"/>
              </a:xfrm>
            </p:grpSpPr>
            <p:sp>
              <p:nvSpPr>
                <p:cNvPr id="11" name="Forma livre 10"/>
                <p:cNvSpPr/>
                <p:nvPr/>
              </p:nvSpPr>
              <p:spPr>
                <a:xfrm>
                  <a:off x="5409000" y="3690720"/>
                  <a:ext cx="274680" cy="345600"/>
                </a:xfrm>
                <a:custGeom>
                  <a:avLst/>
                  <a:gdLst>
                    <a:gd name="x1" fmla="*/ ss 524 100000"/>
                    <a:gd name="x2" fmla="+- r 0 x1"/>
                    <a:gd name="y1" fmla="*/ ss 524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12" name="CaixaDeTexto 11"/>
                <p:cNvSpPr txBox="1"/>
                <p:nvPr/>
              </p:nvSpPr>
              <p:spPr>
                <a:xfrm>
                  <a:off x="5409360" y="3686715"/>
                  <a:ext cx="27396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F</a:t>
                  </a:r>
                </a:p>
              </p:txBody>
            </p:sp>
          </p:grpSp>
          <p:grpSp>
            <p:nvGrpSpPr>
              <p:cNvPr id="13" name="Grupo 12"/>
              <p:cNvGrpSpPr/>
              <p:nvPr/>
            </p:nvGrpSpPr>
            <p:grpSpPr>
              <a:xfrm>
                <a:off x="5790240" y="3686715"/>
                <a:ext cx="331560" cy="354328"/>
                <a:chOff x="5790240" y="3686715"/>
                <a:chExt cx="331560" cy="354328"/>
              </a:xfrm>
            </p:grpSpPr>
            <p:sp>
              <p:nvSpPr>
                <p:cNvPr id="14" name="Forma livre 13"/>
                <p:cNvSpPr/>
                <p:nvPr/>
              </p:nvSpPr>
              <p:spPr>
                <a:xfrm>
                  <a:off x="5790240" y="3690720"/>
                  <a:ext cx="331560" cy="345600"/>
                </a:xfrm>
                <a:custGeom>
                  <a:avLst/>
                  <a:gdLst>
                    <a:gd name="x1" fmla="*/ ss 434 100000"/>
                    <a:gd name="x2" fmla="+- r 0 x1"/>
                    <a:gd name="y1" fmla="*/ ss 434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15" name="CaixaDeTexto 14"/>
                <p:cNvSpPr txBox="1"/>
                <p:nvPr/>
              </p:nvSpPr>
              <p:spPr>
                <a:xfrm>
                  <a:off x="5790599" y="3686715"/>
                  <a:ext cx="3308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G</a:t>
                  </a:r>
                </a:p>
              </p:txBody>
            </p:sp>
          </p:grpSp>
          <p:sp>
            <p:nvSpPr>
              <p:cNvPr id="16" name="Forma livre 15"/>
              <p:cNvSpPr/>
              <p:nvPr/>
            </p:nvSpPr>
            <p:spPr>
              <a:xfrm>
                <a:off x="3240720" y="3675240"/>
                <a:ext cx="41256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7" name="Forma livre 16"/>
              <p:cNvSpPr/>
              <p:nvPr/>
            </p:nvSpPr>
            <p:spPr>
              <a:xfrm>
                <a:off x="3655080" y="3675240"/>
                <a:ext cx="4111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8" name="Forma livre 17"/>
              <p:cNvSpPr/>
              <p:nvPr/>
            </p:nvSpPr>
            <p:spPr>
              <a:xfrm>
                <a:off x="4067640" y="3675240"/>
                <a:ext cx="4129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9" name="Forma livre 18"/>
              <p:cNvSpPr/>
              <p:nvPr/>
            </p:nvSpPr>
            <p:spPr>
              <a:xfrm>
                <a:off x="4482000" y="3675240"/>
                <a:ext cx="40968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0" name="Forma livre 19"/>
              <p:cNvSpPr/>
              <p:nvPr/>
            </p:nvSpPr>
            <p:spPr>
              <a:xfrm>
                <a:off x="4893120" y="3675240"/>
                <a:ext cx="4129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1" name="Forma livre 20"/>
              <p:cNvSpPr/>
              <p:nvPr/>
            </p:nvSpPr>
            <p:spPr>
              <a:xfrm>
                <a:off x="5307479" y="3675240"/>
                <a:ext cx="4129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2" name="Forma livre 21"/>
              <p:cNvSpPr/>
              <p:nvPr/>
            </p:nvSpPr>
            <p:spPr>
              <a:xfrm>
                <a:off x="5721840" y="3675240"/>
                <a:ext cx="4111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3" name="CaixaDeTexto 22"/>
              <p:cNvSpPr txBox="1"/>
              <p:nvPr/>
            </p:nvSpPr>
            <p:spPr>
              <a:xfrm>
                <a:off x="3761279" y="3686039"/>
                <a:ext cx="22968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B</a:t>
                </a:r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4986720" y="3675556"/>
                <a:ext cx="293760" cy="354328"/>
                <a:chOff x="4986720" y="3675556"/>
                <a:chExt cx="293760" cy="354328"/>
              </a:xfrm>
            </p:grpSpPr>
            <p:sp>
              <p:nvSpPr>
                <p:cNvPr id="25" name="Forma livre 24"/>
                <p:cNvSpPr/>
                <p:nvPr/>
              </p:nvSpPr>
              <p:spPr>
                <a:xfrm>
                  <a:off x="4986720" y="3680279"/>
                  <a:ext cx="293760" cy="344880"/>
                </a:xfrm>
                <a:custGeom>
                  <a:avLst/>
                  <a:gdLst>
                    <a:gd name="x1" fmla="*/ ss 490 100000"/>
                    <a:gd name="x2" fmla="+- r 0 x1"/>
                    <a:gd name="y1" fmla="*/ ss 490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26" name="CaixaDeTexto 25"/>
                <p:cNvSpPr txBox="1"/>
                <p:nvPr/>
              </p:nvSpPr>
              <p:spPr>
                <a:xfrm>
                  <a:off x="4987080" y="3675556"/>
                  <a:ext cx="2930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E</a:t>
                  </a:r>
                </a:p>
              </p:txBody>
            </p:sp>
          </p:grpSp>
          <p:grpSp>
            <p:nvGrpSpPr>
              <p:cNvPr id="27" name="Grupo 26"/>
              <p:cNvGrpSpPr/>
              <p:nvPr/>
            </p:nvGrpSpPr>
            <p:grpSpPr>
              <a:xfrm>
                <a:off x="4136040" y="3702195"/>
                <a:ext cx="312480" cy="354328"/>
                <a:chOff x="4136040" y="3702195"/>
                <a:chExt cx="312480" cy="354328"/>
              </a:xfrm>
            </p:grpSpPr>
            <p:sp>
              <p:nvSpPr>
                <p:cNvPr id="28" name="Forma livre 27"/>
                <p:cNvSpPr/>
                <p:nvPr/>
              </p:nvSpPr>
              <p:spPr>
                <a:xfrm>
                  <a:off x="4136040" y="3706200"/>
                  <a:ext cx="312480" cy="345600"/>
                </a:xfrm>
                <a:custGeom>
                  <a:avLst/>
                  <a:gdLst>
                    <a:gd name="x1" fmla="*/ ss 460 100000"/>
                    <a:gd name="x2" fmla="+- r 0 x1"/>
                    <a:gd name="y1" fmla="*/ ss 460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29" name="CaixaDeTexto 28"/>
                <p:cNvSpPr txBox="1"/>
                <p:nvPr/>
              </p:nvSpPr>
              <p:spPr>
                <a:xfrm>
                  <a:off x="4136400" y="3702195"/>
                  <a:ext cx="31176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C</a:t>
                  </a:r>
                </a:p>
              </p:txBody>
            </p:sp>
          </p:grpSp>
          <p:grpSp>
            <p:nvGrpSpPr>
              <p:cNvPr id="30" name="Grupo 29"/>
              <p:cNvGrpSpPr/>
              <p:nvPr/>
            </p:nvGrpSpPr>
            <p:grpSpPr>
              <a:xfrm>
                <a:off x="4536000" y="3680596"/>
                <a:ext cx="331920" cy="354328"/>
                <a:chOff x="4536000" y="3680596"/>
                <a:chExt cx="331920" cy="354328"/>
              </a:xfrm>
            </p:grpSpPr>
            <p:sp>
              <p:nvSpPr>
                <p:cNvPr id="31" name="Forma livre 30"/>
                <p:cNvSpPr/>
                <p:nvPr/>
              </p:nvSpPr>
              <p:spPr>
                <a:xfrm>
                  <a:off x="4536000" y="3684959"/>
                  <a:ext cx="331920" cy="345240"/>
                </a:xfrm>
                <a:custGeom>
                  <a:avLst/>
                  <a:gdLst>
                    <a:gd name="x1" fmla="*/ ss 433 100000"/>
                    <a:gd name="x2" fmla="+- r 0 x1"/>
                    <a:gd name="y1" fmla="*/ ss 433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32" name="CaixaDeTexto 31"/>
                <p:cNvSpPr txBox="1"/>
                <p:nvPr/>
              </p:nvSpPr>
              <p:spPr>
                <a:xfrm>
                  <a:off x="4536360" y="3680596"/>
                  <a:ext cx="33120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D</a:t>
                  </a:r>
                </a:p>
              </p:txBody>
            </p:sp>
          </p:grpSp>
          <p:grpSp>
            <p:nvGrpSpPr>
              <p:cNvPr id="33" name="Grupo 32"/>
              <p:cNvGrpSpPr/>
              <p:nvPr/>
            </p:nvGrpSpPr>
            <p:grpSpPr>
              <a:xfrm>
                <a:off x="3316679" y="4071196"/>
                <a:ext cx="312840" cy="354328"/>
                <a:chOff x="3316679" y="4071196"/>
                <a:chExt cx="312840" cy="354328"/>
              </a:xfrm>
            </p:grpSpPr>
            <p:sp>
              <p:nvSpPr>
                <p:cNvPr id="34" name="Forma livre 33"/>
                <p:cNvSpPr/>
                <p:nvPr/>
              </p:nvSpPr>
              <p:spPr>
                <a:xfrm>
                  <a:off x="3316679" y="4075200"/>
                  <a:ext cx="312840" cy="345600"/>
                </a:xfrm>
                <a:custGeom>
                  <a:avLst/>
                  <a:gdLst>
                    <a:gd name="x1" fmla="*/ ss 460 100000"/>
                    <a:gd name="x2" fmla="+- r 0 x1"/>
                    <a:gd name="y1" fmla="*/ ss 460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35" name="CaixaDeTexto 34"/>
                <p:cNvSpPr txBox="1"/>
                <p:nvPr/>
              </p:nvSpPr>
              <p:spPr>
                <a:xfrm>
                  <a:off x="3317039" y="4071196"/>
                  <a:ext cx="31212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C</a:t>
                  </a:r>
                </a:p>
              </p:txBody>
            </p:sp>
          </p:grpSp>
          <p:grpSp>
            <p:nvGrpSpPr>
              <p:cNvPr id="36" name="Grupo 35"/>
              <p:cNvGrpSpPr/>
              <p:nvPr/>
            </p:nvGrpSpPr>
            <p:grpSpPr>
              <a:xfrm>
                <a:off x="5380560" y="4071196"/>
                <a:ext cx="331920" cy="354328"/>
                <a:chOff x="5380560" y="4071196"/>
                <a:chExt cx="331920" cy="354328"/>
              </a:xfrm>
            </p:grpSpPr>
            <p:sp>
              <p:nvSpPr>
                <p:cNvPr id="37" name="Forma livre 36"/>
                <p:cNvSpPr/>
                <p:nvPr/>
              </p:nvSpPr>
              <p:spPr>
                <a:xfrm>
                  <a:off x="5380560" y="4075200"/>
                  <a:ext cx="331920" cy="345600"/>
                </a:xfrm>
                <a:custGeom>
                  <a:avLst/>
                  <a:gdLst>
                    <a:gd name="x1" fmla="*/ ss 433 100000"/>
                    <a:gd name="x2" fmla="+- r 0 x1"/>
                    <a:gd name="y1" fmla="*/ ss 433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38" name="CaixaDeTexto 37"/>
                <p:cNvSpPr txBox="1"/>
                <p:nvPr/>
              </p:nvSpPr>
              <p:spPr>
                <a:xfrm>
                  <a:off x="5380920" y="4071196"/>
                  <a:ext cx="33120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D</a:t>
                  </a:r>
                </a:p>
              </p:txBody>
            </p:sp>
          </p:grpSp>
          <p:grpSp>
            <p:nvGrpSpPr>
              <p:cNvPr id="39" name="Grupo 38"/>
              <p:cNvGrpSpPr/>
              <p:nvPr/>
            </p:nvGrpSpPr>
            <p:grpSpPr>
              <a:xfrm>
                <a:off x="5771160" y="4064715"/>
                <a:ext cx="331560" cy="354328"/>
                <a:chOff x="5771160" y="4064715"/>
                <a:chExt cx="331560" cy="354328"/>
              </a:xfrm>
            </p:grpSpPr>
            <p:sp>
              <p:nvSpPr>
                <p:cNvPr id="40" name="Forma livre 39"/>
                <p:cNvSpPr/>
                <p:nvPr/>
              </p:nvSpPr>
              <p:spPr>
                <a:xfrm>
                  <a:off x="5771160" y="4069080"/>
                  <a:ext cx="331560" cy="345240"/>
                </a:xfrm>
                <a:custGeom>
                  <a:avLst/>
                  <a:gdLst>
                    <a:gd name="x1" fmla="*/ ss 434 100000"/>
                    <a:gd name="x2" fmla="+- r 0 x1"/>
                    <a:gd name="y1" fmla="*/ ss 434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41" name="CaixaDeTexto 40"/>
                <p:cNvSpPr txBox="1"/>
                <p:nvPr/>
              </p:nvSpPr>
              <p:spPr>
                <a:xfrm>
                  <a:off x="5771520" y="4064715"/>
                  <a:ext cx="3308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A</a:t>
                  </a:r>
                </a:p>
              </p:txBody>
            </p:sp>
          </p:grpSp>
          <p:sp>
            <p:nvSpPr>
              <p:cNvPr id="42" name="Forma livre 41"/>
              <p:cNvSpPr/>
              <p:nvPr/>
            </p:nvSpPr>
            <p:spPr>
              <a:xfrm>
                <a:off x="3240720" y="4061159"/>
                <a:ext cx="41256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3" name="Forma livre 42"/>
              <p:cNvSpPr/>
              <p:nvPr/>
            </p:nvSpPr>
            <p:spPr>
              <a:xfrm>
                <a:off x="3655080" y="4061159"/>
                <a:ext cx="4111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4" name="Forma livre 43"/>
              <p:cNvSpPr/>
              <p:nvPr/>
            </p:nvSpPr>
            <p:spPr>
              <a:xfrm>
                <a:off x="4067640" y="4061159"/>
                <a:ext cx="4129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5" name="Forma livre 44"/>
              <p:cNvSpPr/>
              <p:nvPr/>
            </p:nvSpPr>
            <p:spPr>
              <a:xfrm>
                <a:off x="4482000" y="4061159"/>
                <a:ext cx="40968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6" name="Forma livre 45"/>
              <p:cNvSpPr/>
              <p:nvPr/>
            </p:nvSpPr>
            <p:spPr>
              <a:xfrm>
                <a:off x="4893120" y="4061159"/>
                <a:ext cx="4129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7" name="Forma livre 46"/>
              <p:cNvSpPr/>
              <p:nvPr/>
            </p:nvSpPr>
            <p:spPr>
              <a:xfrm>
                <a:off x="5307479" y="4061159"/>
                <a:ext cx="4129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8" name="Forma livre 47"/>
              <p:cNvSpPr/>
              <p:nvPr/>
            </p:nvSpPr>
            <p:spPr>
              <a:xfrm>
                <a:off x="5721840" y="4061159"/>
                <a:ext cx="411120" cy="348480"/>
              </a:xfrm>
              <a:custGeom>
                <a:avLst/>
                <a:gdLst>
                  <a:gd name="x1" fmla="*/ ss 413 100000"/>
                  <a:gd name="x2" fmla="+- r 0 x1"/>
                  <a:gd name="y1" fmla="*/ ss 41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9" name="CaixaDeTexto 48"/>
              <p:cNvSpPr txBox="1"/>
              <p:nvPr/>
            </p:nvSpPr>
            <p:spPr>
              <a:xfrm>
                <a:off x="3771000" y="4062600"/>
                <a:ext cx="1843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  <p:grpSp>
            <p:nvGrpSpPr>
              <p:cNvPr id="50" name="Grupo 49"/>
              <p:cNvGrpSpPr/>
              <p:nvPr/>
            </p:nvGrpSpPr>
            <p:grpSpPr>
              <a:xfrm>
                <a:off x="4996440" y="4067956"/>
                <a:ext cx="331560" cy="354328"/>
                <a:chOff x="4996440" y="4067956"/>
                <a:chExt cx="331560" cy="354328"/>
              </a:xfrm>
            </p:grpSpPr>
            <p:sp>
              <p:nvSpPr>
                <p:cNvPr id="51" name="Forma livre 50"/>
                <p:cNvSpPr/>
                <p:nvPr/>
              </p:nvSpPr>
              <p:spPr>
                <a:xfrm>
                  <a:off x="4996440" y="4072320"/>
                  <a:ext cx="331560" cy="345240"/>
                </a:xfrm>
                <a:custGeom>
                  <a:avLst/>
                  <a:gdLst>
                    <a:gd name="x1" fmla="*/ ss 434 100000"/>
                    <a:gd name="x2" fmla="+- r 0 x1"/>
                    <a:gd name="y1" fmla="*/ ss 434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52" name="CaixaDeTexto 51"/>
                <p:cNvSpPr txBox="1"/>
                <p:nvPr/>
              </p:nvSpPr>
              <p:spPr>
                <a:xfrm>
                  <a:off x="4996800" y="4067956"/>
                  <a:ext cx="3308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G</a:t>
                  </a:r>
                </a:p>
              </p:txBody>
            </p:sp>
          </p:grpSp>
          <p:grpSp>
            <p:nvGrpSpPr>
              <p:cNvPr id="53" name="Grupo 52"/>
              <p:cNvGrpSpPr/>
              <p:nvPr/>
            </p:nvGrpSpPr>
            <p:grpSpPr>
              <a:xfrm>
                <a:off x="4145400" y="4055355"/>
                <a:ext cx="293760" cy="354328"/>
                <a:chOff x="4145400" y="4055355"/>
                <a:chExt cx="293760" cy="354328"/>
              </a:xfrm>
            </p:grpSpPr>
            <p:sp>
              <p:nvSpPr>
                <p:cNvPr id="54" name="Forma livre 53"/>
                <p:cNvSpPr/>
                <p:nvPr/>
              </p:nvSpPr>
              <p:spPr>
                <a:xfrm>
                  <a:off x="4145400" y="4059360"/>
                  <a:ext cx="293760" cy="345600"/>
                </a:xfrm>
                <a:custGeom>
                  <a:avLst/>
                  <a:gdLst>
                    <a:gd name="x1" fmla="*/ ss 490 100000"/>
                    <a:gd name="x2" fmla="+- r 0 x1"/>
                    <a:gd name="y1" fmla="*/ ss 490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55" name="CaixaDeTexto 54"/>
                <p:cNvSpPr txBox="1"/>
                <p:nvPr/>
              </p:nvSpPr>
              <p:spPr>
                <a:xfrm>
                  <a:off x="4145760" y="4055355"/>
                  <a:ext cx="2930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E</a:t>
                  </a:r>
                </a:p>
              </p:txBody>
            </p:sp>
          </p:grpSp>
          <p:grpSp>
            <p:nvGrpSpPr>
              <p:cNvPr id="56" name="Grupo 55"/>
              <p:cNvGrpSpPr/>
              <p:nvPr/>
            </p:nvGrpSpPr>
            <p:grpSpPr>
              <a:xfrm>
                <a:off x="4545360" y="4055355"/>
                <a:ext cx="312840" cy="354328"/>
                <a:chOff x="4545360" y="4055355"/>
                <a:chExt cx="312840" cy="354328"/>
              </a:xfrm>
            </p:grpSpPr>
            <p:sp>
              <p:nvSpPr>
                <p:cNvPr id="57" name="Forma livre 56"/>
                <p:cNvSpPr/>
                <p:nvPr/>
              </p:nvSpPr>
              <p:spPr>
                <a:xfrm>
                  <a:off x="4545360" y="4059360"/>
                  <a:ext cx="312840" cy="345600"/>
                </a:xfrm>
                <a:custGeom>
                  <a:avLst/>
                  <a:gdLst>
                    <a:gd name="x1" fmla="*/ ss 460 100000"/>
                    <a:gd name="x2" fmla="+- r 0 x1"/>
                    <a:gd name="y1" fmla="*/ ss 460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58" name="CaixaDeTexto 57"/>
                <p:cNvSpPr txBox="1"/>
                <p:nvPr/>
              </p:nvSpPr>
              <p:spPr>
                <a:xfrm>
                  <a:off x="4545720" y="4055355"/>
                  <a:ext cx="31212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B</a:t>
                  </a:r>
                </a:p>
              </p:txBody>
            </p:sp>
          </p:grpSp>
          <p:sp>
            <p:nvSpPr>
              <p:cNvPr id="59" name="Conector reto 58"/>
              <p:cNvSpPr/>
              <p:nvPr/>
            </p:nvSpPr>
            <p:spPr>
              <a:xfrm>
                <a:off x="4069440" y="3569400"/>
                <a:ext cx="0" cy="996120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prstDash val="solid"/>
              </a:ln>
            </p:spPr>
            <p:txBody>
              <a:bodyPr vert="horz" lIns="19080" tIns="19080" rIns="19080" bIns="1908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0" name="Conector reto 59"/>
              <p:cNvSpPr/>
              <p:nvPr/>
            </p:nvSpPr>
            <p:spPr>
              <a:xfrm>
                <a:off x="4897800" y="3553920"/>
                <a:ext cx="0" cy="995759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prstDash val="solid"/>
              </a:ln>
            </p:spPr>
            <p:txBody>
              <a:bodyPr vert="horz" lIns="19080" tIns="19080" rIns="19080" bIns="1908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1" name="CaixaDeTexto 60"/>
              <p:cNvSpPr txBox="1"/>
              <p:nvPr/>
            </p:nvSpPr>
            <p:spPr>
              <a:xfrm>
                <a:off x="2418120" y="4114723"/>
                <a:ext cx="673200" cy="4094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18000" tIns="46800" rIns="18000" bIns="46800" anchor="ctr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1636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400" b="1" i="1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pai</a:t>
                </a:r>
                <a:r>
                  <a:rPr lang="pt-BR" sz="2400" b="1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2</a:t>
                </a:r>
              </a:p>
            </p:txBody>
          </p:sp>
          <p:grpSp>
            <p:nvGrpSpPr>
              <p:cNvPr id="62" name="Grupo 61"/>
              <p:cNvGrpSpPr/>
              <p:nvPr/>
            </p:nvGrpSpPr>
            <p:grpSpPr>
              <a:xfrm>
                <a:off x="3326399" y="5325075"/>
                <a:ext cx="293760" cy="354328"/>
                <a:chOff x="3326399" y="5325075"/>
                <a:chExt cx="293760" cy="354328"/>
              </a:xfrm>
            </p:grpSpPr>
            <p:sp>
              <p:nvSpPr>
                <p:cNvPr id="63" name="Forma livre 62"/>
                <p:cNvSpPr/>
                <p:nvPr/>
              </p:nvSpPr>
              <p:spPr>
                <a:xfrm>
                  <a:off x="3326399" y="5371560"/>
                  <a:ext cx="293760" cy="260280"/>
                </a:xfrm>
                <a:custGeom>
                  <a:avLst/>
                  <a:gdLst>
                    <a:gd name="x1" fmla="*/ ss 968 100000"/>
                    <a:gd name="x2" fmla="+- r 0 x1"/>
                    <a:gd name="y1" fmla="*/ ss 968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64" name="CaixaDeTexto 63"/>
                <p:cNvSpPr txBox="1"/>
                <p:nvPr/>
              </p:nvSpPr>
              <p:spPr>
                <a:xfrm>
                  <a:off x="3327119" y="5325075"/>
                  <a:ext cx="29232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E</a:t>
                  </a:r>
                </a:p>
              </p:txBody>
            </p:sp>
          </p:grpSp>
          <p:grpSp>
            <p:nvGrpSpPr>
              <p:cNvPr id="65" name="Grupo 64"/>
              <p:cNvGrpSpPr/>
              <p:nvPr/>
            </p:nvGrpSpPr>
            <p:grpSpPr>
              <a:xfrm>
                <a:off x="5370840" y="5316435"/>
                <a:ext cx="312840" cy="354328"/>
                <a:chOff x="5370840" y="5316435"/>
                <a:chExt cx="312840" cy="354328"/>
              </a:xfrm>
            </p:grpSpPr>
            <p:sp>
              <p:nvSpPr>
                <p:cNvPr id="66" name="Forma livre 65"/>
                <p:cNvSpPr/>
                <p:nvPr/>
              </p:nvSpPr>
              <p:spPr>
                <a:xfrm>
                  <a:off x="5370840" y="5363280"/>
                  <a:ext cx="312840" cy="259920"/>
                </a:xfrm>
                <a:custGeom>
                  <a:avLst/>
                  <a:gdLst>
                    <a:gd name="x1" fmla="*/ ss 969 100000"/>
                    <a:gd name="x2" fmla="+- r 0 x1"/>
                    <a:gd name="y1" fmla="*/ ss 969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67" name="CaixaDeTexto 66"/>
                <p:cNvSpPr txBox="1"/>
                <p:nvPr/>
              </p:nvSpPr>
              <p:spPr>
                <a:xfrm>
                  <a:off x="5371560" y="5316435"/>
                  <a:ext cx="31140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B</a:t>
                  </a:r>
                </a:p>
              </p:txBody>
            </p:sp>
          </p:grpSp>
          <p:grpSp>
            <p:nvGrpSpPr>
              <p:cNvPr id="68" name="Grupo 67"/>
              <p:cNvGrpSpPr/>
              <p:nvPr/>
            </p:nvGrpSpPr>
            <p:grpSpPr>
              <a:xfrm>
                <a:off x="5809320" y="5311755"/>
                <a:ext cx="331560" cy="354328"/>
                <a:chOff x="5809320" y="5311755"/>
                <a:chExt cx="331560" cy="354328"/>
              </a:xfrm>
            </p:grpSpPr>
            <p:sp>
              <p:nvSpPr>
                <p:cNvPr id="69" name="Forma livre 68"/>
                <p:cNvSpPr/>
                <p:nvPr/>
              </p:nvSpPr>
              <p:spPr>
                <a:xfrm>
                  <a:off x="5809320" y="5357880"/>
                  <a:ext cx="331560" cy="261360"/>
                </a:xfrm>
                <a:custGeom>
                  <a:avLst/>
                  <a:gdLst>
                    <a:gd name="x1" fmla="*/ ss 964 100000"/>
                    <a:gd name="x2" fmla="+- r 0 x1"/>
                    <a:gd name="y1" fmla="*/ ss 964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70" name="CaixaDeTexto 69"/>
                <p:cNvSpPr txBox="1"/>
                <p:nvPr/>
              </p:nvSpPr>
              <p:spPr>
                <a:xfrm>
                  <a:off x="5810040" y="5311755"/>
                  <a:ext cx="33012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A</a:t>
                  </a:r>
                </a:p>
              </p:txBody>
            </p:sp>
          </p:grpSp>
          <p:sp>
            <p:nvSpPr>
              <p:cNvPr id="71" name="Forma livre 70"/>
              <p:cNvSpPr/>
              <p:nvPr/>
            </p:nvSpPr>
            <p:spPr>
              <a:xfrm>
                <a:off x="3240720" y="5358960"/>
                <a:ext cx="41256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2" name="Forma livre 71"/>
              <p:cNvSpPr/>
              <p:nvPr/>
            </p:nvSpPr>
            <p:spPr>
              <a:xfrm>
                <a:off x="3664440" y="5358960"/>
                <a:ext cx="41112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3" name="Forma livre 72"/>
              <p:cNvSpPr/>
              <p:nvPr/>
            </p:nvSpPr>
            <p:spPr>
              <a:xfrm>
                <a:off x="4067640" y="5358960"/>
                <a:ext cx="41292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4" name="Forma livre 73"/>
              <p:cNvSpPr/>
              <p:nvPr/>
            </p:nvSpPr>
            <p:spPr>
              <a:xfrm>
                <a:off x="4482000" y="5358960"/>
                <a:ext cx="40968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5" name="Forma livre 74"/>
              <p:cNvSpPr/>
              <p:nvPr/>
            </p:nvSpPr>
            <p:spPr>
              <a:xfrm>
                <a:off x="4893120" y="5358960"/>
                <a:ext cx="41292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6" name="Forma livre 75"/>
              <p:cNvSpPr/>
              <p:nvPr/>
            </p:nvSpPr>
            <p:spPr>
              <a:xfrm>
                <a:off x="5307479" y="5358960"/>
                <a:ext cx="41292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7" name="Forma livre 76"/>
              <p:cNvSpPr/>
              <p:nvPr/>
            </p:nvSpPr>
            <p:spPr>
              <a:xfrm>
                <a:off x="5721840" y="5358960"/>
                <a:ext cx="411120" cy="264240"/>
              </a:xfrm>
              <a:custGeom>
                <a:avLst/>
                <a:gdLst>
                  <a:gd name="x1" fmla="*/ ss 953 100000"/>
                  <a:gd name="x2" fmla="+- r 0 x1"/>
                  <a:gd name="y1" fmla="*/ ss 95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8" name="CaixaDeTexto 77"/>
              <p:cNvSpPr txBox="1"/>
              <p:nvPr/>
            </p:nvSpPr>
            <p:spPr>
              <a:xfrm>
                <a:off x="3735720" y="5310360"/>
                <a:ext cx="2646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  <p:grpSp>
            <p:nvGrpSpPr>
              <p:cNvPr id="79" name="Grupo 78"/>
              <p:cNvGrpSpPr/>
              <p:nvPr/>
            </p:nvGrpSpPr>
            <p:grpSpPr>
              <a:xfrm>
                <a:off x="4948559" y="5320035"/>
                <a:ext cx="331920" cy="354328"/>
                <a:chOff x="4948559" y="5320035"/>
                <a:chExt cx="331920" cy="354328"/>
              </a:xfrm>
            </p:grpSpPr>
            <p:sp>
              <p:nvSpPr>
                <p:cNvPr id="80" name="Forma livre 79"/>
                <p:cNvSpPr/>
                <p:nvPr/>
              </p:nvSpPr>
              <p:spPr>
                <a:xfrm>
                  <a:off x="4948559" y="5365800"/>
                  <a:ext cx="331920" cy="261720"/>
                </a:xfrm>
                <a:custGeom>
                  <a:avLst/>
                  <a:gdLst>
                    <a:gd name="x1" fmla="*/ ss 962 100000"/>
                    <a:gd name="x2" fmla="+- r 0 x1"/>
                    <a:gd name="y1" fmla="*/ ss 962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81" name="CaixaDeTexto 80"/>
                <p:cNvSpPr txBox="1"/>
                <p:nvPr/>
              </p:nvSpPr>
              <p:spPr>
                <a:xfrm>
                  <a:off x="4949279" y="5320035"/>
                  <a:ext cx="33048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G</a:t>
                  </a:r>
                </a:p>
              </p:txBody>
            </p:sp>
          </p:grpSp>
          <p:grpSp>
            <p:nvGrpSpPr>
              <p:cNvPr id="82" name="Grupo 81"/>
              <p:cNvGrpSpPr/>
              <p:nvPr/>
            </p:nvGrpSpPr>
            <p:grpSpPr>
              <a:xfrm>
                <a:off x="4136040" y="5320035"/>
                <a:ext cx="312480" cy="354328"/>
                <a:chOff x="4136040" y="5320035"/>
                <a:chExt cx="312480" cy="354328"/>
              </a:xfrm>
            </p:grpSpPr>
            <p:sp>
              <p:nvSpPr>
                <p:cNvPr id="83" name="Forma livre 82"/>
                <p:cNvSpPr/>
                <p:nvPr/>
              </p:nvSpPr>
              <p:spPr>
                <a:xfrm>
                  <a:off x="4136040" y="5365800"/>
                  <a:ext cx="312480" cy="261720"/>
                </a:xfrm>
                <a:custGeom>
                  <a:avLst/>
                  <a:gdLst>
                    <a:gd name="x1" fmla="*/ ss 962 100000"/>
                    <a:gd name="x2" fmla="+- r 0 x1"/>
                    <a:gd name="y1" fmla="*/ ss 962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84" name="CaixaDeTexto 83"/>
                <p:cNvSpPr txBox="1"/>
                <p:nvPr/>
              </p:nvSpPr>
              <p:spPr>
                <a:xfrm>
                  <a:off x="4136760" y="5320035"/>
                  <a:ext cx="3110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C</a:t>
                  </a:r>
                </a:p>
              </p:txBody>
            </p:sp>
          </p:grpSp>
          <p:grpSp>
            <p:nvGrpSpPr>
              <p:cNvPr id="85" name="Grupo 84"/>
              <p:cNvGrpSpPr/>
              <p:nvPr/>
            </p:nvGrpSpPr>
            <p:grpSpPr>
              <a:xfrm>
                <a:off x="4536000" y="5320035"/>
                <a:ext cx="331920" cy="354328"/>
                <a:chOff x="4536000" y="5320035"/>
                <a:chExt cx="331920" cy="354328"/>
              </a:xfrm>
            </p:grpSpPr>
            <p:sp>
              <p:nvSpPr>
                <p:cNvPr id="86" name="Forma livre 85"/>
                <p:cNvSpPr/>
                <p:nvPr/>
              </p:nvSpPr>
              <p:spPr>
                <a:xfrm>
                  <a:off x="4536000" y="5365800"/>
                  <a:ext cx="331920" cy="261720"/>
                </a:xfrm>
                <a:custGeom>
                  <a:avLst/>
                  <a:gdLst>
                    <a:gd name="x1" fmla="*/ ss 962 100000"/>
                    <a:gd name="x2" fmla="+- r 0 x1"/>
                    <a:gd name="y1" fmla="*/ ss 962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87" name="CaixaDeTexto 86"/>
                <p:cNvSpPr txBox="1"/>
                <p:nvPr/>
              </p:nvSpPr>
              <p:spPr>
                <a:xfrm>
                  <a:off x="4536720" y="5320035"/>
                  <a:ext cx="33048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D</a:t>
                  </a:r>
                </a:p>
              </p:txBody>
            </p:sp>
          </p:grpSp>
          <p:grpSp>
            <p:nvGrpSpPr>
              <p:cNvPr id="88" name="Grupo 87"/>
              <p:cNvGrpSpPr/>
              <p:nvPr/>
            </p:nvGrpSpPr>
            <p:grpSpPr>
              <a:xfrm>
                <a:off x="3297600" y="5008636"/>
                <a:ext cx="331920" cy="354328"/>
                <a:chOff x="3297600" y="5008636"/>
                <a:chExt cx="331920" cy="354328"/>
              </a:xfrm>
            </p:grpSpPr>
            <p:sp>
              <p:nvSpPr>
                <p:cNvPr id="89" name="Forma livre 88"/>
                <p:cNvSpPr/>
                <p:nvPr/>
              </p:nvSpPr>
              <p:spPr>
                <a:xfrm>
                  <a:off x="3297600" y="5047560"/>
                  <a:ext cx="331920" cy="275760"/>
                </a:xfrm>
                <a:custGeom>
                  <a:avLst/>
                  <a:gdLst>
                    <a:gd name="x1" fmla="*/ ss 913 100000"/>
                    <a:gd name="x2" fmla="+- r 0 x1"/>
                    <a:gd name="y1" fmla="*/ ss 913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90" name="CaixaDeTexto 89"/>
                <p:cNvSpPr txBox="1"/>
                <p:nvPr/>
              </p:nvSpPr>
              <p:spPr>
                <a:xfrm>
                  <a:off x="3298320" y="5008636"/>
                  <a:ext cx="33048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A</a:t>
                  </a:r>
                </a:p>
              </p:txBody>
            </p:sp>
          </p:grpSp>
          <p:grpSp>
            <p:nvGrpSpPr>
              <p:cNvPr id="91" name="Grupo 90"/>
              <p:cNvGrpSpPr/>
              <p:nvPr/>
            </p:nvGrpSpPr>
            <p:grpSpPr>
              <a:xfrm>
                <a:off x="5380560" y="5020156"/>
                <a:ext cx="274680" cy="354328"/>
                <a:chOff x="5380560" y="5020156"/>
                <a:chExt cx="274680" cy="354328"/>
              </a:xfrm>
            </p:grpSpPr>
            <p:sp>
              <p:nvSpPr>
                <p:cNvPr id="92" name="Forma livre 91"/>
                <p:cNvSpPr/>
                <p:nvPr/>
              </p:nvSpPr>
              <p:spPr>
                <a:xfrm>
                  <a:off x="5380560" y="5059800"/>
                  <a:ext cx="274680" cy="274320"/>
                </a:xfrm>
                <a:custGeom>
                  <a:avLst/>
                  <a:gdLst>
                    <a:gd name="x1" fmla="*/ ss 787 100000"/>
                    <a:gd name="x2" fmla="+- r 0 x1"/>
                    <a:gd name="y1" fmla="*/ ss 787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93" name="CaixaDeTexto 92"/>
                <p:cNvSpPr txBox="1"/>
                <p:nvPr/>
              </p:nvSpPr>
              <p:spPr>
                <a:xfrm>
                  <a:off x="5381279" y="5020156"/>
                  <a:ext cx="2732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F</a:t>
                  </a:r>
                </a:p>
              </p:txBody>
            </p:sp>
          </p:grpSp>
          <p:grpSp>
            <p:nvGrpSpPr>
              <p:cNvPr id="94" name="Grupo 93"/>
              <p:cNvGrpSpPr/>
              <p:nvPr/>
            </p:nvGrpSpPr>
            <p:grpSpPr>
              <a:xfrm>
                <a:off x="5780520" y="5020156"/>
                <a:ext cx="331920" cy="354328"/>
                <a:chOff x="5780520" y="5020156"/>
                <a:chExt cx="331920" cy="354328"/>
              </a:xfrm>
            </p:grpSpPr>
            <p:sp>
              <p:nvSpPr>
                <p:cNvPr id="95" name="Forma livre 94"/>
                <p:cNvSpPr/>
                <p:nvPr/>
              </p:nvSpPr>
              <p:spPr>
                <a:xfrm>
                  <a:off x="5780520" y="5059800"/>
                  <a:ext cx="331920" cy="274320"/>
                </a:xfrm>
                <a:custGeom>
                  <a:avLst/>
                  <a:gdLst>
                    <a:gd name="x1" fmla="*/ ss 918 100000"/>
                    <a:gd name="x2" fmla="+- r 0 x1"/>
                    <a:gd name="y1" fmla="*/ ss 918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96" name="CaixaDeTexto 95"/>
                <p:cNvSpPr txBox="1"/>
                <p:nvPr/>
              </p:nvSpPr>
              <p:spPr>
                <a:xfrm>
                  <a:off x="5781240" y="5020156"/>
                  <a:ext cx="33048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G</a:t>
                  </a:r>
                </a:p>
              </p:txBody>
            </p:sp>
          </p:grpSp>
          <p:sp>
            <p:nvSpPr>
              <p:cNvPr id="97" name="Forma livre 96"/>
              <p:cNvSpPr/>
              <p:nvPr/>
            </p:nvSpPr>
            <p:spPr>
              <a:xfrm>
                <a:off x="3231000" y="5047560"/>
                <a:ext cx="41292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8" name="Forma livre 97"/>
              <p:cNvSpPr/>
              <p:nvPr/>
            </p:nvSpPr>
            <p:spPr>
              <a:xfrm>
                <a:off x="3645360" y="5047560"/>
                <a:ext cx="41112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9" name="Forma livre 98"/>
              <p:cNvSpPr/>
              <p:nvPr/>
            </p:nvSpPr>
            <p:spPr>
              <a:xfrm>
                <a:off x="4058280" y="5047560"/>
                <a:ext cx="41256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0" name="Forma livre 99"/>
              <p:cNvSpPr/>
              <p:nvPr/>
            </p:nvSpPr>
            <p:spPr>
              <a:xfrm>
                <a:off x="4472640" y="5047560"/>
                <a:ext cx="40932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1" name="Forma livre 100"/>
              <p:cNvSpPr/>
              <p:nvPr/>
            </p:nvSpPr>
            <p:spPr>
              <a:xfrm>
                <a:off x="4883760" y="5047560"/>
                <a:ext cx="41256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2" name="Forma livre 101"/>
              <p:cNvSpPr/>
              <p:nvPr/>
            </p:nvSpPr>
            <p:spPr>
              <a:xfrm>
                <a:off x="5298120" y="5047560"/>
                <a:ext cx="41256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3" name="Forma livre 102"/>
              <p:cNvSpPr/>
              <p:nvPr/>
            </p:nvSpPr>
            <p:spPr>
              <a:xfrm>
                <a:off x="5712480" y="5047560"/>
                <a:ext cx="411120" cy="278280"/>
              </a:xfrm>
              <a:custGeom>
                <a:avLst/>
                <a:gdLst>
                  <a:gd name="x1" fmla="*/ ss 905 100000"/>
                  <a:gd name="x2" fmla="+- r 0 x1"/>
                  <a:gd name="y1" fmla="*/ ss 905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 w="12600">
                <a:solidFill>
                  <a:srgbClr val="000000"/>
                </a:solidFill>
                <a:prstDash val="solid"/>
              </a:ln>
            </p:spPr>
            <p:txBody>
              <a:bodyPr vert="horz" lIns="6120" tIns="6120" rIns="6120" bIns="612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4" name="CaixaDeTexto 103"/>
              <p:cNvSpPr txBox="1"/>
              <p:nvPr/>
            </p:nvSpPr>
            <p:spPr>
              <a:xfrm>
                <a:off x="3745440" y="5001120"/>
                <a:ext cx="2739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  <p:grpSp>
            <p:nvGrpSpPr>
              <p:cNvPr id="105" name="Grupo 104"/>
              <p:cNvGrpSpPr/>
              <p:nvPr/>
            </p:nvGrpSpPr>
            <p:grpSpPr>
              <a:xfrm>
                <a:off x="4958280" y="5020876"/>
                <a:ext cx="312840" cy="354328"/>
                <a:chOff x="4958280" y="5020876"/>
                <a:chExt cx="312840" cy="354328"/>
              </a:xfrm>
            </p:grpSpPr>
            <p:sp>
              <p:nvSpPr>
                <p:cNvPr id="106" name="Forma livre 105"/>
                <p:cNvSpPr/>
                <p:nvPr/>
              </p:nvSpPr>
              <p:spPr>
                <a:xfrm>
                  <a:off x="4958280" y="5059800"/>
                  <a:ext cx="312840" cy="275760"/>
                </a:xfrm>
                <a:custGeom>
                  <a:avLst/>
                  <a:gdLst>
                    <a:gd name="x1" fmla="*/ ss 913 100000"/>
                    <a:gd name="x2" fmla="+- r 0 x1"/>
                    <a:gd name="y1" fmla="*/ ss 913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107" name="CaixaDeTexto 106"/>
                <p:cNvSpPr txBox="1"/>
                <p:nvPr/>
              </p:nvSpPr>
              <p:spPr>
                <a:xfrm>
                  <a:off x="4959000" y="5020876"/>
                  <a:ext cx="31140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C</a:t>
                  </a:r>
                </a:p>
              </p:txBody>
            </p:sp>
          </p:grpSp>
          <p:grpSp>
            <p:nvGrpSpPr>
              <p:cNvPr id="108" name="Grupo 107"/>
              <p:cNvGrpSpPr/>
              <p:nvPr/>
            </p:nvGrpSpPr>
            <p:grpSpPr>
              <a:xfrm>
                <a:off x="4136040" y="5018356"/>
                <a:ext cx="293760" cy="354328"/>
                <a:chOff x="4136040" y="5018356"/>
                <a:chExt cx="293760" cy="354328"/>
              </a:xfrm>
            </p:grpSpPr>
            <p:sp>
              <p:nvSpPr>
                <p:cNvPr id="109" name="Forma livre 108"/>
                <p:cNvSpPr/>
                <p:nvPr/>
              </p:nvSpPr>
              <p:spPr>
                <a:xfrm>
                  <a:off x="4136040" y="5057279"/>
                  <a:ext cx="293760" cy="275760"/>
                </a:xfrm>
                <a:custGeom>
                  <a:avLst/>
                  <a:gdLst>
                    <a:gd name="x1" fmla="*/ ss 783 100000"/>
                    <a:gd name="x2" fmla="+- r 0 x1"/>
                    <a:gd name="y1" fmla="*/ ss 783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110" name="CaixaDeTexto 109"/>
                <p:cNvSpPr txBox="1"/>
                <p:nvPr/>
              </p:nvSpPr>
              <p:spPr>
                <a:xfrm>
                  <a:off x="4136760" y="5018356"/>
                  <a:ext cx="29232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E</a:t>
                  </a:r>
                </a:p>
              </p:txBody>
            </p:sp>
          </p:grpSp>
          <p:grpSp>
            <p:nvGrpSpPr>
              <p:cNvPr id="111" name="Grupo 110"/>
              <p:cNvGrpSpPr/>
              <p:nvPr/>
            </p:nvGrpSpPr>
            <p:grpSpPr>
              <a:xfrm>
                <a:off x="4536000" y="5018356"/>
                <a:ext cx="312480" cy="354328"/>
                <a:chOff x="4536000" y="5018356"/>
                <a:chExt cx="312480" cy="354328"/>
              </a:xfrm>
            </p:grpSpPr>
            <p:sp>
              <p:nvSpPr>
                <p:cNvPr id="112" name="Forma livre 111"/>
                <p:cNvSpPr/>
                <p:nvPr/>
              </p:nvSpPr>
              <p:spPr>
                <a:xfrm>
                  <a:off x="4536000" y="5057279"/>
                  <a:ext cx="312480" cy="275760"/>
                </a:xfrm>
                <a:custGeom>
                  <a:avLst/>
                  <a:gdLst>
                    <a:gd name="x1" fmla="*/ ss 913 100000"/>
                    <a:gd name="x2" fmla="+- r 0 x1"/>
                    <a:gd name="y1" fmla="*/ ss 913 100000"/>
                    <a:gd name="y2" fmla="+- b 0 y1"/>
                    <a:gd name="il" fmla="*/ x1 29289 100000"/>
                    <a:gd name="ir" fmla="+- r 0 il"/>
                    <a:gd name="it" fmla="*/ y1 29289 100000"/>
                    <a:gd name="ib" fmla="+- b 0 it"/>
                  </a:gdLst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il" t="il" r="ir" b="ib"/>
                  <a:pathLst>
                    <a:path>
                      <a:moveTo>
                        <a:pt x="l" y="y1"/>
                      </a:moveTo>
                      <a:arcTo wR="x1" hR="y1" stAng="cd2" swAng="cd4"/>
                      <a:lnTo>
                        <a:pt x="x2" y="t"/>
                      </a:lnTo>
                      <a:arcTo wR="x1" hR="y1" stAng="3cd4" swAng="cd4"/>
                      <a:lnTo>
                        <a:pt x="r" y="y2"/>
                      </a:lnTo>
                      <a:arcTo wR="x1" hR="y1" stAng="0" swAng="cd4"/>
                      <a:lnTo>
                        <a:pt x="x1" y="b"/>
                      </a:lnTo>
                      <a:arcTo wR="x1" hR="y1" stAng="cd4" swAng="cd4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lIns="0" tIns="0" rIns="0" bIns="0" anchor="ctr" anchorCtr="1" compatLnSpc="0"/>
                <a:lstStyle/>
                <a:p>
                  <a:pPr hangingPunct="0">
                    <a:lnSpc>
                      <a:spcPct val="105000"/>
                    </a:lnSpc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t-BR" sz="24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endParaRPr>
                </a:p>
              </p:txBody>
            </p:sp>
            <p:sp>
              <p:nvSpPr>
                <p:cNvPr id="113" name="CaixaDeTexto 112"/>
                <p:cNvSpPr txBox="1"/>
                <p:nvPr/>
              </p:nvSpPr>
              <p:spPr>
                <a:xfrm>
                  <a:off x="4536720" y="5018356"/>
                  <a:ext cx="311040" cy="3543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anchor="ctr" anchorCtr="1" compatLnSpc="0">
                  <a:spAutoFit/>
                </a:bodyPr>
                <a:lstStyle/>
                <a:p>
                  <a:pPr algn="ctr" hangingPunct="0">
                    <a:lnSpc>
                      <a:spcPct val="89000"/>
                    </a:lnSpc>
                    <a:spcBef>
                      <a:spcPts val="612"/>
                    </a:spcBef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t-BR" sz="2700">
                      <a:solidFill>
                        <a:srgbClr val="000000"/>
                      </a:solidFill>
                      <a:latin typeface="Times New Roman" pitchFamily="18"/>
                      <a:ea typeface="Arial Unicode MS" pitchFamily="2"/>
                      <a:cs typeface="Tahoma" pitchFamily="2"/>
                    </a:rPr>
                    <a:t>B</a:t>
                  </a:r>
                </a:p>
              </p:txBody>
            </p:sp>
          </p:grpSp>
          <p:sp>
            <p:nvSpPr>
              <p:cNvPr id="114" name="CaixaDeTexto 113"/>
              <p:cNvSpPr txBox="1"/>
              <p:nvPr/>
            </p:nvSpPr>
            <p:spPr>
              <a:xfrm>
                <a:off x="2202480" y="4992944"/>
                <a:ext cx="876239" cy="4094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18000" tIns="46800" rIns="18000" bIns="46800" anchor="ctr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1636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400" b="1" i="1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filho</a:t>
                </a:r>
                <a:r>
                  <a:rPr lang="pt-BR" sz="2400" b="1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1</a:t>
                </a:r>
              </a:p>
            </p:txBody>
          </p:sp>
          <p:sp>
            <p:nvSpPr>
              <p:cNvPr id="115" name="CaixaDeTexto 114"/>
              <p:cNvSpPr txBox="1"/>
              <p:nvPr/>
            </p:nvSpPr>
            <p:spPr>
              <a:xfrm>
                <a:off x="2211839" y="5293544"/>
                <a:ext cx="876239" cy="4094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18000" tIns="46800" rIns="18000" bIns="46800" anchor="ctr" anchorCtr="0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1636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400" b="1" i="1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filho</a:t>
                </a:r>
                <a:r>
                  <a:rPr lang="pt-BR" sz="2400" b="1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2</a:t>
                </a:r>
              </a:p>
            </p:txBody>
          </p:sp>
          <p:sp>
            <p:nvSpPr>
              <p:cNvPr id="116" name="Conector reto 115"/>
              <p:cNvSpPr/>
              <p:nvPr/>
            </p:nvSpPr>
            <p:spPr>
              <a:xfrm>
                <a:off x="4069440" y="4873320"/>
                <a:ext cx="0" cy="890640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prstDash val="solid"/>
              </a:ln>
            </p:spPr>
            <p:txBody>
              <a:bodyPr vert="horz" lIns="19080" tIns="19080" rIns="19080" bIns="1908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17" name="Conector reto 116"/>
              <p:cNvSpPr/>
              <p:nvPr/>
            </p:nvSpPr>
            <p:spPr>
              <a:xfrm>
                <a:off x="4888440" y="4881960"/>
                <a:ext cx="0" cy="890280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prstDash val="solid"/>
              </a:ln>
            </p:spPr>
            <p:txBody>
              <a:bodyPr vert="horz" lIns="19080" tIns="19080" rIns="19080" bIns="1908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7965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O Problema da Mochila zero-um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5710998" y="1717188"/>
                <a:ext cx="1606146" cy="948074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0" tIns="0" rIns="0" bIns="0" anchor="t" anchorCtr="0" compatLnSpc="0">
                <a:noAutofit/>
              </a:bodyPr>
              <a:lstStyle/>
              <a:p>
                <a:pPr defTabSz="829544" hangingPunct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633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pt-BR" sz="1633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1633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pt-BR" sz="1633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sz="1633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633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pt-BR" sz="1633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pt-BR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pt-BR" sz="1633" i="1">
                  <a:solidFill>
                    <a:srgbClr val="000000"/>
                  </a:solidFill>
                  <a:latin typeface="Nimbus Sans L" pitchFamily="18"/>
                  <a:ea typeface=""/>
                  <a:cs typeface=""/>
                </a:endParaRPr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998" y="1717188"/>
                <a:ext cx="1606146" cy="9480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3982711" y="1949712"/>
            <a:ext cx="1471597" cy="3745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Maximizar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/>
              <p:cNvSpPr txBox="1"/>
              <p:nvPr/>
            </p:nvSpPr>
            <p:spPr>
              <a:xfrm>
                <a:off x="5648617" y="2701189"/>
                <a:ext cx="2151492" cy="1214569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0" tIns="0" rIns="0" bIns="0" anchor="t" anchorCtr="0" compatLnSpc="0">
                <a:noAutofit/>
              </a:bodyPr>
              <a:lstStyle/>
              <a:p>
                <a:pPr defTabSz="829544" hangingPunct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sz="1633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pt-BR" sz="1633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sz="1633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633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BR" sz="1633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pt-BR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sz="1633" b="0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pt-BR" sz="1633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pt-BR" sz="1633" i="1" dirty="0">
                  <a:solidFill>
                    <a:srgbClr val="000000"/>
                  </a:solidFill>
                  <a:latin typeface="Nimbus Sans L" pitchFamily="18"/>
                  <a:ea typeface=""/>
                  <a:cs typeface=""/>
                </a:endParaRPr>
              </a:p>
            </p:txBody>
          </p:sp>
        </mc:Choice>
        <mc:Fallback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617" y="2701189"/>
                <a:ext cx="2151492" cy="12145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xaDeTexto 5"/>
          <p:cNvSpPr txBox="1"/>
          <p:nvPr/>
        </p:nvSpPr>
        <p:spPr>
          <a:xfrm>
            <a:off x="4196622" y="2923918"/>
            <a:ext cx="1257355" cy="3745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Sujeita 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5748226" y="3915758"/>
                <a:ext cx="1417711" cy="457542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0" tIns="0" rIns="0" bIns="0" anchor="t" anchorCtr="0" compatLnSpc="0">
                <a:noAutofit/>
              </a:bodyPr>
              <a:lstStyle/>
              <a:p>
                <a:pPr defTabSz="829544" hangingPunct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633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pt-BR" sz="1633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pt-BR" sz="1633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633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33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pt-BR" sz="1633" i="1">
                  <a:solidFill>
                    <a:srgbClr val="000000"/>
                  </a:solidFill>
                  <a:latin typeface="Nimbus Sans L" pitchFamily="18"/>
                  <a:ea typeface=""/>
                  <a:cs typeface=""/>
                </a:endParaRPr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226" y="3915758"/>
                <a:ext cx="1417711" cy="4575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2188120" y="4608447"/>
            <a:ext cx="7658426" cy="11237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Uma solução </a:t>
            </a: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é um vetor de uns e zeros.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Se o objeto </a:t>
            </a: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j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está mochila então </a:t>
            </a: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</a:t>
            </a:r>
            <a:r>
              <a:rPr lang="pt-BR" sz="2540" i="1" baseline="-2500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j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= 1, caso contrário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</a:t>
            </a:r>
            <a:r>
              <a:rPr lang="pt-BR" sz="2540" i="1" baseline="-2500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j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= 0.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047034" y="1094387"/>
            <a:ext cx="5437973" cy="3745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(do inglês, 0-1 knapsack problem)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188120" y="4608447"/>
            <a:ext cx="7658426" cy="11237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Uma solução </a:t>
            </a: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é um vetor de uns e zeros.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Se o objeto </a:t>
            </a: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j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está mochila então </a:t>
            </a: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</a:t>
            </a:r>
            <a:r>
              <a:rPr lang="pt-BR" sz="2540" i="1" baseline="-2500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j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= 1, caso contrário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</a:t>
            </a:r>
            <a:r>
              <a:rPr lang="pt-BR" sz="2540" i="1" baseline="-2500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j</a:t>
            </a: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= 0.</a:t>
            </a:r>
          </a:p>
        </p:txBody>
      </p:sp>
    </p:spTree>
    <p:extLst>
      <p:ext uri="{BB962C8B-B14F-4D97-AF65-F5344CB8AC3E}">
        <p14:creationId xmlns:p14="http://schemas.microsoft.com/office/powerpoint/2010/main" val="599853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Algoritmo Genético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1927832" y="1065320"/>
            <a:ext cx="8286129" cy="5431445"/>
          </a:xfrm>
        </p:spPr>
        <p:txBody>
          <a:bodyPr/>
          <a:lstStyle/>
          <a:p>
            <a:pPr lvl="0"/>
            <a:r>
              <a:rPr lang="pt-BR" b="1"/>
              <a:t>Cromossomo</a:t>
            </a:r>
          </a:p>
          <a:p>
            <a:pPr lvl="1">
              <a:buSzPct val="45000"/>
              <a:buChar char="●"/>
            </a:pPr>
            <a:r>
              <a:rPr lang="pt-BR"/>
              <a:t>A solução s (um vetor de uns e zeros) é naturalmente representada por um cromossomo binário.</a:t>
            </a:r>
          </a:p>
          <a:p>
            <a:pPr lvl="0"/>
            <a:r>
              <a:rPr lang="pt-BR" b="1"/>
              <a:t>Operadores binários padrão</a:t>
            </a:r>
          </a:p>
          <a:p>
            <a:pPr lvl="1">
              <a:buSzPct val="45000"/>
              <a:buChar char="●"/>
            </a:pPr>
            <a:r>
              <a:rPr lang="pt-BR"/>
              <a:t>Crossover de 1-ponto (ou 2-pontos, etc)</a:t>
            </a:r>
          </a:p>
          <a:p>
            <a:pPr lvl="1">
              <a:buSzPct val="45000"/>
              <a:buChar char="●"/>
            </a:pPr>
            <a:r>
              <a:rPr lang="pt-BR"/>
              <a:t>Mutação (invertendo os bits)</a:t>
            </a:r>
          </a:p>
        </p:txBody>
      </p:sp>
    </p:spTree>
    <p:extLst>
      <p:ext uri="{BB962C8B-B14F-4D97-AF65-F5344CB8AC3E}">
        <p14:creationId xmlns:p14="http://schemas.microsoft.com/office/powerpoint/2010/main" val="207468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Uma Instância do Problema da Mochila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924240" y="2412812"/>
            <a:ext cx="3160042" cy="3210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Capacidade da mochila: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>
            <a:lum bright="-50000"/>
            <a:alphaModFix/>
          </a:blip>
          <a:srcRect/>
          <a:stretch>
            <a:fillRect/>
          </a:stretch>
        </p:blipFill>
        <p:spPr>
          <a:xfrm>
            <a:off x="1914119" y="1110065"/>
            <a:ext cx="8330542" cy="123710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937961" y="3184206"/>
            <a:ext cx="4291989" cy="12872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b="1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11001110 (cromossomo válido)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177" dirty="0">
              <a:solidFill>
                <a:srgbClr val="000000"/>
              </a:solidFill>
              <a:latin typeface="Nimbus Sans L" pitchFamily="18"/>
              <a:ea typeface="HG Mincho Light J" pitchFamily="2"/>
              <a:cs typeface="Tahoma" pitchFamily="2"/>
            </a:endParaRP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peso =  5+4+4+4+6 = 23 </a:t>
            </a:r>
            <a:r>
              <a:rPr lang="pt-BR" sz="2177" dirty="0" smtClean="0">
                <a:solidFill>
                  <a:srgbClr val="000000"/>
                </a:solidFill>
                <a:ea typeface="HG Mincho Light J" pitchFamily="2"/>
                <a:cs typeface="Tahoma" pitchFamily="2"/>
              </a:rPr>
              <a:t>&lt;</a:t>
            </a:r>
            <a:r>
              <a:rPr lang="pt-BR" sz="2177" dirty="0" smtClean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 </a:t>
            </a:r>
            <a:r>
              <a:rPr lang="pt-BR" sz="2177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25        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função objetivo =  3+3+2+3+5 = 16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80415" y="5055869"/>
            <a:ext cx="2574802" cy="13377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b="1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11111001 (inválido)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540" dirty="0">
              <a:solidFill>
                <a:srgbClr val="000000"/>
              </a:solidFill>
              <a:latin typeface="Nimbus Sans L" pitchFamily="18"/>
              <a:ea typeface="HG Mincho Light J" pitchFamily="2"/>
              <a:cs typeface="Tahoma" pitchFamily="2"/>
            </a:endParaRP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peso = 36 &gt; 25        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Função objetivo = ?</a:t>
            </a:r>
          </a:p>
        </p:txBody>
      </p:sp>
      <p:sp>
        <p:nvSpPr>
          <p:cNvPr id="7" name="Conector reto 6"/>
          <p:cNvSpPr/>
          <p:nvPr/>
        </p:nvSpPr>
        <p:spPr>
          <a:xfrm>
            <a:off x="1712611" y="3035613"/>
            <a:ext cx="8708400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71999" cap="flat">
            <a:solidFill>
              <a:srgbClr val="000000"/>
            </a:solidFill>
            <a:prstDash val="solid"/>
            <a:miter/>
          </a:ln>
        </p:spPr>
        <p:txBody>
          <a:bodyPr vert="horz" wrap="square" lIns="32658" tIns="32658" rIns="32658" bIns="32658" anchor="ctr" anchorCtr="1" compatLnSpc="0">
            <a:no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540" i="1">
              <a:solidFill>
                <a:srgbClr val="000000"/>
              </a:solidFill>
              <a:latin typeface="Nimbus Sans L" pitchFamily="18"/>
              <a:ea typeface="HG Mincho Light J" pitchFamily="2"/>
              <a:cs typeface="Tahoma" pitchFamily="2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888331" y="2317127"/>
            <a:ext cx="1531689" cy="471262"/>
          </a:xfrm>
          <a:prstGeom prst="rect">
            <a:avLst/>
          </a:prstGeom>
          <a:solidFill>
            <a:srgbClr val="FFFF00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b = 25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611" y="1045684"/>
            <a:ext cx="7168376" cy="102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22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Como Lidar com Indivíduos Inválidos?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1927832" y="1065320"/>
            <a:ext cx="8286129" cy="5431445"/>
          </a:xfrm>
        </p:spPr>
        <p:txBody>
          <a:bodyPr/>
          <a:lstStyle/>
          <a:p>
            <a:pPr lvl="0"/>
            <a:r>
              <a:rPr lang="pt-BR"/>
              <a:t>Solução 1 – reparar o indivíduo</a:t>
            </a:r>
          </a:p>
          <a:p>
            <a:pPr lvl="0"/>
            <a:r>
              <a:rPr lang="pt-BR"/>
              <a:t>Solução 2 – penalizar a função objetivo</a:t>
            </a:r>
          </a:p>
        </p:txBody>
      </p:sp>
    </p:spTree>
    <p:extLst>
      <p:ext uri="{BB962C8B-B14F-4D97-AF65-F5344CB8AC3E}">
        <p14:creationId xmlns:p14="http://schemas.microsoft.com/office/powerpoint/2010/main" val="174612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vre 1"/>
          <p:cNvSpPr/>
          <p:nvPr/>
        </p:nvSpPr>
        <p:spPr>
          <a:xfrm>
            <a:off x="6278933" y="1193996"/>
            <a:ext cx="3699235" cy="1606470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FFFF00"/>
          </a:solidFill>
          <a:ln w="0" cap="flat">
            <a:solidFill>
              <a:srgbClr val="000000"/>
            </a:solidFill>
            <a:prstDash val="solid"/>
            <a:miter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540" i="1">
              <a:solidFill>
                <a:srgbClr val="000000"/>
              </a:solidFill>
              <a:latin typeface="Nimbus Sans L" pitchFamily="18"/>
              <a:ea typeface="HG Mincho Light J" pitchFamily="2"/>
              <a:cs typeface="Tahoma" pitchFamily="2"/>
            </a:endParaRPr>
          </a:p>
        </p:txBody>
      </p:sp>
      <p:sp>
        <p:nvSpPr>
          <p:cNvPr id="3" name="Título 2"/>
          <p:cNvSpPr txBox="1">
            <a:spLocks noGrp="1"/>
          </p:cNvSpPr>
          <p:nvPr>
            <p:ph type="title" idx="4294967295"/>
          </p:nvPr>
        </p:nvSpPr>
        <p:spPr>
          <a:xfrm>
            <a:off x="1550270" y="215216"/>
            <a:ext cx="8520288" cy="726980"/>
          </a:xfrm>
        </p:spPr>
        <p:txBody>
          <a:bodyPr/>
          <a:lstStyle/>
          <a:p>
            <a:pPr lvl="0"/>
            <a:r>
              <a:rPr lang="pt-BR"/>
              <a:t>Reparando o Indivíduo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4294967295"/>
          </p:nvPr>
        </p:nvSpPr>
        <p:spPr>
          <a:xfrm>
            <a:off x="1927832" y="1065320"/>
            <a:ext cx="8286129" cy="4740390"/>
          </a:xfrm>
        </p:spPr>
        <p:txBody>
          <a:bodyPr/>
          <a:lstStyle/>
          <a:p>
            <a:pPr lvl="0"/>
            <a:r>
              <a:rPr lang="pt-BR" b="1" u="sng"/>
              <a:t>Indivíduo inválido</a:t>
            </a:r>
          </a:p>
          <a:p>
            <a:pPr lvl="1">
              <a:buSzPct val="45000"/>
              <a:buChar char="●"/>
            </a:pPr>
            <a:r>
              <a:rPr lang="pt-BR"/>
              <a:t>1 1 1 1 1 0 0 1       </a:t>
            </a:r>
          </a:p>
          <a:p>
            <a:pPr lvl="1">
              <a:buSzPct val="45000"/>
              <a:buChar char="●"/>
            </a:pPr>
            <a:r>
              <a:rPr lang="pt-BR"/>
              <a:t>peso = 36 &gt; 25        </a:t>
            </a:r>
          </a:p>
          <a:p>
            <a:pPr lvl="1">
              <a:buSzPct val="45000"/>
              <a:buChar char="●"/>
            </a:pPr>
            <a:r>
              <a:rPr lang="pt-BR"/>
              <a:t>Função objetivo = 16</a:t>
            </a:r>
          </a:p>
          <a:p>
            <a:pPr lvl="0">
              <a:buNone/>
            </a:pPr>
            <a:endParaRPr lang="pt-BR" b="1" u="sng"/>
          </a:p>
          <a:p>
            <a:pPr lvl="0"/>
            <a:r>
              <a:rPr lang="pt-BR" b="1" u="sng"/>
              <a:t>Indivíduo “reparado”</a:t>
            </a:r>
          </a:p>
          <a:p>
            <a:pPr lvl="1">
              <a:buSzPct val="45000"/>
              <a:buChar char="●"/>
            </a:pPr>
            <a:r>
              <a:rPr lang="pt-BR"/>
              <a:t>1 1 1 1 0 0 0 0</a:t>
            </a:r>
          </a:p>
          <a:p>
            <a:pPr lvl="1">
              <a:buSzPct val="45000"/>
              <a:buChar char="●"/>
            </a:pPr>
            <a:r>
              <a:rPr lang="pt-BR"/>
              <a:t>Peso = 24 (ok!)</a:t>
            </a:r>
          </a:p>
          <a:p>
            <a:pPr lvl="1">
              <a:buSzPct val="45000"/>
              <a:buChar char="●"/>
            </a:pPr>
            <a:r>
              <a:rPr lang="pt-BR"/>
              <a:t>Função objetivo = 12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549020" y="1418035"/>
            <a:ext cx="2854352" cy="3210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1   1   1   1   1   0   0   1</a:t>
            </a:r>
          </a:p>
        </p:txBody>
      </p:sp>
      <p:sp>
        <p:nvSpPr>
          <p:cNvPr id="6" name="Forma livre 5"/>
          <p:cNvSpPr/>
          <p:nvPr/>
        </p:nvSpPr>
        <p:spPr>
          <a:xfrm rot="16200000">
            <a:off x="8407682" y="1253437"/>
            <a:ext cx="553560" cy="1511763"/>
          </a:xfrm>
          <a:custGeom>
            <a:avLst>
              <a:gd name="f0" fmla="val 2901"/>
              <a:gd name="f1" fmla="val 11079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6200"/>
              <a:gd name="f11" fmla="val 108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pin 0 f0 5400"/>
              <a:gd name="f20" fmla="pin 0 f1 21600"/>
              <a:gd name="f21" fmla="*/ f14 f2 1"/>
              <a:gd name="f22" fmla="+- f18 0 f17"/>
              <a:gd name="f23" fmla="val f19"/>
              <a:gd name="f24" fmla="val f20"/>
              <a:gd name="f25" fmla="*/ f19 f16 1"/>
              <a:gd name="f26" fmla="*/ 0 f15 1"/>
              <a:gd name="f27" fmla="*/ f20 f16 1"/>
              <a:gd name="f28" fmla="*/ f21 1 f4"/>
              <a:gd name="f29" fmla="*/ f22 1 21600"/>
              <a:gd name="f30" fmla="*/ f23 1 2"/>
              <a:gd name="f31" fmla="+- 21600 0 f23"/>
              <a:gd name="f32" fmla="*/ f23 10000 1"/>
              <a:gd name="f33" fmla="+- f24 0 f23"/>
              <a:gd name="f34" fmla="+- f24 f23 0"/>
              <a:gd name="f35" fmla="+- f28 0 f3"/>
              <a:gd name="f36" fmla="*/ 10800 f29 1"/>
              <a:gd name="f37" fmla="*/ 13800 f29 1"/>
              <a:gd name="f38" fmla="*/ 21600 f29 1"/>
              <a:gd name="f39" fmla="*/ 0 f29 1"/>
              <a:gd name="f40" fmla="+- f24 0 f30"/>
              <a:gd name="f41" fmla="+- f24 f30 0"/>
              <a:gd name="f42" fmla="+- 21600 0 f30"/>
              <a:gd name="f43" fmla="*/ f32 1 31953"/>
              <a:gd name="f44" fmla="+- 21600 0 f43"/>
              <a:gd name="f45" fmla="*/ f36 1 f29"/>
              <a:gd name="f46" fmla="*/ f38 1 f29"/>
              <a:gd name="f47" fmla="*/ f39 1 f29"/>
              <a:gd name="f48" fmla="*/ f37 1 f29"/>
              <a:gd name="f49" fmla="*/ f43 f16 1"/>
              <a:gd name="f50" fmla="*/ f45 f15 1"/>
              <a:gd name="f51" fmla="*/ f48 f15 1"/>
              <a:gd name="f52" fmla="*/ f46 f15 1"/>
              <a:gd name="f53" fmla="*/ f44 f16 1"/>
              <a:gd name="f54" fmla="*/ f47 f16 1"/>
              <a:gd name="f55" fmla="*/ f47 f15 1"/>
              <a:gd name="f56" fmla="*/ f45 f16 1"/>
              <a:gd name="f57" fmla="*/ f46 f16 1"/>
            </a:gdLst>
            <a:ahLst>
              <a:ahXY gdRefY="f0" minY="f7" maxY="f9">
                <a:pos x="f50" y="f25"/>
              </a:ahXY>
              <a:ahXY gdRefY="f1" minY="f7" maxY="f8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2" y="f54"/>
              </a:cxn>
              <a:cxn ang="f35">
                <a:pos x="f55" y="f56"/>
              </a:cxn>
              <a:cxn ang="f35">
                <a:pos x="f52" y="f57"/>
              </a:cxn>
            </a:cxnLst>
            <a:rect l="f51" t="f49" r="f52" b="f53"/>
            <a:pathLst>
              <a:path w="21600" h="21600">
                <a:moveTo>
                  <a:pt x="f8" y="f7"/>
                </a:moveTo>
                <a:cubicBezTo>
                  <a:pt x="f10" y="f7"/>
                  <a:pt x="f11" y="f30"/>
                  <a:pt x="f11" y="f23"/>
                </a:cubicBezTo>
                <a:lnTo>
                  <a:pt x="f11" y="f33"/>
                </a:lnTo>
                <a:cubicBezTo>
                  <a:pt x="f11" y="f40"/>
                  <a:pt x="f9" y="f24"/>
                  <a:pt x="f7" y="f24"/>
                </a:cubicBezTo>
                <a:cubicBezTo>
                  <a:pt x="f9" y="f24"/>
                  <a:pt x="f11" y="f41"/>
                  <a:pt x="f11" y="f34"/>
                </a:cubicBezTo>
                <a:lnTo>
                  <a:pt x="f11" y="f31"/>
                </a:lnTo>
                <a:cubicBezTo>
                  <a:pt x="f11" y="f42"/>
                  <a:pt x="f10" y="f8"/>
                  <a:pt x="f8" y="f8"/>
                </a:cubicBezTo>
              </a:path>
            </a:pathLst>
          </a:custGeom>
          <a:noFill/>
          <a:ln w="35999" cap="flat">
            <a:solidFill>
              <a:srgbClr val="000000"/>
            </a:solidFill>
            <a:prstDash val="solid"/>
            <a:miter/>
          </a:ln>
        </p:spPr>
        <p:txBody>
          <a:bodyPr vert="horz" wrap="square" lIns="16333" tIns="16333" rIns="16333" bIns="16333" anchor="ctr" anchorCtr="0" compatLnSpc="0">
            <a:no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540" i="1">
              <a:solidFill>
                <a:srgbClr val="000000"/>
              </a:solidFill>
              <a:latin typeface="Nimbus Sans L" pitchFamily="18"/>
              <a:ea typeface="HG Mincho Light J" pitchFamily="2"/>
              <a:cs typeface="Tahoma" pitchFamily="2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173781" y="2420257"/>
            <a:ext cx="1229591" cy="3210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i="1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desprezar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760972" y="3468991"/>
            <a:ext cx="2880159" cy="12841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177" i="1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visitar cada bit da esquerda para a direita e desprezar os bits que invalidam a solução.</a:t>
            </a:r>
          </a:p>
        </p:txBody>
      </p:sp>
      <p:sp>
        <p:nvSpPr>
          <p:cNvPr id="9" name="Conector reto 8"/>
          <p:cNvSpPr/>
          <p:nvPr/>
        </p:nvSpPr>
        <p:spPr>
          <a:xfrm>
            <a:off x="7231911" y="3194335"/>
            <a:ext cx="1937633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5999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16333" tIns="16333" rIns="16333" bIns="16333" anchor="ctr" anchorCtr="1" compatLnSpc="0">
            <a:no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540" i="1">
              <a:solidFill>
                <a:srgbClr val="000000"/>
              </a:solidFill>
              <a:latin typeface="Nimbus Sans L" pitchFamily="18"/>
              <a:ea typeface="HG Mincho Light J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6253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726980"/>
          </a:xfrm>
        </p:spPr>
        <p:txBody>
          <a:bodyPr/>
          <a:lstStyle/>
          <a:p>
            <a:pPr lvl="0"/>
            <a:r>
              <a:rPr lang="pt-BR"/>
              <a:t>Reparando o Indivíduo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1927832" y="1065320"/>
            <a:ext cx="8286129" cy="4740390"/>
          </a:xfrm>
        </p:spPr>
        <p:txBody>
          <a:bodyPr/>
          <a:lstStyle/>
          <a:p>
            <a:pPr lvl="0"/>
            <a:r>
              <a:rPr lang="pt-BR"/>
              <a:t>Por qual ordem dos bits devem ser visitados?</a:t>
            </a:r>
          </a:p>
          <a:p>
            <a:pPr lvl="1">
              <a:buSzPct val="45000"/>
              <a:buChar char="●"/>
            </a:pPr>
            <a:r>
              <a:rPr lang="pt-BR"/>
              <a:t>Da esquerda para direita?</a:t>
            </a:r>
          </a:p>
          <a:p>
            <a:pPr lvl="1">
              <a:buSzPct val="45000"/>
              <a:buChar char="●"/>
            </a:pPr>
            <a:r>
              <a:rPr lang="pt-BR"/>
              <a:t>No sentido oposto?</a:t>
            </a:r>
          </a:p>
          <a:p>
            <a:pPr lvl="1">
              <a:buSzPct val="45000"/>
              <a:buChar char="●"/>
            </a:pPr>
            <a:r>
              <a:rPr lang="pt-BR"/>
              <a:t>Aleatoriamente?</a:t>
            </a:r>
          </a:p>
          <a:p>
            <a:pPr lvl="0"/>
            <a:r>
              <a:rPr lang="pt-BR"/>
              <a:t>Algoritmo Guloso</a:t>
            </a:r>
          </a:p>
          <a:p>
            <a:pPr lvl="1">
              <a:buSzPct val="45000"/>
              <a:buChar char="●"/>
            </a:pPr>
            <a:r>
              <a:rPr lang="pt-BR"/>
              <a:t>Visitar primeiro os bits com a maior razão benefício/peso;</a:t>
            </a:r>
          </a:p>
          <a:p>
            <a:pPr lvl="1">
              <a:buSzPct val="45000"/>
              <a:buChar char="●"/>
            </a:pPr>
            <a:r>
              <a:rPr lang="pt-BR"/>
              <a:t>Pode produzir melhores resultados.</a:t>
            </a:r>
          </a:p>
          <a:p>
            <a:pPr lvl="1">
              <a:buNone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07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Penalizando a Função Objetivo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409223" y="3351090"/>
            <a:ext cx="6868741" cy="3990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 dirty="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Onde </a:t>
            </a:r>
            <a:r>
              <a:rPr lang="pt-BR" sz="2540" i="1" dirty="0"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a</a:t>
            </a:r>
            <a:r>
              <a:rPr lang="pt-BR" sz="2540" dirty="0">
                <a:solidFill>
                  <a:srgbClr val="000000"/>
                </a:solidFill>
                <a:latin typeface="Nimbus Sans L" pitchFamily="18"/>
                <a:ea typeface="Symbol" pitchFamily="2"/>
                <a:cs typeface="Symbol" pitchFamily="2"/>
              </a:rPr>
              <a:t> é um coeficiente de penalidade igual a: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08567" y="1602232"/>
            <a:ext cx="4291989" cy="3745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Um exemplo de penalidade é: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388319" y="5184868"/>
            <a:ext cx="7257706" cy="74917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Objetos que ultrapassam a capacidade da mochila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540">
                <a:solidFill>
                  <a:srgbClr val="000000"/>
                </a:solidFill>
                <a:latin typeface="Nimbus Sans L" pitchFamily="18"/>
                <a:ea typeface="HG Mincho Light J" pitchFamily="2"/>
                <a:cs typeface="Tahoma" pitchFamily="2"/>
              </a:rPr>
              <a:t>são penalizados.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796" y="2414080"/>
            <a:ext cx="5985594" cy="9975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2518" y="3964286"/>
            <a:ext cx="2258038" cy="100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87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25542" y="281517"/>
            <a:ext cx="8520288" cy="726980"/>
          </a:xfrm>
        </p:spPr>
        <p:txBody>
          <a:bodyPr/>
          <a:lstStyle/>
          <a:p>
            <a:pPr lvl="0"/>
            <a:r>
              <a:rPr lang="pt-BR"/>
              <a:t>Penalizando a Função Objetivo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1927832" y="1065320"/>
            <a:ext cx="8286129" cy="4740390"/>
          </a:xfrm>
        </p:spPr>
        <p:txBody>
          <a:bodyPr/>
          <a:lstStyle/>
          <a:p>
            <a:pPr lvl="0"/>
            <a:r>
              <a:rPr lang="pt-BR" b="1"/>
              <a:t>Exemplo</a:t>
            </a:r>
          </a:p>
          <a:p>
            <a:pPr lvl="1">
              <a:buSzPct val="45000"/>
              <a:buChar char="●"/>
            </a:pPr>
            <a:r>
              <a:rPr lang="pt-BR"/>
              <a:t>1 1 1 1 1 0 0 1       </a:t>
            </a:r>
          </a:p>
          <a:p>
            <a:pPr lvl="1">
              <a:buSzPct val="45000"/>
              <a:buChar char="●"/>
            </a:pPr>
            <a:r>
              <a:rPr lang="pt-BR"/>
              <a:t>peso = 36 &gt; 25        </a:t>
            </a:r>
          </a:p>
          <a:p>
            <a:pPr lvl="1">
              <a:buSzPct val="45000"/>
              <a:buChar char="●"/>
            </a:pPr>
            <a:r>
              <a:rPr lang="pt-BR"/>
              <a:t>Função original = 16</a:t>
            </a:r>
          </a:p>
          <a:p>
            <a:pPr lvl="1">
              <a:buSzPct val="45000"/>
              <a:buChar char="●"/>
            </a:pPr>
            <a:r>
              <a:rPr lang="pt-BR"/>
              <a:t>Função com penalidade = 16 – 14 x (36-25) = -138</a:t>
            </a:r>
          </a:p>
        </p:txBody>
      </p:sp>
    </p:spTree>
    <p:extLst>
      <p:ext uri="{BB962C8B-B14F-4D97-AF65-F5344CB8AC3E}">
        <p14:creationId xmlns:p14="http://schemas.microsoft.com/office/powerpoint/2010/main" val="343225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33480" y="2527200"/>
            <a:ext cx="7772400" cy="985784"/>
          </a:xfrm>
        </p:spPr>
        <p:txBody>
          <a:bodyPr vert="horz" lIns="90000" tIns="46800" rIns="90000" bIns="46800" rtlCol="0" anchor="t" anchorCtr="0">
            <a:spAutoFit/>
          </a:bodyPr>
          <a:lstStyle/>
          <a:p>
            <a:pPr algn="ctr">
              <a:lnSpc>
                <a:spcPct val="150000"/>
              </a:lnSpc>
              <a:spcBef>
                <a:spcPts val="1100"/>
              </a:spcBef>
              <a:tabLst>
                <a:tab pos="0" algn="l"/>
                <a:tab pos="107640" algn="l"/>
                <a:tab pos="556920" algn="l"/>
                <a:tab pos="1006200" algn="l"/>
                <a:tab pos="1455480" algn="l"/>
                <a:tab pos="1904760" algn="l"/>
                <a:tab pos="2354040" algn="l"/>
                <a:tab pos="2803320" algn="l"/>
                <a:tab pos="3252600" algn="l"/>
                <a:tab pos="3701880" algn="l"/>
                <a:tab pos="4151159" algn="l"/>
                <a:tab pos="4600440" algn="l"/>
                <a:tab pos="5049720" algn="l"/>
                <a:tab pos="5499000" algn="l"/>
                <a:tab pos="5948280" algn="l"/>
                <a:tab pos="6397560" algn="l"/>
                <a:tab pos="6846840" algn="l"/>
                <a:tab pos="7296120" algn="l"/>
                <a:tab pos="7745400" algn="l"/>
                <a:tab pos="8194319" algn="l"/>
                <a:tab pos="8643600" algn="l"/>
              </a:tabLst>
            </a:pPr>
            <a:r>
              <a:rPr lang="pt-BR" sz="4400" dirty="0" smtClean="0">
                <a:solidFill>
                  <a:srgbClr val="3333CC"/>
                </a:solidFill>
              </a:rPr>
              <a:t>Discussão</a:t>
            </a:r>
            <a:endParaRPr lang="pt-BR" sz="44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28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Problemas de Permutação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3934476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 sz="3200" dirty="0" err="1"/>
              <a:t>Em</a:t>
            </a:r>
            <a:r>
              <a:rPr lang="en-GB" sz="3200" dirty="0"/>
              <a:t> </a:t>
            </a:r>
            <a:r>
              <a:rPr lang="en-GB" sz="3200" dirty="0" err="1"/>
              <a:t>muitos</a:t>
            </a:r>
            <a:r>
              <a:rPr lang="en-GB" sz="3200" dirty="0"/>
              <a:t> </a:t>
            </a:r>
            <a:r>
              <a:rPr lang="en-GB" sz="3200" dirty="0" err="1"/>
              <a:t>problemas</a:t>
            </a:r>
            <a:r>
              <a:rPr lang="en-GB" sz="3200" dirty="0"/>
              <a:t> de </a:t>
            </a:r>
            <a:r>
              <a:rPr lang="en-GB" sz="3200" dirty="0" err="1"/>
              <a:t>otimização</a:t>
            </a:r>
            <a:r>
              <a:rPr lang="en-GB" sz="3200" dirty="0"/>
              <a:t> a meta é </a:t>
            </a:r>
            <a:r>
              <a:rPr lang="en-GB" sz="3200" dirty="0" err="1"/>
              <a:t>encontrar</a:t>
            </a:r>
            <a:r>
              <a:rPr lang="en-GB" sz="3200" dirty="0"/>
              <a:t> um </a:t>
            </a:r>
            <a:r>
              <a:rPr lang="en-GB" sz="3200" dirty="0" err="1"/>
              <a:t>ordenamento</a:t>
            </a:r>
            <a:r>
              <a:rPr lang="en-GB" sz="3200" dirty="0"/>
              <a:t> </a:t>
            </a:r>
            <a:r>
              <a:rPr lang="en-GB" sz="3200" dirty="0" err="1"/>
              <a:t>eficiente</a:t>
            </a:r>
            <a:r>
              <a:rPr lang="en-GB" sz="3200" dirty="0"/>
              <a:t> de </a:t>
            </a:r>
            <a:r>
              <a:rPr lang="en-GB" sz="3200" dirty="0" err="1"/>
              <a:t>ações</a:t>
            </a:r>
            <a:r>
              <a:rPr lang="en-GB" sz="3200" dirty="0"/>
              <a:t> </a:t>
            </a:r>
            <a:r>
              <a:rPr lang="en-GB" sz="3200" dirty="0" err="1"/>
              <a:t>ou</a:t>
            </a:r>
            <a:r>
              <a:rPr lang="en-GB" sz="3200" dirty="0"/>
              <a:t> </a:t>
            </a:r>
            <a:r>
              <a:rPr lang="en-GB" sz="3200" dirty="0" err="1"/>
              <a:t>tarefas</a:t>
            </a:r>
            <a:r>
              <a:rPr lang="en-GB" sz="3200" dirty="0"/>
              <a:t>.</a:t>
            </a:r>
          </a:p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 sz="3200" dirty="0" err="1"/>
              <a:t>Exemplos</a:t>
            </a:r>
            <a:r>
              <a:rPr lang="en-GB" sz="3200" dirty="0"/>
              <a:t>: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Problema</a:t>
            </a:r>
            <a:r>
              <a:rPr lang="en-GB" sz="32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do </a:t>
            </a: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Caixeiro</a:t>
            </a:r>
            <a:r>
              <a:rPr lang="en-GB" sz="32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Viajante</a:t>
            </a:r>
            <a:endParaRPr lang="en-GB" sz="320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Problemas</a:t>
            </a:r>
            <a:r>
              <a:rPr lang="en-GB" sz="32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de </a:t>
            </a: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Agendamento</a:t>
            </a:r>
            <a:endParaRPr lang="en-GB" sz="320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Coloração</a:t>
            </a:r>
            <a:r>
              <a:rPr lang="en-GB" sz="32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de </a:t>
            </a:r>
            <a:r>
              <a:rPr lang="en-GB" sz="32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Grafos</a:t>
            </a:r>
            <a:endParaRPr lang="en-GB" sz="320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75741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Principais Tópicos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34031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lvl="2"/>
            <a:r>
              <a:rPr lang="en-GB"/>
              <a:t>População Inicial</a:t>
            </a:r>
          </a:p>
          <a:p>
            <a:pPr lvl="2"/>
            <a:r>
              <a:rPr lang="en-GB"/>
              <a:t>Funções Objetivo de Alto Custo</a:t>
            </a:r>
          </a:p>
          <a:p>
            <a:pPr lvl="2"/>
            <a:r>
              <a:rPr lang="en-GB"/>
              <a:t>Critérios de Parada</a:t>
            </a:r>
          </a:p>
          <a:p>
            <a:pPr lvl="2"/>
            <a:r>
              <a:rPr lang="en-GB"/>
              <a:t>Convergência Prematura</a:t>
            </a:r>
          </a:p>
          <a:p>
            <a:pPr lvl="2"/>
            <a:r>
              <a:rPr lang="en-GB"/>
              <a:t>Diversidade</a:t>
            </a:r>
          </a:p>
          <a:p>
            <a:pPr lvl="2"/>
            <a:r>
              <a:rPr lang="en-GB"/>
              <a:t>Tipos de Substituição</a:t>
            </a:r>
          </a:p>
          <a:p>
            <a:pPr lvl="2"/>
            <a:r>
              <a:rPr lang="en-GB"/>
              <a:t>Problemas na Aptidão</a:t>
            </a:r>
          </a:p>
          <a:p>
            <a:pPr lvl="2"/>
            <a:r>
              <a:rPr lang="en-GB"/>
              <a:t>Ranking</a:t>
            </a:r>
          </a:p>
          <a:p>
            <a:pPr lvl="2"/>
            <a:r>
              <a:rPr lang="en-GB"/>
              <a:t>Seleção por Torneio</a:t>
            </a:r>
          </a:p>
          <a:p>
            <a:pPr lvl="2"/>
            <a:r>
              <a:rPr lang="en-GB"/>
              <a:t>Amostragem Estocástica Uniforme</a:t>
            </a:r>
          </a:p>
        </p:txBody>
      </p:sp>
    </p:spTree>
    <p:extLst>
      <p:ext uri="{BB962C8B-B14F-4D97-AF65-F5344CB8AC3E}">
        <p14:creationId xmlns:p14="http://schemas.microsoft.com/office/powerpoint/2010/main" val="204924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População Inicial (1/3)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190270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723"/>
              </a:spcBef>
            </a:pPr>
            <a:r>
              <a:rPr lang="en-GB"/>
              <a:t>Gerada Aleatoriatoriamente.</a:t>
            </a:r>
          </a:p>
          <a:p>
            <a:pPr>
              <a:spcBef>
                <a:spcPts val="723"/>
              </a:spcBef>
            </a:pPr>
            <a:r>
              <a:rPr lang="en-GB"/>
              <a:t>Gerada uniformente em uma grade.</a:t>
            </a:r>
          </a:p>
          <a:p>
            <a:pPr>
              <a:spcBef>
                <a:spcPts val="723"/>
              </a:spcBef>
            </a:pPr>
            <a:r>
              <a:rPr lang="en-GB"/>
              <a:t>Gerada com tendenciosidade para regiões promissoras do espaço de busca</a:t>
            </a:r>
          </a:p>
          <a:p>
            <a:pPr marL="741239" indent="-284040">
              <a:spcBef>
                <a:spcPts val="723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endParaRPr lang="en-GB" sz="2800">
              <a:latin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62878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População Inicial (2/3)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057520" y="1828800"/>
            <a:ext cx="7769160" cy="142443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lvl="0"/>
            <a:r>
              <a:rPr lang="en-GB"/>
              <a:t>Para garantir que toda posição da cadeia tem 0 e 1 na população:</a:t>
            </a:r>
          </a:p>
          <a:p>
            <a:pPr lvl="2"/>
            <a:r>
              <a:rPr lang="en-GB"/>
              <a:t>Gera a primeira metade da população aleatoriamente.</a:t>
            </a:r>
          </a:p>
          <a:p>
            <a:pPr lvl="2"/>
            <a:r>
              <a:rPr lang="en-GB"/>
              <a:t>Inverte todos os bits da primeira metade: tem-se a segunda metade.</a:t>
            </a:r>
          </a:p>
          <a:p>
            <a:pPr marL="741239" indent="-284040">
              <a:lnSpc>
                <a:spcPct val="64000"/>
              </a:lnSpc>
              <a:spcBef>
                <a:spcPts val="723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endParaRPr lang="en-GB" sz="2800"/>
          </a:p>
        </p:txBody>
      </p:sp>
      <p:sp>
        <p:nvSpPr>
          <p:cNvPr id="4" name="Forma livre 3"/>
          <p:cNvSpPr/>
          <p:nvPr/>
        </p:nvSpPr>
        <p:spPr>
          <a:xfrm>
            <a:off x="4813319" y="4948200"/>
            <a:ext cx="36360" cy="12600"/>
          </a:xfrm>
          <a:custGeom>
            <a:avLst/>
            <a:gdLst>
              <a:gd name="x1" fmla="*/ ss 11428 100000"/>
              <a:gd name="x2" fmla="+- r 0 x1"/>
              <a:gd name="y1" fmla="*/ ss 11428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orma livre 4"/>
          <p:cNvSpPr/>
          <p:nvPr/>
        </p:nvSpPr>
        <p:spPr>
          <a:xfrm>
            <a:off x="6488040" y="4948200"/>
            <a:ext cx="36720" cy="12600"/>
          </a:xfrm>
          <a:custGeom>
            <a:avLst/>
            <a:gdLst>
              <a:gd name="x1" fmla="*/ ss 11428 100000"/>
              <a:gd name="x2" fmla="+- r 0 x1"/>
              <a:gd name="y1" fmla="*/ ss 11428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rma livre 5"/>
          <p:cNvSpPr/>
          <p:nvPr/>
        </p:nvSpPr>
        <p:spPr>
          <a:xfrm>
            <a:off x="7129560" y="5157720"/>
            <a:ext cx="36360" cy="12600"/>
          </a:xfrm>
          <a:custGeom>
            <a:avLst/>
            <a:gdLst>
              <a:gd name="x1" fmla="*/ ss 11428 100000"/>
              <a:gd name="x2" fmla="+- r 0 x1"/>
              <a:gd name="y1" fmla="*/ ss 11428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orma livre 6"/>
          <p:cNvSpPr/>
          <p:nvPr/>
        </p:nvSpPr>
        <p:spPr>
          <a:xfrm>
            <a:off x="6278520" y="5553000"/>
            <a:ext cx="12600" cy="11160"/>
          </a:xfrm>
          <a:custGeom>
            <a:avLst/>
            <a:gdLst>
              <a:gd name="x1" fmla="*/ ss 16129 100000"/>
              <a:gd name="x2" fmla="+- r 0 x1"/>
              <a:gd name="y1" fmla="*/ ss 1612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orma livre 7"/>
          <p:cNvSpPr/>
          <p:nvPr/>
        </p:nvSpPr>
        <p:spPr>
          <a:xfrm>
            <a:off x="6278520" y="5799240"/>
            <a:ext cx="12600" cy="12600"/>
          </a:xfrm>
          <a:custGeom>
            <a:avLst/>
            <a:gdLst>
              <a:gd name="x1" fmla="*/ ss 11428 100000"/>
              <a:gd name="x2" fmla="+- r 0 x1"/>
              <a:gd name="y1" fmla="*/ ss 11428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orma livre 8"/>
          <p:cNvSpPr/>
          <p:nvPr/>
        </p:nvSpPr>
        <p:spPr>
          <a:xfrm>
            <a:off x="6278520" y="6058080"/>
            <a:ext cx="12600" cy="12600"/>
          </a:xfrm>
          <a:custGeom>
            <a:avLst/>
            <a:gdLst>
              <a:gd name="x1" fmla="*/ ss 11428 100000"/>
              <a:gd name="x2" fmla="+- r 0 x1"/>
              <a:gd name="y1" fmla="*/ ss 11428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691973" y="3120571"/>
            <a:ext cx="6802559" cy="3537322"/>
            <a:chOff x="1197000" y="4515480"/>
            <a:chExt cx="6802559" cy="2176200"/>
          </a:xfrm>
        </p:grpSpPr>
        <p:grpSp>
          <p:nvGrpSpPr>
            <p:cNvPr id="11" name="Grupo 10"/>
            <p:cNvGrpSpPr/>
            <p:nvPr/>
          </p:nvGrpSpPr>
          <p:grpSpPr>
            <a:xfrm>
              <a:off x="2103120" y="4515480"/>
              <a:ext cx="1236599" cy="533391"/>
              <a:chOff x="2103120" y="4515480"/>
              <a:chExt cx="1236599" cy="533391"/>
            </a:xfrm>
          </p:grpSpPr>
          <p:sp>
            <p:nvSpPr>
              <p:cNvPr id="12" name="Forma livre 11"/>
              <p:cNvSpPr/>
              <p:nvPr/>
            </p:nvSpPr>
            <p:spPr>
              <a:xfrm>
                <a:off x="2103120" y="4515480"/>
                <a:ext cx="1236599" cy="326520"/>
              </a:xfrm>
              <a:custGeom>
                <a:avLst/>
                <a:gdLst>
                  <a:gd name="x1" fmla="*/ ss 441 100000"/>
                  <a:gd name="x2" fmla="+- r 0 x1"/>
                  <a:gd name="y1" fmla="*/ ss 44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" name="Retângulo 12"/>
              <p:cNvSpPr/>
              <p:nvPr/>
            </p:nvSpPr>
            <p:spPr>
              <a:xfrm>
                <a:off x="2103480" y="4515840"/>
                <a:ext cx="1235880" cy="533031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 </a:t>
                </a:r>
                <a:r>
                  <a:rPr lang="en-GB" sz="2200">
                    <a:solidFill>
                      <a:srgbClr val="000000"/>
                    </a:solidFill>
                    <a:latin typeface="Arial" pitchFamily="34"/>
                    <a:ea typeface="Arial Unicode MS" pitchFamily="2"/>
                    <a:cs typeface="Arial Unicode MS" pitchFamily="2"/>
                  </a:rPr>
                  <a:t>1a. metade</a:t>
                </a:r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5550480" y="4515480"/>
              <a:ext cx="1258920" cy="533391"/>
              <a:chOff x="5550480" y="4515480"/>
              <a:chExt cx="1258920" cy="533391"/>
            </a:xfrm>
          </p:grpSpPr>
          <p:sp>
            <p:nvSpPr>
              <p:cNvPr id="15" name="Forma livre 14"/>
              <p:cNvSpPr/>
              <p:nvPr/>
            </p:nvSpPr>
            <p:spPr>
              <a:xfrm>
                <a:off x="5550480" y="4515480"/>
                <a:ext cx="1258920" cy="326520"/>
              </a:xfrm>
              <a:custGeom>
                <a:avLst/>
                <a:gdLst>
                  <a:gd name="x1" fmla="*/ ss 441 100000"/>
                  <a:gd name="x2" fmla="+- r 0 x1"/>
                  <a:gd name="y1" fmla="*/ ss 44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" name="Retângulo 15"/>
              <p:cNvSpPr/>
              <p:nvPr/>
            </p:nvSpPr>
            <p:spPr>
              <a:xfrm>
                <a:off x="5550840" y="4515840"/>
                <a:ext cx="1258199" cy="533031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 </a:t>
                </a:r>
                <a:r>
                  <a:rPr lang="en-GB" sz="2200">
                    <a:solidFill>
                      <a:srgbClr val="000000"/>
                    </a:solidFill>
                    <a:latin typeface="Arial" pitchFamily="34"/>
                    <a:ea typeface="Arial Unicode MS" pitchFamily="2"/>
                    <a:cs typeface="Arial Unicode MS" pitchFamily="2"/>
                  </a:rPr>
                  <a:t>2a.  metade</a:t>
                </a:r>
              </a:p>
            </p:txBody>
          </p:sp>
        </p:grpSp>
        <p:grpSp>
          <p:nvGrpSpPr>
            <p:cNvPr id="17" name="Grupo 16"/>
            <p:cNvGrpSpPr/>
            <p:nvPr/>
          </p:nvGrpSpPr>
          <p:grpSpPr>
            <a:xfrm>
              <a:off x="2311200" y="5024520"/>
              <a:ext cx="1235880" cy="326880"/>
              <a:chOff x="2311200" y="5024520"/>
              <a:chExt cx="1235880" cy="326880"/>
            </a:xfrm>
          </p:grpSpPr>
          <p:sp>
            <p:nvSpPr>
              <p:cNvPr id="18" name="Forma livre 17"/>
              <p:cNvSpPr/>
              <p:nvPr/>
            </p:nvSpPr>
            <p:spPr>
              <a:xfrm>
                <a:off x="2311200" y="5024520"/>
                <a:ext cx="952200" cy="326880"/>
              </a:xfrm>
              <a:custGeom>
                <a:avLst/>
                <a:gdLst>
                  <a:gd name="x1" fmla="*/ ss 440 100000"/>
                  <a:gd name="x2" fmla="+- r 0 x1"/>
                  <a:gd name="y1" fmla="*/ ss 44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" name="Retângulo 18"/>
              <p:cNvSpPr/>
              <p:nvPr/>
            </p:nvSpPr>
            <p:spPr>
              <a:xfrm>
                <a:off x="2311560" y="5024880"/>
                <a:ext cx="1235520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1011010</a:t>
                </a:r>
              </a:p>
            </p:txBody>
          </p:sp>
        </p:grpSp>
        <p:grpSp>
          <p:nvGrpSpPr>
            <p:cNvPr id="20" name="Grupo 19"/>
            <p:cNvGrpSpPr/>
            <p:nvPr/>
          </p:nvGrpSpPr>
          <p:grpSpPr>
            <a:xfrm>
              <a:off x="5686920" y="5024520"/>
              <a:ext cx="1396049" cy="326880"/>
              <a:chOff x="5686920" y="5024520"/>
              <a:chExt cx="1396049" cy="326880"/>
            </a:xfrm>
          </p:grpSpPr>
          <p:sp>
            <p:nvSpPr>
              <p:cNvPr id="21" name="Forma livre 20"/>
              <p:cNvSpPr/>
              <p:nvPr/>
            </p:nvSpPr>
            <p:spPr>
              <a:xfrm>
                <a:off x="5686920" y="5024520"/>
                <a:ext cx="952560" cy="326880"/>
              </a:xfrm>
              <a:custGeom>
                <a:avLst/>
                <a:gdLst>
                  <a:gd name="x1" fmla="*/ ss 440 100000"/>
                  <a:gd name="x2" fmla="+- r 0 x1"/>
                  <a:gd name="y1" fmla="*/ ss 44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" name="Retângulo 21"/>
              <p:cNvSpPr/>
              <p:nvPr/>
            </p:nvSpPr>
            <p:spPr>
              <a:xfrm>
                <a:off x="5687278" y="5024880"/>
                <a:ext cx="1395691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0100101</a:t>
                </a:r>
              </a:p>
            </p:txBody>
          </p:sp>
        </p:grpSp>
        <p:sp>
          <p:nvSpPr>
            <p:cNvPr id="23" name="Forma livre 22"/>
            <p:cNvSpPr/>
            <p:nvPr/>
          </p:nvSpPr>
          <p:spPr>
            <a:xfrm>
              <a:off x="1197000" y="4923000"/>
              <a:ext cx="3168000" cy="60120"/>
            </a:xfrm>
            <a:custGeom>
              <a:avLst/>
              <a:gdLst>
                <a:gd name="x1" fmla="*/ ss 2395 100000"/>
                <a:gd name="x2" fmla="+- r 0 x1"/>
                <a:gd name="y1" fmla="*/ ss 2395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4363200" y="4923000"/>
              <a:ext cx="60480" cy="60120"/>
            </a:xfrm>
            <a:custGeom>
              <a:avLst/>
              <a:gdLst>
                <a:gd name="x1" fmla="*/ ss 2395 100000"/>
                <a:gd name="x2" fmla="+- r 0 x1"/>
                <a:gd name="y1" fmla="*/ ss 2395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4423679" y="4923000"/>
              <a:ext cx="3575880" cy="60120"/>
            </a:xfrm>
            <a:custGeom>
              <a:avLst/>
              <a:gdLst>
                <a:gd name="x1" fmla="*/ ss 2395 100000"/>
                <a:gd name="x2" fmla="+- r 0 x1"/>
                <a:gd name="y1" fmla="*/ ss 2395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26" name="Grupo 25"/>
            <p:cNvGrpSpPr/>
            <p:nvPr/>
          </p:nvGrpSpPr>
          <p:grpSpPr>
            <a:xfrm>
              <a:off x="2311200" y="5451120"/>
              <a:ext cx="952200" cy="326880"/>
              <a:chOff x="2311200" y="5451120"/>
              <a:chExt cx="952200" cy="326880"/>
            </a:xfrm>
          </p:grpSpPr>
          <p:sp>
            <p:nvSpPr>
              <p:cNvPr id="27" name="Forma livre 26"/>
              <p:cNvSpPr/>
              <p:nvPr/>
            </p:nvSpPr>
            <p:spPr>
              <a:xfrm>
                <a:off x="2311200" y="5451120"/>
                <a:ext cx="952200" cy="326880"/>
              </a:xfrm>
              <a:custGeom>
                <a:avLst/>
                <a:gdLst>
                  <a:gd name="x1" fmla="*/ ss 440 100000"/>
                  <a:gd name="x2" fmla="+- r 0 x1"/>
                  <a:gd name="y1" fmla="*/ ss 44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" name="Retângulo 27"/>
              <p:cNvSpPr/>
              <p:nvPr/>
            </p:nvSpPr>
            <p:spPr>
              <a:xfrm>
                <a:off x="2311560" y="5451480"/>
                <a:ext cx="951480" cy="266035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0111011</a:t>
                </a:r>
              </a:p>
            </p:txBody>
          </p:sp>
        </p:grpSp>
        <p:grpSp>
          <p:nvGrpSpPr>
            <p:cNvPr id="29" name="Grupo 28"/>
            <p:cNvGrpSpPr/>
            <p:nvPr/>
          </p:nvGrpSpPr>
          <p:grpSpPr>
            <a:xfrm>
              <a:off x="5686918" y="5451120"/>
              <a:ext cx="1714055" cy="326880"/>
              <a:chOff x="5686918" y="5451120"/>
              <a:chExt cx="1714055" cy="326880"/>
            </a:xfrm>
          </p:grpSpPr>
          <p:sp>
            <p:nvSpPr>
              <p:cNvPr id="30" name="Forma livre 29"/>
              <p:cNvSpPr/>
              <p:nvPr/>
            </p:nvSpPr>
            <p:spPr>
              <a:xfrm>
                <a:off x="5686918" y="5451120"/>
                <a:ext cx="1714055" cy="326880"/>
              </a:xfrm>
              <a:custGeom>
                <a:avLst/>
                <a:gdLst>
                  <a:gd name="x1" fmla="*/ ss 440 100000"/>
                  <a:gd name="x2" fmla="+- r 0 x1"/>
                  <a:gd name="y1" fmla="*/ ss 44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" name="Retângulo 30"/>
              <p:cNvSpPr/>
              <p:nvPr/>
            </p:nvSpPr>
            <p:spPr>
              <a:xfrm>
                <a:off x="5687279" y="5451480"/>
                <a:ext cx="951840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 smtClean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100010</a:t>
                </a:r>
                <a:endParaRPr lang="en-GB" sz="2200" dirty="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32" name="Forma livre 31"/>
            <p:cNvSpPr/>
            <p:nvPr/>
          </p:nvSpPr>
          <p:spPr>
            <a:xfrm>
              <a:off x="1197000" y="5391000"/>
              <a:ext cx="3168000" cy="19080"/>
            </a:xfrm>
            <a:custGeom>
              <a:avLst/>
              <a:gdLst>
                <a:gd name="x1" fmla="*/ ss 7547 100000"/>
                <a:gd name="x2" fmla="+- r 0 x1"/>
                <a:gd name="y1" fmla="*/ ss 754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4384080" y="5391000"/>
              <a:ext cx="3615479" cy="19080"/>
            </a:xfrm>
            <a:custGeom>
              <a:avLst/>
              <a:gdLst>
                <a:gd name="x1" fmla="*/ ss 7547 100000"/>
                <a:gd name="x2" fmla="+- r 0 x1"/>
                <a:gd name="y1" fmla="*/ ss 754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4" name="Grupo 33"/>
            <p:cNvGrpSpPr/>
            <p:nvPr/>
          </p:nvGrpSpPr>
          <p:grpSpPr>
            <a:xfrm>
              <a:off x="2311200" y="5879520"/>
              <a:ext cx="1389940" cy="326520"/>
              <a:chOff x="2311200" y="5879520"/>
              <a:chExt cx="1389940" cy="326520"/>
            </a:xfrm>
          </p:grpSpPr>
          <p:sp>
            <p:nvSpPr>
              <p:cNvPr id="35" name="Forma livre 34"/>
              <p:cNvSpPr/>
              <p:nvPr/>
            </p:nvSpPr>
            <p:spPr>
              <a:xfrm>
                <a:off x="2311200" y="5879520"/>
                <a:ext cx="952200" cy="326520"/>
              </a:xfrm>
              <a:custGeom>
                <a:avLst/>
                <a:gdLst>
                  <a:gd name="x1" fmla="*/ ss 441 100000"/>
                  <a:gd name="x2" fmla="+- r 0 x1"/>
                  <a:gd name="y1" fmla="*/ ss 44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" name="Retângulo 35"/>
              <p:cNvSpPr/>
              <p:nvPr/>
            </p:nvSpPr>
            <p:spPr>
              <a:xfrm>
                <a:off x="2311559" y="5879880"/>
                <a:ext cx="1389581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0001101</a:t>
                </a:r>
              </a:p>
            </p:txBody>
          </p:sp>
        </p:grpSp>
        <p:grpSp>
          <p:nvGrpSpPr>
            <p:cNvPr id="37" name="Grupo 36"/>
            <p:cNvGrpSpPr/>
            <p:nvPr/>
          </p:nvGrpSpPr>
          <p:grpSpPr>
            <a:xfrm>
              <a:off x="5029786" y="5879520"/>
              <a:ext cx="2169297" cy="326520"/>
              <a:chOff x="5029786" y="5879520"/>
              <a:chExt cx="2169297" cy="326520"/>
            </a:xfrm>
          </p:grpSpPr>
          <p:sp>
            <p:nvSpPr>
              <p:cNvPr id="38" name="Forma livre 37"/>
              <p:cNvSpPr/>
              <p:nvPr/>
            </p:nvSpPr>
            <p:spPr>
              <a:xfrm>
                <a:off x="5029786" y="5879520"/>
                <a:ext cx="2169297" cy="326520"/>
              </a:xfrm>
              <a:custGeom>
                <a:avLst/>
                <a:gdLst>
                  <a:gd name="x1" fmla="*/ ss 441 100000"/>
                  <a:gd name="x2" fmla="+- r 0 x1"/>
                  <a:gd name="y1" fmla="*/ ss 44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" name="Retângulo 38"/>
              <p:cNvSpPr/>
              <p:nvPr/>
            </p:nvSpPr>
            <p:spPr>
              <a:xfrm>
                <a:off x="5687279" y="5879880"/>
                <a:ext cx="1185840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1110010</a:t>
                </a:r>
              </a:p>
            </p:txBody>
          </p:sp>
        </p:grpSp>
        <p:sp>
          <p:nvSpPr>
            <p:cNvPr id="40" name="Forma livre 39"/>
            <p:cNvSpPr/>
            <p:nvPr/>
          </p:nvSpPr>
          <p:spPr>
            <a:xfrm>
              <a:off x="1197000" y="5797080"/>
              <a:ext cx="3168000" cy="20520"/>
            </a:xfrm>
            <a:custGeom>
              <a:avLst/>
              <a:gdLst>
                <a:gd name="x1" fmla="*/ ss 7017 100000"/>
                <a:gd name="x2" fmla="+- r 0 x1"/>
                <a:gd name="y1" fmla="*/ ss 701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4384080" y="5797080"/>
              <a:ext cx="3615479" cy="20520"/>
            </a:xfrm>
            <a:custGeom>
              <a:avLst/>
              <a:gdLst>
                <a:gd name="x1" fmla="*/ ss 7017 100000"/>
                <a:gd name="x2" fmla="+- r 0 x1"/>
                <a:gd name="y1" fmla="*/ ss 701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42" name="Grupo 41"/>
            <p:cNvGrpSpPr/>
            <p:nvPr/>
          </p:nvGrpSpPr>
          <p:grpSpPr>
            <a:xfrm>
              <a:off x="2311200" y="6282360"/>
              <a:ext cx="1389940" cy="326520"/>
              <a:chOff x="2311200" y="6282360"/>
              <a:chExt cx="1389940" cy="326520"/>
            </a:xfrm>
          </p:grpSpPr>
          <p:sp>
            <p:nvSpPr>
              <p:cNvPr id="43" name="Forma livre 42"/>
              <p:cNvSpPr/>
              <p:nvPr/>
            </p:nvSpPr>
            <p:spPr>
              <a:xfrm>
                <a:off x="2311200" y="6282360"/>
                <a:ext cx="952200" cy="326520"/>
              </a:xfrm>
              <a:custGeom>
                <a:avLst/>
                <a:gdLst>
                  <a:gd name="x1" fmla="*/ ss 441 100000"/>
                  <a:gd name="x2" fmla="+- r 0 x1"/>
                  <a:gd name="y1" fmla="*/ ss 44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" name="Retângulo 43"/>
              <p:cNvSpPr/>
              <p:nvPr/>
            </p:nvSpPr>
            <p:spPr>
              <a:xfrm>
                <a:off x="2311560" y="6282719"/>
                <a:ext cx="1389580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1100110</a:t>
                </a:r>
              </a:p>
            </p:txBody>
          </p:sp>
        </p:grpSp>
        <p:grpSp>
          <p:nvGrpSpPr>
            <p:cNvPr id="45" name="Grupo 44"/>
            <p:cNvGrpSpPr/>
            <p:nvPr/>
          </p:nvGrpSpPr>
          <p:grpSpPr>
            <a:xfrm>
              <a:off x="5686920" y="6282360"/>
              <a:ext cx="1396049" cy="326520"/>
              <a:chOff x="5686920" y="6282360"/>
              <a:chExt cx="1396049" cy="326520"/>
            </a:xfrm>
          </p:grpSpPr>
          <p:sp>
            <p:nvSpPr>
              <p:cNvPr id="46" name="Forma livre 45"/>
              <p:cNvSpPr/>
              <p:nvPr/>
            </p:nvSpPr>
            <p:spPr>
              <a:xfrm>
                <a:off x="5686920" y="6282360"/>
                <a:ext cx="952560" cy="326520"/>
              </a:xfrm>
              <a:custGeom>
                <a:avLst/>
                <a:gdLst>
                  <a:gd name="x1" fmla="*/ ss 441 100000"/>
                  <a:gd name="x2" fmla="+- r 0 x1"/>
                  <a:gd name="y1" fmla="*/ ss 44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" name="Retângulo 46"/>
              <p:cNvSpPr/>
              <p:nvPr/>
            </p:nvSpPr>
            <p:spPr>
              <a:xfrm>
                <a:off x="5687279" y="6282719"/>
                <a:ext cx="1395690" cy="16366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0">
                <a:spAutoFit/>
              </a:bodyPr>
              <a:lstStyle/>
              <a:p>
                <a:pPr hangingPunct="0">
                  <a:lnSpc>
                    <a:spcPct val="82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en-GB" sz="2200" dirty="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Arial Unicode MS" pitchFamily="2"/>
                  </a:rPr>
                  <a:t>0011001</a:t>
                </a:r>
              </a:p>
            </p:txBody>
          </p:sp>
        </p:grpSp>
        <p:sp>
          <p:nvSpPr>
            <p:cNvPr id="48" name="Forma livre 47"/>
            <p:cNvSpPr/>
            <p:nvPr/>
          </p:nvSpPr>
          <p:spPr>
            <a:xfrm>
              <a:off x="1197000" y="6221879"/>
              <a:ext cx="3168000" cy="20880"/>
            </a:xfrm>
            <a:custGeom>
              <a:avLst/>
              <a:gdLst>
                <a:gd name="x1" fmla="*/ ss 6896 100000"/>
                <a:gd name="x2" fmla="+- r 0 x1"/>
                <a:gd name="y1" fmla="*/ ss 689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4384080" y="6221879"/>
              <a:ext cx="3615479" cy="20880"/>
            </a:xfrm>
            <a:custGeom>
              <a:avLst/>
              <a:gdLst>
                <a:gd name="x1" fmla="*/ ss 6896 100000"/>
                <a:gd name="x2" fmla="+- r 0 x1"/>
                <a:gd name="y1" fmla="*/ ss 689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1197000" y="6627960"/>
              <a:ext cx="3168000" cy="63720"/>
            </a:xfrm>
            <a:custGeom>
              <a:avLst/>
              <a:gdLst>
                <a:gd name="x1" fmla="*/ ss 2259 100000"/>
                <a:gd name="x2" fmla="+- r 0 x1"/>
                <a:gd name="y1" fmla="*/ ss 225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4363200" y="6627960"/>
              <a:ext cx="60480" cy="63720"/>
            </a:xfrm>
            <a:custGeom>
              <a:avLst/>
              <a:gdLst>
                <a:gd name="x1" fmla="*/ ss 2380 100000"/>
                <a:gd name="x2" fmla="+- r 0 x1"/>
                <a:gd name="y1" fmla="*/ ss 238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4423679" y="6627960"/>
              <a:ext cx="3575880" cy="63720"/>
            </a:xfrm>
            <a:custGeom>
              <a:avLst/>
              <a:gdLst>
                <a:gd name="x1" fmla="*/ ss 2259 100000"/>
                <a:gd name="x2" fmla="+- r 0 x1"/>
                <a:gd name="y1" fmla="*/ ss 225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741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População Inicial (3/3)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105375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 i="1"/>
              <a:t>Seeding</a:t>
            </a:r>
            <a:r>
              <a:rPr lang="en-GB"/>
              <a:t>: insere a solução obtida por outro método de otimização na população inicial (garante que AG não fará pior do que o outro método)</a:t>
            </a:r>
          </a:p>
          <a:p>
            <a:pPr>
              <a:spcBef>
                <a:spcPts val="998"/>
              </a:spcBef>
            </a:pPr>
            <a:r>
              <a:rPr lang="en-GB"/>
              <a:t>Iniciar com uma larga população inicial e depois reduzir o tamanho.</a:t>
            </a:r>
          </a:p>
        </p:txBody>
      </p:sp>
    </p:spTree>
    <p:extLst>
      <p:ext uri="{BB962C8B-B14F-4D97-AF65-F5344CB8AC3E}">
        <p14:creationId xmlns:p14="http://schemas.microsoft.com/office/powerpoint/2010/main" val="265095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Convergência Prematura (1/2)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371513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O AG converge para um mínimo/máximo local.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886320" y="3124080"/>
            <a:ext cx="4922640" cy="2636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2347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Convergência Prematura (2/2)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2556727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Causas:</a:t>
            </a:r>
          </a:p>
          <a:p>
            <a:pPr lvl="1"/>
            <a:r>
              <a:rPr lang="en-GB"/>
              <a:t>Excessivo números de filhos de um mesmo indivíduo (o superindivíduo)</a:t>
            </a:r>
          </a:p>
          <a:p>
            <a:pPr lvl="1"/>
            <a:r>
              <a:rPr lang="en-GB"/>
              <a:t>Perda de diversidade.</a:t>
            </a:r>
          </a:p>
          <a:p>
            <a:pPr lvl="1"/>
            <a:r>
              <a:rPr lang="en-GB"/>
              <a:t>Deriva Genética </a:t>
            </a:r>
            <a:r>
              <a:rPr lang="en-GB" i="1"/>
              <a:t>(Genetic Drift)</a:t>
            </a:r>
          </a:p>
          <a:p>
            <a:pPr lvl="2"/>
            <a:r>
              <a:rPr lang="en-GB"/>
              <a:t>Desaparecimento de genes na população devido puramente ao acaso.</a:t>
            </a:r>
          </a:p>
          <a:p>
            <a:pPr lvl="2"/>
            <a:r>
              <a:rPr lang="en-GB"/>
              <a:t>Ocorre principalmente em pequenas populações.</a:t>
            </a:r>
          </a:p>
          <a:p>
            <a:pPr lvl="1"/>
            <a:r>
              <a:rPr lang="en-GB"/>
              <a:t>Alta pressão de seleção.</a:t>
            </a:r>
          </a:p>
        </p:txBody>
      </p:sp>
    </p:spTree>
    <p:extLst>
      <p:ext uri="{BB962C8B-B14F-4D97-AF65-F5344CB8AC3E}">
        <p14:creationId xmlns:p14="http://schemas.microsoft.com/office/powerpoint/2010/main" val="623277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Diversidade (1/2)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1811523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lvl="0"/>
            <a:r>
              <a:rPr lang="en-GB"/>
              <a:t>Combatendo a perda de diversidade</a:t>
            </a:r>
          </a:p>
          <a:p>
            <a:pPr lvl="1"/>
            <a:r>
              <a:rPr lang="en-GB"/>
              <a:t>Aumentar a taxa de mutação.</a:t>
            </a:r>
          </a:p>
          <a:p>
            <a:pPr lvl="1"/>
            <a:r>
              <a:rPr lang="en-GB"/>
              <a:t>Evitar cromossomos duplicatas na população.</a:t>
            </a:r>
          </a:p>
          <a:p>
            <a:pPr lvl="1"/>
            <a:r>
              <a:rPr lang="en-GB"/>
              <a:t>Diminuir a pressão da seleção.</a:t>
            </a:r>
          </a:p>
          <a:p>
            <a:pPr marL="341280" indent="-341280">
              <a:lnSpc>
                <a:spcPct val="68000"/>
              </a:lnSpc>
              <a:spcBef>
                <a:spcPts val="998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769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Diversidade (2/2)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2023247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lvl="0"/>
            <a:r>
              <a:rPr lang="en-GB"/>
              <a:t>Combatendo a perda de diversidade</a:t>
            </a:r>
          </a:p>
          <a:p>
            <a:pPr lvl="1"/>
            <a:r>
              <a:rPr lang="en-GB"/>
              <a:t>Controlar o número de filhos do superdíviduo (indivíduo com alta aptidão, mas não com aptidão ótima) usando:</a:t>
            </a:r>
          </a:p>
          <a:p>
            <a:pPr lvl="2"/>
            <a:r>
              <a:rPr lang="en-GB"/>
              <a:t>Ranking.</a:t>
            </a:r>
          </a:p>
          <a:p>
            <a:pPr lvl="2"/>
            <a:r>
              <a:rPr lang="en-GB"/>
              <a:t>Escalonamento.</a:t>
            </a:r>
          </a:p>
          <a:p>
            <a:pPr lvl="2"/>
            <a:r>
              <a:rPr lang="en-GB"/>
              <a:t>Seleção por torneio.</a:t>
            </a:r>
          </a:p>
        </p:txBody>
      </p:sp>
    </p:spTree>
    <p:extLst>
      <p:ext uri="{BB962C8B-B14F-4D97-AF65-F5344CB8AC3E}">
        <p14:creationId xmlns:p14="http://schemas.microsoft.com/office/powerpoint/2010/main" val="756281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Tipos de Substituição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1"/>
            <a:ext cx="7770959" cy="1741119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Substituição Geracional</a:t>
            </a:r>
          </a:p>
          <a:p>
            <a:pPr>
              <a:spcBef>
                <a:spcPts val="998"/>
              </a:spcBef>
            </a:pPr>
            <a:r>
              <a:rPr lang="en-GB"/>
              <a:t>Substituição Geracional com Elitismo</a:t>
            </a:r>
          </a:p>
          <a:p>
            <a:pPr>
              <a:spcBef>
                <a:spcPts val="998"/>
              </a:spcBef>
            </a:pPr>
            <a:r>
              <a:rPr lang="en-GB"/>
              <a:t>Substituição de Regime Permanente (do inglês </a:t>
            </a:r>
            <a:r>
              <a:rPr lang="en-GB" i="1"/>
              <a:t>steady state</a:t>
            </a:r>
            <a:r>
              <a:rPr lang="en-GB"/>
              <a:t>)</a:t>
            </a:r>
          </a:p>
          <a:p>
            <a:pPr marL="741239" indent="-284040">
              <a:spcBef>
                <a:spcPts val="998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endParaRPr lang="en-GB" sz="2800">
              <a:latin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87502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Substituição Geracional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1"/>
            <a:ext cx="7770959" cy="289528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marL="341280" indent="-341280">
              <a:spcBef>
                <a:spcPts val="998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r>
              <a:rPr lang="en-GB"/>
              <a:t>Seja </a:t>
            </a:r>
            <a:r>
              <a:rPr lang="en-GB" i="1"/>
              <a:t>N</a:t>
            </a:r>
            <a:r>
              <a:rPr lang="en-GB"/>
              <a:t> o tamanho da população:</a:t>
            </a:r>
          </a:p>
          <a:p>
            <a:pPr lvl="1">
              <a:spcBef>
                <a:spcPts val="998"/>
              </a:spcBef>
              <a:spcAft>
                <a:spcPts val="524"/>
              </a:spcAft>
            </a:pPr>
            <a:r>
              <a:rPr lang="en-GB"/>
              <a:t>Os </a:t>
            </a:r>
            <a:r>
              <a:rPr lang="en-GB" i="1"/>
              <a:t>N</a:t>
            </a:r>
            <a:r>
              <a:rPr lang="en-GB"/>
              <a:t> pais são substituídos pelos </a:t>
            </a:r>
            <a:r>
              <a:rPr lang="en-GB" i="1"/>
              <a:t>N</a:t>
            </a:r>
            <a:r>
              <a:rPr lang="en-GB"/>
              <a:t> filhos em cada geração.</a:t>
            </a:r>
          </a:p>
          <a:p>
            <a:pPr lvl="1">
              <a:spcBef>
                <a:spcPts val="998"/>
              </a:spcBef>
              <a:spcAft>
                <a:spcPts val="524"/>
              </a:spcAft>
            </a:pPr>
            <a:r>
              <a:rPr lang="en-GB"/>
              <a:t>Os </a:t>
            </a:r>
            <a:r>
              <a:rPr lang="en-GB" i="1"/>
              <a:t>N</a:t>
            </a:r>
            <a:r>
              <a:rPr lang="en-GB"/>
              <a:t> pais são substituídos por </a:t>
            </a:r>
            <a:r>
              <a:rPr lang="en-GB" i="1"/>
              <a:t>N</a:t>
            </a:r>
            <a:r>
              <a:rPr lang="en-GB"/>
              <a:t> individuos do conjunto união de pais e filhos.</a:t>
            </a:r>
          </a:p>
          <a:p>
            <a:pPr marL="1143000" indent="-228600">
              <a:spcBef>
                <a:spcPts val="998"/>
              </a:spcBef>
              <a:buNone/>
              <a:tabLst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</a:pPr>
            <a:endParaRPr lang="en-GB" sz="2400">
              <a:latin typeface="Times New Roman" pitchFamily="18"/>
            </a:endParaRPr>
          </a:p>
          <a:p>
            <a:pPr lvl="2">
              <a:spcBef>
                <a:spcPts val="998"/>
              </a:spcBef>
            </a:pPr>
            <a:r>
              <a:rPr lang="en-GB"/>
              <a:t>Comentário: o segundo caso aumenta a pressão de seleção.</a:t>
            </a:r>
          </a:p>
          <a:p>
            <a:pPr marL="741239" indent="-284040">
              <a:spcBef>
                <a:spcPts val="998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endParaRPr lang="en-GB" sz="2800">
              <a:latin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9656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Problema do Caixeiro Viajante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2040944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Dado </a:t>
            </a:r>
            <a:r>
              <a:rPr lang="en-GB" sz="3200" i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N</a:t>
            </a: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cidades, achar a caminho mais curto passando por todas as cidades uma única vez.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PCV é NP-dificil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276479" y="3657600"/>
            <a:ext cx="2616480" cy="2779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6476880" y="3657600"/>
            <a:ext cx="2702160" cy="2766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2047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68841"/>
            <a:ext cx="7845480" cy="92551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Substituição Geracional </a:t>
            </a:r>
            <a:br>
              <a:rPr lang="en-GB"/>
            </a:br>
            <a:r>
              <a:rPr lang="en-GB"/>
              <a:t>com Elitismo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0"/>
            <a:ext cx="7770959" cy="145899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Os </a:t>
            </a:r>
            <a:r>
              <a:rPr lang="en-GB" i="1"/>
              <a:t>k</a:t>
            </a:r>
            <a:r>
              <a:rPr lang="en-GB"/>
              <a:t> &lt; </a:t>
            </a:r>
            <a:r>
              <a:rPr lang="en-GB" i="1"/>
              <a:t>N </a:t>
            </a:r>
            <a:r>
              <a:rPr lang="en-GB"/>
              <a:t>melhores pais nunca são substituídos.</a:t>
            </a:r>
          </a:p>
          <a:p>
            <a:pPr>
              <a:spcBef>
                <a:spcPts val="998"/>
              </a:spcBef>
            </a:pPr>
            <a:r>
              <a:rPr lang="en-GB"/>
              <a:t>Tipicamente </a:t>
            </a:r>
            <a:r>
              <a:rPr lang="en-GB" i="1"/>
              <a:t>k</a:t>
            </a:r>
            <a:r>
              <a:rPr lang="en-GB"/>
              <a:t> = 1</a:t>
            </a:r>
          </a:p>
          <a:p>
            <a:pPr>
              <a:spcBef>
                <a:spcPts val="998"/>
              </a:spcBef>
            </a:pPr>
            <a:r>
              <a:rPr lang="en-GB"/>
              <a:t>Aumentando </a:t>
            </a:r>
            <a:r>
              <a:rPr lang="en-GB" i="1"/>
              <a:t>k </a:t>
            </a:r>
            <a:r>
              <a:rPr lang="en-GB"/>
              <a:t>aumenta a pressão de seleção (risco de convergência prematura).</a:t>
            </a:r>
          </a:p>
        </p:txBody>
      </p:sp>
    </p:spTree>
    <p:extLst>
      <p:ext uri="{BB962C8B-B14F-4D97-AF65-F5344CB8AC3E}">
        <p14:creationId xmlns:p14="http://schemas.microsoft.com/office/powerpoint/2010/main" val="2063853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68841"/>
            <a:ext cx="7845480" cy="92551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Substituição de </a:t>
            </a:r>
            <a:br>
              <a:rPr lang="en-GB"/>
            </a:br>
            <a:r>
              <a:rPr lang="en-GB"/>
              <a:t>Regime Permanente (1/2)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218483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Em cada “geração” apenas 2 (ou 1) filhos são gerados e substituem: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Os 2 piores indivíduos da população.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Os pais.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Os 2 indivíduos mais velhos (i.e., que estão a mais tempo da população), pois já transmitiram os seus genes.</a:t>
            </a:r>
          </a:p>
          <a:p>
            <a:pPr>
              <a:spcBef>
                <a:spcPts val="723"/>
              </a:spcBef>
            </a:pPr>
            <a:r>
              <a:rPr lang="en-GB"/>
              <a:t>Taxa de crossover é geralmente alta (~1).</a:t>
            </a:r>
          </a:p>
        </p:txBody>
      </p:sp>
    </p:spTree>
    <p:extLst>
      <p:ext uri="{BB962C8B-B14F-4D97-AF65-F5344CB8AC3E}">
        <p14:creationId xmlns:p14="http://schemas.microsoft.com/office/powerpoint/2010/main" val="811777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68841"/>
            <a:ext cx="7845480" cy="92551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Substituição de </a:t>
            </a:r>
            <a:br>
              <a:rPr lang="en-GB"/>
            </a:br>
            <a:r>
              <a:rPr lang="en-GB"/>
              <a:t>Regime Permanente (2/2)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1735989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Alternativamente, </a:t>
            </a:r>
            <a:r>
              <a:rPr lang="en-GB" i="1"/>
              <a:t>k</a:t>
            </a:r>
            <a:r>
              <a:rPr lang="en-GB"/>
              <a:t> &lt; </a:t>
            </a:r>
            <a:r>
              <a:rPr lang="en-GB" i="1"/>
              <a:t>N</a:t>
            </a:r>
            <a:r>
              <a:rPr lang="en-GB"/>
              <a:t> filhos são gerados e substituem os </a:t>
            </a:r>
            <a:r>
              <a:rPr lang="en-GB" i="1"/>
              <a:t>k</a:t>
            </a:r>
            <a:r>
              <a:rPr lang="en-GB"/>
              <a:t> piores indivíduos.</a:t>
            </a:r>
          </a:p>
          <a:p>
            <a:pPr>
              <a:spcBef>
                <a:spcPts val="998"/>
              </a:spcBef>
            </a:pPr>
            <a:r>
              <a:rPr lang="en-GB"/>
              <a:t>Evitar inserir um filho na população quando já existe uma duplicata dele na população.</a:t>
            </a:r>
          </a:p>
          <a:p>
            <a:pPr marL="341280" indent="-341280">
              <a:spcBef>
                <a:spcPts val="998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00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Problemas na Aptidão (1/3)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277217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Aptidão negativa não funciona com a roleta.</a:t>
            </a:r>
          </a:p>
          <a:p>
            <a:pPr>
              <a:spcBef>
                <a:spcPts val="998"/>
              </a:spcBef>
            </a:pPr>
            <a:r>
              <a:rPr lang="en-GB"/>
              <a:t>Aptidão excessivamente alta</a:t>
            </a:r>
          </a:p>
          <a:p>
            <a:pPr lvl="2"/>
            <a:r>
              <a:rPr lang="en-GB"/>
              <a:t>Poucos individuos ocupando larga fatia da roleta</a:t>
            </a:r>
          </a:p>
          <a:p>
            <a:pPr lvl="2"/>
            <a:r>
              <a:rPr lang="en-GB"/>
              <a:t>Muitos individuos ocupando pequena fatia da roleta</a:t>
            </a:r>
          </a:p>
          <a:p>
            <a:pPr lvl="2"/>
            <a:r>
              <a:rPr lang="en-GB"/>
              <a:t>Causa convergência prematura</a:t>
            </a:r>
          </a:p>
          <a:p>
            <a:pPr lvl="0"/>
            <a:r>
              <a:rPr lang="en-GB"/>
              <a:t>Solução: controlar o número de filhos do superindivíduo.</a:t>
            </a:r>
          </a:p>
          <a:p>
            <a:pPr marL="741239" indent="-284040">
              <a:spcBef>
                <a:spcPts val="998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r>
              <a:rPr lang="en-GB" sz="2800">
                <a:latin typeface="Times New Roman" pitchFamily="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074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33481" y="0"/>
            <a:ext cx="7770959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Problemas na Aptidão (2/3)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1969386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marL="741239" indent="-284040">
              <a:spcBef>
                <a:spcPts val="723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endParaRPr lang="en-GB" sz="2800">
              <a:latin typeface="Times New Roman" pitchFamily="18"/>
            </a:endParaRPr>
          </a:p>
          <a:p>
            <a:pPr>
              <a:spcBef>
                <a:spcPts val="723"/>
              </a:spcBef>
            </a:pPr>
            <a:r>
              <a:rPr lang="en-GB"/>
              <a:t>Resolução insuficiente para diferenciar os melhores dos piores individuos.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A seleção torna-se aleatória (Passeio ao Acaso).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Convergência lenta</a:t>
            </a:r>
          </a:p>
        </p:txBody>
      </p:sp>
    </p:spTree>
    <p:extLst>
      <p:ext uri="{BB962C8B-B14F-4D97-AF65-F5344CB8AC3E}">
        <p14:creationId xmlns:p14="http://schemas.microsoft.com/office/powerpoint/2010/main" val="4124428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Problemas na Aptidão (3/3)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0"/>
            <a:ext cx="7770959" cy="2728568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Exemplo:</a:t>
            </a:r>
          </a:p>
          <a:p>
            <a:pPr marL="341280" indent="-341280">
              <a:spcBef>
                <a:spcPts val="998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endParaRPr lang="en-GB"/>
          </a:p>
          <a:p>
            <a:pPr marL="341280" indent="-341280">
              <a:spcBef>
                <a:spcPts val="998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endParaRPr lang="en-GB"/>
          </a:p>
          <a:p>
            <a:pPr marL="341280" indent="-341280">
              <a:spcBef>
                <a:spcPts val="998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endParaRPr lang="en-GB"/>
          </a:p>
          <a:p>
            <a:pPr>
              <a:spcBef>
                <a:spcPts val="998"/>
              </a:spcBef>
            </a:pPr>
            <a:r>
              <a:rPr lang="en-GB"/>
              <a:t>Soluções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Expandir o intervalo da aptidão (usando ranking, escalamento linear)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Seleção por torneio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4421639" y="1821000"/>
            <a:ext cx="5559120" cy="2074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252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Ranking Linear (1/3)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4038600" y="2209681"/>
            <a:ext cx="3965400" cy="9050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2819280" y="3354886"/>
            <a:ext cx="6435720" cy="2187266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Onde 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i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é o índice do cromossomo na população em ordem decrescente de valor da função objetivo.</a:t>
            </a:r>
          </a:p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Ranking linear requer:</a:t>
            </a:r>
          </a:p>
          <a:p>
            <a:pPr hangingPunct="0">
              <a:lnSpc>
                <a:spcPct val="73000"/>
              </a:lnSpc>
              <a:spcBef>
                <a:spcPts val="137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1 </a:t>
            </a:r>
            <a:r>
              <a:rPr lang="en-GB" sz="2400" b="1">
                <a:solidFill>
                  <a:srgbClr val="000000"/>
                </a:solidFill>
                <a:latin typeface="Symbol" pitchFamily="18"/>
                <a:ea typeface="Arial Unicode MS" pitchFamily="2"/>
                <a:cs typeface="Arial Unicode MS" pitchFamily="2"/>
              </a:rPr>
              <a:t>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   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Max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  </a:t>
            </a:r>
            <a:r>
              <a:rPr lang="en-GB" sz="2400" b="1">
                <a:solidFill>
                  <a:srgbClr val="000000"/>
                </a:solidFill>
                <a:latin typeface="Symbol" pitchFamily="18"/>
                <a:ea typeface="Arial Unicode MS" pitchFamily="2"/>
                <a:cs typeface="Arial Unicode MS" pitchFamily="2"/>
              </a:rPr>
              <a:t>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 2</a:t>
            </a:r>
          </a:p>
          <a:p>
            <a:pPr hangingPunct="0">
              <a:lnSpc>
                <a:spcPct val="73000"/>
              </a:lnSpc>
              <a:spcBef>
                <a:spcPts val="137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Max 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+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Min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= 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743320" y="5867279"/>
            <a:ext cx="6858000" cy="384722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0">
            <a:spAutoFit/>
          </a:bodyPr>
          <a:lstStyle/>
          <a:p>
            <a:pPr hangingPunct="0">
              <a:lnSpc>
                <a:spcPct val="82000"/>
              </a:lnSpc>
              <a:spcBef>
                <a:spcPts val="1500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Valores bons para </a:t>
            </a:r>
            <a:r>
              <a:rPr lang="en-GB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Max</a:t>
            </a: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: de</a:t>
            </a:r>
            <a:r>
              <a:rPr lang="en-GB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</a:t>
            </a: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1.2 a 1.5</a:t>
            </a:r>
          </a:p>
        </p:txBody>
      </p:sp>
    </p:spTree>
    <p:extLst>
      <p:ext uri="{BB962C8B-B14F-4D97-AF65-F5344CB8AC3E}">
        <p14:creationId xmlns:p14="http://schemas.microsoft.com/office/powerpoint/2010/main" val="51685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Ranking Linear (2/3)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2105040" y="2590919"/>
            <a:ext cx="8167680" cy="2095560"/>
            <a:chOff x="581040" y="2590919"/>
            <a:chExt cx="8167680" cy="209556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>
              <a:lum bright="-50000"/>
              <a:alphaModFix/>
            </a:blip>
            <a:srcRect/>
            <a:stretch>
              <a:fillRect/>
            </a:stretch>
          </p:blipFill>
          <p:spPr>
            <a:xfrm>
              <a:off x="581040" y="2590919"/>
              <a:ext cx="8156880" cy="20955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Conector reto 4"/>
            <p:cNvSpPr/>
            <p:nvPr/>
          </p:nvSpPr>
          <p:spPr>
            <a:xfrm>
              <a:off x="8747280" y="2593800"/>
              <a:ext cx="1440" cy="1967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5953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Ranking Linear (3/3)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8074800" cy="11076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Controlando a pressão da seleção por Ranking linear: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maior pressão =&gt; mais intensificação;</a:t>
            </a:r>
          </a:p>
          <a:p>
            <a:pPr lvl="1">
              <a:spcBef>
                <a:spcPts val="723"/>
              </a:spcBef>
              <a:spcAft>
                <a:spcPts val="524"/>
              </a:spcAft>
            </a:pPr>
            <a:r>
              <a:rPr lang="en-GB"/>
              <a:t>menos pressão =&gt; mais diversificação.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2835120" y="4200480"/>
            <a:ext cx="6410520" cy="219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6536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Ranking Exponencial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438400" y="3808624"/>
            <a:ext cx="7620120" cy="2408033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q </a:t>
            </a:r>
            <a:r>
              <a:rPr lang="en-GB" sz="2400" b="1">
                <a:solidFill>
                  <a:srgbClr val="000000"/>
                </a:solidFill>
                <a:latin typeface="Symbol" pitchFamily="18"/>
                <a:ea typeface="Arial Unicode MS" pitchFamily="2"/>
                <a:cs typeface="Arial Unicode MS" pitchFamily="2"/>
              </a:rPr>
              <a:t>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[0, 1] e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i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é o índice do cromossomo na população em ordem decrescente de valor da função objetivo.</a:t>
            </a:r>
          </a:p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GB" sz="2400" b="1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Ranking exponencial permite maior pressão de seleção do que o ranking linear.</a:t>
            </a:r>
          </a:p>
          <a:p>
            <a:pPr marL="457200" algn="just" hangingPunct="0">
              <a:lnSpc>
                <a:spcPct val="84000"/>
              </a:lnSpc>
              <a:spcAft>
                <a:spcPts val="598"/>
              </a:spcAft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endParaRPr lang="en-GB" sz="2400">
              <a:solidFill>
                <a:srgbClr val="000000"/>
              </a:solidFill>
              <a:latin typeface="Bulmer BT" pitchFamily="18"/>
              <a:ea typeface="Arial Unicode MS" pitchFamily="2"/>
              <a:cs typeface="Arial Unicode MS" pitchFamily="2"/>
            </a:endParaRPr>
          </a:p>
          <a:p>
            <a:pPr marL="457200" algn="just" hangingPunct="0">
              <a:lnSpc>
                <a:spcPct val="84000"/>
              </a:lnSpc>
              <a:spcAft>
                <a:spcPts val="598"/>
              </a:spcAft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endParaRPr lang="en-GB" sz="2400">
              <a:solidFill>
                <a:srgbClr val="000000"/>
              </a:solidFill>
              <a:latin typeface="Bulmer BT" pitchFamily="18"/>
              <a:ea typeface="Arial Unicode MS" pitchFamily="2"/>
              <a:cs typeface="Arial Unicode MS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>
                <a:spLocks noResize="1"/>
              </p:cNvSpPr>
              <p:nvPr/>
            </p:nvSpPr>
            <p:spPr>
              <a:xfrm>
                <a:off x="4876681" y="2362321"/>
                <a:ext cx="2578319" cy="6951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compatLnSpc="0">
                <a:noAutofit/>
              </a:bodyPr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pt-BR">
                          <a:latin typeface="Cambria Math" panose="02040503050406030204" pitchFamily="18" charset="0"/>
                        </a:rPr>
                        <m:t>(1−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𝑞</m:t>
                      </m:r>
                      <m:sSup>
                        <m:sSup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pt-BR">
                  <a:latin typeface="Times New Roman" pitchFamily="18"/>
                </a:endParaRPr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681" y="2362321"/>
                <a:ext cx="2578319" cy="695159"/>
              </a:xfrm>
              <a:prstGeom prst="rect">
                <a:avLst/>
              </a:prstGeom>
              <a:blipFill rotWithShape="0">
                <a:blip r:embed="rId3"/>
                <a:stretch>
                  <a:fillRect t="-70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840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Representação do PCV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86120" y="1828801"/>
            <a:ext cx="7769160" cy="990785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As cidades são representadas diretamente no cromossomo.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4800720" y="5257800"/>
            <a:ext cx="2382840" cy="425520"/>
            <a:chOff x="3276720" y="5257800"/>
            <a:chExt cx="2382840" cy="425520"/>
          </a:xfrm>
        </p:grpSpPr>
        <p:sp>
          <p:nvSpPr>
            <p:cNvPr id="5" name="Forma livre 4"/>
            <p:cNvSpPr/>
            <p:nvPr/>
          </p:nvSpPr>
          <p:spPr>
            <a:xfrm>
              <a:off x="3276720" y="5257800"/>
              <a:ext cx="2382840" cy="425520"/>
            </a:xfrm>
            <a:custGeom>
              <a:avLst/>
              <a:gdLst>
                <a:gd name="x1" fmla="*/ ss 338 100000"/>
                <a:gd name="x2" fmla="+- r 0 x1"/>
                <a:gd name="y1" fmla="*/ ss 33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3277080" y="5286823"/>
              <a:ext cx="2382119" cy="367473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35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800" i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Cromossomos</a:t>
              </a:r>
            </a:p>
          </p:txBody>
        </p:sp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2964000" y="3029040"/>
            <a:ext cx="2539800" cy="2698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6708720" y="2922479"/>
            <a:ext cx="2702160" cy="27669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upo 8"/>
          <p:cNvGrpSpPr/>
          <p:nvPr/>
        </p:nvGrpSpPr>
        <p:grpSpPr>
          <a:xfrm>
            <a:off x="6400920" y="5797800"/>
            <a:ext cx="3581278" cy="487080"/>
            <a:chOff x="4876920" y="5797800"/>
            <a:chExt cx="3581278" cy="487080"/>
          </a:xfrm>
        </p:grpSpPr>
        <p:grpSp>
          <p:nvGrpSpPr>
            <p:cNvPr id="10" name="Grupo 9"/>
            <p:cNvGrpSpPr/>
            <p:nvPr/>
          </p:nvGrpSpPr>
          <p:grpSpPr>
            <a:xfrm>
              <a:off x="4954680" y="5839200"/>
              <a:ext cx="417600" cy="445680"/>
              <a:chOff x="4954680" y="5839200"/>
              <a:chExt cx="417600" cy="445680"/>
            </a:xfrm>
          </p:grpSpPr>
          <p:sp>
            <p:nvSpPr>
              <p:cNvPr id="11" name="Forma livre 10"/>
              <p:cNvSpPr/>
              <p:nvPr/>
            </p:nvSpPr>
            <p:spPr>
              <a:xfrm>
                <a:off x="4954680" y="5839200"/>
                <a:ext cx="417600" cy="445680"/>
              </a:xfrm>
              <a:custGeom>
                <a:avLst/>
                <a:gdLst>
                  <a:gd name="x1" fmla="*/ ss 517 100000"/>
                  <a:gd name="x2" fmla="+- r 0 x1"/>
                  <a:gd name="y1" fmla="*/ ss 51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4955400" y="5884875"/>
                <a:ext cx="4161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13" name="Grupo 12"/>
            <p:cNvGrpSpPr/>
            <p:nvPr/>
          </p:nvGrpSpPr>
          <p:grpSpPr>
            <a:xfrm>
              <a:off x="5978520" y="5839200"/>
              <a:ext cx="393840" cy="445680"/>
              <a:chOff x="5978520" y="5839200"/>
              <a:chExt cx="393840" cy="445680"/>
            </a:xfrm>
          </p:grpSpPr>
          <p:sp>
            <p:nvSpPr>
              <p:cNvPr id="14" name="Forma livre 13"/>
              <p:cNvSpPr/>
              <p:nvPr/>
            </p:nvSpPr>
            <p:spPr>
              <a:xfrm>
                <a:off x="5978520" y="5839200"/>
                <a:ext cx="393840" cy="445680"/>
              </a:xfrm>
              <a:custGeom>
                <a:avLst/>
                <a:gdLst>
                  <a:gd name="x1" fmla="*/ ss 548 100000"/>
                  <a:gd name="x2" fmla="+- r 0 x1"/>
                  <a:gd name="y1" fmla="*/ ss 548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5" name="CaixaDeTexto 14"/>
              <p:cNvSpPr txBox="1"/>
              <p:nvPr/>
            </p:nvSpPr>
            <p:spPr>
              <a:xfrm>
                <a:off x="5979240" y="5884875"/>
                <a:ext cx="3924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16" name="Grupo 15"/>
            <p:cNvGrpSpPr/>
            <p:nvPr/>
          </p:nvGrpSpPr>
          <p:grpSpPr>
            <a:xfrm>
              <a:off x="6523200" y="5839200"/>
              <a:ext cx="417600" cy="445680"/>
              <a:chOff x="6523200" y="5839200"/>
              <a:chExt cx="417600" cy="445680"/>
            </a:xfrm>
          </p:grpSpPr>
          <p:sp>
            <p:nvSpPr>
              <p:cNvPr id="17" name="Forma livre 16"/>
              <p:cNvSpPr/>
              <p:nvPr/>
            </p:nvSpPr>
            <p:spPr>
              <a:xfrm>
                <a:off x="6523200" y="5839200"/>
                <a:ext cx="417600" cy="445680"/>
              </a:xfrm>
              <a:custGeom>
                <a:avLst/>
                <a:gdLst>
                  <a:gd name="x1" fmla="*/ ss 517 100000"/>
                  <a:gd name="x2" fmla="+- r 0 x1"/>
                  <a:gd name="y1" fmla="*/ ss 51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8" name="CaixaDeTexto 17"/>
              <p:cNvSpPr txBox="1"/>
              <p:nvPr/>
            </p:nvSpPr>
            <p:spPr>
              <a:xfrm>
                <a:off x="6523920" y="5884875"/>
                <a:ext cx="4161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7085160" y="5839200"/>
              <a:ext cx="345960" cy="445680"/>
              <a:chOff x="7085160" y="5839200"/>
              <a:chExt cx="345960" cy="445680"/>
            </a:xfrm>
          </p:grpSpPr>
          <p:sp>
            <p:nvSpPr>
              <p:cNvPr id="20" name="Forma livre 19"/>
              <p:cNvSpPr/>
              <p:nvPr/>
            </p:nvSpPr>
            <p:spPr>
              <a:xfrm>
                <a:off x="7085160" y="5839200"/>
                <a:ext cx="345960" cy="445680"/>
              </a:xfrm>
              <a:custGeom>
                <a:avLst/>
                <a:gdLst>
                  <a:gd name="x1" fmla="*/ ss 624 100000"/>
                  <a:gd name="x2" fmla="+- r 0 x1"/>
                  <a:gd name="y1" fmla="*/ ss 62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>
                <a:off x="7085880" y="5884875"/>
                <a:ext cx="3445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22" name="Grupo 21"/>
            <p:cNvGrpSpPr/>
            <p:nvPr/>
          </p:nvGrpSpPr>
          <p:grpSpPr>
            <a:xfrm>
              <a:off x="7562880" y="5820480"/>
              <a:ext cx="417600" cy="445680"/>
              <a:chOff x="7562880" y="5820480"/>
              <a:chExt cx="417600" cy="445680"/>
            </a:xfrm>
          </p:grpSpPr>
          <p:sp>
            <p:nvSpPr>
              <p:cNvPr id="23" name="Forma livre 22"/>
              <p:cNvSpPr/>
              <p:nvPr/>
            </p:nvSpPr>
            <p:spPr>
              <a:xfrm>
                <a:off x="7562880" y="5820480"/>
                <a:ext cx="417600" cy="445680"/>
              </a:xfrm>
              <a:custGeom>
                <a:avLst/>
                <a:gdLst>
                  <a:gd name="x1" fmla="*/ ss 517 100000"/>
                  <a:gd name="x2" fmla="+- r 0 x1"/>
                  <a:gd name="y1" fmla="*/ ss 51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4" name="CaixaDeTexto 23"/>
              <p:cNvSpPr txBox="1"/>
              <p:nvPr/>
            </p:nvSpPr>
            <p:spPr>
              <a:xfrm>
                <a:off x="7563600" y="5866155"/>
                <a:ext cx="4161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grpSp>
          <p:nvGrpSpPr>
            <p:cNvPr id="25" name="Grupo 24"/>
            <p:cNvGrpSpPr/>
            <p:nvPr/>
          </p:nvGrpSpPr>
          <p:grpSpPr>
            <a:xfrm>
              <a:off x="8088479" y="5839200"/>
              <a:ext cx="369719" cy="445680"/>
              <a:chOff x="8088479" y="5839200"/>
              <a:chExt cx="369719" cy="445680"/>
            </a:xfrm>
          </p:grpSpPr>
          <p:sp>
            <p:nvSpPr>
              <p:cNvPr id="26" name="Forma livre 25"/>
              <p:cNvSpPr/>
              <p:nvPr/>
            </p:nvSpPr>
            <p:spPr>
              <a:xfrm>
                <a:off x="8088479" y="5839200"/>
                <a:ext cx="369719" cy="445680"/>
              </a:xfrm>
              <a:custGeom>
                <a:avLst/>
                <a:gdLst>
                  <a:gd name="x1" fmla="*/ ss 584 100000"/>
                  <a:gd name="x2" fmla="+- r 0 x1"/>
                  <a:gd name="y1" fmla="*/ ss 58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7" name="CaixaDeTexto 26"/>
              <p:cNvSpPr txBox="1"/>
              <p:nvPr/>
            </p:nvSpPr>
            <p:spPr>
              <a:xfrm>
                <a:off x="8089200" y="5884875"/>
                <a:ext cx="368279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E</a:t>
                </a:r>
              </a:p>
            </p:txBody>
          </p:sp>
        </p:grpSp>
        <p:sp>
          <p:nvSpPr>
            <p:cNvPr id="28" name="Forma livre 27"/>
            <p:cNvSpPr/>
            <p:nvPr/>
          </p:nvSpPr>
          <p:spPr>
            <a:xfrm>
              <a:off x="487692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538668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5896080" y="5797800"/>
              <a:ext cx="511200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640872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691848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7427880" y="5797800"/>
              <a:ext cx="508320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7937640" y="5797800"/>
              <a:ext cx="511200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5518440" y="5851440"/>
              <a:ext cx="349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2350200" y="5797800"/>
            <a:ext cx="3581278" cy="487080"/>
            <a:chOff x="826200" y="5797800"/>
            <a:chExt cx="3581278" cy="487080"/>
          </a:xfrm>
        </p:grpSpPr>
        <p:grpSp>
          <p:nvGrpSpPr>
            <p:cNvPr id="37" name="Grupo 36"/>
            <p:cNvGrpSpPr/>
            <p:nvPr/>
          </p:nvGrpSpPr>
          <p:grpSpPr>
            <a:xfrm>
              <a:off x="903959" y="5839200"/>
              <a:ext cx="417600" cy="445680"/>
              <a:chOff x="903959" y="5839200"/>
              <a:chExt cx="417600" cy="445680"/>
            </a:xfrm>
          </p:grpSpPr>
          <p:sp>
            <p:nvSpPr>
              <p:cNvPr id="38" name="Forma livre 37"/>
              <p:cNvSpPr/>
              <p:nvPr/>
            </p:nvSpPr>
            <p:spPr>
              <a:xfrm>
                <a:off x="903959" y="5839200"/>
                <a:ext cx="417600" cy="445680"/>
              </a:xfrm>
              <a:custGeom>
                <a:avLst/>
                <a:gdLst>
                  <a:gd name="x1" fmla="*/ ss 517 100000"/>
                  <a:gd name="x2" fmla="+- r 0 x1"/>
                  <a:gd name="y1" fmla="*/ ss 51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39" name="CaixaDeTexto 38"/>
              <p:cNvSpPr txBox="1"/>
              <p:nvPr/>
            </p:nvSpPr>
            <p:spPr>
              <a:xfrm>
                <a:off x="904680" y="5884875"/>
                <a:ext cx="4161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40" name="Grupo 39"/>
            <p:cNvGrpSpPr/>
            <p:nvPr/>
          </p:nvGrpSpPr>
          <p:grpSpPr>
            <a:xfrm>
              <a:off x="1927799" y="5839200"/>
              <a:ext cx="393840" cy="445680"/>
              <a:chOff x="1927799" y="5839200"/>
              <a:chExt cx="393840" cy="445680"/>
            </a:xfrm>
          </p:grpSpPr>
          <p:sp>
            <p:nvSpPr>
              <p:cNvPr id="41" name="Forma livre 40"/>
              <p:cNvSpPr/>
              <p:nvPr/>
            </p:nvSpPr>
            <p:spPr>
              <a:xfrm>
                <a:off x="1927799" y="5839200"/>
                <a:ext cx="393840" cy="445680"/>
              </a:xfrm>
              <a:custGeom>
                <a:avLst/>
                <a:gdLst>
                  <a:gd name="x1" fmla="*/ ss 548 100000"/>
                  <a:gd name="x2" fmla="+- r 0 x1"/>
                  <a:gd name="y1" fmla="*/ ss 548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2" name="CaixaDeTexto 41"/>
              <p:cNvSpPr txBox="1"/>
              <p:nvPr/>
            </p:nvSpPr>
            <p:spPr>
              <a:xfrm>
                <a:off x="1928519" y="5884875"/>
                <a:ext cx="3924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43" name="Grupo 42"/>
            <p:cNvGrpSpPr/>
            <p:nvPr/>
          </p:nvGrpSpPr>
          <p:grpSpPr>
            <a:xfrm>
              <a:off x="2472480" y="5839200"/>
              <a:ext cx="417600" cy="445680"/>
              <a:chOff x="2472480" y="5839200"/>
              <a:chExt cx="417600" cy="445680"/>
            </a:xfrm>
          </p:grpSpPr>
          <p:sp>
            <p:nvSpPr>
              <p:cNvPr id="44" name="Forma livre 43"/>
              <p:cNvSpPr/>
              <p:nvPr/>
            </p:nvSpPr>
            <p:spPr>
              <a:xfrm>
                <a:off x="2472480" y="5839200"/>
                <a:ext cx="417600" cy="445680"/>
              </a:xfrm>
              <a:custGeom>
                <a:avLst/>
                <a:gdLst>
                  <a:gd name="x1" fmla="*/ ss 517 100000"/>
                  <a:gd name="x2" fmla="+- r 0 x1"/>
                  <a:gd name="y1" fmla="*/ ss 51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5" name="CaixaDeTexto 44"/>
              <p:cNvSpPr txBox="1"/>
              <p:nvPr/>
            </p:nvSpPr>
            <p:spPr>
              <a:xfrm>
                <a:off x="2473200" y="5884875"/>
                <a:ext cx="4161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46" name="Grupo 45"/>
            <p:cNvGrpSpPr/>
            <p:nvPr/>
          </p:nvGrpSpPr>
          <p:grpSpPr>
            <a:xfrm>
              <a:off x="3034440" y="5839200"/>
              <a:ext cx="345960" cy="445680"/>
              <a:chOff x="3034440" y="5839200"/>
              <a:chExt cx="345960" cy="445680"/>
            </a:xfrm>
          </p:grpSpPr>
          <p:sp>
            <p:nvSpPr>
              <p:cNvPr id="47" name="Forma livre 46"/>
              <p:cNvSpPr/>
              <p:nvPr/>
            </p:nvSpPr>
            <p:spPr>
              <a:xfrm>
                <a:off x="3034440" y="5839200"/>
                <a:ext cx="345960" cy="445680"/>
              </a:xfrm>
              <a:custGeom>
                <a:avLst/>
                <a:gdLst>
                  <a:gd name="x1" fmla="*/ ss 624 100000"/>
                  <a:gd name="x2" fmla="+- r 0 x1"/>
                  <a:gd name="y1" fmla="*/ ss 62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8" name="CaixaDeTexto 47"/>
              <p:cNvSpPr txBox="1"/>
              <p:nvPr/>
            </p:nvSpPr>
            <p:spPr>
              <a:xfrm>
                <a:off x="3035159" y="5884875"/>
                <a:ext cx="3445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49" name="Grupo 48"/>
            <p:cNvGrpSpPr/>
            <p:nvPr/>
          </p:nvGrpSpPr>
          <p:grpSpPr>
            <a:xfrm>
              <a:off x="3949560" y="5833440"/>
              <a:ext cx="417600" cy="445680"/>
              <a:chOff x="3949560" y="5833440"/>
              <a:chExt cx="417600" cy="445680"/>
            </a:xfrm>
          </p:grpSpPr>
          <p:sp>
            <p:nvSpPr>
              <p:cNvPr id="50" name="Forma livre 49"/>
              <p:cNvSpPr/>
              <p:nvPr/>
            </p:nvSpPr>
            <p:spPr>
              <a:xfrm>
                <a:off x="3949560" y="5833440"/>
                <a:ext cx="417600" cy="445680"/>
              </a:xfrm>
              <a:custGeom>
                <a:avLst/>
                <a:gdLst>
                  <a:gd name="x1" fmla="*/ ss 517 100000"/>
                  <a:gd name="x2" fmla="+- r 0 x1"/>
                  <a:gd name="y1" fmla="*/ ss 51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1" name="CaixaDeTexto 50"/>
              <p:cNvSpPr txBox="1"/>
              <p:nvPr/>
            </p:nvSpPr>
            <p:spPr>
              <a:xfrm>
                <a:off x="3950280" y="5879115"/>
                <a:ext cx="4161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grpSp>
          <p:nvGrpSpPr>
            <p:cNvPr id="52" name="Grupo 51"/>
            <p:cNvGrpSpPr/>
            <p:nvPr/>
          </p:nvGrpSpPr>
          <p:grpSpPr>
            <a:xfrm>
              <a:off x="3523679" y="5839200"/>
              <a:ext cx="883799" cy="445680"/>
              <a:chOff x="3523679" y="5839200"/>
              <a:chExt cx="883799" cy="445680"/>
            </a:xfrm>
          </p:grpSpPr>
          <p:sp>
            <p:nvSpPr>
              <p:cNvPr id="53" name="Forma livre 52"/>
              <p:cNvSpPr/>
              <p:nvPr/>
            </p:nvSpPr>
            <p:spPr>
              <a:xfrm>
                <a:off x="4037759" y="5839200"/>
                <a:ext cx="369719" cy="445680"/>
              </a:xfrm>
              <a:custGeom>
                <a:avLst/>
                <a:gdLst>
                  <a:gd name="x1" fmla="*/ ss 584 100000"/>
                  <a:gd name="x2" fmla="+- r 0 x1"/>
                  <a:gd name="y1" fmla="*/ ss 58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4" name="CaixaDeTexto 53"/>
              <p:cNvSpPr txBox="1"/>
              <p:nvPr/>
            </p:nvSpPr>
            <p:spPr>
              <a:xfrm>
                <a:off x="3523679" y="5884875"/>
                <a:ext cx="368279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E</a:t>
                </a:r>
              </a:p>
            </p:txBody>
          </p:sp>
        </p:grpSp>
        <p:sp>
          <p:nvSpPr>
            <p:cNvPr id="55" name="Forma livre 54"/>
            <p:cNvSpPr/>
            <p:nvPr/>
          </p:nvSpPr>
          <p:spPr>
            <a:xfrm>
              <a:off x="82620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133596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1845359" y="5797800"/>
              <a:ext cx="511200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235800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2867760" y="5797800"/>
              <a:ext cx="507959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3377160" y="5797800"/>
              <a:ext cx="508320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3886919" y="5797800"/>
              <a:ext cx="511200" cy="441719"/>
            </a:xfrm>
            <a:custGeom>
              <a:avLst/>
              <a:gdLst>
                <a:gd name="x1" fmla="*/ ss 488 100000"/>
                <a:gd name="x2" fmla="+- r 0 x1"/>
                <a:gd name="y1" fmla="*/ ss 48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1467720" y="5851440"/>
              <a:ext cx="349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7709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Escalonamento Linear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371513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Escalonamento linear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25880" y="3213692"/>
            <a:ext cx="643572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73000"/>
              </a:lnSpc>
              <a:spcBef>
                <a:spcPts val="536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223080" y="3348693"/>
            <a:ext cx="33480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5041921" y="2647800"/>
            <a:ext cx="1805039" cy="5889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2349480" y="3815458"/>
            <a:ext cx="5014800" cy="199080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onde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g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é o valor da função objetivo</a:t>
            </a:r>
          </a:p>
          <a:p>
            <a:pPr hangingPunct="0">
              <a:lnSpc>
                <a:spcPct val="73000"/>
              </a:lnSpc>
              <a:spcBef>
                <a:spcPts val="137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a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e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b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são determinados tal que o número máximo de filhos do melhor indivíduo seja no máximo igual a C (onde tipicamente C = 2)</a:t>
            </a: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 </a:t>
            </a:r>
          </a:p>
          <a:p>
            <a:pPr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GB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7600800" y="2852640"/>
            <a:ext cx="2665440" cy="3117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2151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Seleção por Torneio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145899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Escolhe-se </a:t>
            </a:r>
            <a:r>
              <a:rPr lang="en-GB" i="1"/>
              <a:t>k</a:t>
            </a:r>
            <a:r>
              <a:rPr lang="en-GB"/>
              <a:t> (tipicamente 2) indivíduos aleatoriamente da população e o melhor é selecionado.</a:t>
            </a:r>
          </a:p>
          <a:p>
            <a:pPr>
              <a:spcBef>
                <a:spcPts val="998"/>
              </a:spcBef>
            </a:pPr>
            <a:r>
              <a:rPr lang="en-GB"/>
              <a:t>Não é proporcional a aptidão,</a:t>
            </a:r>
          </a:p>
          <a:p>
            <a:pPr>
              <a:spcBef>
                <a:spcPts val="998"/>
              </a:spcBef>
            </a:pPr>
            <a:r>
              <a:rPr lang="en-GB"/>
              <a:t>Não é necessário roda da roleta,  escalamento da aptidão ou ranking.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25880" y="3213692"/>
            <a:ext cx="643572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73000"/>
              </a:lnSpc>
              <a:spcBef>
                <a:spcPts val="536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223080" y="3348693"/>
            <a:ext cx="33480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33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75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1" y="121321"/>
            <a:ext cx="7843679" cy="507831"/>
          </a:xfrm>
        </p:spPr>
        <p:txBody>
          <a:bodyPr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Seleção por Torneio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1782480" y="2118960"/>
            <a:ext cx="3243600" cy="2072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3011880" y="4509720"/>
            <a:ext cx="3561840" cy="21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lum bright="-50000"/>
            <a:alphaModFix/>
          </a:blip>
          <a:srcRect/>
          <a:stretch>
            <a:fillRect/>
          </a:stretch>
        </p:blipFill>
        <p:spPr>
          <a:xfrm>
            <a:off x="7610161" y="4514760"/>
            <a:ext cx="2615039" cy="20923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rma livre 5"/>
          <p:cNvSpPr/>
          <p:nvPr/>
        </p:nvSpPr>
        <p:spPr>
          <a:xfrm>
            <a:off x="6687480" y="5076360"/>
            <a:ext cx="771120" cy="695520"/>
          </a:xfrm>
          <a:custGeom>
            <a:avLst>
              <a:gd name="f0" fmla="val 11853"/>
              <a:gd name="f1" fmla="val 657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vert="horz" lIns="0" tIns="0" rIns="0" bIns="0" anchor="ctr" anchorCtr="0" compatLnSpc="0">
            <a:noAutofit/>
          </a:bodyPr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319120" y="2418841"/>
            <a:ext cx="3900600" cy="93311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Os indivíduos são selecionados para os torneios com igual probabilidade.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625279" y="3522601"/>
            <a:ext cx="2766600" cy="93311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rPr>
              <a:t>O torneio é vencido pelo  indivíduo com maior aptidão</a:t>
            </a:r>
          </a:p>
        </p:txBody>
      </p:sp>
      <p:sp>
        <p:nvSpPr>
          <p:cNvPr id="9" name="Forma livre 8"/>
          <p:cNvSpPr/>
          <p:nvPr/>
        </p:nvSpPr>
        <p:spPr>
          <a:xfrm rot="16200000" flipH="1">
            <a:off x="6195720" y="2887562"/>
            <a:ext cx="650160" cy="831599"/>
          </a:xfrm>
          <a:custGeom>
            <a:avLst/>
            <a:gdLst>
              <a:gd name="f0" fmla="val 0"/>
              <a:gd name="f1" fmla="val 841"/>
              <a:gd name="f2" fmla="val 854"/>
              <a:gd name="f3" fmla="val 517"/>
              <a:gd name="f4" fmla="val 247"/>
              <a:gd name="f5" fmla="val 415"/>
              <a:gd name="f6" fmla="val 264"/>
              <a:gd name="f7" fmla="val 680"/>
              <a:gd name="f8" fmla="val 5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41" h="854">
                <a:moveTo>
                  <a:pt x="f3" y="f4"/>
                </a:moveTo>
                <a:lnTo>
                  <a:pt x="f3" y="f5"/>
                </a:lnTo>
                <a:lnTo>
                  <a:pt x="f6" y="f5"/>
                </a:lnTo>
                <a:lnTo>
                  <a:pt x="f6" y="f0"/>
                </a:lnTo>
                <a:lnTo>
                  <a:pt x="f0" y="f0"/>
                </a:lnTo>
                <a:lnTo>
                  <a:pt x="f0" y="f7"/>
                </a:lnTo>
                <a:lnTo>
                  <a:pt x="f3" y="f7"/>
                </a:lnTo>
                <a:lnTo>
                  <a:pt x="f3" y="f2"/>
                </a:lnTo>
                <a:lnTo>
                  <a:pt x="f1" y="f8"/>
                </a:lnTo>
                <a:lnTo>
                  <a:pt x="f3" y="f4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vert="horz" lIns="0" tIns="0" rIns="0" bIns="0" anchor="ctr" compatLnSpc="0">
            <a:noAutofit/>
          </a:bodyPr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2287" y="996639"/>
            <a:ext cx="9130878" cy="49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425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1" y="121321"/>
            <a:ext cx="7843679" cy="507831"/>
          </a:xfrm>
        </p:spPr>
        <p:txBody>
          <a:bodyPr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Seleção por Torneio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7720" cy="1523494"/>
          </a:xfrm>
        </p:spPr>
        <p:txBody>
          <a:bodyPr>
            <a:spAutoFit/>
          </a:bodyPr>
          <a:lstStyle/>
          <a:p>
            <a:pPr lvl="0"/>
            <a:r>
              <a:rPr lang="en-GB"/>
              <a:t>Aumentando o tamanho </a:t>
            </a:r>
            <a:r>
              <a:rPr lang="en-GB" i="1"/>
              <a:t>k</a:t>
            </a:r>
            <a:r>
              <a:rPr lang="en-GB"/>
              <a:t> do torneio acarreta:</a:t>
            </a:r>
          </a:p>
          <a:p>
            <a:pPr lvl="1"/>
            <a:r>
              <a:rPr lang="en-GB"/>
              <a:t>Aumento da pressão de seleção.</a:t>
            </a:r>
          </a:p>
          <a:p>
            <a:pPr lvl="1"/>
            <a:r>
              <a:rPr lang="en-GB"/>
              <a:t>Risco de convergência prematura.</a:t>
            </a:r>
          </a:p>
          <a:p>
            <a:pPr lvl="0"/>
            <a:r>
              <a:rPr lang="en-GB"/>
              <a:t>Por isso, o torneio binário é o mais utilizado.</a:t>
            </a:r>
          </a:p>
        </p:txBody>
      </p:sp>
    </p:spTree>
    <p:extLst>
      <p:ext uri="{BB962C8B-B14F-4D97-AF65-F5344CB8AC3E}">
        <p14:creationId xmlns:p14="http://schemas.microsoft.com/office/powerpoint/2010/main" val="931439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07840" y="3129480"/>
            <a:ext cx="8179200" cy="3371760"/>
          </a:xfrm>
          <a:prstGeom prst="rect">
            <a:avLst/>
          </a:prstGeom>
          <a:solidFill>
            <a:srgbClr val="23FF23"/>
          </a:solidFill>
          <a:ln w="0">
            <a:solidFill>
              <a:srgbClr val="000000"/>
            </a:solidFill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Título 2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Seleção por Torneio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745974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998"/>
              </a:spcBef>
            </a:pPr>
            <a:r>
              <a:rPr lang="en-GB"/>
              <a:t>Seleção por torneio com probabilidades</a:t>
            </a:r>
          </a:p>
          <a:p>
            <a:pPr lvl="1"/>
            <a:r>
              <a:rPr lang="en-GB"/>
              <a:t>(Reduz ainda mais a pressão de seleção)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370719" y="3326040"/>
            <a:ext cx="7620120" cy="3273653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marL="0" lvl="2" hangingPunct="0">
              <a:lnSpc>
                <a:spcPct val="150000"/>
              </a:lnSpc>
              <a:buClr>
                <a:srgbClr val="0000FF"/>
              </a:buClr>
              <a:buSzPct val="100000"/>
              <a:buAutoNum type="arabicParenR"/>
              <a:tabLst>
                <a:tab pos="-1103760" algn="l"/>
                <a:tab pos="-771120" algn="l"/>
                <a:tab pos="-498960" algn="l"/>
                <a:tab pos="483840" algn="l"/>
                <a:tab pos="922319" algn="l"/>
                <a:tab pos="1055519" algn="l"/>
                <a:tab pos="1504800" algn="l"/>
                <a:tab pos="1954080" algn="l"/>
                <a:tab pos="2403360" algn="l"/>
                <a:tab pos="2852640" algn="l"/>
                <a:tab pos="3301920" algn="l"/>
                <a:tab pos="3751200" algn="l"/>
                <a:tab pos="4200480" algn="l"/>
                <a:tab pos="4649760" algn="l"/>
                <a:tab pos="5099040" algn="l"/>
                <a:tab pos="5547960" algn="l"/>
                <a:tab pos="5997240" algn="l"/>
                <a:tab pos="6446520" algn="l"/>
                <a:tab pos="6895800" algn="l"/>
                <a:tab pos="7345079" algn="l"/>
                <a:tab pos="7794360" algn="l"/>
                <a:tab pos="8243640" algn="l"/>
                <a:tab pos="8692920" algn="l"/>
              </a:tabLst>
            </a:pP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O melhor indivíduo do torneio é selecionado com probabilidade </a:t>
            </a:r>
            <a:r>
              <a:rPr lang="en-GB" sz="2400" i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 &gt; 0,5</a:t>
            </a:r>
          </a:p>
          <a:p>
            <a:pPr marL="0" lvl="2" hangingPunct="0">
              <a:lnSpc>
                <a:spcPct val="150000"/>
              </a:lnSpc>
              <a:buClr>
                <a:srgbClr val="0000FF"/>
              </a:buClr>
              <a:buSzPct val="100000"/>
              <a:buAutoNum type="arabicParenR"/>
              <a:tabLst>
                <a:tab pos="-1103760" algn="l"/>
                <a:tab pos="-771120" algn="l"/>
                <a:tab pos="-498960" algn="l"/>
                <a:tab pos="483840" algn="l"/>
                <a:tab pos="922319" algn="l"/>
                <a:tab pos="1055519" algn="l"/>
                <a:tab pos="1504800" algn="l"/>
                <a:tab pos="1954080" algn="l"/>
                <a:tab pos="2403360" algn="l"/>
                <a:tab pos="2852640" algn="l"/>
                <a:tab pos="3301920" algn="l"/>
                <a:tab pos="3751200" algn="l"/>
                <a:tab pos="4200480" algn="l"/>
                <a:tab pos="4649760" algn="l"/>
                <a:tab pos="5099040" algn="l"/>
                <a:tab pos="5547960" algn="l"/>
                <a:tab pos="5997240" algn="l"/>
                <a:tab pos="6446520" algn="l"/>
                <a:tab pos="6895800" algn="l"/>
                <a:tab pos="7345079" algn="l"/>
                <a:tab pos="7794360" algn="l"/>
                <a:tab pos="8243640" algn="l"/>
                <a:tab pos="8692920" algn="l"/>
              </a:tabLst>
            </a:pP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O segundo melhor é selecionado com probabilidade </a:t>
            </a:r>
            <a:r>
              <a:rPr lang="en-GB" sz="2400" i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</a:t>
            </a: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(1-</a:t>
            </a:r>
            <a:r>
              <a:rPr lang="en-GB" sz="2400" i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</a:t>
            </a: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)</a:t>
            </a:r>
          </a:p>
          <a:p>
            <a:pPr marL="0" lvl="2" hangingPunct="0">
              <a:lnSpc>
                <a:spcPct val="150000"/>
              </a:lnSpc>
              <a:buClr>
                <a:srgbClr val="0000FF"/>
              </a:buClr>
              <a:buSzPct val="100000"/>
              <a:buAutoNum type="arabicParenR"/>
              <a:tabLst>
                <a:tab pos="-1103760" algn="l"/>
                <a:tab pos="-771120" algn="l"/>
                <a:tab pos="-498960" algn="l"/>
                <a:tab pos="483840" algn="l"/>
                <a:tab pos="922319" algn="l"/>
                <a:tab pos="1055519" algn="l"/>
                <a:tab pos="1504800" algn="l"/>
                <a:tab pos="1954080" algn="l"/>
                <a:tab pos="2403360" algn="l"/>
                <a:tab pos="2852640" algn="l"/>
                <a:tab pos="3301920" algn="l"/>
                <a:tab pos="3751200" algn="l"/>
                <a:tab pos="4200480" algn="l"/>
                <a:tab pos="4649760" algn="l"/>
                <a:tab pos="5099040" algn="l"/>
                <a:tab pos="5547960" algn="l"/>
                <a:tab pos="5997240" algn="l"/>
                <a:tab pos="6446520" algn="l"/>
                <a:tab pos="6895800" algn="l"/>
                <a:tab pos="7345079" algn="l"/>
                <a:tab pos="7794360" algn="l"/>
                <a:tab pos="8243640" algn="l"/>
                <a:tab pos="8692920" algn="l"/>
              </a:tabLst>
            </a:pP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O terceiro é selecionado com probabilidade </a:t>
            </a:r>
            <a:r>
              <a:rPr lang="en-GB" sz="2400" i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</a:t>
            </a: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(1-</a:t>
            </a:r>
            <a:r>
              <a:rPr lang="en-GB" sz="2400" i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</a:t>
            </a: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)</a:t>
            </a:r>
            <a:r>
              <a:rPr lang="en-GB" sz="2800" baseline="300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2</a:t>
            </a:r>
          </a:p>
          <a:p>
            <a:pPr marL="0" lvl="2" hangingPunct="0">
              <a:lnSpc>
                <a:spcPct val="150000"/>
              </a:lnSpc>
              <a:buClr>
                <a:srgbClr val="0000FF"/>
              </a:buClr>
              <a:buSzPct val="100000"/>
              <a:buAutoNum type="arabicParenR"/>
              <a:tabLst>
                <a:tab pos="-1103760" algn="l"/>
                <a:tab pos="-771120" algn="l"/>
                <a:tab pos="-498960" algn="l"/>
                <a:tab pos="483840" algn="l"/>
                <a:tab pos="922319" algn="l"/>
                <a:tab pos="1055519" algn="l"/>
                <a:tab pos="1504800" algn="l"/>
                <a:tab pos="1954080" algn="l"/>
                <a:tab pos="2403360" algn="l"/>
                <a:tab pos="2852640" algn="l"/>
                <a:tab pos="3301920" algn="l"/>
                <a:tab pos="3751200" algn="l"/>
                <a:tab pos="4200480" algn="l"/>
                <a:tab pos="4649760" algn="l"/>
                <a:tab pos="5099040" algn="l"/>
                <a:tab pos="5547960" algn="l"/>
                <a:tab pos="5997240" algn="l"/>
                <a:tab pos="6446520" algn="l"/>
                <a:tab pos="6895800" algn="l"/>
                <a:tab pos="7345079" algn="l"/>
                <a:tab pos="7794360" algn="l"/>
                <a:tab pos="8243640" algn="l"/>
                <a:tab pos="8692920" algn="l"/>
              </a:tabLst>
            </a:pP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e assim por diante...</a:t>
            </a:r>
          </a:p>
        </p:txBody>
      </p:sp>
    </p:spTree>
    <p:extLst>
      <p:ext uri="{BB962C8B-B14F-4D97-AF65-F5344CB8AC3E}">
        <p14:creationId xmlns:p14="http://schemas.microsoft.com/office/powerpoint/2010/main" val="157320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Amostragem Estocástica Uniforme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713760" y="5138281"/>
            <a:ext cx="285192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t" anchorCtr="0" compatLnSpc="0">
            <a:spAutoFit/>
          </a:bodyPr>
          <a:lstStyle/>
          <a:p>
            <a:pPr hangingPunct="0">
              <a:lnSpc>
                <a:spcPct val="73000"/>
              </a:lnSpc>
              <a:spcBef>
                <a:spcPts val="1823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Pais selecionados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311320" y="1950924"/>
            <a:ext cx="7239240" cy="80227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spcBef>
                <a:spcPts val="1375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Evita a grande variância de filhos esperados do método da roleta</a:t>
            </a:r>
            <a:r>
              <a:rPr lang="en-GB" sz="2400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 </a:t>
            </a: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(é tão perfeito quanto possivel)</a:t>
            </a:r>
          </a:p>
        </p:txBody>
      </p:sp>
      <p:sp>
        <p:nvSpPr>
          <p:cNvPr id="5" name="Forma livre 4"/>
          <p:cNvSpPr/>
          <p:nvPr/>
        </p:nvSpPr>
        <p:spPr>
          <a:xfrm>
            <a:off x="3411480" y="3803760"/>
            <a:ext cx="2054160" cy="200952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B8FF"/>
          </a:solidFill>
          <a:ln w="28440">
            <a:solidFill>
              <a:srgbClr val="000000"/>
            </a:solidFill>
            <a:prstDash val="solid"/>
          </a:ln>
        </p:spPr>
        <p:txBody>
          <a:bodyPr vert="horz" lIns="14040" tIns="14040" rIns="14040" bIns="1404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357560" y="3909240"/>
            <a:ext cx="131760" cy="286920"/>
            <a:chOff x="2833560" y="3909240"/>
            <a:chExt cx="131760" cy="286920"/>
          </a:xfrm>
        </p:grpSpPr>
        <p:sp>
          <p:nvSpPr>
            <p:cNvPr id="7" name="Forma livre 6"/>
            <p:cNvSpPr/>
            <p:nvPr/>
          </p:nvSpPr>
          <p:spPr>
            <a:xfrm>
              <a:off x="2833560" y="3909240"/>
              <a:ext cx="131760" cy="286920"/>
            </a:xfrm>
            <a:custGeom>
              <a:avLst/>
              <a:gdLst>
                <a:gd name="x1" fmla="*/ ss 1092 100000"/>
                <a:gd name="x2" fmla="+- r 0 x1"/>
                <a:gd name="y1" fmla="*/ ss 1092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833560" y="3923888"/>
              <a:ext cx="131760" cy="25834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hangingPunct="0">
                <a:lnSpc>
                  <a:spcPct val="73000"/>
                </a:lnSpc>
                <a:spcBef>
                  <a:spcPts val="536"/>
                </a:spcBef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rPr>
                <a:t>e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4816559" y="4446000"/>
            <a:ext cx="149040" cy="286560"/>
            <a:chOff x="3292559" y="4446000"/>
            <a:chExt cx="149040" cy="286560"/>
          </a:xfrm>
        </p:grpSpPr>
        <p:sp>
          <p:nvSpPr>
            <p:cNvPr id="10" name="Forma livre 9"/>
            <p:cNvSpPr/>
            <p:nvPr/>
          </p:nvSpPr>
          <p:spPr>
            <a:xfrm>
              <a:off x="3292559" y="4446000"/>
              <a:ext cx="149040" cy="286560"/>
            </a:xfrm>
            <a:custGeom>
              <a:avLst/>
              <a:gdLst>
                <a:gd name="x1" fmla="*/ ss 966 100000"/>
                <a:gd name="x2" fmla="+- r 0 x1"/>
                <a:gd name="y1" fmla="*/ ss 96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3292559" y="4460289"/>
              <a:ext cx="149040" cy="25834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hangingPunct="0">
                <a:lnSpc>
                  <a:spcPct val="73000"/>
                </a:lnSpc>
                <a:spcBef>
                  <a:spcPts val="536"/>
                </a:spcBef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rPr>
                <a:t>a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4081439" y="4257000"/>
            <a:ext cx="166680" cy="286560"/>
            <a:chOff x="2557439" y="4257000"/>
            <a:chExt cx="166680" cy="286560"/>
          </a:xfrm>
        </p:grpSpPr>
        <p:sp>
          <p:nvSpPr>
            <p:cNvPr id="13" name="Forma livre 12"/>
            <p:cNvSpPr/>
            <p:nvPr/>
          </p:nvSpPr>
          <p:spPr>
            <a:xfrm>
              <a:off x="2557439" y="4257000"/>
              <a:ext cx="166680" cy="286560"/>
            </a:xfrm>
            <a:custGeom>
              <a:avLst/>
              <a:gdLst>
                <a:gd name="x1" fmla="*/ ss 863 100000"/>
                <a:gd name="x2" fmla="+- r 0 x1"/>
                <a:gd name="y1" fmla="*/ ss 863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2557439" y="4271289"/>
              <a:ext cx="166680" cy="25834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hangingPunct="0">
                <a:lnSpc>
                  <a:spcPct val="73000"/>
                </a:lnSpc>
                <a:spcBef>
                  <a:spcPts val="536"/>
                </a:spcBef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rPr>
                <a:t>d</a:t>
              </a: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4491119" y="5222160"/>
            <a:ext cx="166680" cy="286920"/>
            <a:chOff x="2967119" y="5222160"/>
            <a:chExt cx="166680" cy="286920"/>
          </a:xfrm>
        </p:grpSpPr>
        <p:sp>
          <p:nvSpPr>
            <p:cNvPr id="16" name="Forma livre 15"/>
            <p:cNvSpPr/>
            <p:nvPr/>
          </p:nvSpPr>
          <p:spPr>
            <a:xfrm>
              <a:off x="2967119" y="5222160"/>
              <a:ext cx="166680" cy="286920"/>
            </a:xfrm>
            <a:custGeom>
              <a:avLst/>
              <a:gdLst>
                <a:gd name="x1" fmla="*/ ss 863 100000"/>
                <a:gd name="x2" fmla="+- r 0 x1"/>
                <a:gd name="y1" fmla="*/ ss 863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967119" y="5236809"/>
              <a:ext cx="166680" cy="25834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hangingPunct="0">
                <a:lnSpc>
                  <a:spcPct val="73000"/>
                </a:lnSpc>
                <a:spcBef>
                  <a:spcPts val="536"/>
                </a:spcBef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rPr>
                <a:t>b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854280" y="4812480"/>
            <a:ext cx="131760" cy="286920"/>
            <a:chOff x="2330280" y="4812480"/>
            <a:chExt cx="131760" cy="286920"/>
          </a:xfrm>
        </p:grpSpPr>
        <p:sp>
          <p:nvSpPr>
            <p:cNvPr id="19" name="Forma livre 18"/>
            <p:cNvSpPr/>
            <p:nvPr/>
          </p:nvSpPr>
          <p:spPr>
            <a:xfrm>
              <a:off x="2330280" y="4812480"/>
              <a:ext cx="131760" cy="286920"/>
            </a:xfrm>
            <a:custGeom>
              <a:avLst/>
              <a:gdLst>
                <a:gd name="x1" fmla="*/ ss 1092 100000"/>
                <a:gd name="x2" fmla="+- r 0 x1"/>
                <a:gd name="y1" fmla="*/ ss 1092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86000"/>
                </a:lnSpc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2330280" y="4827129"/>
              <a:ext cx="131760" cy="25834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hangingPunct="0">
                <a:lnSpc>
                  <a:spcPct val="73000"/>
                </a:lnSpc>
                <a:spcBef>
                  <a:spcPts val="536"/>
                </a:spcBef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rPr>
                <a:t>c</a:t>
              </a:r>
            </a:p>
          </p:txBody>
        </p:sp>
      </p:grpSp>
      <p:sp>
        <p:nvSpPr>
          <p:cNvPr id="21" name="Conector reto 20"/>
          <p:cNvSpPr/>
          <p:nvPr/>
        </p:nvSpPr>
        <p:spPr>
          <a:xfrm flipH="1">
            <a:off x="3759240" y="5460840"/>
            <a:ext cx="109440" cy="113040"/>
          </a:xfrm>
          <a:prstGeom prst="line">
            <a:avLst/>
          </a:prstGeom>
          <a:noFill/>
          <a:ln w="7920">
            <a:solidFill>
              <a:srgbClr val="000000"/>
            </a:solidFill>
            <a:prstDash val="solid"/>
          </a:ln>
        </p:spPr>
        <p:txBody>
          <a:bodyPr vert="horz" lIns="3960" tIns="3960" rIns="3960" bIns="396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" name="Conector reto 21"/>
          <p:cNvSpPr/>
          <p:nvPr/>
        </p:nvSpPr>
        <p:spPr>
          <a:xfrm flipH="1" flipV="1">
            <a:off x="3528479" y="4306680"/>
            <a:ext cx="892440" cy="4856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</a:ln>
        </p:spPr>
        <p:txBody>
          <a:bodyPr vert="horz" lIns="14040" tIns="14040" rIns="14040" bIns="1404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Conector reto 22"/>
          <p:cNvSpPr/>
          <p:nvPr/>
        </p:nvSpPr>
        <p:spPr>
          <a:xfrm flipH="1" flipV="1">
            <a:off x="4217880" y="3835080"/>
            <a:ext cx="216000" cy="96516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</a:ln>
        </p:spPr>
        <p:txBody>
          <a:bodyPr vert="horz" lIns="14040" tIns="14040" rIns="14040" bIns="1404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" name="Conector reto 23"/>
          <p:cNvSpPr/>
          <p:nvPr/>
        </p:nvSpPr>
        <p:spPr>
          <a:xfrm flipV="1">
            <a:off x="4441800" y="3836520"/>
            <a:ext cx="115920" cy="9637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</a:ln>
        </p:spPr>
        <p:txBody>
          <a:bodyPr vert="horz" lIns="14040" tIns="14040" rIns="14040" bIns="1404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" name="Conector reto 24"/>
          <p:cNvSpPr/>
          <p:nvPr/>
        </p:nvSpPr>
        <p:spPr>
          <a:xfrm flipV="1">
            <a:off x="3760680" y="4803480"/>
            <a:ext cx="681120" cy="772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</a:ln>
        </p:spPr>
        <p:txBody>
          <a:bodyPr vert="horz" lIns="14040" tIns="14040" rIns="14040" bIns="1404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" name="Conector reto 25"/>
          <p:cNvSpPr/>
          <p:nvPr/>
        </p:nvSpPr>
        <p:spPr>
          <a:xfrm flipH="1" flipV="1">
            <a:off x="4428841" y="4784400"/>
            <a:ext cx="888839" cy="5000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</a:ln>
        </p:spPr>
        <p:txBody>
          <a:bodyPr vert="horz" lIns="14040" tIns="14040" rIns="14040" bIns="1404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248280" y="2895480"/>
            <a:ext cx="3748320" cy="832679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t" anchorCtr="0" compatLnSpc="0">
            <a:spAutoFit/>
          </a:bodyPr>
          <a:lstStyle/>
          <a:p>
            <a:pPr hangingPunct="0">
              <a:spcBef>
                <a:spcPts val="536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 i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N </a:t>
            </a: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ponteiros igualmente espaçados.</a:t>
            </a:r>
          </a:p>
        </p:txBody>
      </p:sp>
      <p:sp>
        <p:nvSpPr>
          <p:cNvPr id="28" name="Forma livre 27"/>
          <p:cNvSpPr/>
          <p:nvPr/>
        </p:nvSpPr>
        <p:spPr>
          <a:xfrm>
            <a:off x="5173319" y="2920320"/>
            <a:ext cx="1342440" cy="16948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30" h="4709">
                <a:moveTo>
                  <a:pt x="0" y="170"/>
                </a:moveTo>
                <a:cubicBezTo>
                  <a:pt x="262" y="-57"/>
                  <a:pt x="697" y="-58"/>
                  <a:pt x="870" y="172"/>
                </a:cubicBezTo>
                <a:lnTo>
                  <a:pt x="1909" y="1533"/>
                </a:lnTo>
                <a:cubicBezTo>
                  <a:pt x="2082" y="1759"/>
                  <a:pt x="2517" y="1761"/>
                  <a:pt x="2780" y="1535"/>
                </a:cubicBezTo>
                <a:cubicBezTo>
                  <a:pt x="2517" y="1761"/>
                  <a:pt x="2428" y="2214"/>
                  <a:pt x="2602" y="2441"/>
                </a:cubicBezTo>
                <a:lnTo>
                  <a:pt x="3642" y="3804"/>
                </a:lnTo>
                <a:cubicBezTo>
                  <a:pt x="3813" y="4028"/>
                  <a:pt x="3727" y="4483"/>
                  <a:pt x="3464" y="4709"/>
                </a:cubicBezTo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86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>
              <a:solidFill>
                <a:srgbClr val="000000"/>
              </a:solidFill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2903160" y="3208320"/>
            <a:ext cx="3384361" cy="3125880"/>
            <a:chOff x="1379159" y="3208320"/>
            <a:chExt cx="3384361" cy="3125880"/>
          </a:xfrm>
        </p:grpSpPr>
        <p:grpSp>
          <p:nvGrpSpPr>
            <p:cNvPr id="30" name="Grupo 29"/>
            <p:cNvGrpSpPr/>
            <p:nvPr/>
          </p:nvGrpSpPr>
          <p:grpSpPr>
            <a:xfrm>
              <a:off x="1391759" y="5421240"/>
              <a:ext cx="606241" cy="379440"/>
              <a:chOff x="1391759" y="5421240"/>
              <a:chExt cx="606241" cy="379440"/>
            </a:xfrm>
          </p:grpSpPr>
          <p:sp>
            <p:nvSpPr>
              <p:cNvPr id="31" name="Conector reto 30"/>
              <p:cNvSpPr/>
              <p:nvPr/>
            </p:nvSpPr>
            <p:spPr>
              <a:xfrm flipV="1">
                <a:off x="1391759" y="5501520"/>
                <a:ext cx="472321" cy="299160"/>
              </a:xfrm>
              <a:prstGeom prst="line">
                <a:avLst/>
              </a:prstGeom>
              <a:noFill/>
              <a:ln w="15840">
                <a:solidFill>
                  <a:srgbClr val="000000"/>
                </a:solidFill>
                <a:prstDash val="solid"/>
              </a:ln>
            </p:spPr>
            <p:txBody>
              <a:bodyPr vert="horz" lIns="7920" tIns="7920" rIns="7920" bIns="792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" name="Forma livre 31"/>
              <p:cNvSpPr/>
              <p:nvPr/>
            </p:nvSpPr>
            <p:spPr>
              <a:xfrm>
                <a:off x="1805400" y="5421240"/>
                <a:ext cx="192600" cy="1551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6" h="432">
                    <a:moveTo>
                      <a:pt x="283" y="432"/>
                    </a:moveTo>
                    <a:lnTo>
                      <a:pt x="536" y="0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33" name="Grupo 32"/>
            <p:cNvGrpSpPr/>
            <p:nvPr/>
          </p:nvGrpSpPr>
          <p:grpSpPr>
            <a:xfrm>
              <a:off x="3315959" y="5718240"/>
              <a:ext cx="279361" cy="615960"/>
              <a:chOff x="3315959" y="5718240"/>
              <a:chExt cx="279361" cy="615960"/>
            </a:xfrm>
          </p:grpSpPr>
          <p:sp>
            <p:nvSpPr>
              <p:cNvPr id="34" name="Conector reto 33"/>
              <p:cNvSpPr/>
              <p:nvPr/>
            </p:nvSpPr>
            <p:spPr>
              <a:xfrm flipH="1" flipV="1">
                <a:off x="3394079" y="5852160"/>
                <a:ext cx="201241" cy="482040"/>
              </a:xfrm>
              <a:prstGeom prst="line">
                <a:avLst/>
              </a:prstGeom>
              <a:noFill/>
              <a:ln w="15840">
                <a:solidFill>
                  <a:srgbClr val="000000"/>
                </a:solidFill>
                <a:prstDash val="solid"/>
              </a:ln>
            </p:spPr>
            <p:txBody>
              <a:bodyPr vert="horz" lIns="7920" tIns="7920" rIns="7920" bIns="792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" name="Forma livre 34"/>
              <p:cNvSpPr/>
              <p:nvPr/>
            </p:nvSpPr>
            <p:spPr>
              <a:xfrm>
                <a:off x="3315959" y="5718240"/>
                <a:ext cx="162720" cy="1684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3" h="469">
                    <a:moveTo>
                      <a:pt x="453" y="316"/>
                    </a:moveTo>
                    <a:lnTo>
                      <a:pt x="47" y="0"/>
                    </a:lnTo>
                    <a:lnTo>
                      <a:pt x="0" y="46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36" name="Grupo 35"/>
            <p:cNvGrpSpPr/>
            <p:nvPr/>
          </p:nvGrpSpPr>
          <p:grpSpPr>
            <a:xfrm>
              <a:off x="4022280" y="4629240"/>
              <a:ext cx="741240" cy="153360"/>
              <a:chOff x="4022280" y="4629240"/>
              <a:chExt cx="741240" cy="153360"/>
            </a:xfrm>
          </p:grpSpPr>
          <p:sp>
            <p:nvSpPr>
              <p:cNvPr id="37" name="Conector reto 36"/>
              <p:cNvSpPr/>
              <p:nvPr/>
            </p:nvSpPr>
            <p:spPr>
              <a:xfrm flipH="1">
                <a:off x="4186440" y="4693679"/>
                <a:ext cx="577080" cy="15481"/>
              </a:xfrm>
              <a:prstGeom prst="line">
                <a:avLst/>
              </a:prstGeom>
              <a:noFill/>
              <a:ln w="15840">
                <a:solidFill>
                  <a:srgbClr val="000000"/>
                </a:solidFill>
                <a:prstDash val="solid"/>
              </a:ln>
            </p:spPr>
            <p:txBody>
              <a:bodyPr vert="horz" lIns="7920" tIns="7920" rIns="7920" bIns="792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" name="Forma livre 37"/>
              <p:cNvSpPr/>
              <p:nvPr/>
            </p:nvSpPr>
            <p:spPr>
              <a:xfrm>
                <a:off x="4022280" y="4629240"/>
                <a:ext cx="174960" cy="1533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7" h="427">
                    <a:moveTo>
                      <a:pt x="476" y="0"/>
                    </a:moveTo>
                    <a:lnTo>
                      <a:pt x="0" y="228"/>
                    </a:lnTo>
                    <a:lnTo>
                      <a:pt x="487" y="4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39" name="Grupo 38"/>
            <p:cNvGrpSpPr/>
            <p:nvPr/>
          </p:nvGrpSpPr>
          <p:grpSpPr>
            <a:xfrm>
              <a:off x="3211200" y="3208320"/>
              <a:ext cx="234720" cy="629999"/>
              <a:chOff x="3211200" y="3208320"/>
              <a:chExt cx="234720" cy="629999"/>
            </a:xfrm>
          </p:grpSpPr>
          <p:sp>
            <p:nvSpPr>
              <p:cNvPr id="40" name="Conector reto 39"/>
              <p:cNvSpPr/>
              <p:nvPr/>
            </p:nvSpPr>
            <p:spPr>
              <a:xfrm flipH="1">
                <a:off x="3292559" y="3208320"/>
                <a:ext cx="153361" cy="487800"/>
              </a:xfrm>
              <a:prstGeom prst="line">
                <a:avLst/>
              </a:prstGeom>
              <a:noFill/>
              <a:ln w="15840">
                <a:solidFill>
                  <a:srgbClr val="000000"/>
                </a:solidFill>
                <a:prstDash val="solid"/>
              </a:ln>
            </p:spPr>
            <p:txBody>
              <a:bodyPr vert="horz" lIns="7920" tIns="7920" rIns="7920" bIns="792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" name="Forma livre 40"/>
              <p:cNvSpPr/>
              <p:nvPr/>
            </p:nvSpPr>
            <p:spPr>
              <a:xfrm>
                <a:off x="3211200" y="3667679"/>
                <a:ext cx="160560" cy="170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7" h="475">
                    <a:moveTo>
                      <a:pt x="0" y="0"/>
                    </a:moveTo>
                    <a:lnTo>
                      <a:pt x="96" y="475"/>
                    </a:lnTo>
                    <a:lnTo>
                      <a:pt x="447" y="1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42" name="Grupo 41"/>
            <p:cNvGrpSpPr/>
            <p:nvPr/>
          </p:nvGrpSpPr>
          <p:grpSpPr>
            <a:xfrm>
              <a:off x="1379159" y="3803760"/>
              <a:ext cx="626761" cy="356760"/>
              <a:chOff x="1379159" y="3803760"/>
              <a:chExt cx="626761" cy="356760"/>
            </a:xfrm>
          </p:grpSpPr>
          <p:sp>
            <p:nvSpPr>
              <p:cNvPr id="43" name="Conector reto 42"/>
              <p:cNvSpPr/>
              <p:nvPr/>
            </p:nvSpPr>
            <p:spPr>
              <a:xfrm>
                <a:off x="1379159" y="3803760"/>
                <a:ext cx="488160" cy="282960"/>
              </a:xfrm>
              <a:prstGeom prst="line">
                <a:avLst/>
              </a:prstGeom>
              <a:noFill/>
              <a:ln w="15840">
                <a:solidFill>
                  <a:srgbClr val="000000"/>
                </a:solidFill>
                <a:prstDash val="solid"/>
              </a:ln>
            </p:spPr>
            <p:txBody>
              <a:bodyPr vert="horz" lIns="7920" tIns="7920" rIns="7920" bIns="792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" name="Forma livre 43"/>
              <p:cNvSpPr/>
              <p:nvPr/>
            </p:nvSpPr>
            <p:spPr>
              <a:xfrm>
                <a:off x="1806840" y="4015800"/>
                <a:ext cx="199080" cy="14472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54" h="403">
                    <a:moveTo>
                      <a:pt x="0" y="361"/>
                    </a:moveTo>
                    <a:lnTo>
                      <a:pt x="554" y="403"/>
                    </a:lnTo>
                    <a:lnTo>
                      <a:pt x="26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86000"/>
                  </a:lnSpc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en-US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45" name="CaixaDeTexto 44"/>
          <p:cNvSpPr txBox="1"/>
          <p:nvPr/>
        </p:nvSpPr>
        <p:spPr>
          <a:xfrm>
            <a:off x="7316400" y="5679153"/>
            <a:ext cx="38556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823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a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7716360" y="5679153"/>
            <a:ext cx="38592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823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a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8086440" y="5679153"/>
            <a:ext cx="40788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823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b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8527440" y="5679153"/>
            <a:ext cx="36360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823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c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8905440" y="5679153"/>
            <a:ext cx="407880" cy="352855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73000"/>
              </a:lnSpc>
              <a:spcBef>
                <a:spcPts val="1823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63380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5100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Critérios de Parada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1671869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536"/>
              </a:spcBef>
            </a:pPr>
            <a:r>
              <a:rPr lang="en-GB"/>
              <a:t>Atingiu um dado número de gerações ou avaliações.</a:t>
            </a:r>
          </a:p>
          <a:p>
            <a:pPr>
              <a:spcBef>
                <a:spcPts val="536"/>
              </a:spcBef>
            </a:pPr>
            <a:r>
              <a:rPr lang="en-GB"/>
              <a:t>Encontrou a solução (quando esta é conhecida).</a:t>
            </a:r>
          </a:p>
          <a:p>
            <a:pPr>
              <a:spcBef>
                <a:spcPts val="536"/>
              </a:spcBef>
            </a:pPr>
            <a:r>
              <a:rPr lang="en-GB"/>
              <a:t>Perda de diversidade.</a:t>
            </a:r>
          </a:p>
          <a:p>
            <a:pPr>
              <a:spcBef>
                <a:spcPts val="536"/>
              </a:spcBef>
            </a:pPr>
            <a:r>
              <a:rPr lang="en-GB"/>
              <a:t>Convergência: não ocorre melhora significativa na solução durante um dado número de gerações.</a:t>
            </a:r>
          </a:p>
        </p:txBody>
      </p:sp>
    </p:spTree>
    <p:extLst>
      <p:ext uri="{BB962C8B-B14F-4D97-AF65-F5344CB8AC3E}">
        <p14:creationId xmlns:p14="http://schemas.microsoft.com/office/powerpoint/2010/main" val="420842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68841"/>
            <a:ext cx="7845480" cy="92551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Funções Objetivo </a:t>
            </a:r>
            <a:br>
              <a:rPr lang="en-GB"/>
            </a:br>
            <a:r>
              <a:rPr lang="en-GB"/>
              <a:t>de Alto Custo (1/3)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0"/>
            <a:ext cx="7769160" cy="263880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536"/>
              </a:spcBef>
            </a:pPr>
            <a:r>
              <a:rPr lang="en-GB"/>
              <a:t>Em muitos problemas do mundo real o custo computacional do AG está concentrado na avalição do individuo.</a:t>
            </a:r>
          </a:p>
          <a:p>
            <a:pPr>
              <a:spcBef>
                <a:spcPts val="536"/>
              </a:spcBef>
            </a:pPr>
            <a:r>
              <a:rPr lang="en-GB"/>
              <a:t>Exemplo:</a:t>
            </a:r>
          </a:p>
          <a:p>
            <a:pPr lvl="1">
              <a:spcBef>
                <a:spcPts val="536"/>
              </a:spcBef>
              <a:spcAft>
                <a:spcPts val="524"/>
              </a:spcAft>
            </a:pPr>
            <a:r>
              <a:rPr lang="en-GB"/>
              <a:t>Simulação completa de um processo.</a:t>
            </a:r>
          </a:p>
          <a:p>
            <a:pPr lvl="1">
              <a:spcBef>
                <a:spcPts val="536"/>
              </a:spcBef>
              <a:spcAft>
                <a:spcPts val="524"/>
              </a:spcAft>
            </a:pPr>
            <a:r>
              <a:rPr lang="en-GB"/>
              <a:t>Um treinamento de uma rede neural.</a:t>
            </a:r>
          </a:p>
          <a:p>
            <a:pPr marL="741239" indent="-284040">
              <a:spcBef>
                <a:spcPts val="536"/>
              </a:spcBef>
              <a:spcAft>
                <a:spcPts val="524"/>
              </a:spcAft>
              <a:buNone/>
              <a:tabLst>
                <a:tab pos="898199" algn="l"/>
                <a:tab pos="1347479" algn="l"/>
                <a:tab pos="1796758" algn="l"/>
                <a:tab pos="2246039" algn="l"/>
                <a:tab pos="2695319" algn="l"/>
                <a:tab pos="3144599" algn="l"/>
                <a:tab pos="3593879" algn="l"/>
                <a:tab pos="4043159" algn="l"/>
                <a:tab pos="4492439" algn="l"/>
                <a:tab pos="4941719" algn="l"/>
                <a:tab pos="5390999" algn="l"/>
                <a:tab pos="5840279" algn="l"/>
                <a:tab pos="6289199" algn="l"/>
                <a:tab pos="6738479" algn="l"/>
                <a:tab pos="7187759" algn="l"/>
                <a:tab pos="7637039" algn="l"/>
                <a:tab pos="8086318" algn="l"/>
                <a:tab pos="8535599" algn="l"/>
                <a:tab pos="8984879" algn="l"/>
                <a:tab pos="9434159" algn="l"/>
              </a:tabLst>
            </a:pPr>
            <a:endParaRPr lang="en-GB" sz="2800">
              <a:latin typeface="Times New Roman" pitchFamily="18"/>
            </a:endParaRPr>
          </a:p>
          <a:p>
            <a:pPr marL="341280" indent="-341280">
              <a:spcBef>
                <a:spcPts val="536"/>
              </a:spcBef>
              <a:buNone/>
              <a:tabLst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599" algn="l"/>
                <a:tab pos="8984880" algn="l"/>
              </a:tabLst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837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68841"/>
            <a:ext cx="7845480" cy="92551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Funções Objetivo </a:t>
            </a:r>
            <a:br>
              <a:rPr lang="en-GB"/>
            </a:br>
            <a:r>
              <a:rPr lang="en-GB"/>
              <a:t>de Alto Custo (2/3)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1805239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536"/>
              </a:spcBef>
            </a:pPr>
            <a:r>
              <a:rPr lang="en-GB"/>
              <a:t>Dicas para reduzir o números de reavaliações do indivíduo:</a:t>
            </a:r>
          </a:p>
          <a:p>
            <a:pPr lvl="1">
              <a:spcBef>
                <a:spcPts val="536"/>
              </a:spcBef>
              <a:spcAft>
                <a:spcPts val="524"/>
              </a:spcAft>
            </a:pPr>
            <a:r>
              <a:rPr lang="en-GB"/>
              <a:t>Evitar cromossomos iguais na população inicial.</a:t>
            </a:r>
          </a:p>
          <a:p>
            <a:pPr lvl="1">
              <a:spcBef>
                <a:spcPts val="536"/>
              </a:spcBef>
              <a:spcAft>
                <a:spcPts val="524"/>
              </a:spcAft>
            </a:pPr>
            <a:r>
              <a:rPr lang="en-GB"/>
              <a:t>Verificar se o filho já existe nas populações passadas e na atual.</a:t>
            </a:r>
          </a:p>
          <a:p>
            <a:pPr lvl="1">
              <a:spcBef>
                <a:spcPts val="536"/>
              </a:spcBef>
              <a:spcAft>
                <a:spcPts val="524"/>
              </a:spcAft>
            </a:pPr>
            <a:r>
              <a:rPr lang="en-GB"/>
              <a:t>Verificar se filho = pai (e.g. checar se crossover e mutação foi aplicado).</a:t>
            </a:r>
          </a:p>
          <a:p>
            <a:pPr lvl="1">
              <a:spcBef>
                <a:spcPts val="536"/>
              </a:spcBef>
              <a:spcAft>
                <a:spcPts val="524"/>
              </a:spcAft>
            </a:pPr>
            <a:r>
              <a:rPr lang="en-GB"/>
              <a:t>Manter a população com cromossomos distintos.</a:t>
            </a:r>
          </a:p>
        </p:txBody>
      </p:sp>
    </p:spTree>
    <p:extLst>
      <p:ext uri="{BB962C8B-B14F-4D97-AF65-F5344CB8AC3E}">
        <p14:creationId xmlns:p14="http://schemas.microsoft.com/office/powerpoint/2010/main" val="3983932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68841"/>
            <a:ext cx="7845480" cy="92551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1280">
              <a:lnSpc>
                <a:spcPct val="75000"/>
              </a:lnSpc>
              <a:spcBef>
                <a:spcPts val="536"/>
              </a:spcBef>
            </a:pPr>
            <a:r>
              <a:rPr lang="en-GB"/>
              <a:t>Funções Objetivo </a:t>
            </a:r>
            <a:br>
              <a:rPr lang="en-GB"/>
            </a:br>
            <a:r>
              <a:rPr lang="en-GB"/>
              <a:t>de Alto Custo (3/3)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1828801"/>
            <a:ext cx="7769160" cy="989631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>
              <a:spcBef>
                <a:spcPts val="536"/>
              </a:spcBef>
            </a:pPr>
            <a:r>
              <a:rPr lang="en-GB"/>
              <a:t>Simplificar a função objetivo (pelo menos nas gerações iniciais)</a:t>
            </a:r>
          </a:p>
          <a:p>
            <a:pPr>
              <a:spcBef>
                <a:spcPts val="536"/>
              </a:spcBef>
            </a:pPr>
            <a:r>
              <a:rPr lang="en-GB"/>
              <a:t>Usar um método de subida de encosta quando o AG já encontrou as regiões promissoras do espaço de busca (nas gerações finais).</a:t>
            </a:r>
          </a:p>
        </p:txBody>
      </p:sp>
    </p:spTree>
    <p:extLst>
      <p:ext uri="{BB962C8B-B14F-4D97-AF65-F5344CB8AC3E}">
        <p14:creationId xmlns:p14="http://schemas.microsoft.com/office/powerpoint/2010/main" val="624714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Operadores de Permutação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28881" y="1828800"/>
            <a:ext cx="7770959" cy="4756816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marL="742680" lvl="1" indent="-285480" hangingPunct="0">
              <a:lnSpc>
                <a:spcPct val="91000"/>
              </a:lnSpc>
              <a:spcBef>
                <a:spcPts val="998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Order-Based Mutation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Position-Based Mutation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Scramble Mutation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OBX (Order-Based Crossover)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PBX (Position-Based Crossover)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PMX (Partially Matched Crossover)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CX (Cycle Crossover)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23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OX (Order Crossover)</a:t>
            </a:r>
          </a:p>
        </p:txBody>
      </p:sp>
    </p:spTree>
    <p:extLst>
      <p:ext uri="{BB962C8B-B14F-4D97-AF65-F5344CB8AC3E}">
        <p14:creationId xmlns:p14="http://schemas.microsoft.com/office/powerpoint/2010/main" val="3384241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vre 1"/>
          <p:cNvSpPr/>
          <p:nvPr/>
        </p:nvSpPr>
        <p:spPr>
          <a:xfrm>
            <a:off x="2209799" y="6248521"/>
            <a:ext cx="1903320" cy="455399"/>
          </a:xfrm>
          <a:custGeom>
            <a:avLst/>
            <a:gdLst>
              <a:gd name="x1" fmla="*/ ss 316 100000"/>
              <a:gd name="x2" fmla="+- r 0 x1"/>
              <a:gd name="y1" fmla="*/ ss 316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ítulo 2"/>
          <p:cNvSpPr txBox="1">
            <a:spLocks noGrp="1"/>
          </p:cNvSpPr>
          <p:nvPr>
            <p:ph type="title" idx="4294967295"/>
          </p:nvPr>
        </p:nvSpPr>
        <p:spPr>
          <a:xfrm>
            <a:off x="2082721" y="2766918"/>
            <a:ext cx="7770959" cy="1443642"/>
          </a:xfrm>
        </p:spPr>
        <p:txBody>
          <a:bodyPr vert="horz" lIns="18360" tIns="44280" rIns="18360" bIns="44280" rtlCol="0" anchor="b" anchorCtr="0">
            <a:spAutoFit/>
          </a:bodyPr>
          <a:lstStyle/>
          <a:p>
            <a:pPr indent="-342720" algn="ctr">
              <a:spcBef>
                <a:spcPts val="1199"/>
              </a:spcBef>
            </a:pPr>
            <a:r>
              <a:rPr lang="en-GB" sz="4400"/>
              <a:t>Como os Algoritmos </a:t>
            </a:r>
            <a:br>
              <a:rPr lang="en-GB" sz="4400"/>
            </a:br>
            <a:r>
              <a:rPr lang="en-GB" sz="4400"/>
              <a:t>Genéticos Funcionam</a:t>
            </a:r>
          </a:p>
        </p:txBody>
      </p:sp>
    </p:spTree>
    <p:extLst>
      <p:ext uri="{BB962C8B-B14F-4D97-AF65-F5344CB8AC3E}">
        <p14:creationId xmlns:p14="http://schemas.microsoft.com/office/powerpoint/2010/main" val="81083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Esquemas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3921" y="1900441"/>
            <a:ext cx="7949879" cy="514501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t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Cadeias formadas por três símbolos: 0, 1, e </a:t>
            </a:r>
            <a:r>
              <a:rPr lang="en-GB" sz="32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*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206920" y="2500920"/>
            <a:ext cx="5319360" cy="40947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t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1335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 simbolo * (um curinga) significa 0 ou 1.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735720" y="5006881"/>
            <a:ext cx="3449520" cy="121607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585719" y="3042000"/>
            <a:ext cx="4903920" cy="24595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2158680" y="6168601"/>
            <a:ext cx="8043120" cy="371577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Em inglês, o simbolo * é chamado  de “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don't care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”.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9159" y="3076957"/>
            <a:ext cx="5729544" cy="259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4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Esquemas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1"/>
            <a:ext cx="7770959" cy="2356415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marL="742680" lvl="1" indent="-285480" hangingPunct="0">
              <a:lnSpc>
                <a:spcPct val="91000"/>
              </a:lnSpc>
              <a:spcBef>
                <a:spcPts val="1012"/>
              </a:spcBef>
              <a:spcAft>
                <a:spcPts val="524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pt-BR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O número esperado de esquemas </a:t>
            </a:r>
            <a:r>
              <a:rPr lang="pt-BR" sz="3200" i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H</a:t>
            </a:r>
            <a:r>
              <a:rPr lang="pt-BR" sz="32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na geração seguinte (sem levar em conta a destruição causada pelo crossover e mutação) é dado por:</a:t>
            </a:r>
          </a:p>
          <a:p>
            <a:pPr indent="-342720">
              <a:spcBef>
                <a:spcPts val="1012"/>
              </a:spcBef>
            </a:pPr>
            <a:endParaRPr lang="pt-BR"/>
          </a:p>
        </p:txBody>
      </p:sp>
      <p:graphicFrame>
        <p:nvGraphicFramePr>
          <p:cNvPr id="4" name="Objeto 3"/>
          <p:cNvGraphicFramePr/>
          <p:nvPr>
            <p:extLst>
              <p:ext uri="{D42A27DB-BD31-4B8C-83A1-F6EECF244321}">
                <p14:modId xmlns:p14="http://schemas.microsoft.com/office/powerpoint/2010/main" val="2698144221"/>
              </p:ext>
            </p:extLst>
          </p:nvPr>
        </p:nvGraphicFramePr>
        <p:xfrm>
          <a:off x="3561892" y="3790999"/>
          <a:ext cx="1285879" cy="691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ção" r:id="rId4" imgW="546847" imgH="367553" progId="Equation.3">
                  <p:embed/>
                </p:oleObj>
              </mc:Choice>
              <mc:Fallback>
                <p:oleObj name="Equação" r:id="rId4" imgW="546847" imgH="367553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61892" y="3790999"/>
                        <a:ext cx="1285879" cy="691639"/>
                      </a:xfrm>
                      <a:prstGeom prst="rect">
                        <a:avLst/>
                      </a:prstGeom>
                      <a:solidFill>
                        <a:srgbClr val="00B8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603640" y="3898800"/>
            <a:ext cx="7543799" cy="2901052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0">
            <a:spAutoFit/>
          </a:bodyPr>
          <a:lstStyle/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onde:</a:t>
            </a:r>
          </a:p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m</a:t>
            </a:r>
            <a:r>
              <a:rPr lang="pt-BR" sz="2400" b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é o número de cromossomos da população atual que contém o esquema </a:t>
            </a:r>
            <a:r>
              <a:rPr lang="pt-BR" sz="2400" b="1" i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</a:p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b</a:t>
            </a:r>
            <a:r>
              <a:rPr lang="pt-BR" sz="2400" b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é a média das aptidões de toda população</a:t>
            </a:r>
          </a:p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a é </a:t>
            </a:r>
            <a:r>
              <a:rPr lang="pt-BR" sz="2400" b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a média das aptidões dos cromossomos que contém o esquema </a:t>
            </a:r>
            <a:r>
              <a:rPr lang="pt-BR" sz="2400" b="1" i="1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954449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47241"/>
            <a:ext cx="7845480" cy="646331"/>
          </a:xfrm>
        </p:spPr>
        <p:txBody>
          <a:bodyPr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Esquemas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223800" y="2117880"/>
            <a:ext cx="3546360" cy="74315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1**** está presente em A1, A2 e A3: 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m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>
                <a:spLocks noResize="1"/>
              </p:cNvSpPr>
              <p:nvPr/>
            </p:nvSpPr>
            <p:spPr>
              <a:xfrm>
                <a:off x="6507480" y="3338640"/>
                <a:ext cx="2377800" cy="8481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compatLnSpc="0">
                <a:no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pt-B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>
                              <a:latin typeface="Cambria Math" panose="02040503050406030204" pitchFamily="18" charset="0"/>
                            </a:rPr>
                            <m:t>3+2+4</m:t>
                          </m:r>
                        </m:num>
                        <m:den>
                          <m:r>
                            <a:rPr lang="pt-BR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pt-BR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pt-BR">
                  <a:latin typeface="Times New Roman" pitchFamily="18"/>
                </a:endParaRPr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480" y="3338640"/>
                <a:ext cx="2377800" cy="84815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/>
              <p:cNvSpPr txBox="1">
                <a:spLocks noResize="1"/>
              </p:cNvSpPr>
              <p:nvPr/>
            </p:nvSpPr>
            <p:spPr>
              <a:xfrm>
                <a:off x="6505680" y="4281120"/>
                <a:ext cx="2362320" cy="851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compatLnSpc="0">
                <a:no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pt-B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>
                          <a:latin typeface="Cambria Math" panose="02040503050406030204" pitchFamily="18" charset="0"/>
                        </a:rPr>
                        <m:t>=3×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pt-BR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pt-BR">
                          <a:latin typeface="Cambria Math" panose="02040503050406030204" pitchFamily="18" charset="0"/>
                        </a:rPr>
                        <m:t>=1,8</m:t>
                      </m:r>
                    </m:oMath>
                  </m:oMathPara>
                </a14:m>
                <a:endParaRPr lang="pt-BR">
                  <a:latin typeface="Times New Roman" pitchFamily="18"/>
                </a:endParaRPr>
              </a:p>
            </p:txBody>
          </p:sp>
        </mc:Choice>
        <mc:Fallback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680" y="4281120"/>
                <a:ext cx="2362320" cy="85104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xaDeTexto 5"/>
          <p:cNvSpPr txBox="1"/>
          <p:nvPr/>
        </p:nvSpPr>
        <p:spPr>
          <a:xfrm>
            <a:off x="2234640" y="5487121"/>
            <a:ext cx="7748280" cy="111472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É esperado que esquema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esteja presente em 1,8 indivíduos na geração seguinte.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>
                <a:spLocks noResize="1"/>
              </p:cNvSpPr>
              <p:nvPr/>
            </p:nvSpPr>
            <p:spPr>
              <a:xfrm>
                <a:off x="2226361" y="4284000"/>
                <a:ext cx="2915279" cy="851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compatLnSpc="0">
                <a:no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pt-B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>
                              <a:latin typeface="Cambria Math" panose="02040503050406030204" pitchFamily="18" charset="0"/>
                            </a:rPr>
                            <m:t>3+2+4+11</m:t>
                          </m:r>
                        </m:num>
                        <m:den>
                          <m:r>
                            <a:rPr lang="pt-BR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pt-BR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pt-BR">
                  <a:latin typeface="Times New Roman" pitchFamily="18"/>
                </a:endParaRPr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361" y="4284000"/>
                <a:ext cx="2915279" cy="85104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to 7"/>
          <p:cNvGraphicFramePr/>
          <p:nvPr/>
        </p:nvGraphicFramePr>
        <p:xfrm>
          <a:off x="2201160" y="2152800"/>
          <a:ext cx="3191760" cy="174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7" imgW="1047896" imgH="1047896" progId="Excel.OpenDocumentSpreadsheet.12">
                  <p:embed/>
                </p:oleObj>
              </mc:Choice>
              <mc:Fallback>
                <p:oleObj r:id="rId7" imgW="1047896" imgH="1047896" progId="Excel.OpenDocumentSpread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01160" y="2152800"/>
                        <a:ext cx="3191760" cy="1742400"/>
                      </a:xfrm>
                      <a:prstGeom prst="rect">
                        <a:avLst/>
                      </a:prstGeom>
                      <a:solidFill>
                        <a:srgbClr val="00B8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75155" y="1457065"/>
            <a:ext cx="4205105" cy="243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9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47241"/>
            <a:ext cx="7845480" cy="646331"/>
          </a:xfrm>
        </p:spPr>
        <p:txBody>
          <a:bodyPr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Esquemas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223800" y="2117881"/>
            <a:ext cx="3546360" cy="111472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*0*01 está presente em A3 e A4.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>
                <a:spLocks noResize="1"/>
              </p:cNvSpPr>
              <p:nvPr/>
            </p:nvSpPr>
            <p:spPr>
              <a:xfrm>
                <a:off x="6253319" y="3103920"/>
                <a:ext cx="2782440" cy="851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compatLnSpc="0">
                <a:no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pt-B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pt-BR">
                          <a:latin typeface="Cambria Math" panose="02040503050406030204" pitchFamily="18" charset="0"/>
                        </a:rPr>
                        <m:t>=2×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>
                              <a:latin typeface="Cambria Math" panose="02040503050406030204" pitchFamily="18" charset="0"/>
                            </a:rPr>
                            <m:t>4+11</m:t>
                          </m:r>
                        </m:num>
                        <m:den>
                          <m:r>
                            <a:rPr lang="pt-BR">
                              <a:latin typeface="Cambria Math" panose="02040503050406030204" pitchFamily="18" charset="0"/>
                            </a:rPr>
                            <m:t>2×5</m:t>
                          </m:r>
                        </m:den>
                      </m:f>
                      <m:r>
                        <a:rPr lang="pt-BR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pt-BR">
                  <a:latin typeface="Times New Roman" pitchFamily="18"/>
                </a:endParaRPr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319" y="3103920"/>
                <a:ext cx="2782440" cy="8510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ixaDeTexto 4"/>
          <p:cNvSpPr txBox="1"/>
          <p:nvPr/>
        </p:nvSpPr>
        <p:spPr>
          <a:xfrm>
            <a:off x="2263439" y="5707800"/>
            <a:ext cx="7748280" cy="74315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(acima da aptidão média)  aumenta na geração seguinte.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(abaixo da aptidão média) diminui  na geração seguinte.</a:t>
            </a:r>
          </a:p>
        </p:txBody>
      </p:sp>
      <p:graphicFrame>
        <p:nvGraphicFramePr>
          <p:cNvPr id="6" name="Objeto 5"/>
          <p:cNvGraphicFramePr/>
          <p:nvPr/>
        </p:nvGraphicFramePr>
        <p:xfrm>
          <a:off x="2201160" y="2152800"/>
          <a:ext cx="3191760" cy="174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5" imgW="1047896" imgH="1047896" progId="Excel.OpenDocumentSpreadsheet.12">
                  <p:embed/>
                </p:oleObj>
              </mc:Choice>
              <mc:Fallback>
                <p:oleObj r:id="rId5" imgW="1047896" imgH="1047896" progId="Excel.OpenDocumentSpread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1160" y="2152800"/>
                        <a:ext cx="3191760" cy="1742400"/>
                      </a:xfrm>
                      <a:prstGeom prst="rect">
                        <a:avLst/>
                      </a:prstGeom>
                      <a:solidFill>
                        <a:srgbClr val="00B8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264160" y="5223600"/>
            <a:ext cx="1762919" cy="74315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Conclusões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12679" y="4047839"/>
            <a:ext cx="7748280" cy="74315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Na geração seguinte, espera-se ter três indivíduos com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na população.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7520" y="1679215"/>
            <a:ext cx="4013056" cy="221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47241"/>
            <a:ext cx="7845480" cy="646331"/>
          </a:xfrm>
        </p:spPr>
        <p:txBody>
          <a:bodyPr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Tamanho do Esquema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91519" y="2061361"/>
            <a:ext cx="7620120" cy="3813223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 u="sng">
                <a:solidFill>
                  <a:srgbClr val="0000FF"/>
                </a:solidFill>
                <a:latin typeface="Arial" pitchFamily="34"/>
                <a:ea typeface="Arial Unicode MS" pitchFamily="2"/>
                <a:cs typeface="Tahoma" pitchFamily="2"/>
              </a:rPr>
              <a:t>O tamanho do esquema H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, </a:t>
            </a: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denotado por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pt-BR" sz="2400"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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), </a:t>
            </a: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é a diferença entre a última posição ocupada por 1 ou 0 e a primeira posição ocupada por 1 ou 0.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Exemplos,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1****,        </a:t>
            </a:r>
            <a:r>
              <a:rPr lang="pt-BR" sz="2400"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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H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= 0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**10*,        </a:t>
            </a:r>
            <a:r>
              <a:rPr lang="pt-BR" sz="2400"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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= 1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*0*01,        </a:t>
            </a:r>
            <a:r>
              <a:rPr lang="pt-BR" sz="2400"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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= 3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74360" y="1862281"/>
            <a:ext cx="360" cy="371577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057560" y="4777560"/>
            <a:ext cx="3054240" cy="151067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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representa o número de possíveis pontos de corte que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destroi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H.</a:t>
            </a:r>
          </a:p>
        </p:txBody>
      </p:sp>
    </p:spTree>
    <p:extLst>
      <p:ext uri="{BB962C8B-B14F-4D97-AF65-F5344CB8AC3E}">
        <p14:creationId xmlns:p14="http://schemas.microsoft.com/office/powerpoint/2010/main" val="171413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147241"/>
            <a:ext cx="7845480" cy="646331"/>
          </a:xfrm>
        </p:spPr>
        <p:txBody>
          <a:bodyPr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Ordem do Esquema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91519" y="2061361"/>
            <a:ext cx="7620120" cy="343055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 u="sng">
                <a:solidFill>
                  <a:srgbClr val="0000FF"/>
                </a:solidFill>
                <a:latin typeface="Arial" pitchFamily="34"/>
                <a:ea typeface="Arial Unicode MS" pitchFamily="2"/>
                <a:cs typeface="Tahoma" pitchFamily="2"/>
              </a:rPr>
              <a:t>A ordem do esquema H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, </a:t>
            </a: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denotado por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pt-BR" sz="2400" i="1">
                <a:solidFill>
                  <a:srgbClr val="000000"/>
                </a:solidFill>
                <a:latin typeface="Symbol" pitchFamily="18"/>
                <a:ea typeface="Arial Unicode MS" pitchFamily="2"/>
                <a:cs typeface="Tahoma" pitchFamily="2"/>
              </a:rPr>
              <a:t>O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), </a:t>
            </a: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é o número de posições em </a:t>
            </a:r>
            <a:r>
              <a:rPr lang="pt-BR" sz="2400" i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H</a:t>
            </a: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que não tem o símbolo </a:t>
            </a:r>
            <a:r>
              <a:rPr lang="pt-BR" sz="28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*</a:t>
            </a: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.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Exemplos,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1****,       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H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= 1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**10*,       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= 2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= *0*01,       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H</a:t>
            </a:r>
            <a:r>
              <a:rPr lang="pt-BR" sz="2400" i="1" baseline="-250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3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= 3</a:t>
            </a:r>
          </a:p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74360" y="1862281"/>
            <a:ext cx="360" cy="371577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649319" y="5053679"/>
            <a:ext cx="3371760" cy="113909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i="1"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O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Symbol" pitchFamily="18"/>
                <a:cs typeface="Symbol" pitchFamily="18"/>
              </a:rPr>
              <a:t>(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  <a:r>
              <a: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) representa o número de posições em que a mutação pode destruir  </a:t>
            </a:r>
            <a:r>
              <a:rPr lang="pt-BR" sz="24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H.</a:t>
            </a:r>
          </a:p>
        </p:txBody>
      </p:sp>
    </p:spTree>
    <p:extLst>
      <p:ext uri="{BB962C8B-B14F-4D97-AF65-F5344CB8AC3E}">
        <p14:creationId xmlns:p14="http://schemas.microsoft.com/office/powerpoint/2010/main" val="3028853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O Efeito Destrutivo do Crossover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67040" y="1963441"/>
            <a:ext cx="5383080" cy="371577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r"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Um grande esquema em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pai1</a:t>
            </a:r>
          </a:p>
        </p:txBody>
      </p:sp>
      <p:sp>
        <p:nvSpPr>
          <p:cNvPr id="4" name="Retângulo 3"/>
          <p:cNvSpPr/>
          <p:nvPr/>
        </p:nvSpPr>
        <p:spPr>
          <a:xfrm>
            <a:off x="7807441" y="1906201"/>
            <a:ext cx="1663559" cy="46455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0" tIns="0" rIns="0" bIns="0" anchor="t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(01*|**10)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33799" y="2538001"/>
            <a:ext cx="5079960" cy="371577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r"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Um pequeno esquema em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pai2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07441" y="2538001"/>
            <a:ext cx="1663559" cy="46455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0" tIns="0" rIns="0" bIns="0" anchor="t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(***|*101)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94000" y="3240001"/>
            <a:ext cx="4108680" cy="371577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r"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filho</a:t>
            </a:r>
          </a:p>
        </p:txBody>
      </p:sp>
      <p:sp>
        <p:nvSpPr>
          <p:cNvPr id="8" name="Retângulo 7"/>
          <p:cNvSpPr/>
          <p:nvPr/>
        </p:nvSpPr>
        <p:spPr>
          <a:xfrm>
            <a:off x="7837321" y="3220920"/>
            <a:ext cx="1663919" cy="46455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0" tIns="0" rIns="0" bIns="0" anchor="t" anchorCtr="0" compatLnSpc="0">
            <a:spAutoFit/>
          </a:bodyPr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0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(01*|*101)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152560" y="4110479"/>
            <a:ext cx="8191440" cy="837666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0">
            <a:spAutoFit/>
          </a:bodyPr>
          <a:lstStyle/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 primeiro esquema está presente filho, mas o segundo esquema foi destruído pelo crossover.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209799" y="5295959"/>
            <a:ext cx="7639200" cy="837666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0">
            <a:spAutoFit/>
          </a:bodyPr>
          <a:lstStyle/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Conclusão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: pequenos esquemas possuem maior probabilidade de sobrevivência.</a:t>
            </a:r>
          </a:p>
        </p:txBody>
      </p:sp>
    </p:spTree>
    <p:extLst>
      <p:ext uri="{BB962C8B-B14F-4D97-AF65-F5344CB8AC3E}">
        <p14:creationId xmlns:p14="http://schemas.microsoft.com/office/powerpoint/2010/main" val="325204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O Efeito Destrutivo da Mutação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52280" y="2495160"/>
            <a:ext cx="7639200" cy="837666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0">
            <a:spAutoFit/>
          </a:bodyPr>
          <a:lstStyle/>
          <a:p>
            <a:pPr hangingPunct="0">
              <a:lnSpc>
                <a:spcPct val="105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Esquemas de baixa ordem possuem maior probabilidade de sobrevivência  ao operador de mutação.</a:t>
            </a:r>
          </a:p>
        </p:txBody>
      </p:sp>
    </p:spTree>
    <p:extLst>
      <p:ext uri="{BB962C8B-B14F-4D97-AF65-F5344CB8AC3E}">
        <p14:creationId xmlns:p14="http://schemas.microsoft.com/office/powerpoint/2010/main" val="2305587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73600" y="3549240"/>
            <a:ext cx="7680240" cy="2808720"/>
          </a:xfrm>
          <a:prstGeom prst="rect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</a:ln>
        </p:spPr>
        <p:txBody>
          <a:bodyPr vert="horz" lIns="0" tIns="0" rIns="0" bIns="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ítulo 2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Teorema dos Esquemas (Holland)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4294967295"/>
          </p:nvPr>
        </p:nvSpPr>
        <p:spPr>
          <a:xfrm>
            <a:off x="2171640" y="1943281"/>
            <a:ext cx="7769160" cy="1737143"/>
          </a:xfrm>
        </p:spPr>
        <p:txBody>
          <a:bodyPr vert="horz" lIns="90000" tIns="46800" rIns="90000" bIns="46800" rtlCol="0" anchor="t" anchorCtr="0">
            <a:spAutoFit/>
          </a:bodyPr>
          <a:lstStyle/>
          <a:p>
            <a:pPr indent="-342720"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pt-BR"/>
              <a:t>Mesmo considerando os efeitos destrutivos do crossover e mutação, este teorema afirma que: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524"/>
              </a:spcBef>
              <a:spcAft>
                <a:spcPts val="524"/>
              </a:spcAft>
              <a:buNone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endParaRPr lang="pt-BR" sz="320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  <a:p>
            <a:pPr marL="742680" lvl="1" indent="-285480" hangingPunct="0">
              <a:lnSpc>
                <a:spcPct val="91000"/>
              </a:lnSpc>
              <a:spcBef>
                <a:spcPts val="524"/>
              </a:spcBef>
              <a:spcAft>
                <a:spcPts val="524"/>
              </a:spcAft>
              <a:buNone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endParaRPr lang="pt-BR" sz="320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50800" y="3640320"/>
            <a:ext cx="7105680" cy="267228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0">
            <a:spAutoFit/>
          </a:bodyPr>
          <a:lstStyle/>
          <a:p>
            <a:pPr hangingPunct="0">
              <a:lnSpc>
                <a:spcPct val="105000"/>
              </a:lnSpc>
              <a:spcBef>
                <a:spcPts val="174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Esquemas pequenos e de baixa ordem  contidos em bons cromossomos aumentam </a:t>
            </a:r>
            <a:r>
              <a:rPr lang="pt-BR" sz="2800" b="1" i="1" u="sng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exponencialmente</a:t>
            </a:r>
            <a:r>
              <a:rPr lang="pt-BR" sz="2800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nas gerações seguintes, ao passo que esquemas contidos em cromossomos ruins tendem a desaparecer nas gerações seguintes.</a:t>
            </a:r>
          </a:p>
        </p:txBody>
      </p:sp>
    </p:spTree>
    <p:extLst>
      <p:ext uri="{BB962C8B-B14F-4D97-AF65-F5344CB8AC3E}">
        <p14:creationId xmlns:p14="http://schemas.microsoft.com/office/powerpoint/2010/main" val="2611238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Mutação de Permutação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65239" y="2162825"/>
            <a:ext cx="7513920" cy="724430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1335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u="sng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Position-Based Mutation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: retira o elemento da posição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e insere na posição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j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265239" y="4220225"/>
            <a:ext cx="7513560" cy="724430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1335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u="sng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Order-Based Mutation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: troca o elemento da posição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com o elemento na posição </a:t>
            </a: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j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265240" y="3013201"/>
            <a:ext cx="6651721" cy="722203"/>
            <a:chOff x="741239" y="3013200"/>
            <a:chExt cx="6651721" cy="722203"/>
          </a:xfrm>
        </p:grpSpPr>
        <p:sp>
          <p:nvSpPr>
            <p:cNvPr id="6" name="Forma livre 5"/>
            <p:cNvSpPr/>
            <p:nvPr/>
          </p:nvSpPr>
          <p:spPr>
            <a:xfrm>
              <a:off x="803160" y="3400200"/>
              <a:ext cx="331560" cy="3124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803519" y="3379276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1617120" y="3400200"/>
              <a:ext cx="312480" cy="3124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617480" y="3379276"/>
              <a:ext cx="3117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2046960" y="3402000"/>
              <a:ext cx="330120" cy="3124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2047319" y="3381075"/>
              <a:ext cx="3294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2483640" y="3400200"/>
              <a:ext cx="293400" cy="312480"/>
            </a:xfrm>
            <a:custGeom>
              <a:avLst/>
              <a:gdLst>
                <a:gd name="x1" fmla="*/ ss 490 100000"/>
                <a:gd name="x2" fmla="+- r 0 x1"/>
                <a:gd name="y1" fmla="*/ ss 49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484000" y="3379276"/>
              <a:ext cx="2926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2900880" y="3387960"/>
              <a:ext cx="276120" cy="312120"/>
            </a:xfrm>
            <a:custGeom>
              <a:avLst/>
              <a:gdLst>
                <a:gd name="x1" fmla="*/ ss 521 100000"/>
                <a:gd name="x2" fmla="+- r 0 x1"/>
                <a:gd name="y1" fmla="*/ ss 52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2901240" y="3367036"/>
              <a:ext cx="2754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3270240" y="3402000"/>
              <a:ext cx="333360" cy="3124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270600" y="3381075"/>
              <a:ext cx="3326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741239" y="3372480"/>
              <a:ext cx="40284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1145520" y="3372480"/>
              <a:ext cx="40500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1550519" y="3372480"/>
              <a:ext cx="40284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1956600" y="3372480"/>
              <a:ext cx="40464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2361240" y="3372480"/>
              <a:ext cx="40284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2765880" y="3372480"/>
              <a:ext cx="40464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3170520" y="3372480"/>
              <a:ext cx="402840" cy="307800"/>
            </a:xfrm>
            <a:custGeom>
              <a:avLst/>
              <a:gdLst>
                <a:gd name="x1" fmla="*/ ss 467 100000"/>
                <a:gd name="x2" fmla="+- r 0 x1"/>
                <a:gd name="y1" fmla="*/ ss 46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1222199" y="3362400"/>
              <a:ext cx="2710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3792239" y="3405960"/>
              <a:ext cx="426960" cy="2678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7" h="745">
                  <a:moveTo>
                    <a:pt x="0" y="186"/>
                  </a:moveTo>
                  <a:lnTo>
                    <a:pt x="891" y="186"/>
                  </a:lnTo>
                  <a:lnTo>
                    <a:pt x="891" y="0"/>
                  </a:lnTo>
                  <a:lnTo>
                    <a:pt x="1187" y="372"/>
                  </a:lnTo>
                  <a:lnTo>
                    <a:pt x="891" y="745"/>
                  </a:lnTo>
                  <a:lnTo>
                    <a:pt x="891" y="559"/>
                  </a:lnTo>
                  <a:lnTo>
                    <a:pt x="0" y="559"/>
                  </a:lnTo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4597200" y="3394800"/>
              <a:ext cx="331920" cy="318960"/>
            </a:xfrm>
            <a:custGeom>
              <a:avLst/>
              <a:gdLst>
                <a:gd name="x1" fmla="*/ ss 451 100000"/>
                <a:gd name="x2" fmla="+- r 0 x1"/>
                <a:gd name="y1" fmla="*/ ss 4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4597560" y="337711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5398920" y="3394800"/>
              <a:ext cx="331920" cy="318960"/>
            </a:xfrm>
            <a:custGeom>
              <a:avLst/>
              <a:gdLst>
                <a:gd name="x1" fmla="*/ ss 451 100000"/>
                <a:gd name="x2" fmla="+- r 0 x1"/>
                <a:gd name="y1" fmla="*/ ss 4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5399280" y="337711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5857919" y="3394800"/>
              <a:ext cx="295200" cy="318960"/>
            </a:xfrm>
            <a:custGeom>
              <a:avLst/>
              <a:gdLst>
                <a:gd name="x1" fmla="*/ ss 487 100000"/>
                <a:gd name="x2" fmla="+- r 0 x1"/>
                <a:gd name="y1" fmla="*/ ss 487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5858280" y="3377116"/>
              <a:ext cx="2944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6696000" y="3383640"/>
              <a:ext cx="274680" cy="31896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6648839" y="3365956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7061040" y="3394800"/>
              <a:ext cx="331920" cy="318960"/>
            </a:xfrm>
            <a:custGeom>
              <a:avLst/>
              <a:gdLst>
                <a:gd name="x1" fmla="*/ ss 451 100000"/>
                <a:gd name="x2" fmla="+- r 0 x1"/>
                <a:gd name="y1" fmla="*/ ss 4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7004160" y="337711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4533840" y="3367800"/>
              <a:ext cx="40464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4940280" y="3367800"/>
              <a:ext cx="40464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5344920" y="3367800"/>
              <a:ext cx="40500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5751360" y="3367800"/>
              <a:ext cx="40320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6154560" y="3367800"/>
              <a:ext cx="40500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6560999" y="3367800"/>
              <a:ext cx="40500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6966000" y="3367800"/>
              <a:ext cx="404640" cy="314280"/>
            </a:xfrm>
            <a:custGeom>
              <a:avLst/>
              <a:gdLst>
                <a:gd name="x1" fmla="*/ ss 458 100000"/>
                <a:gd name="x2" fmla="+- r 0 x1"/>
                <a:gd name="y1" fmla="*/ ss 45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5016960" y="3359520"/>
              <a:ext cx="258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6267240" y="3394800"/>
              <a:ext cx="312840" cy="31896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6191640" y="3377116"/>
              <a:ext cx="312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1328760" y="3013200"/>
              <a:ext cx="1374120" cy="2959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8" h="823">
                  <a:moveTo>
                    <a:pt x="0" y="823"/>
                  </a:moveTo>
                  <a:cubicBezTo>
                    <a:pt x="741" y="422"/>
                    <a:pt x="1483" y="19"/>
                    <a:pt x="2120" y="0"/>
                  </a:cubicBezTo>
                  <a:cubicBezTo>
                    <a:pt x="2757" y="-19"/>
                    <a:pt x="3286" y="347"/>
                    <a:pt x="3818" y="712"/>
                  </a:cubicBezTo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8" name="Conector reto 47"/>
            <p:cNvSpPr/>
            <p:nvPr/>
          </p:nvSpPr>
          <p:spPr>
            <a:xfrm>
              <a:off x="2709719" y="3269880"/>
              <a:ext cx="81001" cy="62999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12600" tIns="12600" rIns="12600" bIns="1260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</p:grpSp>
      <p:grpSp>
        <p:nvGrpSpPr>
          <p:cNvPr id="49" name="Grupo 48"/>
          <p:cNvGrpSpPr/>
          <p:nvPr/>
        </p:nvGrpSpPr>
        <p:grpSpPr>
          <a:xfrm>
            <a:off x="2303401" y="5062652"/>
            <a:ext cx="6580799" cy="759673"/>
            <a:chOff x="779400" y="5062651"/>
            <a:chExt cx="6580799" cy="759673"/>
          </a:xfrm>
        </p:grpSpPr>
        <p:sp>
          <p:nvSpPr>
            <p:cNvPr id="50" name="Forma livre 49"/>
            <p:cNvSpPr/>
            <p:nvPr/>
          </p:nvSpPr>
          <p:spPr>
            <a:xfrm>
              <a:off x="3851279" y="5501520"/>
              <a:ext cx="426960" cy="2678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7" h="745">
                  <a:moveTo>
                    <a:pt x="0" y="186"/>
                  </a:moveTo>
                  <a:lnTo>
                    <a:pt x="891" y="186"/>
                  </a:lnTo>
                  <a:lnTo>
                    <a:pt x="891" y="0"/>
                  </a:lnTo>
                  <a:lnTo>
                    <a:pt x="1187" y="372"/>
                  </a:lnTo>
                  <a:lnTo>
                    <a:pt x="891" y="745"/>
                  </a:lnTo>
                  <a:lnTo>
                    <a:pt x="891" y="559"/>
                  </a:lnTo>
                  <a:lnTo>
                    <a:pt x="0" y="559"/>
                  </a:lnTo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grpSp>
          <p:nvGrpSpPr>
            <p:cNvPr id="51" name="Grupo 50"/>
            <p:cNvGrpSpPr/>
            <p:nvPr/>
          </p:nvGrpSpPr>
          <p:grpSpPr>
            <a:xfrm>
              <a:off x="1316160" y="5062651"/>
              <a:ext cx="1290600" cy="371577"/>
              <a:chOff x="1316160" y="5062651"/>
              <a:chExt cx="1290600" cy="371577"/>
            </a:xfrm>
          </p:grpSpPr>
          <p:sp>
            <p:nvSpPr>
              <p:cNvPr id="52" name="Forma livre 51"/>
              <p:cNvSpPr/>
              <p:nvPr/>
            </p:nvSpPr>
            <p:spPr>
              <a:xfrm>
                <a:off x="1326600" y="5062651"/>
                <a:ext cx="1272600" cy="3715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36" h="891">
                    <a:moveTo>
                      <a:pt x="61" y="850"/>
                    </a:moveTo>
                    <a:cubicBezTo>
                      <a:pt x="-9" y="891"/>
                      <a:pt x="-75" y="936"/>
                      <a:pt x="204" y="794"/>
                    </a:cubicBezTo>
                    <a:cubicBezTo>
                      <a:pt x="483" y="652"/>
                      <a:pt x="1184" y="-4"/>
                      <a:pt x="1740" y="0"/>
                    </a:cubicBezTo>
                    <a:cubicBezTo>
                      <a:pt x="2296" y="4"/>
                      <a:pt x="3236" y="685"/>
                      <a:pt x="3536" y="822"/>
                    </a:cubicBezTo>
                  </a:path>
                </a:pathLst>
              </a:custGeom>
              <a:noFill/>
              <a:ln w="18000">
                <a:solidFill>
                  <a:srgbClr val="000000"/>
                </a:solidFill>
                <a:prstDash val="solid"/>
                <a:round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3" name="Conector reto 52"/>
              <p:cNvSpPr/>
              <p:nvPr/>
            </p:nvSpPr>
            <p:spPr>
              <a:xfrm flipH="1">
                <a:off x="1316160" y="5337360"/>
                <a:ext cx="127080" cy="90720"/>
              </a:xfrm>
              <a:prstGeom prst="line">
                <a:avLst/>
              </a:prstGeom>
              <a:noFill/>
              <a:ln w="18000">
                <a:solidFill>
                  <a:srgbClr val="000000"/>
                </a:solidFill>
                <a:prstDash val="solid"/>
                <a:round/>
                <a:tailEnd type="arrow"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4" name="Conector reto 53"/>
              <p:cNvSpPr/>
              <p:nvPr/>
            </p:nvSpPr>
            <p:spPr>
              <a:xfrm>
                <a:off x="2534040" y="5342400"/>
                <a:ext cx="72720" cy="38879"/>
              </a:xfrm>
              <a:prstGeom prst="line">
                <a:avLst/>
              </a:prstGeom>
              <a:noFill/>
              <a:ln w="18000">
                <a:solidFill>
                  <a:srgbClr val="000000"/>
                </a:solidFill>
                <a:prstDash val="solid"/>
                <a:round/>
                <a:tailEnd type="arrow"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</p:grpSp>
        <p:grpSp>
          <p:nvGrpSpPr>
            <p:cNvPr id="55" name="Grupo 54"/>
            <p:cNvGrpSpPr/>
            <p:nvPr/>
          </p:nvGrpSpPr>
          <p:grpSpPr>
            <a:xfrm>
              <a:off x="845999" y="5467276"/>
              <a:ext cx="331920" cy="354328"/>
              <a:chOff x="845999" y="5467276"/>
              <a:chExt cx="331920" cy="354328"/>
            </a:xfrm>
          </p:grpSpPr>
          <p:sp>
            <p:nvSpPr>
              <p:cNvPr id="56" name="Forma livre 55"/>
              <p:cNvSpPr/>
              <p:nvPr/>
            </p:nvSpPr>
            <p:spPr>
              <a:xfrm>
                <a:off x="845999" y="5508360"/>
                <a:ext cx="331920" cy="271080"/>
              </a:xfrm>
              <a:custGeom>
                <a:avLst/>
                <a:gdLst>
                  <a:gd name="x1" fmla="*/ ss 531 100000"/>
                  <a:gd name="x2" fmla="+- r 0 x1"/>
                  <a:gd name="y1" fmla="*/ ss 53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7" name="CaixaDeTexto 56"/>
              <p:cNvSpPr txBox="1"/>
              <p:nvPr/>
            </p:nvSpPr>
            <p:spPr>
              <a:xfrm>
                <a:off x="846359" y="546727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58" name="Grupo 57"/>
            <p:cNvGrpSpPr/>
            <p:nvPr/>
          </p:nvGrpSpPr>
          <p:grpSpPr>
            <a:xfrm>
              <a:off x="1674719" y="5467276"/>
              <a:ext cx="312840" cy="354328"/>
              <a:chOff x="1674719" y="5467276"/>
              <a:chExt cx="312840" cy="354328"/>
            </a:xfrm>
          </p:grpSpPr>
          <p:sp>
            <p:nvSpPr>
              <p:cNvPr id="59" name="Forma livre 58"/>
              <p:cNvSpPr/>
              <p:nvPr/>
            </p:nvSpPr>
            <p:spPr>
              <a:xfrm>
                <a:off x="1674719" y="5508360"/>
                <a:ext cx="312840" cy="271080"/>
              </a:xfrm>
              <a:custGeom>
                <a:avLst/>
                <a:gdLst>
                  <a:gd name="x1" fmla="*/ ss 531 100000"/>
                  <a:gd name="x2" fmla="+- r 0 x1"/>
                  <a:gd name="y1" fmla="*/ ss 53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0" name="CaixaDeTexto 59"/>
              <p:cNvSpPr txBox="1"/>
              <p:nvPr/>
            </p:nvSpPr>
            <p:spPr>
              <a:xfrm>
                <a:off x="1675079" y="546727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61" name="Grupo 60"/>
            <p:cNvGrpSpPr/>
            <p:nvPr/>
          </p:nvGrpSpPr>
          <p:grpSpPr>
            <a:xfrm>
              <a:off x="2112840" y="5467276"/>
              <a:ext cx="331920" cy="354328"/>
              <a:chOff x="2112840" y="5467276"/>
              <a:chExt cx="331920" cy="354328"/>
            </a:xfrm>
          </p:grpSpPr>
          <p:sp>
            <p:nvSpPr>
              <p:cNvPr id="62" name="Forma livre 61"/>
              <p:cNvSpPr/>
              <p:nvPr/>
            </p:nvSpPr>
            <p:spPr>
              <a:xfrm>
                <a:off x="2112840" y="5508360"/>
                <a:ext cx="331920" cy="271080"/>
              </a:xfrm>
              <a:custGeom>
                <a:avLst/>
                <a:gdLst>
                  <a:gd name="x1" fmla="*/ ss 531 100000"/>
                  <a:gd name="x2" fmla="+- r 0 x1"/>
                  <a:gd name="y1" fmla="*/ ss 53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3" name="CaixaDeTexto 62"/>
              <p:cNvSpPr txBox="1"/>
              <p:nvPr/>
            </p:nvSpPr>
            <p:spPr>
              <a:xfrm>
                <a:off x="2113200" y="546727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64" name="Grupo 63"/>
            <p:cNvGrpSpPr/>
            <p:nvPr/>
          </p:nvGrpSpPr>
          <p:grpSpPr>
            <a:xfrm>
              <a:off x="2948040" y="5456116"/>
              <a:ext cx="274320" cy="354328"/>
              <a:chOff x="2948040" y="5456116"/>
              <a:chExt cx="274320" cy="354328"/>
            </a:xfrm>
          </p:grpSpPr>
          <p:sp>
            <p:nvSpPr>
              <p:cNvPr id="65" name="Forma livre 64"/>
              <p:cNvSpPr/>
              <p:nvPr/>
            </p:nvSpPr>
            <p:spPr>
              <a:xfrm>
                <a:off x="2948040" y="5497920"/>
                <a:ext cx="274320" cy="270360"/>
              </a:xfrm>
              <a:custGeom>
                <a:avLst/>
                <a:gdLst>
                  <a:gd name="x1" fmla="*/ ss 532 100000"/>
                  <a:gd name="x2" fmla="+- r 0 x1"/>
                  <a:gd name="y1" fmla="*/ ss 532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6" name="CaixaDeTexto 65"/>
              <p:cNvSpPr txBox="1"/>
              <p:nvPr/>
            </p:nvSpPr>
            <p:spPr>
              <a:xfrm>
                <a:off x="2948400" y="5456116"/>
                <a:ext cx="2736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67" name="Grupo 66"/>
            <p:cNvGrpSpPr/>
            <p:nvPr/>
          </p:nvGrpSpPr>
          <p:grpSpPr>
            <a:xfrm>
              <a:off x="3318119" y="5467276"/>
              <a:ext cx="331560" cy="354328"/>
              <a:chOff x="3318119" y="5467276"/>
              <a:chExt cx="331560" cy="354328"/>
            </a:xfrm>
          </p:grpSpPr>
          <p:sp>
            <p:nvSpPr>
              <p:cNvPr id="68" name="Forma livre 67"/>
              <p:cNvSpPr/>
              <p:nvPr/>
            </p:nvSpPr>
            <p:spPr>
              <a:xfrm>
                <a:off x="3318119" y="5508360"/>
                <a:ext cx="331560" cy="271080"/>
              </a:xfrm>
              <a:custGeom>
                <a:avLst/>
                <a:gdLst>
                  <a:gd name="x1" fmla="*/ ss 531 100000"/>
                  <a:gd name="x2" fmla="+- r 0 x1"/>
                  <a:gd name="y1" fmla="*/ ss 531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9" name="CaixaDeTexto 68"/>
              <p:cNvSpPr txBox="1"/>
              <p:nvPr/>
            </p:nvSpPr>
            <p:spPr>
              <a:xfrm>
                <a:off x="3318479" y="5467276"/>
                <a:ext cx="3308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sp>
          <p:nvSpPr>
            <p:cNvPr id="70" name="Forma livre 69"/>
            <p:cNvSpPr/>
            <p:nvPr/>
          </p:nvSpPr>
          <p:spPr>
            <a:xfrm>
              <a:off x="779400" y="5484239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1" name="Forma livre 70"/>
            <p:cNvSpPr/>
            <p:nvPr/>
          </p:nvSpPr>
          <p:spPr>
            <a:xfrm>
              <a:off x="1193759" y="5484239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2" name="Forma livre 71"/>
            <p:cNvSpPr/>
            <p:nvPr/>
          </p:nvSpPr>
          <p:spPr>
            <a:xfrm>
              <a:off x="1606680" y="5484239"/>
              <a:ext cx="41256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3" name="Forma livre 72"/>
            <p:cNvSpPr/>
            <p:nvPr/>
          </p:nvSpPr>
          <p:spPr>
            <a:xfrm>
              <a:off x="2020679" y="5484239"/>
              <a:ext cx="41148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4" name="Forma livre 73"/>
            <p:cNvSpPr/>
            <p:nvPr/>
          </p:nvSpPr>
          <p:spPr>
            <a:xfrm>
              <a:off x="2433600" y="5484239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5" name="Forma livre 74"/>
            <p:cNvSpPr/>
            <p:nvPr/>
          </p:nvSpPr>
          <p:spPr>
            <a:xfrm>
              <a:off x="2846520" y="5484239"/>
              <a:ext cx="41256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6" name="Forma livre 75"/>
            <p:cNvSpPr/>
            <p:nvPr/>
          </p:nvSpPr>
          <p:spPr>
            <a:xfrm>
              <a:off x="3260520" y="5484239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1299960" y="5451480"/>
              <a:ext cx="1857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grpSp>
          <p:nvGrpSpPr>
            <p:cNvPr id="78" name="Grupo 77"/>
            <p:cNvGrpSpPr/>
            <p:nvPr/>
          </p:nvGrpSpPr>
          <p:grpSpPr>
            <a:xfrm>
              <a:off x="2554200" y="5466196"/>
              <a:ext cx="295560" cy="354328"/>
              <a:chOff x="2554200" y="5466196"/>
              <a:chExt cx="295560" cy="354328"/>
            </a:xfrm>
          </p:grpSpPr>
          <p:sp>
            <p:nvSpPr>
              <p:cNvPr id="79" name="Forma livre 78"/>
              <p:cNvSpPr/>
              <p:nvPr/>
            </p:nvSpPr>
            <p:spPr>
              <a:xfrm>
                <a:off x="2554200" y="5506920"/>
                <a:ext cx="295560" cy="272520"/>
              </a:xfrm>
              <a:custGeom>
                <a:avLst/>
                <a:gdLst>
                  <a:gd name="x1" fmla="*/ ss 528 100000"/>
                  <a:gd name="x2" fmla="+- r 0 x1"/>
                  <a:gd name="y1" fmla="*/ ss 528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0" name="CaixaDeTexto 79"/>
              <p:cNvSpPr txBox="1"/>
              <p:nvPr/>
            </p:nvSpPr>
            <p:spPr>
              <a:xfrm>
                <a:off x="2554560" y="5466196"/>
                <a:ext cx="2948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E</a:t>
                </a:r>
              </a:p>
            </p:txBody>
          </p:sp>
        </p:grpSp>
        <p:grpSp>
          <p:nvGrpSpPr>
            <p:cNvPr id="81" name="Grupo 80"/>
            <p:cNvGrpSpPr/>
            <p:nvPr/>
          </p:nvGrpSpPr>
          <p:grpSpPr>
            <a:xfrm>
              <a:off x="4530960" y="5462236"/>
              <a:ext cx="331920" cy="354328"/>
              <a:chOff x="4530960" y="5462236"/>
              <a:chExt cx="331920" cy="354328"/>
            </a:xfrm>
          </p:grpSpPr>
          <p:sp>
            <p:nvSpPr>
              <p:cNvPr id="82" name="Forma livre 81"/>
              <p:cNvSpPr/>
              <p:nvPr/>
            </p:nvSpPr>
            <p:spPr>
              <a:xfrm>
                <a:off x="4530960" y="5504040"/>
                <a:ext cx="331920" cy="269640"/>
              </a:xfrm>
              <a:custGeom>
                <a:avLst/>
                <a:gdLst>
                  <a:gd name="x1" fmla="*/ ss 534 100000"/>
                  <a:gd name="x2" fmla="+- r 0 x1"/>
                  <a:gd name="y1" fmla="*/ ss 5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3" name="CaixaDeTexto 82"/>
              <p:cNvSpPr txBox="1"/>
              <p:nvPr/>
            </p:nvSpPr>
            <p:spPr>
              <a:xfrm>
                <a:off x="4531320" y="546223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84" name="Grupo 83"/>
            <p:cNvGrpSpPr/>
            <p:nvPr/>
          </p:nvGrpSpPr>
          <p:grpSpPr>
            <a:xfrm>
              <a:off x="5362920" y="5467996"/>
              <a:ext cx="312840" cy="354328"/>
              <a:chOff x="5362920" y="5467996"/>
              <a:chExt cx="312840" cy="354328"/>
            </a:xfrm>
          </p:grpSpPr>
          <p:sp>
            <p:nvSpPr>
              <p:cNvPr id="85" name="Forma livre 84"/>
              <p:cNvSpPr/>
              <p:nvPr/>
            </p:nvSpPr>
            <p:spPr>
              <a:xfrm>
                <a:off x="5362920" y="5508360"/>
                <a:ext cx="312840" cy="272880"/>
              </a:xfrm>
              <a:custGeom>
                <a:avLst/>
                <a:gdLst>
                  <a:gd name="x1" fmla="*/ ss 527 100000"/>
                  <a:gd name="x2" fmla="+- r 0 x1"/>
                  <a:gd name="y1" fmla="*/ ss 52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6" name="CaixaDeTexto 85"/>
              <p:cNvSpPr txBox="1"/>
              <p:nvPr/>
            </p:nvSpPr>
            <p:spPr>
              <a:xfrm>
                <a:off x="5363280" y="546799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87" name="Grupo 86"/>
            <p:cNvGrpSpPr/>
            <p:nvPr/>
          </p:nvGrpSpPr>
          <p:grpSpPr>
            <a:xfrm>
              <a:off x="5796360" y="5462236"/>
              <a:ext cx="333360" cy="354328"/>
              <a:chOff x="5796360" y="5462236"/>
              <a:chExt cx="333360" cy="354328"/>
            </a:xfrm>
          </p:grpSpPr>
          <p:sp>
            <p:nvSpPr>
              <p:cNvPr id="88" name="Forma livre 87"/>
              <p:cNvSpPr/>
              <p:nvPr/>
            </p:nvSpPr>
            <p:spPr>
              <a:xfrm>
                <a:off x="5796360" y="5504040"/>
                <a:ext cx="333360" cy="269640"/>
              </a:xfrm>
              <a:custGeom>
                <a:avLst/>
                <a:gdLst>
                  <a:gd name="x1" fmla="*/ ss 534 100000"/>
                  <a:gd name="x2" fmla="+- r 0 x1"/>
                  <a:gd name="y1" fmla="*/ ss 5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9" name="CaixaDeTexto 88"/>
              <p:cNvSpPr txBox="1"/>
              <p:nvPr/>
            </p:nvSpPr>
            <p:spPr>
              <a:xfrm>
                <a:off x="5796720" y="5462236"/>
                <a:ext cx="3326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90" name="Grupo 89"/>
            <p:cNvGrpSpPr/>
            <p:nvPr/>
          </p:nvGrpSpPr>
          <p:grpSpPr>
            <a:xfrm>
              <a:off x="6647399" y="5455576"/>
              <a:ext cx="274680" cy="354328"/>
              <a:chOff x="6647399" y="5455576"/>
              <a:chExt cx="274680" cy="354328"/>
            </a:xfrm>
          </p:grpSpPr>
          <p:sp>
            <p:nvSpPr>
              <p:cNvPr id="91" name="Forma livre 90"/>
              <p:cNvSpPr/>
              <p:nvPr/>
            </p:nvSpPr>
            <p:spPr>
              <a:xfrm>
                <a:off x="6647399" y="5497200"/>
                <a:ext cx="274680" cy="269640"/>
              </a:xfrm>
              <a:custGeom>
                <a:avLst/>
                <a:gdLst>
                  <a:gd name="x1" fmla="*/ ss 534 100000"/>
                  <a:gd name="x2" fmla="+- r 0 x1"/>
                  <a:gd name="y1" fmla="*/ ss 5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2" name="CaixaDeTexto 91"/>
              <p:cNvSpPr txBox="1"/>
              <p:nvPr/>
            </p:nvSpPr>
            <p:spPr>
              <a:xfrm>
                <a:off x="6647759" y="5455576"/>
                <a:ext cx="2739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93" name="Grupo 92"/>
            <p:cNvGrpSpPr/>
            <p:nvPr/>
          </p:nvGrpSpPr>
          <p:grpSpPr>
            <a:xfrm>
              <a:off x="7010640" y="5467996"/>
              <a:ext cx="331920" cy="354328"/>
              <a:chOff x="7010640" y="5467996"/>
              <a:chExt cx="331920" cy="354328"/>
            </a:xfrm>
          </p:grpSpPr>
          <p:sp>
            <p:nvSpPr>
              <p:cNvPr id="94" name="Forma livre 93"/>
              <p:cNvSpPr/>
              <p:nvPr/>
            </p:nvSpPr>
            <p:spPr>
              <a:xfrm>
                <a:off x="7010640" y="5508360"/>
                <a:ext cx="331920" cy="272880"/>
              </a:xfrm>
              <a:custGeom>
                <a:avLst/>
                <a:gdLst>
                  <a:gd name="x1" fmla="*/ ss 527 100000"/>
                  <a:gd name="x2" fmla="+- r 0 x1"/>
                  <a:gd name="y1" fmla="*/ ss 527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5" name="CaixaDeTexto 94"/>
              <p:cNvSpPr txBox="1"/>
              <p:nvPr/>
            </p:nvSpPr>
            <p:spPr>
              <a:xfrm>
                <a:off x="7010999" y="546799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sp>
          <p:nvSpPr>
            <p:cNvPr id="96" name="Forma livre 95"/>
            <p:cNvSpPr/>
            <p:nvPr/>
          </p:nvSpPr>
          <p:spPr>
            <a:xfrm>
              <a:off x="4466160" y="5486040"/>
              <a:ext cx="41256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7" name="Forma livre 96"/>
            <p:cNvSpPr/>
            <p:nvPr/>
          </p:nvSpPr>
          <p:spPr>
            <a:xfrm>
              <a:off x="4880520" y="5486040"/>
              <a:ext cx="41256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8" name="Forma livre 97"/>
            <p:cNvSpPr/>
            <p:nvPr/>
          </p:nvSpPr>
          <p:spPr>
            <a:xfrm>
              <a:off x="5293080" y="5486040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9" name="Forma livre 98"/>
            <p:cNvSpPr/>
            <p:nvPr/>
          </p:nvSpPr>
          <p:spPr>
            <a:xfrm>
              <a:off x="5707440" y="5486040"/>
              <a:ext cx="4111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0" name="Forma livre 99"/>
            <p:cNvSpPr/>
            <p:nvPr/>
          </p:nvSpPr>
          <p:spPr>
            <a:xfrm>
              <a:off x="6120360" y="5486040"/>
              <a:ext cx="41256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1" name="Forma livre 100"/>
            <p:cNvSpPr/>
            <p:nvPr/>
          </p:nvSpPr>
          <p:spPr>
            <a:xfrm>
              <a:off x="6532920" y="5486040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2" name="Forma livre 101"/>
            <p:cNvSpPr/>
            <p:nvPr/>
          </p:nvSpPr>
          <p:spPr>
            <a:xfrm>
              <a:off x="6947279" y="5486040"/>
              <a:ext cx="412920" cy="272520"/>
            </a:xfrm>
            <a:custGeom>
              <a:avLst/>
              <a:gdLst>
                <a:gd name="x1" fmla="*/ ss 528 100000"/>
                <a:gd name="x2" fmla="+- r 0 x1"/>
                <a:gd name="y1" fmla="*/ ss 528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3" name="CaixaDeTexto 102"/>
            <p:cNvSpPr txBox="1"/>
            <p:nvPr/>
          </p:nvSpPr>
          <p:spPr>
            <a:xfrm>
              <a:off x="4986720" y="5453279"/>
              <a:ext cx="1843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  <p:grpSp>
          <p:nvGrpSpPr>
            <p:cNvPr id="104" name="Grupo 103"/>
            <p:cNvGrpSpPr/>
            <p:nvPr/>
          </p:nvGrpSpPr>
          <p:grpSpPr>
            <a:xfrm>
              <a:off x="6193080" y="5462236"/>
              <a:ext cx="312840" cy="354328"/>
              <a:chOff x="6193080" y="5462236"/>
              <a:chExt cx="312840" cy="354328"/>
            </a:xfrm>
          </p:grpSpPr>
          <p:sp>
            <p:nvSpPr>
              <p:cNvPr id="105" name="Forma livre 104"/>
              <p:cNvSpPr/>
              <p:nvPr/>
            </p:nvSpPr>
            <p:spPr>
              <a:xfrm>
                <a:off x="6193080" y="5504040"/>
                <a:ext cx="312840" cy="269640"/>
              </a:xfrm>
              <a:custGeom>
                <a:avLst/>
                <a:gdLst>
                  <a:gd name="x1" fmla="*/ ss 534 100000"/>
                  <a:gd name="x2" fmla="+- r 0 x1"/>
                  <a:gd name="y1" fmla="*/ ss 5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6" name="CaixaDeTexto 105"/>
              <p:cNvSpPr txBox="1"/>
              <p:nvPr/>
            </p:nvSpPr>
            <p:spPr>
              <a:xfrm>
                <a:off x="6193440" y="546223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2122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1202510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A Hipótese dos </a:t>
            </a:r>
            <a:br>
              <a:rPr lang="en-GB"/>
            </a:br>
            <a:r>
              <a:rPr lang="en-GB"/>
              <a:t>Blocos de Construção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799" y="2000161"/>
            <a:ext cx="7769160" cy="1325661"/>
          </a:xfrm>
        </p:spPr>
        <p:txBody>
          <a:bodyPr vert="horz" lIns="18360" tIns="44280" rIns="18360" bIns="44280" rtlCol="0" anchor="t" anchorCtr="0">
            <a:spAutoFit/>
          </a:bodyPr>
          <a:lstStyle/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/>
              <a:t>Blocos de construção são os esquemas pequenos e de baixa ordem.</a:t>
            </a:r>
          </a:p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 b="1" u="sng"/>
              <a:t>A hipótese</a:t>
            </a:r>
            <a:r>
              <a:rPr lang="en-GB"/>
              <a:t>: bons blocos de construção são passados de uma geração para outra e recombinados para formar  cromossomos cada vez melhores.</a:t>
            </a:r>
          </a:p>
        </p:txBody>
      </p:sp>
    </p:spTree>
    <p:extLst>
      <p:ext uri="{BB962C8B-B14F-4D97-AF65-F5344CB8AC3E}">
        <p14:creationId xmlns:p14="http://schemas.microsoft.com/office/powerpoint/2010/main" val="1082851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Paralelismo implícito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0"/>
            <a:ext cx="7770959" cy="920422"/>
          </a:xfrm>
        </p:spPr>
        <p:txBody>
          <a:bodyPr vert="horz" lIns="18360" tIns="44280" rIns="18360" bIns="44280" rtlCol="0" anchor="t" anchorCtr="0">
            <a:spAutoFit/>
          </a:bodyPr>
          <a:lstStyle/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/>
              <a:t>AG manipula uma população de apenas </a:t>
            </a:r>
            <a:r>
              <a:rPr lang="en-GB" i="1"/>
              <a:t>N </a:t>
            </a:r>
            <a:r>
              <a:rPr lang="en-GB"/>
              <a:t>cadeias de bits, mas processa em paralelo grande número de esquemas (na ordem de </a:t>
            </a:r>
            <a:r>
              <a:rPr lang="en-GB" i="1"/>
              <a:t>O</a:t>
            </a:r>
            <a:r>
              <a:rPr lang="en-GB"/>
              <a:t>(</a:t>
            </a:r>
            <a:r>
              <a:rPr lang="en-GB" i="1"/>
              <a:t>N</a:t>
            </a:r>
            <a:r>
              <a:rPr lang="en-GB" i="1" baseline="30000"/>
              <a:t>3</a:t>
            </a:r>
            <a:r>
              <a:rPr lang="en-GB"/>
              <a:t>) esquemas).</a:t>
            </a:r>
          </a:p>
        </p:txBody>
      </p:sp>
    </p:spTree>
    <p:extLst>
      <p:ext uri="{BB962C8B-B14F-4D97-AF65-F5344CB8AC3E}">
        <p14:creationId xmlns:p14="http://schemas.microsoft.com/office/powerpoint/2010/main" val="1656847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209800" y="96840"/>
            <a:ext cx="7770959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Problemas Deceptivos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209800" y="1981080"/>
            <a:ext cx="7770959" cy="1782196"/>
          </a:xfrm>
        </p:spPr>
        <p:txBody>
          <a:bodyPr vert="horz" lIns="18360" tIns="44280" rIns="18360" bIns="44280" rtlCol="0" anchor="t" anchorCtr="0">
            <a:spAutoFit/>
          </a:bodyPr>
          <a:lstStyle/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/>
              <a:t>Não obedecem a Hipótese dos Blocos de Construção.</a:t>
            </a:r>
          </a:p>
          <a:p>
            <a:pPr indent="-342720">
              <a:spcBef>
                <a:spcPts val="998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/>
              <a:t>Genes com alta epitasia.</a:t>
            </a:r>
          </a:p>
          <a:p>
            <a:pPr indent="-342720">
              <a:spcBef>
                <a:spcPts val="723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/>
              <a:t>São difíceis para os Algoritmos Genéticos resolver (e para outras técnicas de otimização também).</a:t>
            </a:r>
          </a:p>
          <a:p>
            <a:pPr indent="-342720">
              <a:spcBef>
                <a:spcPts val="723"/>
              </a:spcBef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/>
              <a:t>São raros em problemas do mundo real.</a:t>
            </a:r>
          </a:p>
        </p:txBody>
      </p:sp>
    </p:spTree>
    <p:extLst>
      <p:ext uri="{BB962C8B-B14F-4D97-AF65-F5344CB8AC3E}">
        <p14:creationId xmlns:p14="http://schemas.microsoft.com/office/powerpoint/2010/main" val="300500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Mutação de Permutação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006760" y="2105585"/>
            <a:ext cx="7242840" cy="724430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u="sng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Scramble Mutation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- 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Uma sublista, aleatoriamente selecionada, é embalharada</a:t>
            </a:r>
            <a:r>
              <a:rPr lang="en-GB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2006760" y="3101039"/>
            <a:ext cx="6667560" cy="595844"/>
            <a:chOff x="482760" y="3101039"/>
            <a:chExt cx="6667560" cy="595844"/>
          </a:xfrm>
        </p:grpSpPr>
        <p:sp>
          <p:nvSpPr>
            <p:cNvPr id="5" name="Forma livre 4"/>
            <p:cNvSpPr/>
            <p:nvPr/>
          </p:nvSpPr>
          <p:spPr>
            <a:xfrm>
              <a:off x="3596040" y="3394079"/>
              <a:ext cx="436320" cy="2408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3" h="670">
                  <a:moveTo>
                    <a:pt x="0" y="168"/>
                  </a:moveTo>
                  <a:lnTo>
                    <a:pt x="910" y="168"/>
                  </a:lnTo>
                  <a:lnTo>
                    <a:pt x="910" y="0"/>
                  </a:lnTo>
                  <a:lnTo>
                    <a:pt x="1213" y="334"/>
                  </a:lnTo>
                  <a:lnTo>
                    <a:pt x="910" y="670"/>
                  </a:lnTo>
                  <a:lnTo>
                    <a:pt x="910" y="502"/>
                  </a:lnTo>
                  <a:lnTo>
                    <a:pt x="0" y="502"/>
                  </a:lnTo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1445400" y="3101039"/>
              <a:ext cx="914760" cy="1904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42" h="530">
                  <a:moveTo>
                    <a:pt x="45" y="506"/>
                  </a:moveTo>
                  <a:cubicBezTo>
                    <a:pt x="-6" y="530"/>
                    <a:pt x="-54" y="558"/>
                    <a:pt x="147" y="472"/>
                  </a:cubicBezTo>
                  <a:cubicBezTo>
                    <a:pt x="348" y="386"/>
                    <a:pt x="852" y="-2"/>
                    <a:pt x="1251" y="0"/>
                  </a:cubicBezTo>
                  <a:cubicBezTo>
                    <a:pt x="1650" y="2"/>
                    <a:pt x="2328" y="408"/>
                    <a:pt x="2542" y="489"/>
                  </a:cubicBezTo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" name="Conector reto 6"/>
            <p:cNvSpPr/>
            <p:nvPr/>
          </p:nvSpPr>
          <p:spPr>
            <a:xfrm flipH="1">
              <a:off x="1437119" y="3248639"/>
              <a:ext cx="91441" cy="5364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12600" tIns="12600" rIns="12600" bIns="1260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" name="Conector reto 7"/>
            <p:cNvSpPr/>
            <p:nvPr/>
          </p:nvSpPr>
          <p:spPr>
            <a:xfrm>
              <a:off x="2311560" y="3251880"/>
              <a:ext cx="54000" cy="23399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12600" tIns="12600" rIns="12600" bIns="1260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549720" y="3372120"/>
              <a:ext cx="33156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550080" y="333643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2689560" y="3359160"/>
              <a:ext cx="274680" cy="28224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651760" y="3342555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3070440" y="3372120"/>
              <a:ext cx="33192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3032640" y="3336435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482760" y="3346560"/>
              <a:ext cx="4129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897119" y="3346560"/>
              <a:ext cx="4111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1310040" y="3346560"/>
              <a:ext cx="41256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1724400" y="3346560"/>
              <a:ext cx="40968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2135520" y="3346560"/>
              <a:ext cx="41256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2549880" y="3346560"/>
              <a:ext cx="41256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2964239" y="3346560"/>
              <a:ext cx="4111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974880" y="3324600"/>
              <a:ext cx="2790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2219760" y="3368880"/>
              <a:ext cx="29340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2220119" y="3333196"/>
              <a:ext cx="2926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4300920" y="3367440"/>
              <a:ext cx="331560" cy="28188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4301279" y="333139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6445440" y="3359160"/>
              <a:ext cx="274680" cy="28224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407640" y="3333196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6818760" y="3368880"/>
              <a:ext cx="33156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6762240" y="3333196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4235760" y="3346560"/>
              <a:ext cx="4129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4650120" y="3346560"/>
              <a:ext cx="4111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5062680" y="3346560"/>
              <a:ext cx="4129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5477039" y="3346560"/>
              <a:ext cx="41148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5889960" y="3346560"/>
              <a:ext cx="4111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6302520" y="3346560"/>
              <a:ext cx="4129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6716880" y="3346560"/>
              <a:ext cx="412920" cy="284040"/>
            </a:xfrm>
            <a:custGeom>
              <a:avLst/>
              <a:gdLst>
                <a:gd name="x1" fmla="*/ ss 506 100000"/>
                <a:gd name="x2" fmla="+- r 0 x1"/>
                <a:gd name="y1" fmla="*/ ss 506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4727520" y="3316679"/>
              <a:ext cx="2602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5963040" y="3367440"/>
              <a:ext cx="312480" cy="28188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5963399" y="3331395"/>
              <a:ext cx="3117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1378440" y="3372120"/>
              <a:ext cx="31248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1378799" y="3336435"/>
              <a:ext cx="3117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1816560" y="3372120"/>
              <a:ext cx="33156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1816920" y="333643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  <p:sp>
          <p:nvSpPr>
            <p:cNvPr id="45" name="Conector reto 44"/>
            <p:cNvSpPr/>
            <p:nvPr/>
          </p:nvSpPr>
          <p:spPr>
            <a:xfrm>
              <a:off x="1911599" y="3102479"/>
              <a:ext cx="0" cy="23616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12600" tIns="12600" rIns="12600" bIns="1260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5124600" y="3368880"/>
              <a:ext cx="331920" cy="28224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5124960" y="333319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5586840" y="3367440"/>
              <a:ext cx="293400" cy="281880"/>
            </a:xfrm>
            <a:custGeom>
              <a:avLst/>
              <a:gdLst>
                <a:gd name="x1" fmla="*/ ss 510 100000"/>
                <a:gd name="x2" fmla="+- r 0 x1"/>
                <a:gd name="y1" fmla="*/ ss 51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5587200" y="3331395"/>
              <a:ext cx="2926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6672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en-GB"/>
              <a:t>Order-Based Crossover (OBX)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4962360" y="3684959"/>
            <a:ext cx="331560" cy="409680"/>
            <a:chOff x="3438360" y="3684959"/>
            <a:chExt cx="331560" cy="409680"/>
          </a:xfrm>
        </p:grpSpPr>
        <p:sp>
          <p:nvSpPr>
            <p:cNvPr id="4" name="Forma livre 3"/>
            <p:cNvSpPr/>
            <p:nvPr/>
          </p:nvSpPr>
          <p:spPr>
            <a:xfrm>
              <a:off x="3438360" y="3684959"/>
              <a:ext cx="331560" cy="409680"/>
            </a:xfrm>
            <a:custGeom>
              <a:avLst/>
              <a:gdLst>
                <a:gd name="x1" fmla="*/ ss 434 100000"/>
                <a:gd name="x2" fmla="+- r 0 x1"/>
                <a:gd name="y1" fmla="*/ ss 43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3438720" y="371263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7035600" y="3704040"/>
            <a:ext cx="293400" cy="409680"/>
            <a:chOff x="5511600" y="3704040"/>
            <a:chExt cx="293400" cy="409680"/>
          </a:xfrm>
        </p:grpSpPr>
        <p:sp>
          <p:nvSpPr>
            <p:cNvPr id="7" name="Forma livre 6"/>
            <p:cNvSpPr/>
            <p:nvPr/>
          </p:nvSpPr>
          <p:spPr>
            <a:xfrm>
              <a:off x="5511600" y="3704040"/>
              <a:ext cx="293400" cy="409680"/>
            </a:xfrm>
            <a:custGeom>
              <a:avLst/>
              <a:gdLst>
                <a:gd name="x1" fmla="*/ ss 490 100000"/>
                <a:gd name="x2" fmla="+- r 0 x1"/>
                <a:gd name="y1" fmla="*/ ss 49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511960" y="3731715"/>
              <a:ext cx="2926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7445279" y="3691440"/>
            <a:ext cx="331560" cy="409680"/>
            <a:chOff x="5921279" y="3691440"/>
            <a:chExt cx="331560" cy="409680"/>
          </a:xfrm>
        </p:grpSpPr>
        <p:sp>
          <p:nvSpPr>
            <p:cNvPr id="10" name="Forma livre 9"/>
            <p:cNvSpPr/>
            <p:nvPr/>
          </p:nvSpPr>
          <p:spPr>
            <a:xfrm>
              <a:off x="5921279" y="3691440"/>
              <a:ext cx="331560" cy="409680"/>
            </a:xfrm>
            <a:custGeom>
              <a:avLst/>
              <a:gdLst>
                <a:gd name="x1" fmla="*/ ss 434 100000"/>
                <a:gd name="x2" fmla="+- r 0 x1"/>
                <a:gd name="y1" fmla="*/ ss 43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5921639" y="3719116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</p:grpSp>
      <p:sp>
        <p:nvSpPr>
          <p:cNvPr id="12" name="Forma livre 11"/>
          <p:cNvSpPr/>
          <p:nvPr/>
        </p:nvSpPr>
        <p:spPr>
          <a:xfrm>
            <a:off x="4895760" y="3686759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Forma livre 12"/>
          <p:cNvSpPr/>
          <p:nvPr/>
        </p:nvSpPr>
        <p:spPr>
          <a:xfrm>
            <a:off x="5310120" y="3686759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FFFF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5722680" y="3686759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Forma livre 14"/>
          <p:cNvSpPr/>
          <p:nvPr/>
        </p:nvSpPr>
        <p:spPr>
          <a:xfrm>
            <a:off x="6137040" y="3686759"/>
            <a:ext cx="409680" cy="412560"/>
          </a:xfrm>
          <a:custGeom>
            <a:avLst/>
            <a:gdLst>
              <a:gd name="x1" fmla="*/ ss 351 100000"/>
              <a:gd name="x2" fmla="+- r 0 x1"/>
              <a:gd name="y1" fmla="*/ ss 351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FFFF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6" name="Forma livre 15"/>
          <p:cNvSpPr/>
          <p:nvPr/>
        </p:nvSpPr>
        <p:spPr>
          <a:xfrm>
            <a:off x="6548160" y="3686759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FFFF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7" name="Forma livre 16"/>
          <p:cNvSpPr/>
          <p:nvPr/>
        </p:nvSpPr>
        <p:spPr>
          <a:xfrm>
            <a:off x="6962520" y="3686759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8" name="Forma livre 17"/>
          <p:cNvSpPr/>
          <p:nvPr/>
        </p:nvSpPr>
        <p:spPr>
          <a:xfrm>
            <a:off x="7376880" y="3686759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416320" y="3699360"/>
            <a:ext cx="184320" cy="35432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612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7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B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6612960" y="3708720"/>
            <a:ext cx="274680" cy="409680"/>
            <a:chOff x="5088960" y="3708720"/>
            <a:chExt cx="274680" cy="409680"/>
          </a:xfrm>
        </p:grpSpPr>
        <p:sp>
          <p:nvSpPr>
            <p:cNvPr id="21" name="Forma livre 20"/>
            <p:cNvSpPr/>
            <p:nvPr/>
          </p:nvSpPr>
          <p:spPr>
            <a:xfrm>
              <a:off x="5088960" y="3708720"/>
              <a:ext cx="274680" cy="40968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5089319" y="3736396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5791080" y="3723120"/>
            <a:ext cx="312480" cy="409680"/>
            <a:chOff x="4267080" y="3723120"/>
            <a:chExt cx="312480" cy="409680"/>
          </a:xfrm>
        </p:grpSpPr>
        <p:sp>
          <p:nvSpPr>
            <p:cNvPr id="24" name="Forma livre 23"/>
            <p:cNvSpPr/>
            <p:nvPr/>
          </p:nvSpPr>
          <p:spPr>
            <a:xfrm>
              <a:off x="4267080" y="3723120"/>
              <a:ext cx="31248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4267440" y="3750796"/>
              <a:ext cx="3117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6191400" y="3704040"/>
            <a:ext cx="331560" cy="409680"/>
            <a:chOff x="4667400" y="3704040"/>
            <a:chExt cx="331560" cy="409680"/>
          </a:xfrm>
        </p:grpSpPr>
        <p:sp>
          <p:nvSpPr>
            <p:cNvPr id="27" name="Forma livre 26"/>
            <p:cNvSpPr/>
            <p:nvPr/>
          </p:nvSpPr>
          <p:spPr>
            <a:xfrm>
              <a:off x="4667400" y="3704040"/>
              <a:ext cx="331560" cy="409680"/>
            </a:xfrm>
            <a:custGeom>
              <a:avLst/>
              <a:gdLst>
                <a:gd name="x1" fmla="*/ ss 434 100000"/>
                <a:gd name="x2" fmla="+- r 0 x1"/>
                <a:gd name="y1" fmla="*/ ss 43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4667760" y="373171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4971720" y="4161240"/>
            <a:ext cx="312840" cy="409680"/>
            <a:chOff x="3447720" y="4161240"/>
            <a:chExt cx="312840" cy="409680"/>
          </a:xfrm>
        </p:grpSpPr>
        <p:sp>
          <p:nvSpPr>
            <p:cNvPr id="30" name="Forma livre 29"/>
            <p:cNvSpPr/>
            <p:nvPr/>
          </p:nvSpPr>
          <p:spPr>
            <a:xfrm>
              <a:off x="3447720" y="4161240"/>
              <a:ext cx="31284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3448080" y="4188916"/>
              <a:ext cx="312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7102200" y="4161240"/>
            <a:ext cx="274680" cy="409680"/>
            <a:chOff x="5578200" y="4161240"/>
            <a:chExt cx="274680" cy="409680"/>
          </a:xfrm>
        </p:grpSpPr>
        <p:sp>
          <p:nvSpPr>
            <p:cNvPr id="33" name="Forma livre 32"/>
            <p:cNvSpPr/>
            <p:nvPr/>
          </p:nvSpPr>
          <p:spPr>
            <a:xfrm>
              <a:off x="5578200" y="4161240"/>
              <a:ext cx="274680" cy="40968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5578560" y="4188916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</p:grpSp>
      <p:grpSp>
        <p:nvGrpSpPr>
          <p:cNvPr id="35" name="Grupo 34"/>
          <p:cNvGrpSpPr/>
          <p:nvPr/>
        </p:nvGrpSpPr>
        <p:grpSpPr>
          <a:xfrm>
            <a:off x="7473720" y="4142160"/>
            <a:ext cx="312840" cy="409680"/>
            <a:chOff x="5949720" y="4142160"/>
            <a:chExt cx="312840" cy="409680"/>
          </a:xfrm>
        </p:grpSpPr>
        <p:sp>
          <p:nvSpPr>
            <p:cNvPr id="36" name="Forma livre 35"/>
            <p:cNvSpPr/>
            <p:nvPr/>
          </p:nvSpPr>
          <p:spPr>
            <a:xfrm>
              <a:off x="5949720" y="4142160"/>
              <a:ext cx="31284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5950079" y="4169836"/>
              <a:ext cx="312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</p:grpSp>
      <p:sp>
        <p:nvSpPr>
          <p:cNvPr id="38" name="Forma livre 37"/>
          <p:cNvSpPr/>
          <p:nvPr/>
        </p:nvSpPr>
        <p:spPr>
          <a:xfrm>
            <a:off x="4895760" y="4143959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9" name="Forma livre 38"/>
          <p:cNvSpPr/>
          <p:nvPr/>
        </p:nvSpPr>
        <p:spPr>
          <a:xfrm>
            <a:off x="5310120" y="4143959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7482FA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0" name="Forma livre 39"/>
          <p:cNvSpPr/>
          <p:nvPr/>
        </p:nvSpPr>
        <p:spPr>
          <a:xfrm>
            <a:off x="5722680" y="4143959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1" name="Forma livre 40"/>
          <p:cNvSpPr/>
          <p:nvPr/>
        </p:nvSpPr>
        <p:spPr>
          <a:xfrm>
            <a:off x="6137040" y="4143959"/>
            <a:ext cx="409680" cy="412560"/>
          </a:xfrm>
          <a:custGeom>
            <a:avLst/>
            <a:gdLst>
              <a:gd name="x1" fmla="*/ ss 351 100000"/>
              <a:gd name="x2" fmla="+- r 0 x1"/>
              <a:gd name="y1" fmla="*/ ss 351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7482FA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2" name="Forma livre 41"/>
          <p:cNvSpPr/>
          <p:nvPr/>
        </p:nvSpPr>
        <p:spPr>
          <a:xfrm>
            <a:off x="6548160" y="4143959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7482FA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3" name="Forma livre 42"/>
          <p:cNvSpPr/>
          <p:nvPr/>
        </p:nvSpPr>
        <p:spPr>
          <a:xfrm>
            <a:off x="6962520" y="4143959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4" name="Forma livre 43"/>
          <p:cNvSpPr/>
          <p:nvPr/>
        </p:nvSpPr>
        <p:spPr>
          <a:xfrm>
            <a:off x="7376880" y="4143959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5416320" y="4156560"/>
            <a:ext cx="184320" cy="35432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612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7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</a:t>
            </a:r>
          </a:p>
        </p:txBody>
      </p:sp>
      <p:grpSp>
        <p:nvGrpSpPr>
          <p:cNvPr id="46" name="Grupo 45"/>
          <p:cNvGrpSpPr/>
          <p:nvPr/>
        </p:nvGrpSpPr>
        <p:grpSpPr>
          <a:xfrm>
            <a:off x="6651479" y="4156560"/>
            <a:ext cx="331560" cy="409680"/>
            <a:chOff x="5127479" y="4156560"/>
            <a:chExt cx="331560" cy="409680"/>
          </a:xfrm>
        </p:grpSpPr>
        <p:sp>
          <p:nvSpPr>
            <p:cNvPr id="47" name="Forma livre 46"/>
            <p:cNvSpPr/>
            <p:nvPr/>
          </p:nvSpPr>
          <p:spPr>
            <a:xfrm>
              <a:off x="5127479" y="4156560"/>
              <a:ext cx="331560" cy="409680"/>
            </a:xfrm>
            <a:custGeom>
              <a:avLst/>
              <a:gdLst>
                <a:gd name="x1" fmla="*/ ss 434 100000"/>
                <a:gd name="x2" fmla="+- r 0 x1"/>
                <a:gd name="y1" fmla="*/ ss 43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5127839" y="418423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</p:grpSp>
      <p:grpSp>
        <p:nvGrpSpPr>
          <p:cNvPr id="49" name="Grupo 48"/>
          <p:cNvGrpSpPr/>
          <p:nvPr/>
        </p:nvGrpSpPr>
        <p:grpSpPr>
          <a:xfrm>
            <a:off x="5781360" y="4142160"/>
            <a:ext cx="331920" cy="409680"/>
            <a:chOff x="4257360" y="4142160"/>
            <a:chExt cx="331920" cy="409680"/>
          </a:xfrm>
        </p:grpSpPr>
        <p:sp>
          <p:nvSpPr>
            <p:cNvPr id="50" name="Forma livre 49"/>
            <p:cNvSpPr/>
            <p:nvPr/>
          </p:nvSpPr>
          <p:spPr>
            <a:xfrm>
              <a:off x="4257360" y="4142160"/>
              <a:ext cx="331920" cy="409680"/>
            </a:xfrm>
            <a:custGeom>
              <a:avLst/>
              <a:gdLst>
                <a:gd name="x1" fmla="*/ ss 433 100000"/>
                <a:gd name="x2" fmla="+- r 0 x1"/>
                <a:gd name="y1" fmla="*/ ss 433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4257720" y="416983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6200760" y="4151880"/>
            <a:ext cx="331560" cy="409680"/>
            <a:chOff x="4676760" y="4151880"/>
            <a:chExt cx="331560" cy="409680"/>
          </a:xfrm>
        </p:grpSpPr>
        <p:sp>
          <p:nvSpPr>
            <p:cNvPr id="53" name="Forma livre 52"/>
            <p:cNvSpPr/>
            <p:nvPr/>
          </p:nvSpPr>
          <p:spPr>
            <a:xfrm>
              <a:off x="4676760" y="4151880"/>
              <a:ext cx="331560" cy="409680"/>
            </a:xfrm>
            <a:custGeom>
              <a:avLst/>
              <a:gdLst>
                <a:gd name="x1" fmla="*/ ss 434 100000"/>
                <a:gd name="x2" fmla="+- r 0 x1"/>
                <a:gd name="y1" fmla="*/ ss 43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4677120" y="4179555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</p:grpSp>
      <p:grpSp>
        <p:nvGrpSpPr>
          <p:cNvPr id="55" name="Grupo 54"/>
          <p:cNvGrpSpPr/>
          <p:nvPr/>
        </p:nvGrpSpPr>
        <p:grpSpPr>
          <a:xfrm>
            <a:off x="4952639" y="5075640"/>
            <a:ext cx="331920" cy="409680"/>
            <a:chOff x="3428639" y="5075640"/>
            <a:chExt cx="331920" cy="409680"/>
          </a:xfrm>
        </p:grpSpPr>
        <p:sp>
          <p:nvSpPr>
            <p:cNvPr id="56" name="Forma livre 55"/>
            <p:cNvSpPr/>
            <p:nvPr/>
          </p:nvSpPr>
          <p:spPr>
            <a:xfrm>
              <a:off x="3428639" y="5075640"/>
              <a:ext cx="331920" cy="409680"/>
            </a:xfrm>
            <a:custGeom>
              <a:avLst/>
              <a:gdLst>
                <a:gd name="x1" fmla="*/ ss 433 100000"/>
                <a:gd name="x2" fmla="+- r 0 x1"/>
                <a:gd name="y1" fmla="*/ ss 433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3429000" y="510331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A</a:t>
              </a:r>
            </a:p>
          </p:txBody>
        </p:sp>
      </p:grpSp>
      <p:grpSp>
        <p:nvGrpSpPr>
          <p:cNvPr id="58" name="Grupo 57"/>
          <p:cNvGrpSpPr/>
          <p:nvPr/>
        </p:nvGrpSpPr>
        <p:grpSpPr>
          <a:xfrm>
            <a:off x="7025880" y="5113800"/>
            <a:ext cx="293760" cy="409680"/>
            <a:chOff x="5501880" y="5113800"/>
            <a:chExt cx="293760" cy="409680"/>
          </a:xfrm>
        </p:grpSpPr>
        <p:sp>
          <p:nvSpPr>
            <p:cNvPr id="59" name="Forma livre 58"/>
            <p:cNvSpPr/>
            <p:nvPr/>
          </p:nvSpPr>
          <p:spPr>
            <a:xfrm>
              <a:off x="5501880" y="5113800"/>
              <a:ext cx="293760" cy="409680"/>
            </a:xfrm>
            <a:custGeom>
              <a:avLst/>
              <a:gdLst>
                <a:gd name="x1" fmla="*/ ss 490 100000"/>
                <a:gd name="x2" fmla="+- r 0 x1"/>
                <a:gd name="y1" fmla="*/ ss 49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5502240" y="5141476"/>
              <a:ext cx="2930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</p:grpSp>
      <p:grpSp>
        <p:nvGrpSpPr>
          <p:cNvPr id="61" name="Grupo 60"/>
          <p:cNvGrpSpPr/>
          <p:nvPr/>
        </p:nvGrpSpPr>
        <p:grpSpPr>
          <a:xfrm>
            <a:off x="7416479" y="5094720"/>
            <a:ext cx="331920" cy="409680"/>
            <a:chOff x="5892479" y="5094720"/>
            <a:chExt cx="331920" cy="409680"/>
          </a:xfrm>
        </p:grpSpPr>
        <p:sp>
          <p:nvSpPr>
            <p:cNvPr id="62" name="Forma livre 61"/>
            <p:cNvSpPr/>
            <p:nvPr/>
          </p:nvSpPr>
          <p:spPr>
            <a:xfrm>
              <a:off x="5892479" y="5094720"/>
              <a:ext cx="331920" cy="409680"/>
            </a:xfrm>
            <a:custGeom>
              <a:avLst/>
              <a:gdLst>
                <a:gd name="x1" fmla="*/ ss 433 100000"/>
                <a:gd name="x2" fmla="+- r 0 x1"/>
                <a:gd name="y1" fmla="*/ ss 433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3" name="CaixaDeTexto 62"/>
            <p:cNvSpPr txBox="1"/>
            <p:nvPr/>
          </p:nvSpPr>
          <p:spPr>
            <a:xfrm>
              <a:off x="5892840" y="512239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</p:grpSp>
      <p:sp>
        <p:nvSpPr>
          <p:cNvPr id="64" name="Forma livre 63"/>
          <p:cNvSpPr/>
          <p:nvPr/>
        </p:nvSpPr>
        <p:spPr>
          <a:xfrm>
            <a:off x="4886040" y="5077440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5" name="Forma livre 64"/>
          <p:cNvSpPr/>
          <p:nvPr/>
        </p:nvSpPr>
        <p:spPr>
          <a:xfrm>
            <a:off x="5300400" y="5077440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FFFF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6" name="Forma livre 65"/>
          <p:cNvSpPr/>
          <p:nvPr/>
        </p:nvSpPr>
        <p:spPr>
          <a:xfrm>
            <a:off x="5713319" y="5077440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7" name="Forma livre 66"/>
          <p:cNvSpPr/>
          <p:nvPr/>
        </p:nvSpPr>
        <p:spPr>
          <a:xfrm>
            <a:off x="6127679" y="5077440"/>
            <a:ext cx="409320" cy="412560"/>
          </a:xfrm>
          <a:custGeom>
            <a:avLst/>
            <a:gdLst>
              <a:gd name="x1" fmla="*/ ss 351 100000"/>
              <a:gd name="x2" fmla="+- r 0 x1"/>
              <a:gd name="y1" fmla="*/ ss 351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FFFF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8" name="Forma livre 67"/>
          <p:cNvSpPr/>
          <p:nvPr/>
        </p:nvSpPr>
        <p:spPr>
          <a:xfrm>
            <a:off x="6538800" y="5077440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00FFFF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9" name="Forma livre 68"/>
          <p:cNvSpPr/>
          <p:nvPr/>
        </p:nvSpPr>
        <p:spPr>
          <a:xfrm>
            <a:off x="6953160" y="5077440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0" name="Forma livre 69"/>
          <p:cNvSpPr/>
          <p:nvPr/>
        </p:nvSpPr>
        <p:spPr>
          <a:xfrm>
            <a:off x="7367520" y="5077440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5368800" y="5090040"/>
            <a:ext cx="277560" cy="35432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612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7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D</a:t>
            </a:r>
          </a:p>
        </p:txBody>
      </p:sp>
      <p:grpSp>
        <p:nvGrpSpPr>
          <p:cNvPr id="72" name="Grupo 71"/>
          <p:cNvGrpSpPr/>
          <p:nvPr/>
        </p:nvGrpSpPr>
        <p:grpSpPr>
          <a:xfrm>
            <a:off x="6594600" y="5099400"/>
            <a:ext cx="312840" cy="409680"/>
            <a:chOff x="5070600" y="5099400"/>
            <a:chExt cx="312840" cy="409680"/>
          </a:xfrm>
        </p:grpSpPr>
        <p:sp>
          <p:nvSpPr>
            <p:cNvPr id="73" name="Forma livre 72"/>
            <p:cNvSpPr/>
            <p:nvPr/>
          </p:nvSpPr>
          <p:spPr>
            <a:xfrm>
              <a:off x="5070600" y="5099400"/>
              <a:ext cx="31284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5070960" y="5127076"/>
              <a:ext cx="312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781720" y="5094720"/>
            <a:ext cx="350640" cy="409680"/>
            <a:chOff x="4257720" y="5094720"/>
            <a:chExt cx="350640" cy="409680"/>
          </a:xfrm>
        </p:grpSpPr>
        <p:sp>
          <p:nvSpPr>
            <p:cNvPr id="76" name="Forma livre 75"/>
            <p:cNvSpPr/>
            <p:nvPr/>
          </p:nvSpPr>
          <p:spPr>
            <a:xfrm>
              <a:off x="4295520" y="5094720"/>
              <a:ext cx="31284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4257720" y="5122396"/>
              <a:ext cx="312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6210120" y="5104080"/>
            <a:ext cx="274680" cy="409680"/>
            <a:chOff x="4686120" y="5104080"/>
            <a:chExt cx="274680" cy="409680"/>
          </a:xfrm>
        </p:grpSpPr>
        <p:sp>
          <p:nvSpPr>
            <p:cNvPr id="79" name="Forma livre 78"/>
            <p:cNvSpPr/>
            <p:nvPr/>
          </p:nvSpPr>
          <p:spPr>
            <a:xfrm>
              <a:off x="4686120" y="5104080"/>
              <a:ext cx="274680" cy="40968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0" name="CaixaDeTexto 79"/>
            <p:cNvSpPr txBox="1"/>
            <p:nvPr/>
          </p:nvSpPr>
          <p:spPr>
            <a:xfrm>
              <a:off x="4686480" y="5131756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</p:grpSp>
      <p:grpSp>
        <p:nvGrpSpPr>
          <p:cNvPr id="81" name="Grupo 80"/>
          <p:cNvGrpSpPr/>
          <p:nvPr/>
        </p:nvGrpSpPr>
        <p:grpSpPr>
          <a:xfrm>
            <a:off x="4962360" y="5551920"/>
            <a:ext cx="312840" cy="409680"/>
            <a:chOff x="3438360" y="5551920"/>
            <a:chExt cx="312840" cy="409680"/>
          </a:xfrm>
        </p:grpSpPr>
        <p:sp>
          <p:nvSpPr>
            <p:cNvPr id="82" name="Forma livre 81"/>
            <p:cNvSpPr/>
            <p:nvPr/>
          </p:nvSpPr>
          <p:spPr>
            <a:xfrm>
              <a:off x="3438360" y="5551920"/>
              <a:ext cx="31284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3" name="CaixaDeTexto 82"/>
            <p:cNvSpPr txBox="1"/>
            <p:nvPr/>
          </p:nvSpPr>
          <p:spPr>
            <a:xfrm>
              <a:off x="3438720" y="5579596"/>
              <a:ext cx="3121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C</a:t>
              </a:r>
            </a:p>
          </p:txBody>
        </p:sp>
      </p:grpSp>
      <p:grpSp>
        <p:nvGrpSpPr>
          <p:cNvPr id="84" name="Grupo 83"/>
          <p:cNvGrpSpPr/>
          <p:nvPr/>
        </p:nvGrpSpPr>
        <p:grpSpPr>
          <a:xfrm>
            <a:off x="7055400" y="5551920"/>
            <a:ext cx="312120" cy="409680"/>
            <a:chOff x="5531400" y="5551920"/>
            <a:chExt cx="312120" cy="409680"/>
          </a:xfrm>
        </p:grpSpPr>
        <p:sp>
          <p:nvSpPr>
            <p:cNvPr id="85" name="Forma livre 84"/>
            <p:cNvSpPr/>
            <p:nvPr/>
          </p:nvSpPr>
          <p:spPr>
            <a:xfrm>
              <a:off x="5568840" y="5551920"/>
              <a:ext cx="274680" cy="409680"/>
            </a:xfrm>
            <a:custGeom>
              <a:avLst/>
              <a:gdLst>
                <a:gd name="x1" fmla="*/ ss 524 100000"/>
                <a:gd name="x2" fmla="+- r 0 x1"/>
                <a:gd name="y1" fmla="*/ ss 52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6" name="CaixaDeTexto 85"/>
            <p:cNvSpPr txBox="1"/>
            <p:nvPr/>
          </p:nvSpPr>
          <p:spPr>
            <a:xfrm>
              <a:off x="5531400" y="5579596"/>
              <a:ext cx="2739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</a:t>
              </a: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7426200" y="5551920"/>
            <a:ext cx="312480" cy="409680"/>
            <a:chOff x="5902200" y="5551920"/>
            <a:chExt cx="312480" cy="409680"/>
          </a:xfrm>
        </p:grpSpPr>
        <p:sp>
          <p:nvSpPr>
            <p:cNvPr id="88" name="Forma livre 87"/>
            <p:cNvSpPr/>
            <p:nvPr/>
          </p:nvSpPr>
          <p:spPr>
            <a:xfrm>
              <a:off x="5902200" y="5551920"/>
              <a:ext cx="312480" cy="409680"/>
            </a:xfrm>
            <a:custGeom>
              <a:avLst/>
              <a:gdLst>
                <a:gd name="x1" fmla="*/ ss 460 100000"/>
                <a:gd name="x2" fmla="+- r 0 x1"/>
                <a:gd name="y1" fmla="*/ ss 46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9" name="CaixaDeTexto 88"/>
            <p:cNvSpPr txBox="1"/>
            <p:nvPr/>
          </p:nvSpPr>
          <p:spPr>
            <a:xfrm>
              <a:off x="5902560" y="5579596"/>
              <a:ext cx="3117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</p:grpSp>
      <p:sp>
        <p:nvSpPr>
          <p:cNvPr id="90" name="Forma livre 89"/>
          <p:cNvSpPr/>
          <p:nvPr/>
        </p:nvSpPr>
        <p:spPr>
          <a:xfrm>
            <a:off x="4886040" y="5534640"/>
            <a:ext cx="41292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1" name="Forma livre 90"/>
          <p:cNvSpPr/>
          <p:nvPr/>
        </p:nvSpPr>
        <p:spPr>
          <a:xfrm>
            <a:off x="5300400" y="5534640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7482FA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2" name="Forma livre 91"/>
          <p:cNvSpPr/>
          <p:nvPr/>
        </p:nvSpPr>
        <p:spPr>
          <a:xfrm>
            <a:off x="5713319" y="5534640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3" name="Forma livre 92"/>
          <p:cNvSpPr/>
          <p:nvPr/>
        </p:nvSpPr>
        <p:spPr>
          <a:xfrm>
            <a:off x="6127679" y="5534640"/>
            <a:ext cx="409320" cy="412560"/>
          </a:xfrm>
          <a:custGeom>
            <a:avLst/>
            <a:gdLst>
              <a:gd name="x1" fmla="*/ ss 351 100000"/>
              <a:gd name="x2" fmla="+- r 0 x1"/>
              <a:gd name="y1" fmla="*/ ss 351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7482FA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4" name="Forma livre 93"/>
          <p:cNvSpPr/>
          <p:nvPr/>
        </p:nvSpPr>
        <p:spPr>
          <a:xfrm>
            <a:off x="6538800" y="5534640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solidFill>
            <a:srgbClr val="7482FA"/>
          </a:solidFill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5" name="Forma livre 94"/>
          <p:cNvSpPr/>
          <p:nvPr/>
        </p:nvSpPr>
        <p:spPr>
          <a:xfrm>
            <a:off x="6953160" y="5534640"/>
            <a:ext cx="412560" cy="412560"/>
          </a:xfrm>
          <a:custGeom>
            <a:avLst/>
            <a:gdLst>
              <a:gd name="x1" fmla="*/ ss 349 100000"/>
              <a:gd name="x2" fmla="+- r 0 x1"/>
              <a:gd name="y1" fmla="*/ ss 349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6" name="Forma livre 95"/>
          <p:cNvSpPr/>
          <p:nvPr/>
        </p:nvSpPr>
        <p:spPr>
          <a:xfrm>
            <a:off x="7367520" y="5534640"/>
            <a:ext cx="411120" cy="412560"/>
          </a:xfrm>
          <a:custGeom>
            <a:avLst/>
            <a:gdLst>
              <a:gd name="x1" fmla="*/ ss 350 100000"/>
              <a:gd name="x2" fmla="+- r 0 x1"/>
              <a:gd name="y1" fmla="*/ ss 350 100000"/>
              <a:gd name="y2" fmla="+- b 0 y1"/>
              <a:gd name="il" fmla="*/ x1 29289 100000"/>
              <a:gd name="ir" fmla="+- r 0 il"/>
              <a:gd name="it" fmla="*/ y1 29289 100000"/>
              <a:gd name="ib" fmla="+- b 0 it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y1"/>
                </a:moveTo>
                <a:arcTo wR="x1" hR="y1" stAng="cd2" swAng="cd4"/>
                <a:lnTo>
                  <a:pt x="x2" y="t"/>
                </a:lnTo>
                <a:arcTo wR="x1" hR="y1" stAng="3cd4" swAng="cd4"/>
                <a:lnTo>
                  <a:pt x="r" y="y2"/>
                </a:lnTo>
                <a:arcTo wR="x1" hR="y1" stAng="0" swAng="cd4"/>
                <a:lnTo>
                  <a:pt x="x1" y="b"/>
                </a:lnTo>
                <a:arcTo wR="x1" hR="y1" stAng="cd4" swAng="cd4"/>
                <a:close/>
              </a:path>
            </a:pathLst>
          </a:custGeom>
          <a:noFill/>
          <a:ln w="12600">
            <a:solidFill>
              <a:srgbClr val="000000"/>
            </a:solidFill>
            <a:prstDash val="solid"/>
          </a:ln>
        </p:spPr>
        <p:txBody>
          <a:bodyPr vert="horz" lIns="6120" tIns="6120" rIns="6120" bIns="6120" anchor="ctr" anchorCtr="1" compatLnSpc="0"/>
          <a:lstStyle/>
          <a:p>
            <a:pPr hangingPunct="0">
              <a:lnSpc>
                <a:spcPct val="105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7" name="CaixaDeTexto 96"/>
          <p:cNvSpPr txBox="1"/>
          <p:nvPr/>
        </p:nvSpPr>
        <p:spPr>
          <a:xfrm>
            <a:off x="5359440" y="5547240"/>
            <a:ext cx="315360" cy="35432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612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7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A</a:t>
            </a:r>
          </a:p>
        </p:txBody>
      </p:sp>
      <p:grpSp>
        <p:nvGrpSpPr>
          <p:cNvPr id="98" name="Grupo 97"/>
          <p:cNvGrpSpPr/>
          <p:nvPr/>
        </p:nvGrpSpPr>
        <p:grpSpPr>
          <a:xfrm>
            <a:off x="6622680" y="5547240"/>
            <a:ext cx="293760" cy="409680"/>
            <a:chOff x="5098680" y="5547240"/>
            <a:chExt cx="293760" cy="409680"/>
          </a:xfrm>
        </p:grpSpPr>
        <p:sp>
          <p:nvSpPr>
            <p:cNvPr id="99" name="Forma livre 98"/>
            <p:cNvSpPr/>
            <p:nvPr/>
          </p:nvSpPr>
          <p:spPr>
            <a:xfrm>
              <a:off x="5098680" y="5547240"/>
              <a:ext cx="293760" cy="409680"/>
            </a:xfrm>
            <a:custGeom>
              <a:avLst/>
              <a:gdLst>
                <a:gd name="x1" fmla="*/ ss 490 100000"/>
                <a:gd name="x2" fmla="+- r 0 x1"/>
                <a:gd name="y1" fmla="*/ ss 49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0" name="CaixaDeTexto 99"/>
            <p:cNvSpPr txBox="1"/>
            <p:nvPr/>
          </p:nvSpPr>
          <p:spPr>
            <a:xfrm>
              <a:off x="5099040" y="5574916"/>
              <a:ext cx="2930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</p:grpSp>
      <p:grpSp>
        <p:nvGrpSpPr>
          <p:cNvPr id="101" name="Grupo 100"/>
          <p:cNvGrpSpPr/>
          <p:nvPr/>
        </p:nvGrpSpPr>
        <p:grpSpPr>
          <a:xfrm>
            <a:off x="5772000" y="5551560"/>
            <a:ext cx="331560" cy="409680"/>
            <a:chOff x="4248000" y="5551560"/>
            <a:chExt cx="331560" cy="409680"/>
          </a:xfrm>
        </p:grpSpPr>
        <p:sp>
          <p:nvSpPr>
            <p:cNvPr id="102" name="Forma livre 101"/>
            <p:cNvSpPr/>
            <p:nvPr/>
          </p:nvSpPr>
          <p:spPr>
            <a:xfrm>
              <a:off x="4248000" y="5551560"/>
              <a:ext cx="331560" cy="409680"/>
            </a:xfrm>
            <a:custGeom>
              <a:avLst/>
              <a:gdLst>
                <a:gd name="x1" fmla="*/ ss 434 100000"/>
                <a:gd name="x2" fmla="+- r 0 x1"/>
                <a:gd name="y1" fmla="*/ ss 434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3" name="CaixaDeTexto 102"/>
            <p:cNvSpPr txBox="1"/>
            <p:nvPr/>
          </p:nvSpPr>
          <p:spPr>
            <a:xfrm>
              <a:off x="4248360" y="5579236"/>
              <a:ext cx="33084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G</a:t>
              </a:r>
            </a:p>
          </p:txBody>
        </p:sp>
      </p:grpSp>
      <p:grpSp>
        <p:nvGrpSpPr>
          <p:cNvPr id="104" name="Grupo 103"/>
          <p:cNvGrpSpPr/>
          <p:nvPr/>
        </p:nvGrpSpPr>
        <p:grpSpPr>
          <a:xfrm>
            <a:off x="6190680" y="5532840"/>
            <a:ext cx="331920" cy="409680"/>
            <a:chOff x="4666680" y="5532840"/>
            <a:chExt cx="331920" cy="409680"/>
          </a:xfrm>
        </p:grpSpPr>
        <p:sp>
          <p:nvSpPr>
            <p:cNvPr id="105" name="Forma livre 104"/>
            <p:cNvSpPr/>
            <p:nvPr/>
          </p:nvSpPr>
          <p:spPr>
            <a:xfrm>
              <a:off x="4666680" y="5532840"/>
              <a:ext cx="331920" cy="409680"/>
            </a:xfrm>
            <a:custGeom>
              <a:avLst/>
              <a:gdLst>
                <a:gd name="x1" fmla="*/ ss 433 100000"/>
                <a:gd name="x2" fmla="+- r 0 x1"/>
                <a:gd name="y1" fmla="*/ ss 433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lIns="0" tIns="0" rIns="0" bIns="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6" name="CaixaDeTexto 105"/>
            <p:cNvSpPr txBox="1"/>
            <p:nvPr/>
          </p:nvSpPr>
          <p:spPr>
            <a:xfrm>
              <a:off x="4667040" y="5560516"/>
              <a:ext cx="33120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ctr" anchorCtr="1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D</a:t>
              </a:r>
            </a:p>
          </p:txBody>
        </p:sp>
      </p:grpSp>
      <p:sp>
        <p:nvSpPr>
          <p:cNvPr id="107" name="CaixaDeTexto 106"/>
          <p:cNvSpPr txBox="1"/>
          <p:nvPr/>
        </p:nvSpPr>
        <p:spPr>
          <a:xfrm>
            <a:off x="4111320" y="3680383"/>
            <a:ext cx="673200" cy="40947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636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</a:p>
        </p:txBody>
      </p:sp>
      <p:sp>
        <p:nvSpPr>
          <p:cNvPr id="108" name="CaixaDeTexto 107"/>
          <p:cNvSpPr txBox="1"/>
          <p:nvPr/>
        </p:nvSpPr>
        <p:spPr>
          <a:xfrm>
            <a:off x="4073160" y="4118503"/>
            <a:ext cx="673200" cy="40947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636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</a:t>
            </a:r>
          </a:p>
        </p:txBody>
      </p:sp>
      <p:sp>
        <p:nvSpPr>
          <p:cNvPr id="109" name="CaixaDeTexto 108"/>
          <p:cNvSpPr txBox="1"/>
          <p:nvPr/>
        </p:nvSpPr>
        <p:spPr>
          <a:xfrm>
            <a:off x="3916201" y="5071063"/>
            <a:ext cx="876239" cy="40947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636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filho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</a:t>
            </a:r>
          </a:p>
        </p:txBody>
      </p:sp>
      <p:sp>
        <p:nvSpPr>
          <p:cNvPr id="110" name="CaixaDeTexto 109"/>
          <p:cNvSpPr txBox="1"/>
          <p:nvPr/>
        </p:nvSpPr>
        <p:spPr>
          <a:xfrm>
            <a:off x="3897121" y="5490103"/>
            <a:ext cx="876239" cy="409472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636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filho</a:t>
            </a:r>
            <a:r>
              <a:rPr lang="pt-BR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</a:t>
            </a:r>
          </a:p>
        </p:txBody>
      </p:sp>
      <p:sp>
        <p:nvSpPr>
          <p:cNvPr id="111" name="CaixaDeTexto 110"/>
          <p:cNvSpPr txBox="1"/>
          <p:nvPr/>
        </p:nvSpPr>
        <p:spPr>
          <a:xfrm>
            <a:off x="5333880" y="4692798"/>
            <a:ext cx="385560" cy="133884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73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*</a:t>
            </a:r>
          </a:p>
        </p:txBody>
      </p:sp>
      <p:sp>
        <p:nvSpPr>
          <p:cNvPr id="112" name="CaixaDeTexto 111"/>
          <p:cNvSpPr txBox="1"/>
          <p:nvPr/>
        </p:nvSpPr>
        <p:spPr>
          <a:xfrm>
            <a:off x="6171960" y="4692798"/>
            <a:ext cx="385920" cy="133884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73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*</a:t>
            </a:r>
          </a:p>
        </p:txBody>
      </p:sp>
      <p:sp>
        <p:nvSpPr>
          <p:cNvPr id="113" name="CaixaDeTexto 112"/>
          <p:cNvSpPr txBox="1"/>
          <p:nvPr/>
        </p:nvSpPr>
        <p:spPr>
          <a:xfrm>
            <a:off x="6578400" y="4692798"/>
            <a:ext cx="385560" cy="133884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algn="ctr" hangingPunct="0">
              <a:lnSpc>
                <a:spcPct val="89000"/>
              </a:lnSpc>
              <a:spcBef>
                <a:spcPts val="173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*</a:t>
            </a:r>
          </a:p>
        </p:txBody>
      </p:sp>
      <p:sp>
        <p:nvSpPr>
          <p:cNvPr id="114" name="CaixaDeTexto 113"/>
          <p:cNvSpPr txBox="1"/>
          <p:nvPr/>
        </p:nvSpPr>
        <p:spPr>
          <a:xfrm>
            <a:off x="2259119" y="2156005"/>
            <a:ext cx="7388280" cy="1039388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Elementos são selecionadas aleatoriamente. É imposta uma ordem nos elementos selecionadas do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 igual a ordem dos respectivos elementos em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897544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326880"/>
            <a:ext cx="7845480" cy="648512"/>
          </a:xfrm>
        </p:spPr>
        <p:txBody>
          <a:bodyPr vert="horz" lIns="18000" tIns="46800" rIns="18000" bIns="46800" rtlCol="0" anchor="t" anchorCtr="0">
            <a:spAutoFit/>
          </a:bodyPr>
          <a:lstStyle/>
          <a:p>
            <a:pPr indent="-342720">
              <a:spcBef>
                <a:spcPts val="536"/>
              </a:spcBef>
            </a:pPr>
            <a:r>
              <a:rPr lang="pt-BR"/>
              <a:t>Position-Based Crossover (PBX)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362080" y="2198464"/>
            <a:ext cx="7388280" cy="724430"/>
          </a:xfrm>
          <a:prstGeom prst="rect">
            <a:avLst/>
          </a:prstGeom>
          <a:noFill/>
          <a:ln>
            <a:noFill/>
          </a:ln>
        </p:spPr>
        <p:txBody>
          <a:bodyPr vert="horz" lIns="18000" tIns="46800" rIns="18000" bIns="46800" anchor="ctr" anchorCtr="0" compatLnSpc="0">
            <a:spAutoFit/>
          </a:bodyPr>
          <a:lstStyle/>
          <a:p>
            <a:pPr hangingPunct="0">
              <a:lnSpc>
                <a:spcPct val="89000"/>
              </a:lnSpc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Elementos são selecionadas aleatoriamente e a posição dos elementos selecionadas no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2 é imposto ao </a:t>
            </a:r>
            <a:r>
              <a:rPr lang="en-GB" sz="2400" b="1" i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pai</a:t>
            </a:r>
            <a:r>
              <a:rPr lang="en-GB" sz="2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1.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3834480" y="3449624"/>
            <a:ext cx="3890880" cy="2281217"/>
            <a:chOff x="2310480" y="3449623"/>
            <a:chExt cx="3890880" cy="2281217"/>
          </a:xfrm>
        </p:grpSpPr>
        <p:sp>
          <p:nvSpPr>
            <p:cNvPr id="5" name="Forma livre 4"/>
            <p:cNvSpPr/>
            <p:nvPr/>
          </p:nvSpPr>
          <p:spPr>
            <a:xfrm>
              <a:off x="3713760" y="530388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3782160" y="5335200"/>
              <a:ext cx="29088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3375720" y="3454200"/>
              <a:ext cx="331560" cy="409680"/>
              <a:chOff x="3375720" y="3454200"/>
              <a:chExt cx="331560" cy="409680"/>
            </a:xfrm>
          </p:grpSpPr>
          <p:sp>
            <p:nvSpPr>
              <p:cNvPr id="8" name="Forma livre 7"/>
              <p:cNvSpPr/>
              <p:nvPr/>
            </p:nvSpPr>
            <p:spPr>
              <a:xfrm>
                <a:off x="3375720" y="3454200"/>
                <a:ext cx="331560" cy="409680"/>
              </a:xfrm>
              <a:custGeom>
                <a:avLst/>
                <a:gdLst>
                  <a:gd name="x1" fmla="*/ ss 434 100000"/>
                  <a:gd name="x2" fmla="+- r 0 x1"/>
                  <a:gd name="y1" fmla="*/ ss 4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" name="CaixaDeTexto 8"/>
              <p:cNvSpPr txBox="1"/>
              <p:nvPr/>
            </p:nvSpPr>
            <p:spPr>
              <a:xfrm>
                <a:off x="3376080" y="3481876"/>
                <a:ext cx="3308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5439600" y="3473279"/>
              <a:ext cx="293400" cy="409680"/>
              <a:chOff x="5439600" y="3473279"/>
              <a:chExt cx="293400" cy="409680"/>
            </a:xfrm>
          </p:grpSpPr>
          <p:sp>
            <p:nvSpPr>
              <p:cNvPr id="11" name="Forma livre 10"/>
              <p:cNvSpPr/>
              <p:nvPr/>
            </p:nvSpPr>
            <p:spPr>
              <a:xfrm>
                <a:off x="5439600" y="3473279"/>
                <a:ext cx="293400" cy="409680"/>
              </a:xfrm>
              <a:custGeom>
                <a:avLst/>
                <a:gdLst>
                  <a:gd name="x1" fmla="*/ ss 490 100000"/>
                  <a:gd name="x2" fmla="+- r 0 x1"/>
                  <a:gd name="y1" fmla="*/ ss 49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439960" y="3500955"/>
                <a:ext cx="29268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E</a:t>
                </a:r>
              </a:p>
            </p:txBody>
          </p:sp>
        </p:grpSp>
        <p:grpSp>
          <p:nvGrpSpPr>
            <p:cNvPr id="13" name="Grupo 12"/>
            <p:cNvGrpSpPr/>
            <p:nvPr/>
          </p:nvGrpSpPr>
          <p:grpSpPr>
            <a:xfrm>
              <a:off x="5858640" y="3460680"/>
              <a:ext cx="331560" cy="409680"/>
              <a:chOff x="5858640" y="3460680"/>
              <a:chExt cx="331560" cy="409680"/>
            </a:xfrm>
          </p:grpSpPr>
          <p:sp>
            <p:nvSpPr>
              <p:cNvPr id="14" name="Forma livre 13"/>
              <p:cNvSpPr/>
              <p:nvPr/>
            </p:nvSpPr>
            <p:spPr>
              <a:xfrm>
                <a:off x="5858640" y="3460680"/>
                <a:ext cx="331560" cy="409680"/>
              </a:xfrm>
              <a:custGeom>
                <a:avLst/>
                <a:gdLst>
                  <a:gd name="x1" fmla="*/ ss 434 100000"/>
                  <a:gd name="x2" fmla="+- r 0 x1"/>
                  <a:gd name="y1" fmla="*/ ss 4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5" name="CaixaDeTexto 14"/>
              <p:cNvSpPr txBox="1"/>
              <p:nvPr/>
            </p:nvSpPr>
            <p:spPr>
              <a:xfrm>
                <a:off x="5858999" y="3488355"/>
                <a:ext cx="3308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sp>
          <p:nvSpPr>
            <p:cNvPr id="16" name="Forma livre 15"/>
            <p:cNvSpPr/>
            <p:nvPr/>
          </p:nvSpPr>
          <p:spPr>
            <a:xfrm>
              <a:off x="3309120" y="345600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3723480" y="345600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4136040" y="345600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4550400" y="3456000"/>
              <a:ext cx="409680" cy="412560"/>
            </a:xfrm>
            <a:custGeom>
              <a:avLst/>
              <a:gdLst>
                <a:gd name="x1" fmla="*/ ss 351 100000"/>
                <a:gd name="x2" fmla="+- r 0 x1"/>
                <a:gd name="y1" fmla="*/ ss 3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4961520" y="345600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375880" y="345600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5790240" y="345600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3829679" y="3468600"/>
              <a:ext cx="1843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B</a:t>
              </a:r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5045400" y="3459240"/>
              <a:ext cx="274680" cy="409680"/>
              <a:chOff x="5045400" y="3459240"/>
              <a:chExt cx="274680" cy="409680"/>
            </a:xfrm>
          </p:grpSpPr>
          <p:sp>
            <p:nvSpPr>
              <p:cNvPr id="25" name="Forma livre 24"/>
              <p:cNvSpPr/>
              <p:nvPr/>
            </p:nvSpPr>
            <p:spPr>
              <a:xfrm>
                <a:off x="5045400" y="3459240"/>
                <a:ext cx="274680" cy="409680"/>
              </a:xfrm>
              <a:custGeom>
                <a:avLst/>
                <a:gdLst>
                  <a:gd name="x1" fmla="*/ ss 524 100000"/>
                  <a:gd name="x2" fmla="+- r 0 x1"/>
                  <a:gd name="y1" fmla="*/ ss 52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6" name="CaixaDeTexto 25"/>
              <p:cNvSpPr txBox="1"/>
              <p:nvPr/>
            </p:nvSpPr>
            <p:spPr>
              <a:xfrm>
                <a:off x="5045760" y="3486916"/>
                <a:ext cx="2739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27" name="Grupo 26"/>
            <p:cNvGrpSpPr/>
            <p:nvPr/>
          </p:nvGrpSpPr>
          <p:grpSpPr>
            <a:xfrm>
              <a:off x="4204440" y="3463920"/>
              <a:ext cx="312480" cy="409680"/>
              <a:chOff x="4204440" y="3463920"/>
              <a:chExt cx="312480" cy="409680"/>
            </a:xfrm>
          </p:grpSpPr>
          <p:sp>
            <p:nvSpPr>
              <p:cNvPr id="28" name="Forma livre 27"/>
              <p:cNvSpPr/>
              <p:nvPr/>
            </p:nvSpPr>
            <p:spPr>
              <a:xfrm>
                <a:off x="4204440" y="3463920"/>
                <a:ext cx="312480" cy="409680"/>
              </a:xfrm>
              <a:custGeom>
                <a:avLst/>
                <a:gdLst>
                  <a:gd name="x1" fmla="*/ ss 460 100000"/>
                  <a:gd name="x2" fmla="+- r 0 x1"/>
                  <a:gd name="y1" fmla="*/ ss 46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29" name="CaixaDeTexto 28"/>
              <p:cNvSpPr txBox="1"/>
              <p:nvPr/>
            </p:nvSpPr>
            <p:spPr>
              <a:xfrm>
                <a:off x="4204800" y="3491595"/>
                <a:ext cx="3117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30" name="Grupo 29"/>
            <p:cNvGrpSpPr/>
            <p:nvPr/>
          </p:nvGrpSpPr>
          <p:grpSpPr>
            <a:xfrm>
              <a:off x="4604040" y="3463920"/>
              <a:ext cx="331920" cy="409320"/>
              <a:chOff x="4604040" y="3463920"/>
              <a:chExt cx="331920" cy="409320"/>
            </a:xfrm>
          </p:grpSpPr>
          <p:sp>
            <p:nvSpPr>
              <p:cNvPr id="31" name="Forma livre 30"/>
              <p:cNvSpPr/>
              <p:nvPr/>
            </p:nvSpPr>
            <p:spPr>
              <a:xfrm>
                <a:off x="4604040" y="3463920"/>
                <a:ext cx="331920" cy="40932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4604400" y="3491415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33" name="Grupo 32"/>
            <p:cNvGrpSpPr/>
            <p:nvPr/>
          </p:nvGrpSpPr>
          <p:grpSpPr>
            <a:xfrm>
              <a:off x="3385080" y="3930479"/>
              <a:ext cx="312840" cy="409680"/>
              <a:chOff x="3385080" y="3930479"/>
              <a:chExt cx="312840" cy="409680"/>
            </a:xfrm>
          </p:grpSpPr>
          <p:sp>
            <p:nvSpPr>
              <p:cNvPr id="34" name="Forma livre 33"/>
              <p:cNvSpPr/>
              <p:nvPr/>
            </p:nvSpPr>
            <p:spPr>
              <a:xfrm>
                <a:off x="3385080" y="3930479"/>
                <a:ext cx="312840" cy="409680"/>
              </a:xfrm>
              <a:custGeom>
                <a:avLst/>
                <a:gdLst>
                  <a:gd name="x1" fmla="*/ ss 460 100000"/>
                  <a:gd name="x2" fmla="+- r 0 x1"/>
                  <a:gd name="y1" fmla="*/ ss 46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35" name="CaixaDeTexto 34"/>
              <p:cNvSpPr txBox="1"/>
              <p:nvPr/>
            </p:nvSpPr>
            <p:spPr>
              <a:xfrm>
                <a:off x="3385440" y="395815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36" name="Grupo 35"/>
            <p:cNvGrpSpPr/>
            <p:nvPr/>
          </p:nvGrpSpPr>
          <p:grpSpPr>
            <a:xfrm>
              <a:off x="5477400" y="3930479"/>
              <a:ext cx="274680" cy="409680"/>
              <a:chOff x="5477400" y="3930479"/>
              <a:chExt cx="274680" cy="409680"/>
            </a:xfrm>
          </p:grpSpPr>
          <p:sp>
            <p:nvSpPr>
              <p:cNvPr id="37" name="Forma livre 36"/>
              <p:cNvSpPr/>
              <p:nvPr/>
            </p:nvSpPr>
            <p:spPr>
              <a:xfrm>
                <a:off x="5477400" y="3930479"/>
                <a:ext cx="274680" cy="409680"/>
              </a:xfrm>
              <a:custGeom>
                <a:avLst/>
                <a:gdLst>
                  <a:gd name="x1" fmla="*/ ss 524 100000"/>
                  <a:gd name="x2" fmla="+- r 0 x1"/>
                  <a:gd name="y1" fmla="*/ ss 52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5477760" y="3958156"/>
                <a:ext cx="2739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39" name="Grupo 38"/>
            <p:cNvGrpSpPr/>
            <p:nvPr/>
          </p:nvGrpSpPr>
          <p:grpSpPr>
            <a:xfrm>
              <a:off x="5858640" y="3911400"/>
              <a:ext cx="341280" cy="409680"/>
              <a:chOff x="5858640" y="3911400"/>
              <a:chExt cx="341280" cy="409680"/>
            </a:xfrm>
          </p:grpSpPr>
          <p:sp>
            <p:nvSpPr>
              <p:cNvPr id="40" name="Forma livre 39"/>
              <p:cNvSpPr/>
              <p:nvPr/>
            </p:nvSpPr>
            <p:spPr>
              <a:xfrm>
                <a:off x="5887080" y="3911400"/>
                <a:ext cx="312840" cy="409680"/>
              </a:xfrm>
              <a:custGeom>
                <a:avLst/>
                <a:gdLst>
                  <a:gd name="x1" fmla="*/ ss 460 100000"/>
                  <a:gd name="x2" fmla="+- r 0 x1"/>
                  <a:gd name="y1" fmla="*/ ss 46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41" name="CaixaDeTexto 40"/>
              <p:cNvSpPr txBox="1"/>
              <p:nvPr/>
            </p:nvSpPr>
            <p:spPr>
              <a:xfrm>
                <a:off x="5858640" y="394879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B</a:t>
                </a:r>
              </a:p>
            </p:txBody>
          </p:sp>
        </p:grpSp>
        <p:sp>
          <p:nvSpPr>
            <p:cNvPr id="42" name="Forma livre 41"/>
            <p:cNvSpPr/>
            <p:nvPr/>
          </p:nvSpPr>
          <p:spPr>
            <a:xfrm>
              <a:off x="3309120" y="391320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3723480" y="391320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4136040" y="391320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4550400" y="3913200"/>
              <a:ext cx="409680" cy="412560"/>
            </a:xfrm>
            <a:custGeom>
              <a:avLst/>
              <a:gdLst>
                <a:gd name="x1" fmla="*/ ss 351 100000"/>
                <a:gd name="x2" fmla="+- r 0 x1"/>
                <a:gd name="y1" fmla="*/ ss 3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4961520" y="391320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5375880" y="391320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5790240" y="391320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3801240" y="3935520"/>
              <a:ext cx="25272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  <p:grpSp>
          <p:nvGrpSpPr>
            <p:cNvPr id="50" name="Grupo 49"/>
            <p:cNvGrpSpPr/>
            <p:nvPr/>
          </p:nvGrpSpPr>
          <p:grpSpPr>
            <a:xfrm>
              <a:off x="5017320" y="3916440"/>
              <a:ext cx="331560" cy="409680"/>
              <a:chOff x="5017320" y="3916440"/>
              <a:chExt cx="331560" cy="409680"/>
            </a:xfrm>
          </p:grpSpPr>
          <p:sp>
            <p:nvSpPr>
              <p:cNvPr id="51" name="Forma livre 50"/>
              <p:cNvSpPr/>
              <p:nvPr/>
            </p:nvSpPr>
            <p:spPr>
              <a:xfrm>
                <a:off x="5017320" y="3916440"/>
                <a:ext cx="331560" cy="409680"/>
              </a:xfrm>
              <a:custGeom>
                <a:avLst/>
                <a:gdLst>
                  <a:gd name="x1" fmla="*/ ss 434 100000"/>
                  <a:gd name="x2" fmla="+- r 0 x1"/>
                  <a:gd name="y1" fmla="*/ ss 4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2" name="CaixaDeTexto 51"/>
              <p:cNvSpPr txBox="1"/>
              <p:nvPr/>
            </p:nvSpPr>
            <p:spPr>
              <a:xfrm>
                <a:off x="5017680" y="3944116"/>
                <a:ext cx="3308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53" name="Grupo 52"/>
            <p:cNvGrpSpPr/>
            <p:nvPr/>
          </p:nvGrpSpPr>
          <p:grpSpPr>
            <a:xfrm>
              <a:off x="4194720" y="3911400"/>
              <a:ext cx="331920" cy="409680"/>
              <a:chOff x="4194720" y="3911400"/>
              <a:chExt cx="331920" cy="409680"/>
            </a:xfrm>
          </p:grpSpPr>
          <p:sp>
            <p:nvSpPr>
              <p:cNvPr id="54" name="Forma livre 53"/>
              <p:cNvSpPr/>
              <p:nvPr/>
            </p:nvSpPr>
            <p:spPr>
              <a:xfrm>
                <a:off x="4194720" y="3911400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5" name="CaixaDeTexto 54"/>
              <p:cNvSpPr txBox="1"/>
              <p:nvPr/>
            </p:nvSpPr>
            <p:spPr>
              <a:xfrm>
                <a:off x="4195080" y="393907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grpSp>
          <p:nvGrpSpPr>
            <p:cNvPr id="56" name="Grupo 55"/>
            <p:cNvGrpSpPr/>
            <p:nvPr/>
          </p:nvGrpSpPr>
          <p:grpSpPr>
            <a:xfrm>
              <a:off x="4642560" y="3911400"/>
              <a:ext cx="331560" cy="409680"/>
              <a:chOff x="4642560" y="3911400"/>
              <a:chExt cx="331560" cy="409680"/>
            </a:xfrm>
          </p:grpSpPr>
          <p:sp>
            <p:nvSpPr>
              <p:cNvPr id="57" name="Forma livre 56"/>
              <p:cNvSpPr/>
              <p:nvPr/>
            </p:nvSpPr>
            <p:spPr>
              <a:xfrm>
                <a:off x="4642560" y="3911400"/>
                <a:ext cx="331560" cy="409680"/>
              </a:xfrm>
              <a:custGeom>
                <a:avLst/>
                <a:gdLst>
                  <a:gd name="x1" fmla="*/ ss 434 100000"/>
                  <a:gd name="x2" fmla="+- r 0 x1"/>
                  <a:gd name="y1" fmla="*/ ss 43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58" name="CaixaDeTexto 57"/>
              <p:cNvSpPr txBox="1"/>
              <p:nvPr/>
            </p:nvSpPr>
            <p:spPr>
              <a:xfrm>
                <a:off x="4642920" y="3939076"/>
                <a:ext cx="3308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59" name="Grupo 58"/>
            <p:cNvGrpSpPr/>
            <p:nvPr/>
          </p:nvGrpSpPr>
          <p:grpSpPr>
            <a:xfrm>
              <a:off x="3375720" y="4844880"/>
              <a:ext cx="312840" cy="409680"/>
              <a:chOff x="3375720" y="4844880"/>
              <a:chExt cx="312840" cy="409680"/>
            </a:xfrm>
          </p:grpSpPr>
          <p:sp>
            <p:nvSpPr>
              <p:cNvPr id="60" name="Forma livre 59"/>
              <p:cNvSpPr/>
              <p:nvPr/>
            </p:nvSpPr>
            <p:spPr>
              <a:xfrm>
                <a:off x="3375720" y="4844880"/>
                <a:ext cx="312840" cy="409680"/>
              </a:xfrm>
              <a:custGeom>
                <a:avLst/>
                <a:gdLst>
                  <a:gd name="x1" fmla="*/ ss 460 100000"/>
                  <a:gd name="x2" fmla="+- r 0 x1"/>
                  <a:gd name="y1" fmla="*/ ss 46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1" name="CaixaDeTexto 60"/>
              <p:cNvSpPr txBox="1"/>
              <p:nvPr/>
            </p:nvSpPr>
            <p:spPr>
              <a:xfrm>
                <a:off x="3376080" y="487255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B</a:t>
                </a:r>
              </a:p>
            </p:txBody>
          </p:sp>
        </p:grpSp>
        <p:grpSp>
          <p:nvGrpSpPr>
            <p:cNvPr id="62" name="Grupo 61"/>
            <p:cNvGrpSpPr/>
            <p:nvPr/>
          </p:nvGrpSpPr>
          <p:grpSpPr>
            <a:xfrm>
              <a:off x="5468040" y="4863960"/>
              <a:ext cx="274680" cy="409680"/>
              <a:chOff x="5468040" y="4863960"/>
              <a:chExt cx="274680" cy="409680"/>
            </a:xfrm>
          </p:grpSpPr>
          <p:sp>
            <p:nvSpPr>
              <p:cNvPr id="63" name="Forma livre 62"/>
              <p:cNvSpPr/>
              <p:nvPr/>
            </p:nvSpPr>
            <p:spPr>
              <a:xfrm>
                <a:off x="5468040" y="4863960"/>
                <a:ext cx="274680" cy="409680"/>
              </a:xfrm>
              <a:custGeom>
                <a:avLst/>
                <a:gdLst>
                  <a:gd name="x1" fmla="*/ ss 524 100000"/>
                  <a:gd name="x2" fmla="+- r 0 x1"/>
                  <a:gd name="y1" fmla="*/ ss 52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4" name="CaixaDeTexto 63"/>
              <p:cNvSpPr txBox="1"/>
              <p:nvPr/>
            </p:nvSpPr>
            <p:spPr>
              <a:xfrm>
                <a:off x="5468400" y="4891636"/>
                <a:ext cx="2739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65" name="Grupo 64"/>
            <p:cNvGrpSpPr/>
            <p:nvPr/>
          </p:nvGrpSpPr>
          <p:grpSpPr>
            <a:xfrm>
              <a:off x="5848920" y="4863960"/>
              <a:ext cx="331920" cy="409680"/>
              <a:chOff x="5848920" y="4863960"/>
              <a:chExt cx="331920" cy="409680"/>
            </a:xfrm>
          </p:grpSpPr>
          <p:sp>
            <p:nvSpPr>
              <p:cNvPr id="66" name="Forma livre 65"/>
              <p:cNvSpPr/>
              <p:nvPr/>
            </p:nvSpPr>
            <p:spPr>
              <a:xfrm>
                <a:off x="5848920" y="4863960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67" name="CaixaDeTexto 66"/>
              <p:cNvSpPr txBox="1"/>
              <p:nvPr/>
            </p:nvSpPr>
            <p:spPr>
              <a:xfrm>
                <a:off x="5849279" y="489163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sp>
          <p:nvSpPr>
            <p:cNvPr id="68" name="Forma livre 67"/>
            <p:cNvSpPr/>
            <p:nvPr/>
          </p:nvSpPr>
          <p:spPr>
            <a:xfrm>
              <a:off x="3299400" y="484668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69" name="Forma livre 68"/>
            <p:cNvSpPr/>
            <p:nvPr/>
          </p:nvSpPr>
          <p:spPr>
            <a:xfrm>
              <a:off x="3713760" y="484668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0" name="Forma livre 69"/>
            <p:cNvSpPr/>
            <p:nvPr/>
          </p:nvSpPr>
          <p:spPr>
            <a:xfrm>
              <a:off x="4126680" y="484668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1" name="Forma livre 70"/>
            <p:cNvSpPr/>
            <p:nvPr/>
          </p:nvSpPr>
          <p:spPr>
            <a:xfrm>
              <a:off x="4541040" y="4846680"/>
              <a:ext cx="409320" cy="412560"/>
            </a:xfrm>
            <a:custGeom>
              <a:avLst/>
              <a:gdLst>
                <a:gd name="x1" fmla="*/ ss 351 100000"/>
                <a:gd name="x2" fmla="+- r 0 x1"/>
                <a:gd name="y1" fmla="*/ ss 3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2" name="Forma livre 71"/>
            <p:cNvSpPr/>
            <p:nvPr/>
          </p:nvSpPr>
          <p:spPr>
            <a:xfrm>
              <a:off x="4952160" y="484668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00FFFF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3" name="Forma livre 72"/>
            <p:cNvSpPr/>
            <p:nvPr/>
          </p:nvSpPr>
          <p:spPr>
            <a:xfrm>
              <a:off x="5366520" y="484668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4" name="Forma livre 73"/>
            <p:cNvSpPr/>
            <p:nvPr/>
          </p:nvSpPr>
          <p:spPr>
            <a:xfrm>
              <a:off x="5780880" y="484668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3791520" y="4859280"/>
              <a:ext cx="243360" cy="35432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anchor="t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612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7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E</a:t>
              </a:r>
            </a:p>
          </p:txBody>
        </p:sp>
        <p:grpSp>
          <p:nvGrpSpPr>
            <p:cNvPr id="76" name="Grupo 75"/>
            <p:cNvGrpSpPr/>
            <p:nvPr/>
          </p:nvGrpSpPr>
          <p:grpSpPr>
            <a:xfrm>
              <a:off x="4997880" y="4859280"/>
              <a:ext cx="331920" cy="409680"/>
              <a:chOff x="4997880" y="4859280"/>
              <a:chExt cx="331920" cy="409680"/>
            </a:xfrm>
          </p:grpSpPr>
          <p:sp>
            <p:nvSpPr>
              <p:cNvPr id="77" name="Forma livre 76"/>
              <p:cNvSpPr/>
              <p:nvPr/>
            </p:nvSpPr>
            <p:spPr>
              <a:xfrm>
                <a:off x="4997880" y="4859280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78" name="CaixaDeTexto 77"/>
              <p:cNvSpPr txBox="1"/>
              <p:nvPr/>
            </p:nvSpPr>
            <p:spPr>
              <a:xfrm>
                <a:off x="4998240" y="4887135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grpSp>
          <p:nvGrpSpPr>
            <p:cNvPr id="79" name="Grupo 78"/>
            <p:cNvGrpSpPr/>
            <p:nvPr/>
          </p:nvGrpSpPr>
          <p:grpSpPr>
            <a:xfrm>
              <a:off x="4176000" y="4863960"/>
              <a:ext cx="312840" cy="409680"/>
              <a:chOff x="4176000" y="4863960"/>
              <a:chExt cx="312840" cy="409680"/>
            </a:xfrm>
          </p:grpSpPr>
          <p:sp>
            <p:nvSpPr>
              <p:cNvPr id="80" name="Forma livre 79"/>
              <p:cNvSpPr/>
              <p:nvPr/>
            </p:nvSpPr>
            <p:spPr>
              <a:xfrm>
                <a:off x="4176000" y="4863960"/>
                <a:ext cx="312840" cy="409680"/>
              </a:xfrm>
              <a:custGeom>
                <a:avLst/>
                <a:gdLst>
                  <a:gd name="x1" fmla="*/ ss 460 100000"/>
                  <a:gd name="x2" fmla="+- r 0 x1"/>
                  <a:gd name="y1" fmla="*/ ss 46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1" name="CaixaDeTexto 80"/>
              <p:cNvSpPr txBox="1"/>
              <p:nvPr/>
            </p:nvSpPr>
            <p:spPr>
              <a:xfrm>
                <a:off x="4176359" y="489163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82" name="Grupo 81"/>
            <p:cNvGrpSpPr/>
            <p:nvPr/>
          </p:nvGrpSpPr>
          <p:grpSpPr>
            <a:xfrm>
              <a:off x="4604400" y="4844880"/>
              <a:ext cx="379440" cy="409680"/>
              <a:chOff x="4604400" y="4844880"/>
              <a:chExt cx="379440" cy="409680"/>
            </a:xfrm>
          </p:grpSpPr>
          <p:sp>
            <p:nvSpPr>
              <p:cNvPr id="83" name="Forma livre 82"/>
              <p:cNvSpPr/>
              <p:nvPr/>
            </p:nvSpPr>
            <p:spPr>
              <a:xfrm>
                <a:off x="4651920" y="4844880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4" name="CaixaDeTexto 83"/>
              <p:cNvSpPr txBox="1"/>
              <p:nvPr/>
            </p:nvSpPr>
            <p:spPr>
              <a:xfrm>
                <a:off x="4604400" y="487255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grpSp>
          <p:nvGrpSpPr>
            <p:cNvPr id="85" name="Grupo 84"/>
            <p:cNvGrpSpPr/>
            <p:nvPr/>
          </p:nvGrpSpPr>
          <p:grpSpPr>
            <a:xfrm>
              <a:off x="3375720" y="5321160"/>
              <a:ext cx="312840" cy="409680"/>
              <a:chOff x="3375720" y="5321160"/>
              <a:chExt cx="312840" cy="409680"/>
            </a:xfrm>
          </p:grpSpPr>
          <p:sp>
            <p:nvSpPr>
              <p:cNvPr id="86" name="Forma livre 85"/>
              <p:cNvSpPr/>
              <p:nvPr/>
            </p:nvSpPr>
            <p:spPr>
              <a:xfrm>
                <a:off x="3375720" y="5321160"/>
                <a:ext cx="312840" cy="409680"/>
              </a:xfrm>
              <a:custGeom>
                <a:avLst/>
                <a:gdLst>
                  <a:gd name="x1" fmla="*/ ss 460 100000"/>
                  <a:gd name="x2" fmla="+- r 0 x1"/>
                  <a:gd name="y1" fmla="*/ ss 46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87" name="CaixaDeTexto 86"/>
              <p:cNvSpPr txBox="1"/>
              <p:nvPr/>
            </p:nvSpPr>
            <p:spPr>
              <a:xfrm>
                <a:off x="3376080" y="5348836"/>
                <a:ext cx="31212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C</a:t>
                </a:r>
              </a:p>
            </p:txBody>
          </p:sp>
        </p:grpSp>
        <p:grpSp>
          <p:nvGrpSpPr>
            <p:cNvPr id="88" name="Grupo 87"/>
            <p:cNvGrpSpPr/>
            <p:nvPr/>
          </p:nvGrpSpPr>
          <p:grpSpPr>
            <a:xfrm>
              <a:off x="5439240" y="5321160"/>
              <a:ext cx="331920" cy="409680"/>
              <a:chOff x="5439240" y="5321160"/>
              <a:chExt cx="331920" cy="409680"/>
            </a:xfrm>
          </p:grpSpPr>
          <p:sp>
            <p:nvSpPr>
              <p:cNvPr id="89" name="Forma livre 88"/>
              <p:cNvSpPr/>
              <p:nvPr/>
            </p:nvSpPr>
            <p:spPr>
              <a:xfrm>
                <a:off x="5439240" y="5321160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0" name="CaixaDeTexto 89"/>
              <p:cNvSpPr txBox="1"/>
              <p:nvPr/>
            </p:nvSpPr>
            <p:spPr>
              <a:xfrm>
                <a:off x="5439600" y="534883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G</a:t>
                </a:r>
              </a:p>
            </p:txBody>
          </p:sp>
        </p:grpSp>
        <p:grpSp>
          <p:nvGrpSpPr>
            <p:cNvPr id="91" name="Grupo 90"/>
            <p:cNvGrpSpPr/>
            <p:nvPr/>
          </p:nvGrpSpPr>
          <p:grpSpPr>
            <a:xfrm>
              <a:off x="5868000" y="5302079"/>
              <a:ext cx="331920" cy="409680"/>
              <a:chOff x="5868000" y="5302079"/>
              <a:chExt cx="331920" cy="409680"/>
            </a:xfrm>
          </p:grpSpPr>
          <p:sp>
            <p:nvSpPr>
              <p:cNvPr id="92" name="Forma livre 91"/>
              <p:cNvSpPr/>
              <p:nvPr/>
            </p:nvSpPr>
            <p:spPr>
              <a:xfrm>
                <a:off x="5868000" y="5302079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93" name="CaixaDeTexto 92"/>
              <p:cNvSpPr txBox="1"/>
              <p:nvPr/>
            </p:nvSpPr>
            <p:spPr>
              <a:xfrm>
                <a:off x="5868360" y="532975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A</a:t>
                </a:r>
              </a:p>
            </p:txBody>
          </p:sp>
        </p:grpSp>
        <p:sp>
          <p:nvSpPr>
            <p:cNvPr id="94" name="Forma livre 93"/>
            <p:cNvSpPr/>
            <p:nvPr/>
          </p:nvSpPr>
          <p:spPr>
            <a:xfrm>
              <a:off x="3299400" y="5303880"/>
              <a:ext cx="41292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5" name="Forma livre 94"/>
            <p:cNvSpPr/>
            <p:nvPr/>
          </p:nvSpPr>
          <p:spPr>
            <a:xfrm>
              <a:off x="4126680" y="530388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6" name="Forma livre 95"/>
            <p:cNvSpPr/>
            <p:nvPr/>
          </p:nvSpPr>
          <p:spPr>
            <a:xfrm>
              <a:off x="4541040" y="5303880"/>
              <a:ext cx="409320" cy="412560"/>
            </a:xfrm>
            <a:custGeom>
              <a:avLst/>
              <a:gdLst>
                <a:gd name="x1" fmla="*/ ss 351 100000"/>
                <a:gd name="x2" fmla="+- r 0 x1"/>
                <a:gd name="y1" fmla="*/ ss 351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7" name="Forma livre 96"/>
            <p:cNvSpPr/>
            <p:nvPr/>
          </p:nvSpPr>
          <p:spPr>
            <a:xfrm>
              <a:off x="4952160" y="530388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solidFill>
              <a:srgbClr val="7482FA"/>
            </a:solidFill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8" name="Forma livre 97"/>
            <p:cNvSpPr/>
            <p:nvPr/>
          </p:nvSpPr>
          <p:spPr>
            <a:xfrm>
              <a:off x="5366520" y="5303880"/>
              <a:ext cx="412560" cy="412560"/>
            </a:xfrm>
            <a:custGeom>
              <a:avLst/>
              <a:gdLst>
                <a:gd name="x1" fmla="*/ ss 349 100000"/>
                <a:gd name="x2" fmla="+- r 0 x1"/>
                <a:gd name="y1" fmla="*/ ss 349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9" name="Forma livre 98"/>
            <p:cNvSpPr/>
            <p:nvPr/>
          </p:nvSpPr>
          <p:spPr>
            <a:xfrm>
              <a:off x="5780880" y="5303880"/>
              <a:ext cx="411120" cy="412560"/>
            </a:xfrm>
            <a:custGeom>
              <a:avLst/>
              <a:gdLst>
                <a:gd name="x1" fmla="*/ ss 350 100000"/>
                <a:gd name="x2" fmla="+- r 0 x1"/>
                <a:gd name="y1" fmla="*/ ss 350 100000"/>
                <a:gd name="y2" fmla="+- b 0 y1"/>
                <a:gd name="il" fmla="*/ x1 29289 100000"/>
                <a:gd name="ir" fmla="+- r 0 il"/>
                <a:gd name="it" fmla="*/ y1 29289 100000"/>
                <a:gd name="ib" fmla="+- b 0 it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l" r="ir" b="ib"/>
              <a:pathLst>
                <a:path>
                  <a:moveTo>
                    <a:pt x="l" y="y1"/>
                  </a:moveTo>
                  <a:arcTo wR="x1" hR="y1" stAng="cd2" swAng="cd4"/>
                  <a:lnTo>
                    <a:pt x="x2" y="t"/>
                  </a:lnTo>
                  <a:arcTo wR="x1" hR="y1" stAng="3cd4" swAng="cd4"/>
                  <a:lnTo>
                    <a:pt x="r" y="y2"/>
                  </a:lnTo>
                  <a:arcTo wR="x1" hR="y1" stAng="0" swAng="cd4"/>
                  <a:lnTo>
                    <a:pt x="x1" y="b"/>
                  </a:lnTo>
                  <a:arcTo wR="x1" hR="y1" stAng="cd4" swAng="cd4"/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</a:ln>
          </p:spPr>
          <p:txBody>
            <a:bodyPr vert="horz" lIns="6120" tIns="6120" rIns="6120" bIns="6120" anchor="ctr" anchorCtr="1" compatLnSpc="0"/>
            <a:lstStyle/>
            <a:p>
              <a:pPr hangingPunct="0">
                <a:lnSpc>
                  <a:spcPct val="105000"/>
                </a:lnSpc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t-BR" sz="240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grpSp>
          <p:nvGrpSpPr>
            <p:cNvPr id="100" name="Grupo 99"/>
            <p:cNvGrpSpPr/>
            <p:nvPr/>
          </p:nvGrpSpPr>
          <p:grpSpPr>
            <a:xfrm>
              <a:off x="5045400" y="5307120"/>
              <a:ext cx="274680" cy="409680"/>
              <a:chOff x="5045400" y="5307120"/>
              <a:chExt cx="274680" cy="409680"/>
            </a:xfrm>
          </p:grpSpPr>
          <p:sp>
            <p:nvSpPr>
              <p:cNvPr id="101" name="Forma livre 100"/>
              <p:cNvSpPr/>
              <p:nvPr/>
            </p:nvSpPr>
            <p:spPr>
              <a:xfrm>
                <a:off x="5045400" y="5307120"/>
                <a:ext cx="274680" cy="409680"/>
              </a:xfrm>
              <a:custGeom>
                <a:avLst/>
                <a:gdLst>
                  <a:gd name="x1" fmla="*/ ss 524 100000"/>
                  <a:gd name="x2" fmla="+- r 0 x1"/>
                  <a:gd name="y1" fmla="*/ ss 524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2" name="CaixaDeTexto 101"/>
              <p:cNvSpPr txBox="1"/>
              <p:nvPr/>
            </p:nvSpPr>
            <p:spPr>
              <a:xfrm>
                <a:off x="5045760" y="5334795"/>
                <a:ext cx="27396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F</a:t>
                </a:r>
              </a:p>
            </p:txBody>
          </p:sp>
        </p:grpSp>
        <p:grpSp>
          <p:nvGrpSpPr>
            <p:cNvPr id="103" name="Grupo 102"/>
            <p:cNvGrpSpPr/>
            <p:nvPr/>
          </p:nvGrpSpPr>
          <p:grpSpPr>
            <a:xfrm>
              <a:off x="4204440" y="5302079"/>
              <a:ext cx="293760" cy="409680"/>
              <a:chOff x="4204440" y="5302079"/>
              <a:chExt cx="293760" cy="409680"/>
            </a:xfrm>
          </p:grpSpPr>
          <p:sp>
            <p:nvSpPr>
              <p:cNvPr id="104" name="Forma livre 103"/>
              <p:cNvSpPr/>
              <p:nvPr/>
            </p:nvSpPr>
            <p:spPr>
              <a:xfrm>
                <a:off x="4204440" y="5302079"/>
                <a:ext cx="293760" cy="409680"/>
              </a:xfrm>
              <a:custGeom>
                <a:avLst/>
                <a:gdLst>
                  <a:gd name="x1" fmla="*/ ss 490 100000"/>
                  <a:gd name="x2" fmla="+- r 0 x1"/>
                  <a:gd name="y1" fmla="*/ ss 490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5" name="CaixaDeTexto 104"/>
              <p:cNvSpPr txBox="1"/>
              <p:nvPr/>
            </p:nvSpPr>
            <p:spPr>
              <a:xfrm>
                <a:off x="4204800" y="5329756"/>
                <a:ext cx="29304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E</a:t>
                </a:r>
              </a:p>
            </p:txBody>
          </p:sp>
        </p:grpSp>
        <p:grpSp>
          <p:nvGrpSpPr>
            <p:cNvPr id="106" name="Grupo 105"/>
            <p:cNvGrpSpPr/>
            <p:nvPr/>
          </p:nvGrpSpPr>
          <p:grpSpPr>
            <a:xfrm>
              <a:off x="4585319" y="5302079"/>
              <a:ext cx="331920" cy="409680"/>
              <a:chOff x="4585319" y="5302079"/>
              <a:chExt cx="331920" cy="409680"/>
            </a:xfrm>
          </p:grpSpPr>
          <p:sp>
            <p:nvSpPr>
              <p:cNvPr id="107" name="Forma livre 106"/>
              <p:cNvSpPr/>
              <p:nvPr/>
            </p:nvSpPr>
            <p:spPr>
              <a:xfrm>
                <a:off x="4585319" y="5302079"/>
                <a:ext cx="331920" cy="409680"/>
              </a:xfrm>
              <a:custGeom>
                <a:avLst/>
                <a:gdLst>
                  <a:gd name="x1" fmla="*/ ss 433 100000"/>
                  <a:gd name="x2" fmla="+- r 0 x1"/>
                  <a:gd name="y1" fmla="*/ ss 433 100000"/>
                  <a:gd name="y2" fmla="+- b 0 y1"/>
                  <a:gd name="il" fmla="*/ x1 29289 100000"/>
                  <a:gd name="ir" fmla="+- r 0 il"/>
                  <a:gd name="it" fmla="*/ y1 29289 100000"/>
                  <a:gd name="ib" fmla="+- b 0 it"/>
                </a:gdLst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il" t="il" r="ir" b="ib"/>
                <a:pathLst>
                  <a:path>
                    <a:moveTo>
                      <a:pt x="l" y="y1"/>
                    </a:moveTo>
                    <a:arcTo wR="x1" hR="y1" stAng="cd2" swAng="cd4"/>
                    <a:lnTo>
                      <a:pt x="x2" y="t"/>
                    </a:lnTo>
                    <a:arcTo wR="x1" hR="y1" stAng="3cd4" swAng="cd4"/>
                    <a:lnTo>
                      <a:pt x="r" y="y2"/>
                    </a:lnTo>
                    <a:arcTo wR="x1" hR="y1" stAng="0" swAng="cd4"/>
                    <a:lnTo>
                      <a:pt x="x1" y="b"/>
                    </a:lnTo>
                    <a:arcTo wR="x1" hR="y1" stAng="cd4" swAng="cd4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lIns="0" tIns="0" rIns="0" bIns="0" anchor="ctr" anchorCtr="1" compatLnSpc="0"/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t-BR" sz="2400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endParaRPr>
              </a:p>
            </p:txBody>
          </p:sp>
          <p:sp>
            <p:nvSpPr>
              <p:cNvPr id="108" name="CaixaDeTexto 107"/>
              <p:cNvSpPr txBox="1"/>
              <p:nvPr/>
            </p:nvSpPr>
            <p:spPr>
              <a:xfrm>
                <a:off x="4585679" y="5329756"/>
                <a:ext cx="331200" cy="354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anchor="ctr" anchorCtr="1" compatLnSpc="0">
                <a:spAutoFit/>
              </a:bodyPr>
              <a:lstStyle/>
              <a:p>
                <a:pPr algn="ctr" hangingPunct="0">
                  <a:lnSpc>
                    <a:spcPct val="89000"/>
                  </a:lnSpc>
                  <a:spcBef>
                    <a:spcPts val="612"/>
                  </a:spcBef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t-BR" sz="2700">
                    <a:solidFill>
                      <a:srgbClr val="000000"/>
                    </a:solidFill>
                    <a:latin typeface="Times New Roman" pitchFamily="18"/>
                    <a:ea typeface="Arial Unicode MS" pitchFamily="2"/>
                    <a:cs typeface="Tahoma" pitchFamily="2"/>
                  </a:rPr>
                  <a:t>D</a:t>
                </a:r>
              </a:p>
            </p:txBody>
          </p:sp>
        </p:grpSp>
        <p:sp>
          <p:nvSpPr>
            <p:cNvPr id="109" name="CaixaDeTexto 108"/>
            <p:cNvSpPr txBox="1"/>
            <p:nvPr/>
          </p:nvSpPr>
          <p:spPr>
            <a:xfrm>
              <a:off x="2524680" y="3449623"/>
              <a:ext cx="673200" cy="40947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636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400" b="1" i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pai</a:t>
              </a:r>
              <a:r>
                <a:rPr lang="pt-BR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1</a:t>
              </a:r>
            </a:p>
          </p:txBody>
        </p:sp>
        <p:sp>
          <p:nvSpPr>
            <p:cNvPr id="110" name="CaixaDeTexto 109"/>
            <p:cNvSpPr txBox="1"/>
            <p:nvPr/>
          </p:nvSpPr>
          <p:spPr>
            <a:xfrm>
              <a:off x="2486520" y="3887743"/>
              <a:ext cx="673200" cy="40947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636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400" b="1" i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pai</a:t>
              </a:r>
              <a:r>
                <a:rPr lang="pt-BR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2</a:t>
              </a:r>
            </a:p>
          </p:txBody>
        </p:sp>
        <p:sp>
          <p:nvSpPr>
            <p:cNvPr id="111" name="CaixaDeTexto 110"/>
            <p:cNvSpPr txBox="1"/>
            <p:nvPr/>
          </p:nvSpPr>
          <p:spPr>
            <a:xfrm>
              <a:off x="2329560" y="4840303"/>
              <a:ext cx="876239" cy="40947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636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400" b="1" i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filho</a:t>
              </a:r>
              <a:r>
                <a:rPr lang="pt-BR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1</a:t>
              </a:r>
            </a:p>
          </p:txBody>
        </p:sp>
        <p:sp>
          <p:nvSpPr>
            <p:cNvPr id="112" name="CaixaDeTexto 111"/>
            <p:cNvSpPr txBox="1"/>
            <p:nvPr/>
          </p:nvSpPr>
          <p:spPr>
            <a:xfrm>
              <a:off x="2310480" y="5259343"/>
              <a:ext cx="876239" cy="40947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636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2400" b="1" i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filho</a:t>
              </a:r>
              <a:r>
                <a:rPr lang="pt-BR" sz="24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2</a:t>
              </a:r>
            </a:p>
          </p:txBody>
        </p:sp>
        <p:sp>
          <p:nvSpPr>
            <p:cNvPr id="113" name="CaixaDeTexto 112"/>
            <p:cNvSpPr txBox="1"/>
            <p:nvPr/>
          </p:nvSpPr>
          <p:spPr>
            <a:xfrm>
              <a:off x="3747240" y="4462037"/>
              <a:ext cx="385560" cy="1338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73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3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*</a:t>
              </a:r>
            </a:p>
          </p:txBody>
        </p:sp>
        <p:sp>
          <p:nvSpPr>
            <p:cNvPr id="114" name="CaixaDeTexto 113"/>
            <p:cNvSpPr txBox="1"/>
            <p:nvPr/>
          </p:nvSpPr>
          <p:spPr>
            <a:xfrm>
              <a:off x="4585319" y="4462037"/>
              <a:ext cx="385920" cy="1338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73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3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*</a:t>
              </a:r>
            </a:p>
          </p:txBody>
        </p:sp>
        <p:sp>
          <p:nvSpPr>
            <p:cNvPr id="115" name="CaixaDeTexto 114"/>
            <p:cNvSpPr txBox="1"/>
            <p:nvPr/>
          </p:nvSpPr>
          <p:spPr>
            <a:xfrm>
              <a:off x="4991760" y="4462037"/>
              <a:ext cx="385560" cy="1338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18000" tIns="46800" rIns="18000" bIns="46800" anchor="ctr" anchorCtr="0" compatLnSpc="0">
              <a:spAutoFit/>
            </a:bodyPr>
            <a:lstStyle/>
            <a:p>
              <a:pPr algn="ctr" hangingPunct="0">
                <a:lnSpc>
                  <a:spcPct val="89000"/>
                </a:lnSpc>
                <a:spcBef>
                  <a:spcPts val="173"/>
                </a:spcBef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t-BR" sz="300" b="1">
                  <a:solidFill>
                    <a:srgbClr val="000000"/>
                  </a:solidFill>
                  <a:latin typeface="Times New Roman" pitchFamily="18"/>
                  <a:ea typeface="Arial Unicode MS" pitchFamily="2"/>
                  <a:cs typeface="Tahoma" pitchFamily="2"/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676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2411</Words>
  <Application>Microsoft Office PowerPoint</Application>
  <PresentationFormat>Widescreen</PresentationFormat>
  <Paragraphs>499</Paragraphs>
  <Slides>62</Slides>
  <Notes>61</Notes>
  <HiddenSlides>0</HiddenSlides>
  <MMClips>0</MMClips>
  <ScaleCrop>false</ScaleCrop>
  <HeadingPairs>
    <vt:vector size="8" baseType="variant">
      <vt:variant>
        <vt:lpstr>Fontes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62</vt:i4>
      </vt:variant>
    </vt:vector>
  </HeadingPairs>
  <TitlesOfParts>
    <vt:vector size="78" baseType="lpstr">
      <vt:lpstr>Arial Unicode MS</vt:lpstr>
      <vt:lpstr>Arial</vt:lpstr>
      <vt:lpstr>Bulmer BT</vt:lpstr>
      <vt:lpstr>Calibri</vt:lpstr>
      <vt:lpstr>Cambria Math</vt:lpstr>
      <vt:lpstr>HG Mincho Light J</vt:lpstr>
      <vt:lpstr>Nimbus Sans L</vt:lpstr>
      <vt:lpstr>Symbol</vt:lpstr>
      <vt:lpstr>Tahoma</vt:lpstr>
      <vt:lpstr>Times New Roman</vt:lpstr>
      <vt:lpstr>Trebuchet MS</vt:lpstr>
      <vt:lpstr>Wingdings</vt:lpstr>
      <vt:lpstr>Wingdings 3</vt:lpstr>
      <vt:lpstr>Facetado</vt:lpstr>
      <vt:lpstr>Equação</vt:lpstr>
      <vt:lpstr>OpenDocument Spreadsheet</vt:lpstr>
      <vt:lpstr>Algoritmos Geneticos</vt:lpstr>
      <vt:lpstr>Problemas de Permutação</vt:lpstr>
      <vt:lpstr>Problema do Caixeiro Viajante</vt:lpstr>
      <vt:lpstr>Representação do PCV</vt:lpstr>
      <vt:lpstr>Operadores de Permutação</vt:lpstr>
      <vt:lpstr>Mutação de Permutação</vt:lpstr>
      <vt:lpstr>Mutação de Permutação</vt:lpstr>
      <vt:lpstr>Order-Based Crossover (OBX)</vt:lpstr>
      <vt:lpstr>Position-Based Crossover (PBX)</vt:lpstr>
      <vt:lpstr>Partially Matched Crossover (PMX)</vt:lpstr>
      <vt:lpstr>O Problema da Mochila zero-um</vt:lpstr>
      <vt:lpstr>Algoritmo Genético</vt:lpstr>
      <vt:lpstr>Uma Instância do Problema da Mochila</vt:lpstr>
      <vt:lpstr>Como Lidar com Indivíduos Inválidos?</vt:lpstr>
      <vt:lpstr>Reparando o Indivíduo</vt:lpstr>
      <vt:lpstr>Reparando o Indivíduo</vt:lpstr>
      <vt:lpstr>Penalizando a Função Objetivo</vt:lpstr>
      <vt:lpstr>Penalizando a Função Objetivo</vt:lpstr>
      <vt:lpstr>Discussão</vt:lpstr>
      <vt:lpstr>Principais Tópicos</vt:lpstr>
      <vt:lpstr>População Inicial (1/3)</vt:lpstr>
      <vt:lpstr>População Inicial (2/3)</vt:lpstr>
      <vt:lpstr>População Inicial (3/3)</vt:lpstr>
      <vt:lpstr>Convergência Prematura (1/2)</vt:lpstr>
      <vt:lpstr>Convergência Prematura (2/2)</vt:lpstr>
      <vt:lpstr>Diversidade (1/2)</vt:lpstr>
      <vt:lpstr>Diversidade (2/2)</vt:lpstr>
      <vt:lpstr>Tipos de Substituição</vt:lpstr>
      <vt:lpstr>Substituição Geracional</vt:lpstr>
      <vt:lpstr>Substituição Geracional  com Elitismo</vt:lpstr>
      <vt:lpstr>Substituição de  Regime Permanente (1/2)</vt:lpstr>
      <vt:lpstr>Substituição de  Regime Permanente (2/2)</vt:lpstr>
      <vt:lpstr>Problemas na Aptidão (1/3)</vt:lpstr>
      <vt:lpstr>Problemas na Aptidão (2/3)</vt:lpstr>
      <vt:lpstr>Problemas na Aptidão (3/3)</vt:lpstr>
      <vt:lpstr>Ranking Linear (1/3)</vt:lpstr>
      <vt:lpstr>Ranking Linear (2/3)</vt:lpstr>
      <vt:lpstr>Ranking Linear (3/3)</vt:lpstr>
      <vt:lpstr>Ranking Exponencial</vt:lpstr>
      <vt:lpstr>Escalonamento Linear</vt:lpstr>
      <vt:lpstr>Seleção por Torneio</vt:lpstr>
      <vt:lpstr>Seleção por Torneio</vt:lpstr>
      <vt:lpstr>Seleção por Torneio</vt:lpstr>
      <vt:lpstr>Seleção por Torneio</vt:lpstr>
      <vt:lpstr>Amostragem Estocástica Uniforme</vt:lpstr>
      <vt:lpstr>Critérios de Parada</vt:lpstr>
      <vt:lpstr>Funções Objetivo  de Alto Custo (1/3)</vt:lpstr>
      <vt:lpstr>Funções Objetivo  de Alto Custo (2/3)</vt:lpstr>
      <vt:lpstr>Funções Objetivo  de Alto Custo (3/3)</vt:lpstr>
      <vt:lpstr>Como os Algoritmos  Genéticos Funcionam</vt:lpstr>
      <vt:lpstr>Esquemas</vt:lpstr>
      <vt:lpstr>Esquemas</vt:lpstr>
      <vt:lpstr>Esquemas</vt:lpstr>
      <vt:lpstr>Esquemas</vt:lpstr>
      <vt:lpstr>Tamanho do Esquema</vt:lpstr>
      <vt:lpstr>Ordem do Esquema</vt:lpstr>
      <vt:lpstr>O Efeito Destrutivo do Crossover</vt:lpstr>
      <vt:lpstr>O Efeito Destrutivo da Mutação</vt:lpstr>
      <vt:lpstr>Teorema dos Esquemas (Holland)</vt:lpstr>
      <vt:lpstr>A Hipótese dos  Blocos de Construção</vt:lpstr>
      <vt:lpstr>Paralelismo implícito</vt:lpstr>
      <vt:lpstr>Problemas Deceptivos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Algoritmos Geneticos</dc:title>
  <dc:creator>Jorge Sanchez</dc:creator>
  <cp:lastModifiedBy>Jorge Sanchez</cp:lastModifiedBy>
  <cp:revision>8</cp:revision>
  <dcterms:created xsi:type="dcterms:W3CDTF">2014-02-12T19:18:46Z</dcterms:created>
  <dcterms:modified xsi:type="dcterms:W3CDTF">2014-02-12T20:10:28Z</dcterms:modified>
</cp:coreProperties>
</file>