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259" r:id="rId4"/>
    <p:sldId id="260" r:id="rId5"/>
    <p:sldId id="261" r:id="rId6"/>
    <p:sldId id="257" r:id="rId7"/>
    <p:sldId id="263" r:id="rId8"/>
    <p:sldId id="262" r:id="rId9"/>
    <p:sldId id="268" r:id="rId10"/>
    <p:sldId id="269" r:id="rId11"/>
    <p:sldId id="270" r:id="rId12"/>
    <p:sldId id="271" r:id="rId13"/>
    <p:sldId id="273" r:id="rId14"/>
    <p:sldId id="272" r:id="rId15"/>
    <p:sldId id="274" r:id="rId16"/>
    <p:sldId id="276" r:id="rId17"/>
    <p:sldId id="277" r:id="rId18"/>
    <p:sldId id="275" r:id="rId19"/>
    <p:sldId id="279" r:id="rId20"/>
    <p:sldId id="278" r:id="rId21"/>
    <p:sldId id="264" r:id="rId22"/>
    <p:sldId id="265" r:id="rId23"/>
    <p:sldId id="266" r:id="rId24"/>
    <p:sldId id="280" r:id="rId25"/>
    <p:sldId id="284" r:id="rId26"/>
    <p:sldId id="285" r:id="rId27"/>
    <p:sldId id="283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AAA86-D65C-43BF-B25F-36B307CB342B}" type="datetimeFigureOut">
              <a:rPr lang="pt-BR" smtClean="0"/>
              <a:t>29/01/2014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A1CD3-5560-4C8C-A1D1-CFDEB451C1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4562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488950" y="1027113"/>
            <a:ext cx="657860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1169280" y="5086800"/>
            <a:ext cx="5222520" cy="4107960"/>
          </a:xfrm>
        </p:spPr>
        <p:txBody>
          <a:bodyPr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7621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488950" y="1027113"/>
            <a:ext cx="657860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1169280" y="5086800"/>
            <a:ext cx="5222520" cy="4107960"/>
          </a:xfrm>
        </p:spPr>
        <p:txBody>
          <a:bodyPr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3371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488950" y="1027113"/>
            <a:ext cx="657860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1169280" y="5086800"/>
            <a:ext cx="5222520" cy="4107960"/>
          </a:xfrm>
        </p:spPr>
        <p:txBody>
          <a:bodyPr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325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488950" y="1027113"/>
            <a:ext cx="657860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1169280" y="5086800"/>
            <a:ext cx="5222520" cy="4107960"/>
          </a:xfrm>
        </p:spPr>
        <p:txBody>
          <a:bodyPr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8476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2800" dirty="0"/>
              <a:t/>
            </a:r>
            <a:br>
              <a:rPr lang="pt-BR" sz="2800" dirty="0"/>
            </a:br>
            <a:r>
              <a:rPr lang="pt-BR" dirty="0"/>
              <a:t>Tópicos Especiais em Inteligência Artificial</a:t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Professora: Aurora Pozo</a:t>
            </a:r>
            <a:br>
              <a:rPr lang="pt-BR" dirty="0"/>
            </a:br>
            <a:r>
              <a:rPr lang="pt-BR" dirty="0"/>
              <a:t>Carga horária: 60 horas - 4 créditos</a:t>
            </a:r>
            <a:br>
              <a:rPr lang="pt-BR" dirty="0"/>
            </a:br>
            <a:r>
              <a:rPr lang="pt-BR" dirty="0"/>
              <a:t>Primeiro semestre de 2012</a:t>
            </a:r>
            <a:br>
              <a:rPr lang="pt-BR" dirty="0"/>
            </a:br>
            <a:r>
              <a:rPr lang="pt-BR" dirty="0"/>
              <a:t>Tema: </a:t>
            </a:r>
            <a:r>
              <a:rPr lang="pt-BR" dirty="0" err="1"/>
              <a:t>Metaheurísticas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074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pic>
        <p:nvPicPr>
          <p:cNvPr id="10244" name="Picture 4" descr="C:\Documents and Settings\Paulo E. Santos\Desktop\aulas_pos\aula 1 (Intro)\search_tre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786" y="1815921"/>
            <a:ext cx="7497763" cy="442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75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Formulação de um problema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Objetivo</a:t>
            </a:r>
          </a:p>
          <a:p>
            <a:r>
              <a:rPr lang="pt-BR"/>
              <a:t>Estado inicial</a:t>
            </a:r>
          </a:p>
          <a:p>
            <a:r>
              <a:rPr lang="pt-BR"/>
              <a:t>Função sucessor</a:t>
            </a:r>
          </a:p>
          <a:p>
            <a:pPr lvl="1"/>
            <a:r>
              <a:rPr lang="pt-BR"/>
              <a:t>transição de estados (ações)</a:t>
            </a:r>
          </a:p>
          <a:p>
            <a:pPr lvl="1"/>
            <a:r>
              <a:rPr lang="pt-BR"/>
              <a:t>espaço de estados</a:t>
            </a:r>
          </a:p>
          <a:p>
            <a:r>
              <a:rPr lang="pt-BR"/>
              <a:t>Teste de objetivo</a:t>
            </a:r>
          </a:p>
          <a:p>
            <a:r>
              <a:rPr lang="pt-BR"/>
              <a:t>Custo de caminho</a:t>
            </a:r>
          </a:p>
        </p:txBody>
      </p:sp>
    </p:spTree>
    <p:extLst>
      <p:ext uri="{BB962C8B-B14F-4D97-AF65-F5344CB8AC3E}">
        <p14:creationId xmlns:p14="http://schemas.microsoft.com/office/powerpoint/2010/main" val="1134846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Espaço</a:t>
            </a:r>
            <a:r>
              <a:rPr lang="en-GB" dirty="0" smtClean="0"/>
              <a:t> de </a:t>
            </a:r>
            <a:r>
              <a:rPr lang="en-GB" dirty="0" err="1" smtClean="0"/>
              <a:t>Estados</a:t>
            </a:r>
            <a:endParaRPr lang="pt-BR" dirty="0"/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pt-BR"/>
              <a:t>O conjunto de todos os estado acessíveis a partir de um estado inicial é chamado:</a:t>
            </a:r>
          </a:p>
          <a:p>
            <a:pPr>
              <a:buFont typeface="Monotype Sorts" pitchFamily="2" charset="2"/>
              <a:buNone/>
            </a:pPr>
            <a:endParaRPr lang="pt-BR"/>
          </a:p>
          <a:p>
            <a:pPr algn="ctr">
              <a:buFont typeface="Monotype Sorts" pitchFamily="2" charset="2"/>
              <a:buNone/>
            </a:pPr>
            <a:r>
              <a:rPr lang="pt-BR" b="1"/>
              <a:t>ESPAÇO DE ESTADOS</a:t>
            </a:r>
          </a:p>
          <a:p>
            <a:pPr>
              <a:buFont typeface="Monotype Sorts" pitchFamily="2" charset="2"/>
              <a:buNone/>
            </a:pPr>
            <a:r>
              <a:rPr lang="pt-BR" i="1"/>
              <a:t>O espaço de estados pode ser interpretado como um grafo em que os nós são estados e os arcos são ações</a:t>
            </a:r>
            <a:r>
              <a:rPr lang="pt-BR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8051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789688" y="352713"/>
            <a:ext cx="8723751" cy="646331"/>
          </a:xfrm>
        </p:spPr>
        <p:txBody>
          <a:bodyPr>
            <a:spAutoFit/>
          </a:bodyPr>
          <a:lstStyle/>
          <a:p>
            <a:pPr lvl="0"/>
            <a:r>
              <a:rPr lang="pt-BR" dirty="0"/>
              <a:t>O Problema do Caixeiro Viajante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1803731" y="1013722"/>
            <a:ext cx="7816787" cy="1163297"/>
          </a:xfrm>
        </p:spPr>
        <p:txBody>
          <a:bodyPr/>
          <a:lstStyle/>
          <a:p>
            <a:pPr lvl="0">
              <a:buChar char=""/>
            </a:pPr>
            <a:r>
              <a:rPr lang="pt-BR" dirty="0"/>
              <a:t>Dado N cidades, achar a caminho mais curto passando por todas as cidades uma única vez.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3219478" y="2758994"/>
            <a:ext cx="2373623" cy="252156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lum bright="-50000"/>
            <a:alphaModFix/>
          </a:blip>
          <a:srcRect/>
          <a:stretch>
            <a:fillRect/>
          </a:stretch>
        </p:blipFill>
        <p:spPr>
          <a:xfrm>
            <a:off x="6582557" y="2758994"/>
            <a:ext cx="2451351" cy="2510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493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O Problema do Caixeiro Viajante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006" y="2310784"/>
            <a:ext cx="6962414" cy="2265145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2899094" y="5405475"/>
            <a:ext cx="53377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hangingPunct="0"/>
            <a:r>
              <a:rPr lang="pt-BR" dirty="0">
                <a:latin typeface="Nimbus Sans L" pitchFamily="18"/>
                <a:ea typeface="HG Mincho Light J" pitchFamily="2"/>
                <a:cs typeface="Tahoma" pitchFamily="2"/>
              </a:rPr>
              <a:t>Fonte: </a:t>
            </a:r>
            <a:r>
              <a:rPr lang="pt-BR" dirty="0" err="1">
                <a:latin typeface="Nimbus Sans L" pitchFamily="18"/>
                <a:ea typeface="HG Mincho Light J" pitchFamily="2"/>
                <a:cs typeface="Tahoma" pitchFamily="2"/>
              </a:rPr>
              <a:t>Devlin</a:t>
            </a:r>
            <a:r>
              <a:rPr lang="pt-BR" dirty="0">
                <a:latin typeface="Nimbus Sans L" pitchFamily="18"/>
                <a:ea typeface="HG Mincho Light J" pitchFamily="2"/>
                <a:cs typeface="Tahoma" pitchFamily="2"/>
              </a:rPr>
              <a:t>, K. </a:t>
            </a:r>
            <a:r>
              <a:rPr lang="pt-BR" i="1" dirty="0">
                <a:latin typeface="Nimbus Sans L" pitchFamily="18"/>
                <a:ea typeface="HG Mincho Light J" pitchFamily="2"/>
                <a:cs typeface="Tahoma" pitchFamily="2"/>
              </a:rPr>
              <a:t>Problemas do Milênio</a:t>
            </a:r>
            <a:r>
              <a:rPr lang="pt-BR" dirty="0">
                <a:latin typeface="Nimbus Sans L" pitchFamily="18"/>
                <a:ea typeface="HG Mincho Light J" pitchFamily="2"/>
                <a:cs typeface="Tahoma" pitchFamily="2"/>
              </a:rPr>
              <a:t>. Record, 2004</a:t>
            </a:r>
            <a:r>
              <a:rPr lang="pt-BR" sz="2000" dirty="0">
                <a:latin typeface="Nimbus Sans L" pitchFamily="18"/>
                <a:ea typeface="HG Mincho Light J" pitchFamily="2"/>
                <a:cs typeface="Tahoma" pitchFamily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8629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33" y="712079"/>
            <a:ext cx="8096433" cy="538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596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789688" y="352713"/>
            <a:ext cx="8723751" cy="646331"/>
          </a:xfrm>
        </p:spPr>
        <p:txBody>
          <a:bodyPr>
            <a:spAutoFit/>
          </a:bodyPr>
          <a:lstStyle/>
          <a:p>
            <a:pPr lvl="0"/>
            <a:r>
              <a:rPr lang="pt-BR"/>
              <a:t>O Problema do Caixeiro Viajante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385054" y="1692366"/>
            <a:ext cx="7108458" cy="2996718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 compatLnSpc="0">
            <a:spAutoFit/>
          </a:bodyPr>
          <a:lstStyle/>
          <a:p>
            <a:pPr hangingPunct="0"/>
            <a:r>
              <a:rPr lang="pt-BR" sz="2540">
                <a:latin typeface="Nimbus Sans L" pitchFamily="18"/>
                <a:ea typeface="HG Mincho Light J" pitchFamily="2"/>
                <a:cs typeface="Tahoma" pitchFamily="2"/>
              </a:rPr>
              <a:t>Para N cidades há (N-1)! rotas.</a:t>
            </a:r>
          </a:p>
          <a:p>
            <a:pPr hangingPunct="0"/>
            <a:endParaRPr lang="pt-BR" sz="2540">
              <a:latin typeface="Nimbus Sans L" pitchFamily="18"/>
              <a:ea typeface="HG Mincho Light J" pitchFamily="2"/>
              <a:cs typeface="Tahoma" pitchFamily="2"/>
            </a:endParaRPr>
          </a:p>
          <a:p>
            <a:pPr hangingPunct="0"/>
            <a:r>
              <a:rPr lang="pt-BR" sz="2540">
                <a:latin typeface="Nimbus Sans L" pitchFamily="18"/>
                <a:ea typeface="HG Mincho Light J" pitchFamily="2"/>
                <a:cs typeface="Tahoma" pitchFamily="2"/>
              </a:rPr>
              <a:t>Para 11 cidades, há 10! = 3.628.800 rotas.</a:t>
            </a:r>
          </a:p>
          <a:p>
            <a:pPr hangingPunct="0"/>
            <a:endParaRPr lang="pt-BR" sz="2540">
              <a:latin typeface="Nimbus Sans L" pitchFamily="18"/>
              <a:ea typeface="HG Mincho Light J" pitchFamily="2"/>
              <a:cs typeface="Tahoma" pitchFamily="2"/>
            </a:endParaRPr>
          </a:p>
          <a:p>
            <a:pPr hangingPunct="0"/>
            <a:r>
              <a:rPr lang="pt-BR" sz="2540">
                <a:latin typeface="Nimbus Sans L" pitchFamily="18"/>
                <a:ea typeface="HG Mincho Light J" pitchFamily="2"/>
                <a:cs typeface="Tahoma" pitchFamily="2"/>
              </a:rPr>
              <a:t>Para 12 cidades, há 11! = 39.916.800 rotas.</a:t>
            </a:r>
          </a:p>
          <a:p>
            <a:pPr hangingPunct="0"/>
            <a:endParaRPr lang="pt-BR" sz="2540">
              <a:latin typeface="Nimbus Sans L" pitchFamily="18"/>
              <a:ea typeface="HG Mincho Light J" pitchFamily="2"/>
              <a:cs typeface="Tahoma" pitchFamily="2"/>
            </a:endParaRPr>
          </a:p>
          <a:p>
            <a:pPr hangingPunct="0"/>
            <a:r>
              <a:rPr lang="pt-BR" sz="2540">
                <a:latin typeface="Nimbus Sans L" pitchFamily="18"/>
                <a:ea typeface="HG Mincho Light J" pitchFamily="2"/>
                <a:cs typeface="Tahoma" pitchFamily="2"/>
              </a:rPr>
              <a:t>Para 26 cidades, há</a:t>
            </a:r>
          </a:p>
          <a:p>
            <a:pPr hangingPunct="0"/>
            <a:r>
              <a:rPr lang="pt-BR" sz="2540">
                <a:latin typeface="Nimbus Sans L" pitchFamily="18"/>
                <a:ea typeface="HG Mincho Light J" pitchFamily="2"/>
                <a:cs typeface="Tahoma" pitchFamily="2"/>
              </a:rPr>
              <a:t>25! = 15.511.210.043.330.985.984.000.000 rotas.</a:t>
            </a:r>
          </a:p>
        </p:txBody>
      </p:sp>
    </p:spTree>
    <p:extLst>
      <p:ext uri="{BB962C8B-B14F-4D97-AF65-F5344CB8AC3E}">
        <p14:creationId xmlns:p14="http://schemas.microsoft.com/office/powerpoint/2010/main" val="325958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789688" y="352713"/>
            <a:ext cx="8723751" cy="1200329"/>
          </a:xfrm>
        </p:spPr>
        <p:txBody>
          <a:bodyPr>
            <a:spAutoFit/>
          </a:bodyPr>
          <a:lstStyle/>
          <a:p>
            <a:pPr lvl="0"/>
            <a:r>
              <a:rPr lang="pt-BR"/>
              <a:t>Número de Passos para Resolver um Problema.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Char char=""/>
            </a:pPr>
            <a:r>
              <a:rPr lang="pt-BR"/>
              <a:t>A complexidade de um algoritmo é medido pela quantidade de operações básicas (e.g., comparação de dois números) necessárias para resolver o problema.</a:t>
            </a:r>
          </a:p>
          <a:p>
            <a:pPr lvl="0">
              <a:buChar char=""/>
            </a:pPr>
            <a:r>
              <a:rPr lang="pt-BR"/>
              <a:t>Exemplos</a:t>
            </a:r>
          </a:p>
          <a:p>
            <a:pPr lvl="1">
              <a:buSzPct val="45000"/>
              <a:buChar char=""/>
            </a:pPr>
            <a:r>
              <a:rPr lang="pt-BR"/>
              <a:t>Examinar todas as possibilidades do PCV, requer visitar N cidades em (N-1)! rotas. Logo requer N x (N-1) = N! operações básicas.</a:t>
            </a:r>
          </a:p>
          <a:p>
            <a:pPr lvl="1">
              <a:buSzPct val="45000"/>
              <a:buChar char=""/>
            </a:pPr>
            <a:r>
              <a:rPr lang="pt-BR"/>
              <a:t>Ordenar um vetor de tamanho N (usando o algoritmo da bolha) requer:  N</a:t>
            </a:r>
            <a:r>
              <a:rPr lang="pt-BR" baseline="30000"/>
              <a:t>2 </a:t>
            </a:r>
            <a:r>
              <a:rPr lang="pt-BR"/>
              <a:t> - 2N + 1 operações básicas.</a:t>
            </a:r>
          </a:p>
        </p:txBody>
      </p:sp>
    </p:spTree>
    <p:extLst>
      <p:ext uri="{BB962C8B-B14F-4D97-AF65-F5344CB8AC3E}">
        <p14:creationId xmlns:p14="http://schemas.microsoft.com/office/powerpoint/2010/main" val="137072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25" y="263614"/>
            <a:ext cx="8609368" cy="6021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1877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789688" y="352713"/>
            <a:ext cx="8723751" cy="646331"/>
          </a:xfrm>
        </p:spPr>
        <p:txBody>
          <a:bodyPr>
            <a:spAutoFit/>
          </a:bodyPr>
          <a:lstStyle/>
          <a:p>
            <a:pPr lvl="0"/>
            <a:r>
              <a:rPr lang="pt-BR"/>
              <a:t>Problemas com Tempo Exponencial</a:t>
            </a:r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Char char=""/>
            </a:pPr>
            <a:r>
              <a:rPr lang="pt-BR" dirty="0"/>
              <a:t>Muitos problemas de engenharia são problemas </a:t>
            </a:r>
            <a:r>
              <a:rPr lang="pt-BR" dirty="0" smtClean="0"/>
              <a:t> </a:t>
            </a:r>
            <a:r>
              <a:rPr lang="pt-BR" dirty="0"/>
              <a:t>que não podem ser resolvidos com um algoritmo de tempo </a:t>
            </a:r>
            <a:r>
              <a:rPr lang="pt-BR" dirty="0" smtClean="0"/>
              <a:t>polinomial.</a:t>
            </a:r>
            <a:endParaRPr lang="pt-BR" dirty="0"/>
          </a:p>
          <a:p>
            <a:pPr lvl="0">
              <a:buChar char=""/>
            </a:pPr>
            <a:r>
              <a:rPr lang="pt-BR" dirty="0"/>
              <a:t>Estes problemas são computacionalmente </a:t>
            </a:r>
            <a:r>
              <a:rPr lang="pt-BR" b="1" dirty="0">
                <a:solidFill>
                  <a:srgbClr val="008000"/>
                </a:solidFill>
              </a:rPr>
              <a:t>intratáveis.</a:t>
            </a:r>
          </a:p>
          <a:p>
            <a:pPr lvl="0">
              <a:buChar char=""/>
            </a:pPr>
            <a:r>
              <a:rPr lang="pt-BR" dirty="0"/>
              <a:t>NP-completude é a teoria que estuda estes problemas.</a:t>
            </a:r>
          </a:p>
          <a:p>
            <a:pPr lvl="0">
              <a:buChar char=""/>
            </a:pPr>
            <a:r>
              <a:rPr lang="pt-BR" dirty="0"/>
              <a:t>Esta teoria chama alguns desses problemas de NP-Difícil (do inglês, </a:t>
            </a:r>
            <a:r>
              <a:rPr lang="pt-BR" i="1" dirty="0"/>
              <a:t>NP-hard</a:t>
            </a:r>
            <a:r>
              <a:rPr lang="pt-BR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624099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1905000"/>
            <a:ext cx="7772400" cy="1143000"/>
          </a:xfrm>
        </p:spPr>
        <p:txBody>
          <a:bodyPr/>
          <a:lstStyle/>
          <a:p>
            <a:r>
              <a:rPr lang="pt-BR"/>
              <a:t>O que é inteligência artificial?</a:t>
            </a:r>
          </a:p>
        </p:txBody>
      </p:sp>
    </p:spTree>
    <p:extLst>
      <p:ext uri="{BB962C8B-B14F-4D97-AF65-F5344CB8AC3E}">
        <p14:creationId xmlns:p14="http://schemas.microsoft.com/office/powerpoint/2010/main" val="26764308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</a:t>
            </a:r>
            <a:r>
              <a:rPr lang="en-GB" dirty="0" smtClean="0"/>
              <a:t>de </a:t>
            </a:r>
            <a:r>
              <a:rPr lang="en-GB" dirty="0" err="1" smtClean="0"/>
              <a:t>Problemas</a:t>
            </a:r>
            <a:r>
              <a:rPr lang="en-GB" dirty="0" smtClean="0"/>
              <a:t> </a:t>
            </a:r>
            <a:r>
              <a:rPr lang="en-GB" dirty="0" err="1" smtClean="0"/>
              <a:t>Complexos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Metaheuristicas</a:t>
            </a:r>
            <a:endParaRPr lang="pt-BR" dirty="0" smtClean="0"/>
          </a:p>
          <a:p>
            <a:pPr lvl="1"/>
            <a:r>
              <a:rPr lang="pt-BR" dirty="0" smtClean="0"/>
              <a:t>Otimização </a:t>
            </a:r>
          </a:p>
          <a:p>
            <a:pPr lvl="1"/>
            <a:r>
              <a:rPr lang="pt-BR" dirty="0" smtClean="0"/>
              <a:t>Computação </a:t>
            </a:r>
            <a:r>
              <a:rPr lang="pt-BR" dirty="0" err="1" smtClean="0"/>
              <a:t>Bio-Inspirada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310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Computação </a:t>
            </a:r>
            <a:r>
              <a:rPr lang="pt-BR" dirty="0" err="1" smtClean="0"/>
              <a:t>Bio-Inspirada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Toma os seres vivos como fonte de </a:t>
            </a:r>
            <a:r>
              <a:rPr lang="pt-BR" dirty="0" smtClean="0"/>
              <a:t>inspiração </a:t>
            </a:r>
            <a:r>
              <a:rPr lang="pt-BR" dirty="0"/>
              <a:t>para </a:t>
            </a:r>
            <a:r>
              <a:rPr lang="pt-BR" dirty="0" smtClean="0"/>
              <a:t>o desenvolvimento </a:t>
            </a:r>
            <a:r>
              <a:rPr lang="pt-BR" dirty="0"/>
              <a:t>de </a:t>
            </a:r>
            <a:r>
              <a:rPr lang="pt-BR" dirty="0" smtClean="0"/>
              <a:t>técnicas </a:t>
            </a:r>
            <a:r>
              <a:rPr lang="pt-BR" dirty="0"/>
              <a:t>de </a:t>
            </a:r>
            <a:r>
              <a:rPr lang="pt-BR" dirty="0" smtClean="0"/>
              <a:t>solução </a:t>
            </a:r>
            <a:r>
              <a:rPr lang="pt-BR" dirty="0"/>
              <a:t>de problemas;</a:t>
            </a:r>
          </a:p>
          <a:p>
            <a:r>
              <a:rPr lang="pt-BR" dirty="0" smtClean="0"/>
              <a:t>Busca </a:t>
            </a:r>
            <a:r>
              <a:rPr lang="pt-BR" dirty="0"/>
              <a:t>desenvolver ferramentas (algoritmos) para </a:t>
            </a:r>
            <a:r>
              <a:rPr lang="pt-BR" dirty="0" smtClean="0"/>
              <a:t>solução de problemas </a:t>
            </a:r>
            <a:r>
              <a:rPr lang="pt-BR" dirty="0"/>
              <a:t>complexos;</a:t>
            </a:r>
          </a:p>
          <a:p>
            <a:r>
              <a:rPr lang="pt-BR" dirty="0" smtClean="0"/>
              <a:t>Principais </a:t>
            </a:r>
            <a:r>
              <a:rPr lang="pt-BR" dirty="0"/>
              <a:t>frentes:</a:t>
            </a:r>
          </a:p>
          <a:p>
            <a:pPr lvl="1"/>
            <a:r>
              <a:rPr lang="pt-BR" dirty="0" smtClean="0"/>
              <a:t>Redes </a:t>
            </a:r>
            <a:r>
              <a:rPr lang="pt-BR" dirty="0"/>
              <a:t>Neurais Artificiais;</a:t>
            </a:r>
          </a:p>
          <a:p>
            <a:pPr lvl="1"/>
            <a:r>
              <a:rPr lang="pt-BR" dirty="0" smtClean="0"/>
              <a:t>Computação </a:t>
            </a:r>
            <a:r>
              <a:rPr lang="pt-BR" dirty="0"/>
              <a:t>Evolutiva;</a:t>
            </a:r>
          </a:p>
          <a:p>
            <a:pPr lvl="1"/>
            <a:r>
              <a:rPr lang="pt-BR" dirty="0" smtClean="0"/>
              <a:t>Inteligência </a:t>
            </a:r>
            <a:r>
              <a:rPr lang="pt-BR" dirty="0"/>
              <a:t>Coletiva;</a:t>
            </a:r>
          </a:p>
          <a:p>
            <a:pPr lvl="1"/>
            <a:r>
              <a:rPr lang="pt-BR" dirty="0" smtClean="0"/>
              <a:t>Sistemas Imunológicos </a:t>
            </a:r>
            <a:r>
              <a:rPr lang="pt-BR" dirty="0"/>
              <a:t>Artificiais</a:t>
            </a:r>
          </a:p>
        </p:txBody>
      </p:sp>
    </p:spTree>
    <p:extLst>
      <p:ext uri="{BB962C8B-B14F-4D97-AF65-F5344CB8AC3E}">
        <p14:creationId xmlns:p14="http://schemas.microsoft.com/office/powerpoint/2010/main" val="188554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INTELIGÊNCIA COLETIVA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186" y="2113885"/>
            <a:ext cx="5966245" cy="474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0816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Otimização por Colônia de Formigas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878" y="2545487"/>
            <a:ext cx="8320150" cy="2554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6345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Ementa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Proporcionar aos alunos o ferramental teórico e as experiências práticas necessárias ao projeto e análise de algoritmos </a:t>
            </a:r>
            <a:r>
              <a:rPr lang="pt-BR" dirty="0" err="1"/>
              <a:t>metaheurísticos</a:t>
            </a:r>
            <a:r>
              <a:rPr lang="pt-BR" dirty="0" smtClean="0"/>
              <a:t>.</a:t>
            </a:r>
          </a:p>
          <a:p>
            <a:r>
              <a:rPr lang="pt-BR" dirty="0" smtClean="0"/>
              <a:t>Debater </a:t>
            </a:r>
            <a:r>
              <a:rPr lang="pt-BR" dirty="0"/>
              <a:t>as principais </a:t>
            </a:r>
            <a:r>
              <a:rPr lang="pt-BR" dirty="0" err="1"/>
              <a:t>metaheurísticas</a:t>
            </a:r>
            <a:r>
              <a:rPr lang="pt-BR" dirty="0"/>
              <a:t> da literatura partindo </a:t>
            </a:r>
            <a:r>
              <a:rPr lang="pt-BR" dirty="0" smtClean="0"/>
              <a:t>da: Representação </a:t>
            </a:r>
            <a:r>
              <a:rPr lang="pt-BR" dirty="0"/>
              <a:t>de </a:t>
            </a:r>
            <a:r>
              <a:rPr lang="pt-BR" dirty="0" smtClean="0"/>
              <a:t>soluções, Vizinhança, Busca </a:t>
            </a:r>
            <a:r>
              <a:rPr lang="pt-BR" dirty="0"/>
              <a:t>local ate </a:t>
            </a:r>
            <a:r>
              <a:rPr lang="pt-BR" dirty="0" smtClean="0"/>
              <a:t>as </a:t>
            </a:r>
            <a:r>
              <a:rPr lang="pt-BR" dirty="0"/>
              <a:t>algoritmos genéticos e outros métodos </a:t>
            </a:r>
            <a:r>
              <a:rPr lang="pt-BR" dirty="0" smtClean="0"/>
              <a:t>populacionais assim como  recozimento simulado, </a:t>
            </a:r>
            <a:r>
              <a:rPr lang="pt-BR" dirty="0"/>
              <a:t>busca tabu, </a:t>
            </a:r>
            <a:r>
              <a:rPr lang="pt-BR" dirty="0" smtClean="0"/>
              <a:t>GRASP.</a:t>
            </a:r>
          </a:p>
          <a:p>
            <a:r>
              <a:rPr lang="pt-BR" dirty="0" smtClean="0"/>
              <a:t>Aplicar </a:t>
            </a:r>
            <a:r>
              <a:rPr lang="pt-BR" dirty="0"/>
              <a:t>em vários contextos os conceitos teóricos </a:t>
            </a:r>
            <a:r>
              <a:rPr lang="pt-BR" dirty="0" smtClean="0"/>
              <a:t>desenvolvidos.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0961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Tópicos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622739"/>
            <a:ext cx="8596668" cy="4418624"/>
          </a:xfrm>
        </p:spPr>
        <p:txBody>
          <a:bodyPr>
            <a:normAutofit fontScale="47500" lnSpcReduction="20000"/>
          </a:bodyPr>
          <a:lstStyle/>
          <a:p>
            <a:r>
              <a:rPr lang="pt-BR" sz="4000" i="1" dirty="0" smtClean="0"/>
              <a:t>Pesquisa Local</a:t>
            </a:r>
          </a:p>
          <a:p>
            <a:r>
              <a:rPr lang="pt-BR" sz="4000" dirty="0" smtClean="0"/>
              <a:t>Algoritmos Genéticos </a:t>
            </a:r>
          </a:p>
          <a:p>
            <a:r>
              <a:rPr lang="pt-BR" sz="4000" i="1" dirty="0" smtClean="0"/>
              <a:t>Estratégias Evolutivas</a:t>
            </a:r>
          </a:p>
          <a:p>
            <a:r>
              <a:rPr lang="pt-BR" sz="4000" i="1" dirty="0" smtClean="0"/>
              <a:t>Programação Genética</a:t>
            </a:r>
          </a:p>
          <a:p>
            <a:r>
              <a:rPr lang="pt-BR" sz="4000" dirty="0" smtClean="0"/>
              <a:t>Colônia de Formigas </a:t>
            </a:r>
          </a:p>
          <a:p>
            <a:r>
              <a:rPr lang="pt-BR" sz="4000" dirty="0" smtClean="0"/>
              <a:t>Algoritmos Imunológicos</a:t>
            </a:r>
          </a:p>
          <a:p>
            <a:r>
              <a:rPr lang="pt-BR" sz="4000" dirty="0" smtClean="0"/>
              <a:t>Evolução Diferencial</a:t>
            </a:r>
            <a:endParaRPr lang="pt-BR" sz="800" dirty="0" smtClean="0"/>
          </a:p>
          <a:p>
            <a:r>
              <a:rPr lang="pt-BR" sz="4000" i="1" dirty="0" smtClean="0"/>
              <a:t>Recozimento Simulado</a:t>
            </a:r>
            <a:endParaRPr lang="pt-BR" sz="4000" dirty="0" smtClean="0"/>
          </a:p>
          <a:p>
            <a:r>
              <a:rPr lang="pt-BR" sz="4000" dirty="0" smtClean="0"/>
              <a:t>Busca Tabu</a:t>
            </a:r>
          </a:p>
          <a:p>
            <a:r>
              <a:rPr lang="en-US" sz="4000" i="1" dirty="0" smtClean="0"/>
              <a:t>Greedy </a:t>
            </a:r>
            <a:r>
              <a:rPr lang="en-US" sz="4000" i="1" dirty="0"/>
              <a:t>Randomized Adaptive Search Procedures </a:t>
            </a:r>
            <a:r>
              <a:rPr lang="en-US" sz="4000" dirty="0"/>
              <a:t>(GRASP) </a:t>
            </a:r>
            <a:r>
              <a:rPr lang="pt-BR" sz="4000" dirty="0"/>
              <a:t> </a:t>
            </a:r>
          </a:p>
          <a:p>
            <a:r>
              <a:rPr lang="pt-BR" sz="4000" i="1" dirty="0" smtClean="0"/>
              <a:t>Pesquisa Local Iterativa (</a:t>
            </a:r>
            <a:r>
              <a:rPr lang="pt-BR" sz="4000" i="1" dirty="0" err="1" smtClean="0"/>
              <a:t>Iterated</a:t>
            </a:r>
            <a:r>
              <a:rPr lang="pt-BR" sz="4000" i="1" dirty="0" smtClean="0"/>
              <a:t> </a:t>
            </a:r>
            <a:r>
              <a:rPr lang="pt-BR" sz="4000" i="1" dirty="0"/>
              <a:t>Local </a:t>
            </a:r>
            <a:r>
              <a:rPr lang="pt-BR" sz="4000" i="1" dirty="0" err="1" smtClean="0"/>
              <a:t>Search</a:t>
            </a:r>
            <a:r>
              <a:rPr lang="pt-BR" sz="4000" dirty="0" smtClean="0"/>
              <a:t>)</a:t>
            </a:r>
            <a:endParaRPr lang="en-US" sz="4000" dirty="0"/>
          </a:p>
          <a:p>
            <a:r>
              <a:rPr lang="pt-BR" sz="4000" dirty="0" smtClean="0"/>
              <a:t>Método </a:t>
            </a:r>
            <a:r>
              <a:rPr lang="pt-BR" sz="4000" dirty="0"/>
              <a:t>de Pesquisa em Vizinhança Variável (VNS)</a:t>
            </a:r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158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Avaliação da disciplina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 smtClean="0"/>
              <a:t>Prova Escrita  </a:t>
            </a:r>
            <a:r>
              <a:rPr lang="pt-BR" dirty="0" smtClean="0"/>
              <a:t>(4</a:t>
            </a:r>
            <a:r>
              <a:rPr lang="pt-BR" dirty="0"/>
              <a:t>0</a:t>
            </a:r>
            <a:r>
              <a:rPr lang="pt-BR" dirty="0" smtClean="0"/>
              <a:t>%) </a:t>
            </a:r>
            <a:r>
              <a:rPr lang="pt-BR" dirty="0" smtClean="0"/>
              <a:t>+ </a:t>
            </a:r>
            <a:r>
              <a:rPr lang="pt-BR" dirty="0" smtClean="0"/>
              <a:t>(20</a:t>
            </a:r>
            <a:r>
              <a:rPr lang="pt-BR" dirty="0" smtClean="0"/>
              <a:t>%) </a:t>
            </a:r>
            <a:r>
              <a:rPr lang="pt-BR" dirty="0" smtClean="0"/>
              <a:t>exercícios semanais</a:t>
            </a:r>
            <a:endParaRPr lang="pt-BR" dirty="0" smtClean="0"/>
          </a:p>
          <a:p>
            <a:pPr lvl="1"/>
            <a:r>
              <a:rPr lang="pt-BR" dirty="0" smtClean="0"/>
              <a:t>TRABALHO </a:t>
            </a:r>
            <a:r>
              <a:rPr lang="pt-BR" dirty="0" smtClean="0"/>
              <a:t>(40%): o trabalho </a:t>
            </a:r>
            <a:r>
              <a:rPr lang="pt-BR" dirty="0" err="1" smtClean="0"/>
              <a:t>sera</a:t>
            </a:r>
            <a:r>
              <a:rPr lang="pt-BR" dirty="0" smtClean="0"/>
              <a:t> dividido em 2 passos</a:t>
            </a:r>
          </a:p>
          <a:p>
            <a:pPr lvl="2"/>
            <a:r>
              <a:rPr lang="en-GB" dirty="0" err="1" smtClean="0"/>
              <a:t>Passo</a:t>
            </a:r>
            <a:r>
              <a:rPr lang="en-GB" dirty="0" smtClean="0"/>
              <a:t> 1: </a:t>
            </a:r>
            <a:r>
              <a:rPr lang="pt-BR" dirty="0" smtClean="0"/>
              <a:t>Escolha </a:t>
            </a:r>
            <a:r>
              <a:rPr lang="pt-BR" dirty="0"/>
              <a:t>de um </a:t>
            </a:r>
            <a:r>
              <a:rPr lang="pt-BR" dirty="0" smtClean="0"/>
              <a:t>problema, consiste em escolher um artigo atual relatando o problema e as técnicas que existem para resolver. Baseado nisto deve ser escolhida a </a:t>
            </a:r>
            <a:r>
              <a:rPr lang="pt-BR" dirty="0" err="1" smtClean="0"/>
              <a:t>metaheurística</a:t>
            </a:r>
            <a:r>
              <a:rPr lang="pt-BR" dirty="0" smtClean="0"/>
              <a:t> </a:t>
            </a:r>
            <a:r>
              <a:rPr lang="pt-BR" dirty="0"/>
              <a:t>para </a:t>
            </a:r>
            <a:r>
              <a:rPr lang="pt-BR" dirty="0" smtClean="0"/>
              <a:t>resolvê-lo, explicando os primeiros passos como representação e operadores. Apresentação oral.</a:t>
            </a:r>
            <a:endParaRPr lang="pt-BR" dirty="0"/>
          </a:p>
          <a:p>
            <a:pPr lvl="2"/>
            <a:r>
              <a:rPr lang="pt-BR" dirty="0" smtClean="0"/>
              <a:t>Passo 2: Implementação </a:t>
            </a:r>
            <a:r>
              <a:rPr lang="pt-BR" dirty="0"/>
              <a:t>computacional, preferencialmente na linguagem C, da técnica aplicada ao </a:t>
            </a:r>
            <a:r>
              <a:rPr lang="pt-BR" dirty="0" smtClean="0"/>
              <a:t>problema. Apresentação </a:t>
            </a:r>
            <a:r>
              <a:rPr lang="pt-BR" dirty="0"/>
              <a:t>de um artigo relatando os resultados </a:t>
            </a:r>
            <a:r>
              <a:rPr lang="pt-BR" dirty="0" smtClean="0"/>
              <a:t>obtidos (formato de artigo: introdução, trabalhos relacionados, proposta, experimentos, discussão e resultados). Apresentação </a:t>
            </a:r>
            <a:r>
              <a:rPr lang="pt-BR" dirty="0"/>
              <a:t>oral </a:t>
            </a:r>
            <a:r>
              <a:rPr lang="pt-BR" dirty="0" smtClean="0"/>
              <a:t>e escrita do </a:t>
            </a:r>
            <a:r>
              <a:rPr lang="pt-BR" dirty="0" smtClean="0"/>
              <a:t>trabalho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583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Bibliografia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Manual de Computação Evolutiva e </a:t>
            </a:r>
            <a:r>
              <a:rPr lang="pt-BR" dirty="0" err="1" smtClean="0"/>
              <a:t>metaheuristicas</a:t>
            </a:r>
            <a:endParaRPr lang="pt-BR" dirty="0" smtClean="0"/>
          </a:p>
          <a:p>
            <a:pPr lvl="1"/>
            <a:r>
              <a:rPr lang="en-GB" dirty="0" smtClean="0"/>
              <a:t>Antonio Gaspar Cunha, Ricardo Takahashi, Carlos </a:t>
            </a:r>
            <a:r>
              <a:rPr lang="en-GB" dirty="0" err="1" smtClean="0"/>
              <a:t>Henggeler</a:t>
            </a:r>
            <a:r>
              <a:rPr lang="en-GB" dirty="0" smtClean="0"/>
              <a:t> </a:t>
            </a:r>
            <a:r>
              <a:rPr lang="en-GB" dirty="0" err="1" smtClean="0"/>
              <a:t>Antunes</a:t>
            </a:r>
            <a:endParaRPr lang="en-GB" dirty="0" smtClean="0"/>
          </a:p>
          <a:p>
            <a:pPr lvl="1"/>
            <a:r>
              <a:rPr lang="en-GB" dirty="0" smtClean="0"/>
              <a:t>Belo Horizonte </a:t>
            </a:r>
            <a:r>
              <a:rPr lang="en-GB" dirty="0" err="1" smtClean="0"/>
              <a:t>Editora</a:t>
            </a:r>
            <a:r>
              <a:rPr lang="en-GB" dirty="0" smtClean="0"/>
              <a:t> UFMG Coimbra, </a:t>
            </a:r>
            <a:r>
              <a:rPr lang="en-GB" dirty="0" err="1" smtClean="0"/>
              <a:t>Imprensa</a:t>
            </a:r>
            <a:r>
              <a:rPr lang="en-GB" dirty="0" smtClean="0"/>
              <a:t> da </a:t>
            </a:r>
            <a:r>
              <a:rPr lang="en-GB" dirty="0" err="1" smtClean="0"/>
              <a:t>Universidade</a:t>
            </a:r>
            <a:r>
              <a:rPr lang="en-GB" dirty="0" smtClean="0"/>
              <a:t> de Coimbra, 2013</a:t>
            </a:r>
          </a:p>
          <a:p>
            <a:r>
              <a:rPr lang="en-GB" dirty="0"/>
              <a:t>Sean Luke, 2013, </a:t>
            </a:r>
            <a:r>
              <a:rPr lang="en-GB" i="1" dirty="0"/>
              <a:t>Essentials of </a:t>
            </a:r>
            <a:r>
              <a:rPr lang="en-GB" i="1" dirty="0" err="1"/>
              <a:t>Metaheuristics</a:t>
            </a:r>
            <a:r>
              <a:rPr lang="en-GB" i="1" dirty="0"/>
              <a:t>,</a:t>
            </a:r>
            <a:r>
              <a:rPr lang="en-GB" dirty="0"/>
              <a:t> Lulu, second edition, available for free at http://cs.gmu.edu/~sean/book/metaheuristics/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086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Barr &amp; Feigenbaum (1981)</a:t>
            </a:r>
            <a:endParaRPr kumimoji="0" lang="pt-BR" i="1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7164" y="1981200"/>
            <a:ext cx="6755929" cy="4114800"/>
          </a:xfrm>
        </p:spPr>
        <p:txBody>
          <a:bodyPr/>
          <a:lstStyle/>
          <a:p>
            <a:r>
              <a:rPr lang="pt-BR" dirty="0"/>
              <a:t>“IA é a parte da ciência da computação que se preocupa em desenvolver sistemas computacionais inteligentes, isto é, sistemas que exibem </a:t>
            </a:r>
            <a:r>
              <a:rPr lang="pt-BR" i="1" dirty="0"/>
              <a:t>características, as quais nós associamos com a inteligência no comportamento humano</a:t>
            </a:r>
            <a:r>
              <a:rPr lang="pt-BR" dirty="0"/>
              <a:t> - por exemplo, compreensão da linguagem, aprendizado,  raciocínio, resolução de problemas, etc.”</a:t>
            </a:r>
          </a:p>
        </p:txBody>
      </p:sp>
    </p:spTree>
    <p:extLst>
      <p:ext uri="{BB962C8B-B14F-4D97-AF65-F5344CB8AC3E}">
        <p14:creationId xmlns:p14="http://schemas.microsoft.com/office/powerpoint/2010/main" val="225929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Nils Nilsson (1982)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7164" y="1600200"/>
            <a:ext cx="6318047" cy="4114800"/>
          </a:xfrm>
        </p:spPr>
        <p:txBody>
          <a:bodyPr/>
          <a:lstStyle/>
          <a:p>
            <a:r>
              <a:rPr lang="pt-BR" dirty="0"/>
              <a:t>“Muitas </a:t>
            </a:r>
            <a:r>
              <a:rPr lang="pt-BR" i="1" dirty="0"/>
              <a:t>atividades mentais</a:t>
            </a:r>
            <a:r>
              <a:rPr lang="pt-BR" dirty="0"/>
              <a:t> -como escrever programas de computadores, matemática, raciocínio do senso comum, compreensão de línguas e até dirigir um automóvel - demandam “inteligência”. Nas últimas décadas, vários sistemas computacionais foram construídos para realizar estas tarefas. Dizemos que tais sistemas possuem algum grau de </a:t>
            </a:r>
            <a:r>
              <a:rPr lang="pt-BR" i="1" dirty="0"/>
              <a:t>Inteligência Artificial.</a:t>
            </a:r>
            <a:r>
              <a:rPr lang="pt-BR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3131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Nilson &amp; Genesereth (1987)</a:t>
            </a:r>
            <a:endParaRPr kumimoji="0" lang="pt-BR" i="1">
              <a:solidFill>
                <a:srgbClr val="000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“IA é o estudo do </a:t>
            </a:r>
            <a:r>
              <a:rPr lang="pt-BR" i="1" dirty="0"/>
              <a:t>comportamento inteligente</a:t>
            </a:r>
            <a:r>
              <a:rPr lang="pt-BR" dirty="0"/>
              <a:t>. Seu objetivo final é uma </a:t>
            </a:r>
            <a:r>
              <a:rPr lang="pt-BR" i="1" dirty="0"/>
              <a:t>teoria da inteligência que explique o comportamento</a:t>
            </a:r>
            <a:r>
              <a:rPr lang="pt-BR" dirty="0"/>
              <a:t> das entidades inteligentes naturais e que guie a criação de entidades capazes de comportamento inteligente.”</a:t>
            </a:r>
            <a:endParaRPr kumimoji="0" lang="pt-BR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188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Condições para a emergência de </a:t>
            </a:r>
            <a:r>
              <a:rPr lang="pt-BR" sz="3200" dirty="0" smtClean="0"/>
              <a:t>inteligência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Índice de desempenho: como testar a presença e o </a:t>
            </a:r>
            <a:r>
              <a:rPr lang="pt-BR" dirty="0" smtClean="0"/>
              <a:t>grau </a:t>
            </a:r>
            <a:r>
              <a:rPr lang="pt-BR" dirty="0"/>
              <a:t>de inteligência? </a:t>
            </a:r>
          </a:p>
          <a:p>
            <a:r>
              <a:rPr lang="pt-BR" dirty="0" smtClean="0"/>
              <a:t> </a:t>
            </a:r>
            <a:r>
              <a:rPr lang="pt-BR" dirty="0"/>
              <a:t>Aspectos funcionais / estruturais: quais são os módulos e mecanismos necessários </a:t>
            </a:r>
            <a:r>
              <a:rPr lang="pt-BR" dirty="0" smtClean="0"/>
              <a:t>para </a:t>
            </a:r>
            <a:r>
              <a:rPr lang="pt-BR" dirty="0"/>
              <a:t>que um sistema seja inteligente? </a:t>
            </a:r>
          </a:p>
          <a:p>
            <a:r>
              <a:rPr lang="pt-BR" dirty="0" smtClean="0"/>
              <a:t>Condições </a:t>
            </a:r>
            <a:r>
              <a:rPr lang="pt-BR" dirty="0"/>
              <a:t>de contorno: quais são as condições </a:t>
            </a:r>
            <a:r>
              <a:rPr lang="pt-BR" dirty="0" smtClean="0"/>
              <a:t>necessárias </a:t>
            </a:r>
            <a:r>
              <a:rPr lang="pt-BR" dirty="0"/>
              <a:t>e suficientes para o </a:t>
            </a:r>
            <a:r>
              <a:rPr lang="pt-BR" dirty="0" smtClean="0"/>
              <a:t>comportamento </a:t>
            </a:r>
            <a:r>
              <a:rPr lang="pt-BR" dirty="0"/>
              <a:t>inteligente? </a:t>
            </a:r>
          </a:p>
          <a:p>
            <a:r>
              <a:rPr lang="pt-BR" dirty="0" smtClean="0"/>
              <a:t>Testes </a:t>
            </a:r>
            <a:r>
              <a:rPr lang="pt-BR" dirty="0"/>
              <a:t>quantitativos: QI, QE e capacidade de </a:t>
            </a:r>
            <a:r>
              <a:rPr lang="pt-BR" dirty="0" smtClean="0"/>
              <a:t>processamento </a:t>
            </a:r>
            <a:r>
              <a:rPr lang="pt-BR" dirty="0"/>
              <a:t>de informação do </a:t>
            </a:r>
            <a:r>
              <a:rPr lang="pt-BR" dirty="0" smtClean="0"/>
              <a:t>cérebro</a:t>
            </a:r>
            <a:r>
              <a:rPr lang="pt-BR" dirty="0"/>
              <a:t>. </a:t>
            </a:r>
          </a:p>
          <a:p>
            <a:r>
              <a:rPr lang="pt-BR" dirty="0" smtClean="0"/>
              <a:t>Dimensões</a:t>
            </a:r>
            <a:r>
              <a:rPr lang="pt-BR" dirty="0"/>
              <a:t>: </a:t>
            </a:r>
          </a:p>
          <a:p>
            <a:pPr lvl="1"/>
            <a:r>
              <a:rPr lang="pt-BR" dirty="0" smtClean="0"/>
              <a:t>Interna</a:t>
            </a:r>
            <a:r>
              <a:rPr lang="pt-BR" dirty="0"/>
              <a:t>: Inteligência como atributo do sistema </a:t>
            </a:r>
            <a:r>
              <a:rPr lang="pt-BR" dirty="0" smtClean="0"/>
              <a:t>nervoso</a:t>
            </a:r>
            <a:r>
              <a:rPr lang="pt-BR" dirty="0"/>
              <a:t>; </a:t>
            </a:r>
          </a:p>
          <a:p>
            <a:pPr lvl="1"/>
            <a:r>
              <a:rPr lang="pt-BR" dirty="0" smtClean="0"/>
              <a:t>Externa</a:t>
            </a:r>
            <a:r>
              <a:rPr lang="pt-BR" dirty="0"/>
              <a:t>: Inteligência como adaptação do organismo </a:t>
            </a:r>
            <a:r>
              <a:rPr lang="pt-BR" dirty="0" smtClean="0"/>
              <a:t>ao </a:t>
            </a:r>
            <a:r>
              <a:rPr lang="pt-BR" dirty="0"/>
              <a:t>seu </a:t>
            </a:r>
            <a:r>
              <a:rPr lang="pt-BR" dirty="0" smtClean="0"/>
              <a:t>ambiente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5240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Solução de problemas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766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Solução de problemas por meio de busca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Desenvolver programas, não com os passos de solução de um problema, mas que produzam estes passos;</a:t>
            </a:r>
          </a:p>
          <a:p>
            <a:r>
              <a:rPr lang="pt-BR"/>
              <a:t>Construir um espaço de estados para encontrar uma sequência de ações cuja aplicação </a:t>
            </a:r>
            <a:r>
              <a:rPr lang="pt-BR" b="1"/>
              <a:t>resolve</a:t>
            </a:r>
            <a:r>
              <a:rPr lang="pt-BR"/>
              <a:t> um problema;</a:t>
            </a:r>
          </a:p>
          <a:p>
            <a:r>
              <a:rPr lang="pt-BR"/>
              <a:t>Recebe um problema e retorna uma solução</a:t>
            </a: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4769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Problema: jarros	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Dados uma bica d`agua, um jarro de capacidade 3 litros e um jarro de capacidade 4 litros (ambos vazios). Como obter 2 litros no jarro de 4? </a:t>
            </a:r>
          </a:p>
        </p:txBody>
      </p:sp>
    </p:spTree>
    <p:extLst>
      <p:ext uri="{BB962C8B-B14F-4D97-AF65-F5344CB8AC3E}">
        <p14:creationId xmlns:p14="http://schemas.microsoft.com/office/powerpoint/2010/main" val="38765257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388</TotalTime>
  <Words>938</Words>
  <Application>Microsoft Office PowerPoint</Application>
  <PresentationFormat>Widescreen</PresentationFormat>
  <Paragraphs>103</Paragraphs>
  <Slides>27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6" baseType="lpstr">
      <vt:lpstr>Arial</vt:lpstr>
      <vt:lpstr>Calibri</vt:lpstr>
      <vt:lpstr>HG Mincho Light J</vt:lpstr>
      <vt:lpstr>Monotype Sorts</vt:lpstr>
      <vt:lpstr>Nimbus Sans L</vt:lpstr>
      <vt:lpstr>Tahoma</vt:lpstr>
      <vt:lpstr>Trebuchet MS</vt:lpstr>
      <vt:lpstr>Wingdings 3</vt:lpstr>
      <vt:lpstr>Facetado</vt:lpstr>
      <vt:lpstr> Tópicos Especiais em Inteligência Artificial </vt:lpstr>
      <vt:lpstr>O que é inteligência artificial?</vt:lpstr>
      <vt:lpstr>Barr &amp; Feigenbaum (1981)</vt:lpstr>
      <vt:lpstr>Nils Nilsson (1982)</vt:lpstr>
      <vt:lpstr>Nilson &amp; Genesereth (1987)</vt:lpstr>
      <vt:lpstr>Condições para a emergência de inteligência</vt:lpstr>
      <vt:lpstr>Solução de problemas</vt:lpstr>
      <vt:lpstr>Solução de problemas por meio de busca</vt:lpstr>
      <vt:lpstr>Problema: jarros </vt:lpstr>
      <vt:lpstr>Exemplo</vt:lpstr>
      <vt:lpstr>Formulação de um problema</vt:lpstr>
      <vt:lpstr>Espaço de Estados</vt:lpstr>
      <vt:lpstr>O Problema do Caixeiro Viajante</vt:lpstr>
      <vt:lpstr>O Problema do Caixeiro Viajante</vt:lpstr>
      <vt:lpstr>Apresentação do PowerPoint</vt:lpstr>
      <vt:lpstr>O Problema do Caixeiro Viajante</vt:lpstr>
      <vt:lpstr>Número de Passos para Resolver um Problema.</vt:lpstr>
      <vt:lpstr>Apresentação do PowerPoint</vt:lpstr>
      <vt:lpstr>Problemas com Tempo Exponencial</vt:lpstr>
      <vt:lpstr>Solução de Problemas Complexos</vt:lpstr>
      <vt:lpstr>Computação Bio-Inspirada</vt:lpstr>
      <vt:lpstr>INTELIGÊNCIA COLETIVA</vt:lpstr>
      <vt:lpstr>Otimização por Colônia de Formigas</vt:lpstr>
      <vt:lpstr>Ementa</vt:lpstr>
      <vt:lpstr>Tópicos</vt:lpstr>
      <vt:lpstr>Avaliação da disciplina</vt:lpstr>
      <vt:lpstr>Bibliografia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Tópicos Especiais em Inteligência Artificial </dc:title>
  <dc:creator>Jorge Sanchez</dc:creator>
  <cp:lastModifiedBy>Jorge Sanchez</cp:lastModifiedBy>
  <cp:revision>30</cp:revision>
  <dcterms:created xsi:type="dcterms:W3CDTF">2014-01-15T14:53:28Z</dcterms:created>
  <dcterms:modified xsi:type="dcterms:W3CDTF">2014-01-29T19:47:48Z</dcterms:modified>
</cp:coreProperties>
</file>