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54"/>
  </p:notesMasterIdLst>
  <p:sldIdLst>
    <p:sldId id="257" r:id="rId2"/>
    <p:sldId id="258" r:id="rId3"/>
    <p:sldId id="259" r:id="rId4"/>
    <p:sldId id="260" r:id="rId5"/>
    <p:sldId id="265" r:id="rId6"/>
    <p:sldId id="266" r:id="rId7"/>
    <p:sldId id="262" r:id="rId8"/>
    <p:sldId id="261" r:id="rId9"/>
    <p:sldId id="264" r:id="rId10"/>
    <p:sldId id="267" r:id="rId11"/>
    <p:sldId id="268" r:id="rId12"/>
    <p:sldId id="263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6" r:id="rId30"/>
    <p:sldId id="291" r:id="rId31"/>
    <p:sldId id="307" r:id="rId32"/>
    <p:sldId id="292" r:id="rId33"/>
    <p:sldId id="293" r:id="rId34"/>
    <p:sldId id="308" r:id="rId35"/>
    <p:sldId id="294" r:id="rId36"/>
    <p:sldId id="306" r:id="rId37"/>
    <p:sldId id="295" r:id="rId38"/>
    <p:sldId id="297" r:id="rId39"/>
    <p:sldId id="281" r:id="rId40"/>
    <p:sldId id="282" r:id="rId41"/>
    <p:sldId id="272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9" r:id="rId51"/>
    <p:sldId id="310" r:id="rId52"/>
    <p:sldId id="312" r:id="rId5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68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5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D7294-BAE2-4E64-B6D9-D2AB894D266E}" type="datetimeFigureOut">
              <a:rPr lang="pt-BR" smtClean="0"/>
              <a:t>12/02/2014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B1CD0B-51F3-4FE1-B2F6-A331315FCA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9760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615950" y="877888"/>
            <a:ext cx="5626100" cy="3165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61392" y="4350019"/>
            <a:ext cx="4739537" cy="351097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61240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615950" y="877888"/>
            <a:ext cx="5626100" cy="3165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61392" y="4350019"/>
            <a:ext cx="4739537" cy="351097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20734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CD1537-DC35-401E-B1DC-DF4BBDE0263B}" type="slidenum">
              <a:rPr lang="pt-BR"/>
              <a:pPr/>
              <a:t>13</a:t>
            </a:fld>
            <a:endParaRPr lang="pt-BR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59004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27508F-BBE7-47F6-941D-33823E279207}" type="slidenum">
              <a:rPr lang="pt-BR"/>
              <a:pPr/>
              <a:t>14</a:t>
            </a:fld>
            <a:endParaRPr lang="pt-BR"/>
          </a:p>
        </p:txBody>
      </p:sp>
      <p:sp>
        <p:nvSpPr>
          <p:cNvPr id="606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6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74206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5C6672-A5D9-4459-83F5-64D9B4E9D59C}" type="slidenum">
              <a:rPr lang="pt-BR"/>
              <a:pPr/>
              <a:t>15</a:t>
            </a:fld>
            <a:endParaRPr lang="pt-BR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00301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934237-6C45-4222-A224-2933C59904D0}" type="slidenum">
              <a:rPr lang="pt-BR"/>
              <a:pPr/>
              <a:t>16</a:t>
            </a:fld>
            <a:endParaRPr lang="pt-BR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66976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0DD257-6F11-4287-8DD1-EBEEB20993D6}" type="slidenum">
              <a:rPr lang="pt-BR"/>
              <a:pPr/>
              <a:t>17</a:t>
            </a:fld>
            <a:endParaRPr lang="pt-BR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49053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3454B8-4BF9-436C-8135-EB472F11216B}" type="slidenum">
              <a:rPr lang="pt-BR"/>
              <a:pPr/>
              <a:t>18</a:t>
            </a:fld>
            <a:endParaRPr lang="pt-BR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2339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C7DFF0-D77E-48FB-89E5-777424AF2F27}" type="slidenum">
              <a:rPr lang="pt-BR"/>
              <a:pPr/>
              <a:t>19</a:t>
            </a:fld>
            <a:endParaRPr lang="pt-BR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71347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E53CEE-2C8E-481E-8A83-D62F3C93A6AC}" type="slidenum">
              <a:rPr lang="pt-BR"/>
              <a:pPr/>
              <a:t>20</a:t>
            </a:fld>
            <a:endParaRPr lang="pt-BR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21505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CD07DB-64CA-40CD-BBE0-55B01BD63FCC}" type="slidenum">
              <a:rPr lang="pt-BR"/>
              <a:pPr/>
              <a:t>22</a:t>
            </a:fld>
            <a:endParaRPr lang="pt-BR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0058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615950" y="877888"/>
            <a:ext cx="5626100" cy="3165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61392" y="4350019"/>
            <a:ext cx="4739537" cy="351097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380516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CBBBA8-883E-4D04-B98A-746B99B49B4C}" type="slidenum">
              <a:rPr lang="pt-BR"/>
              <a:pPr/>
              <a:t>23</a:t>
            </a:fld>
            <a:endParaRPr lang="pt-BR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225080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101F9C-9C19-49F1-BBF8-CAADF9927449}" type="slidenum">
              <a:rPr lang="pt-BR"/>
              <a:pPr/>
              <a:t>24</a:t>
            </a:fld>
            <a:endParaRPr lang="pt-BR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418420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FF80C5-582C-4F21-8C75-C38CB6A7ED02}" type="slidenum">
              <a:rPr lang="pt-BR"/>
              <a:pPr/>
              <a:t>25</a:t>
            </a:fld>
            <a:endParaRPr lang="pt-BR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178847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C314D1-40A3-457A-AE3D-8737832FC5F5}" type="slidenum">
              <a:rPr lang="pt-BR"/>
              <a:pPr/>
              <a:t>26</a:t>
            </a:fld>
            <a:endParaRPr lang="pt-BR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45132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6A2EEC-82D6-447F-A767-D83661CA0CA1}" type="slidenum">
              <a:rPr lang="pt-BR"/>
              <a:pPr/>
              <a:t>27</a:t>
            </a:fld>
            <a:endParaRPr lang="pt-BR"/>
          </a:p>
        </p:txBody>
      </p:sp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535520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C491D5-5816-47F1-9770-27EFBBAFC1D2}" type="slidenum">
              <a:rPr lang="pt-BR"/>
              <a:pPr/>
              <a:t>28</a:t>
            </a:fld>
            <a:endParaRPr lang="pt-BR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942397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0B723D-DEEE-4DD3-8117-1460F63D269F}" type="slidenum">
              <a:rPr lang="pt-BR"/>
              <a:pPr/>
              <a:t>30</a:t>
            </a:fld>
            <a:endParaRPr lang="pt-BR"/>
          </a:p>
        </p:txBody>
      </p:sp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627096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A6968A-9A0F-4FDA-8CD3-F62E5C00BC84}" type="slidenum">
              <a:rPr lang="pt-BR"/>
              <a:pPr/>
              <a:t>32</a:t>
            </a:fld>
            <a:endParaRPr lang="pt-BR"/>
          </a:p>
        </p:txBody>
      </p:sp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328300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412314-7E5F-4758-8D34-1529D8B24BA4}" type="slidenum">
              <a:rPr lang="pt-BR"/>
              <a:pPr/>
              <a:t>33</a:t>
            </a:fld>
            <a:endParaRPr lang="pt-BR"/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153800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7F2353-6309-4822-962B-C26DA6DE4C66}" type="slidenum">
              <a:rPr lang="pt-BR"/>
              <a:pPr/>
              <a:t>35</a:t>
            </a:fld>
            <a:endParaRPr lang="pt-BR"/>
          </a:p>
        </p:txBody>
      </p:sp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13631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615950" y="877888"/>
            <a:ext cx="5626100" cy="3165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61392" y="4350019"/>
            <a:ext cx="4739537" cy="351097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071879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D15E81-80AF-4FE1-8ED1-E16675A8B42F}" type="slidenum">
              <a:rPr lang="pt-BR"/>
              <a:pPr/>
              <a:t>37</a:t>
            </a:fld>
            <a:endParaRPr lang="pt-BR"/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394886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11A276-57A2-489B-BC46-E6DD06F1BC92}" type="slidenum">
              <a:rPr lang="pt-BR"/>
              <a:pPr/>
              <a:t>39</a:t>
            </a:fld>
            <a:endParaRPr lang="pt-BR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57102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C9EADE-46AB-41AA-966A-DD50268F9117}" type="slidenum">
              <a:rPr lang="pt-BR"/>
              <a:pPr/>
              <a:t>40</a:t>
            </a:fld>
            <a:endParaRPr lang="pt-BR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418231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CF8929-8040-4376-A482-397AF0EBF373}" type="slidenum">
              <a:rPr lang="pt-BR"/>
              <a:pPr/>
              <a:t>41</a:t>
            </a:fld>
            <a:endParaRPr lang="pt-BR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28920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C125CC-33D4-453D-9704-BD879E090F85}" type="slidenum">
              <a:rPr lang="pt-BR"/>
              <a:pPr/>
              <a:t>43</a:t>
            </a:fld>
            <a:endParaRPr lang="pt-BR"/>
          </a:p>
        </p:txBody>
      </p:sp>
      <p:sp>
        <p:nvSpPr>
          <p:cNvPr id="306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392012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E8282B-98B9-4301-BD27-F930506CD3AD}" type="slidenum">
              <a:rPr lang="pt-BR"/>
              <a:pPr/>
              <a:t>44</a:t>
            </a:fld>
            <a:endParaRPr lang="pt-BR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457176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284120" y="695159"/>
            <a:ext cx="4289760" cy="3216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89297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2588" y="695325"/>
            <a:ext cx="6091237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61392" y="4350019"/>
            <a:ext cx="4739537" cy="351097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95264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F8CBAC-3770-40D9-8A6B-4A72AFC2105C}" type="slidenum">
              <a:rPr lang="pt-BR"/>
              <a:pPr/>
              <a:t>5</a:t>
            </a:fld>
            <a:endParaRPr lang="pt-BR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14383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6EFBFD-7FAE-45BA-B6F0-EB4EF633F737}" type="slidenum">
              <a:rPr lang="pt-BR"/>
              <a:pPr/>
              <a:t>7</a:t>
            </a:fld>
            <a:endParaRPr lang="pt-BR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69028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2588" y="695325"/>
            <a:ext cx="6091237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61392" y="4350019"/>
            <a:ext cx="4739537" cy="351097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80450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615950" y="877888"/>
            <a:ext cx="5626100" cy="3165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61392" y="4350019"/>
            <a:ext cx="4739537" cy="351097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35164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5138D2-522E-412D-AF4C-16096F82D2BA}" type="slidenum">
              <a:rPr lang="pt-BR"/>
              <a:pPr/>
              <a:t>11</a:t>
            </a:fld>
            <a:endParaRPr lang="pt-BR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5531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ítulo e text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6684" y="301625"/>
            <a:ext cx="9751483" cy="11430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1826684" y="1827213"/>
            <a:ext cx="4773083" cy="41148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6802967" y="1827213"/>
            <a:ext cx="4775200" cy="19812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6802967" y="3960813"/>
            <a:ext cx="4775200" cy="19812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0"/>
          </p:nvPr>
        </p:nvSpPr>
        <p:spPr>
          <a:xfrm>
            <a:off x="3647018" y="6642100"/>
            <a:ext cx="6057900" cy="2159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Luzia Vidal de Souza – UFPR – Meta-Heurísticas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>
          <a:xfrm>
            <a:off x="10752667" y="5805488"/>
            <a:ext cx="829733" cy="900112"/>
          </a:xfrm>
        </p:spPr>
        <p:txBody>
          <a:bodyPr/>
          <a:lstStyle>
            <a:lvl1pPr>
              <a:defRPr/>
            </a:lvl1pPr>
          </a:lstStyle>
          <a:p>
            <a:fld id="{70C3ABBC-F10D-46D9-9B1F-8EA51A6413F5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26162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6684" y="301625"/>
            <a:ext cx="9751483" cy="11430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1826684" y="1827213"/>
            <a:ext cx="4773083" cy="41148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802967" y="1827213"/>
            <a:ext cx="4775200" cy="41148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>
          <a:xfrm>
            <a:off x="3647018" y="6642100"/>
            <a:ext cx="6057900" cy="2159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Luzia Vidal de Souza – UFPR – Meta-Heurísticas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1"/>
          </p:nvPr>
        </p:nvSpPr>
        <p:spPr>
          <a:xfrm>
            <a:off x="10752667" y="5805488"/>
            <a:ext cx="829733" cy="900112"/>
          </a:xfrm>
        </p:spPr>
        <p:txBody>
          <a:bodyPr/>
          <a:lstStyle>
            <a:lvl1pPr>
              <a:defRPr/>
            </a:lvl1pPr>
          </a:lstStyle>
          <a:p>
            <a:fld id="{E2730048-3800-4E68-B7D8-000E6F9A8923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398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  <p:sldLayoutId id="2147483668" r:id="rId17"/>
    <p:sldLayoutId id="2147483669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w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notesSlide" Target="../notesSlides/notesSlide34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png"/><Relationship Id="rId5" Type="http://schemas.openxmlformats.org/officeDocument/2006/relationships/image" Target="../media/image12.wmf"/><Relationship Id="rId4" Type="http://schemas.openxmlformats.org/officeDocument/2006/relationships/oleObject" Target="../embeddings/oleObject3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2196481" y="544378"/>
            <a:ext cx="7807680" cy="5641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471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pt-BR" sz="2900">
                <a:cs typeface="Arial Unicode MS" charset="0"/>
              </a:rPr>
              <a:t>Métodos Populacionais</a:t>
            </a:r>
          </a:p>
        </p:txBody>
      </p:sp>
    </p:spTree>
    <p:extLst>
      <p:ext uri="{BB962C8B-B14F-4D97-AF65-F5344CB8AC3E}">
        <p14:creationId xmlns:p14="http://schemas.microsoft.com/office/powerpoint/2010/main" val="1444359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Algoritmos genéticos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Holland 1975</a:t>
            </a:r>
          </a:p>
          <a:p>
            <a:pPr lvl="1"/>
            <a:r>
              <a:rPr lang="pt-BR" dirty="0" smtClean="0"/>
              <a:t>Efetuar um estudo rigoroso dos mecanismos de adaptação da natureza</a:t>
            </a:r>
          </a:p>
          <a:p>
            <a:pPr lvl="1"/>
            <a:r>
              <a:rPr lang="pt-BR" dirty="0" smtClean="0"/>
              <a:t>Desenvolver modelos computacionais com os princípios básicos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9376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Luzia Vidal de Souza – UFPR – Meta-Heurísticas</a:t>
            </a: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Algoritmos Genéticos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87600" y="1844675"/>
            <a:ext cx="8280400" cy="4114800"/>
          </a:xfrm>
        </p:spPr>
        <p:txBody>
          <a:bodyPr/>
          <a:lstStyle/>
          <a:p>
            <a:r>
              <a:rPr lang="pt-BR"/>
              <a:t>Simulam processos naturais de sobrevivência e reprodução das populações, essenciais em sua evolução;</a:t>
            </a:r>
          </a:p>
          <a:p>
            <a:endParaRPr lang="pt-BR"/>
          </a:p>
          <a:p>
            <a:r>
              <a:rPr lang="pt-BR"/>
              <a:t>Método de busca e otimização inspirada no princípio Darwiniano de seleção natural e reprodução genética dos seres vivos;</a:t>
            </a:r>
          </a:p>
        </p:txBody>
      </p:sp>
    </p:spTree>
    <p:extLst>
      <p:ext uri="{BB962C8B-B14F-4D97-AF65-F5344CB8AC3E}">
        <p14:creationId xmlns:p14="http://schemas.microsoft.com/office/powerpoint/2010/main" val="3862481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2196481" y="504054"/>
            <a:ext cx="7807680" cy="1144921"/>
          </a:xfrm>
          <a:ln/>
        </p:spPr>
        <p:txBody>
          <a:bodyPr vert="horz" lIns="91440" tIns="35268" rIns="91440" bIns="45720" rtlCol="0" anchor="t">
            <a:normAutofit/>
          </a:bodyPr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t-BR"/>
              <a:t>Terminologia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96481" y="1906760"/>
            <a:ext cx="3810240" cy="4644488"/>
          </a:xfrm>
          <a:ln/>
        </p:spPr>
        <p:txBody>
          <a:bodyPr vert="horz" lIns="91440" tIns="19267" rIns="91440" bIns="45720" rtlCol="0">
            <a:normAutofit fontScale="70000" lnSpcReduction="20000"/>
          </a:bodyPr>
          <a:lstStyle/>
          <a:p>
            <a:pPr marL="390246" indent="-293764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 sz="2200"/>
              <a:t>Indivíduo</a:t>
            </a:r>
          </a:p>
          <a:p>
            <a:pPr marL="390246" indent="-293764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 sz="2200"/>
              <a:t>Filho, pais</a:t>
            </a:r>
          </a:p>
          <a:p>
            <a:pPr marL="390246" indent="-293764">
              <a:buClr>
                <a:srgbClr val="0E594D"/>
              </a:buClr>
              <a:buSzPct val="45000"/>
              <a:buNone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endParaRPr lang="pt-BR" sz="2200"/>
          </a:p>
          <a:p>
            <a:pPr marL="390246" indent="-293764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 sz="2200"/>
              <a:t>População</a:t>
            </a:r>
          </a:p>
          <a:p>
            <a:pPr marL="390246" indent="-293764">
              <a:buClr>
                <a:srgbClr val="0E594D"/>
              </a:buClr>
              <a:buSzPct val="45000"/>
              <a:buNone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endParaRPr lang="pt-BR" sz="2200"/>
          </a:p>
          <a:p>
            <a:pPr marL="390246" indent="-293764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 sz="2200"/>
              <a:t>Fitness</a:t>
            </a:r>
          </a:p>
          <a:p>
            <a:pPr marL="390246" indent="-293764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 sz="2200"/>
              <a:t>Genotipo ou genoma</a:t>
            </a:r>
          </a:p>
          <a:p>
            <a:pPr marL="390246" indent="-293764">
              <a:buClr>
                <a:srgbClr val="0E594D"/>
              </a:buClr>
              <a:buSzPct val="45000"/>
              <a:buNone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endParaRPr lang="pt-BR" sz="2200"/>
          </a:p>
          <a:p>
            <a:pPr marL="390246" indent="-293764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 sz="2200"/>
              <a:t>Chromossomo</a:t>
            </a:r>
          </a:p>
          <a:p>
            <a:pPr marL="390246" indent="-293764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 sz="2200"/>
              <a:t>Gene</a:t>
            </a:r>
          </a:p>
          <a:p>
            <a:pPr marL="390246" indent="-293764">
              <a:buClr>
                <a:srgbClr val="0E594D"/>
              </a:buClr>
              <a:buSzPct val="45000"/>
              <a:buNone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endParaRPr lang="pt-BR" sz="2200"/>
          </a:p>
          <a:p>
            <a:pPr marL="390246" indent="-293764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 sz="2200"/>
              <a:t>Allelo</a:t>
            </a:r>
          </a:p>
          <a:p>
            <a:pPr marL="390246" indent="-293764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 sz="2200"/>
              <a:t>Fenotipo</a:t>
            </a:r>
          </a:p>
          <a:p>
            <a:pPr marL="390246" indent="-293764">
              <a:buClr>
                <a:srgbClr val="0E594D"/>
              </a:buClr>
              <a:buSzPct val="45000"/>
              <a:buNone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endParaRPr lang="pt-BR" sz="2200"/>
          </a:p>
          <a:p>
            <a:pPr marL="390246" indent="-293764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 sz="2200"/>
              <a:t>geração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2"/>
          </p:nvPr>
        </p:nvSpPr>
        <p:spPr>
          <a:xfrm>
            <a:off x="6196801" y="1906760"/>
            <a:ext cx="3810240" cy="4644488"/>
          </a:xfrm>
          <a:ln/>
        </p:spPr>
        <p:txBody>
          <a:bodyPr vert="horz" lIns="91440" tIns="19267" rIns="91440" bIns="45720" rtlCol="0">
            <a:normAutofit fontScale="85000" lnSpcReduction="10000"/>
          </a:bodyPr>
          <a:lstStyle/>
          <a:p>
            <a:pPr marL="390246" indent="-293764">
              <a:buClr>
                <a:srgbClr val="0E594D"/>
              </a:buClr>
              <a:buSzPct val="45000"/>
              <a:buNone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 sz="2200"/>
              <a:t>Solução Candidata</a:t>
            </a:r>
          </a:p>
          <a:p>
            <a:pPr marL="390246" indent="-293764">
              <a:buClr>
                <a:srgbClr val="0E594D"/>
              </a:buClr>
              <a:buSzPct val="45000"/>
              <a:buNone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 sz="2200"/>
              <a:t>Um filho é uma modificação dos pais</a:t>
            </a:r>
          </a:p>
          <a:p>
            <a:pPr marL="390246" indent="-293764">
              <a:buClr>
                <a:srgbClr val="0E594D"/>
              </a:buClr>
              <a:buSzPct val="45000"/>
              <a:buNone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 sz="2200"/>
              <a:t>Um conjunto de soluções candidatas</a:t>
            </a:r>
          </a:p>
          <a:p>
            <a:pPr marL="390246" indent="-293764">
              <a:buClr>
                <a:srgbClr val="0E594D"/>
              </a:buClr>
              <a:buSzPct val="45000"/>
              <a:buNone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 sz="2200"/>
              <a:t>Qualidade</a:t>
            </a:r>
          </a:p>
          <a:p>
            <a:pPr marL="390246" indent="-293764">
              <a:buClr>
                <a:srgbClr val="0E594D"/>
              </a:buClr>
              <a:buSzPct val="45000"/>
              <a:buNone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 sz="2200"/>
              <a:t>Estrutura de dados do indivíduo</a:t>
            </a:r>
          </a:p>
          <a:p>
            <a:pPr marL="390246" indent="-293764">
              <a:buClr>
                <a:srgbClr val="0E594D"/>
              </a:buClr>
              <a:buSzPct val="45000"/>
              <a:buNone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 sz="2200"/>
              <a:t>Um genotipo</a:t>
            </a:r>
          </a:p>
          <a:p>
            <a:pPr marL="390246" indent="-293764">
              <a:buClr>
                <a:srgbClr val="0E594D"/>
              </a:buClr>
              <a:buSzPct val="45000"/>
              <a:buNone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 sz="2200"/>
              <a:t>Uma posição particular do genoma</a:t>
            </a:r>
          </a:p>
          <a:p>
            <a:pPr marL="390246" indent="-293764">
              <a:buClr>
                <a:srgbClr val="0E594D"/>
              </a:buClr>
              <a:buSzPct val="45000"/>
              <a:buNone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 sz="2200"/>
              <a:t>Um valor do gene</a:t>
            </a:r>
          </a:p>
          <a:p>
            <a:pPr marL="390246" indent="-293764">
              <a:buClr>
                <a:srgbClr val="0E594D"/>
              </a:buClr>
              <a:buSzPct val="45000"/>
              <a:buNone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 sz="2200"/>
              <a:t>Sua representação no problema</a:t>
            </a:r>
          </a:p>
          <a:p>
            <a:pPr marL="390246" indent="-293764">
              <a:buClr>
                <a:srgbClr val="0E594D"/>
              </a:buClr>
              <a:buSzPct val="45000"/>
              <a:buNone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 sz="2200"/>
              <a:t>iteração</a:t>
            </a:r>
          </a:p>
        </p:txBody>
      </p:sp>
    </p:spTree>
    <p:extLst>
      <p:ext uri="{BB962C8B-B14F-4D97-AF65-F5344CB8AC3E}">
        <p14:creationId xmlns:p14="http://schemas.microsoft.com/office/powerpoint/2010/main" val="35633135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3200" b="1"/>
              <a:t>Terminologia</a:t>
            </a:r>
            <a:br>
              <a:rPr lang="pt-BR" sz="3200" b="1"/>
            </a:br>
            <a:r>
              <a:rPr lang="pt-BR" sz="3200" b="1"/>
              <a:t>Analogia com Biologia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87601" y="1827213"/>
            <a:ext cx="7820025" cy="4114800"/>
          </a:xfrm>
        </p:spPr>
        <p:txBody>
          <a:bodyPr>
            <a:normAutofit lnSpcReduction="10000"/>
          </a:bodyPr>
          <a:lstStyle/>
          <a:p>
            <a:pPr>
              <a:spcAft>
                <a:spcPct val="30000"/>
              </a:spcAft>
            </a:pPr>
            <a:r>
              <a:rPr lang="pt-BR"/>
              <a:t>Cromossomo - codificação de uma possível solução – indivíduo (“string”);</a:t>
            </a:r>
          </a:p>
          <a:p>
            <a:pPr>
              <a:spcAft>
                <a:spcPct val="30000"/>
              </a:spcAft>
            </a:pPr>
            <a:r>
              <a:rPr lang="pt-BR"/>
              <a:t>Os parâmetros do problema de otimização são representados por cadeias de valores.</a:t>
            </a:r>
          </a:p>
          <a:p>
            <a:pPr>
              <a:spcAft>
                <a:spcPct val="30000"/>
              </a:spcAft>
            </a:pPr>
            <a:r>
              <a:rPr lang="pt-BR"/>
              <a:t>Exemplos:</a:t>
            </a:r>
          </a:p>
          <a:p>
            <a:pPr lvl="1">
              <a:spcAft>
                <a:spcPct val="30000"/>
              </a:spcAft>
            </a:pPr>
            <a:r>
              <a:rPr lang="pt-BR" sz="1800"/>
              <a:t>Vetores de reais: (2.345, 4.3454, 5.1, 3.4)</a:t>
            </a:r>
          </a:p>
          <a:p>
            <a:pPr lvl="1">
              <a:spcAft>
                <a:spcPct val="30000"/>
              </a:spcAft>
            </a:pPr>
            <a:r>
              <a:rPr lang="pt-BR" sz="1800"/>
              <a:t>Cadeias de bits: (111011011)</a:t>
            </a:r>
          </a:p>
          <a:p>
            <a:pPr lvl="1">
              <a:spcAft>
                <a:spcPct val="30000"/>
              </a:spcAft>
            </a:pPr>
            <a:r>
              <a:rPr lang="pt-BR" sz="1800"/>
              <a:t>Vetores de inteiros: (1,4,2,5,2,8)</a:t>
            </a:r>
          </a:p>
          <a:p>
            <a:pPr lvl="1">
              <a:spcAft>
                <a:spcPct val="30000"/>
              </a:spcAft>
            </a:pPr>
            <a:r>
              <a:rPr lang="pt-BR" sz="1800"/>
              <a:t>ou outra estrutura de dados;</a:t>
            </a:r>
            <a:endParaRPr lang="pt-BR"/>
          </a:p>
          <a:p>
            <a:pPr>
              <a:spcAft>
                <a:spcPct val="30000"/>
              </a:spcAft>
            </a:pPr>
            <a:r>
              <a:rPr lang="pt-BR"/>
              <a:t>Gene - Codifica uma característica particular do indivíduo (“bit”);</a:t>
            </a:r>
          </a:p>
        </p:txBody>
      </p:sp>
    </p:spTree>
    <p:extLst>
      <p:ext uri="{BB962C8B-B14F-4D97-AF65-F5344CB8AC3E}">
        <p14:creationId xmlns:p14="http://schemas.microsoft.com/office/powerpoint/2010/main" val="3545939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3200" b="1"/>
              <a:t>Terminologia</a:t>
            </a:r>
            <a:br>
              <a:rPr lang="pt-BR" sz="3200" b="1"/>
            </a:br>
            <a:r>
              <a:rPr lang="pt-BR" sz="3200" b="1"/>
              <a:t>Analogia com Biologia</a:t>
            </a:r>
          </a:p>
        </p:txBody>
      </p:sp>
      <p:sp>
        <p:nvSpPr>
          <p:cNvPr id="603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ct val="30000"/>
              </a:spcAft>
            </a:pPr>
            <a:r>
              <a:rPr lang="pt-BR" sz="2000"/>
              <a:t>Alelo</a:t>
            </a:r>
          </a:p>
          <a:p>
            <a:pPr lvl="1">
              <a:spcAft>
                <a:spcPct val="30000"/>
              </a:spcAft>
            </a:pPr>
            <a:r>
              <a:rPr lang="pt-BR" sz="2000"/>
              <a:t>Valores que o gene pode assumir.</a:t>
            </a:r>
          </a:p>
          <a:p>
            <a:pPr lvl="1">
              <a:spcAft>
                <a:spcPct val="30000"/>
              </a:spcAft>
            </a:pPr>
            <a:r>
              <a:rPr lang="pt-BR" sz="2000"/>
              <a:t>Ex.: um gene representando a cor de um objeto pode ter alelos como azul, preto, verde etc...</a:t>
            </a:r>
            <a:endParaRPr lang="pt-BR" sz="1800"/>
          </a:p>
          <a:p>
            <a:pPr>
              <a:spcAft>
                <a:spcPct val="30000"/>
              </a:spcAft>
            </a:pPr>
            <a:r>
              <a:rPr lang="pt-BR" sz="2000"/>
              <a:t>Locus - Posição de um bit específico no indivíduo ou “string”; </a:t>
            </a:r>
          </a:p>
          <a:p>
            <a:pPr>
              <a:spcAft>
                <a:spcPct val="30000"/>
              </a:spcAft>
            </a:pPr>
            <a:r>
              <a:rPr lang="pt-BR" sz="2000"/>
              <a:t>Genótipo – indivíduo candidato à solução – x;</a:t>
            </a:r>
          </a:p>
          <a:p>
            <a:pPr>
              <a:spcAft>
                <a:spcPct val="30000"/>
              </a:spcAft>
            </a:pPr>
            <a:r>
              <a:rPr lang="pt-BR" sz="2000"/>
              <a:t>Fenótipo – valor da função para um dado indivíduo f(x).</a:t>
            </a:r>
          </a:p>
          <a:p>
            <a:endParaRPr lang="pt-BR" sz="2000"/>
          </a:p>
        </p:txBody>
      </p:sp>
    </p:spTree>
    <p:extLst>
      <p:ext uri="{BB962C8B-B14F-4D97-AF65-F5344CB8AC3E}">
        <p14:creationId xmlns:p14="http://schemas.microsoft.com/office/powerpoint/2010/main" val="42416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Cromossomo - Indivíduo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95551" y="1827214"/>
            <a:ext cx="7712075" cy="466248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pt-BR" sz="2000"/>
              <a:t>Possíveis soluções para um determinado problema;</a:t>
            </a:r>
          </a:p>
          <a:p>
            <a:pPr>
              <a:lnSpc>
                <a:spcPct val="90000"/>
              </a:lnSpc>
            </a:pPr>
            <a:endParaRPr lang="pt-BR" sz="2000"/>
          </a:p>
          <a:p>
            <a:pPr>
              <a:lnSpc>
                <a:spcPct val="90000"/>
              </a:lnSpc>
            </a:pPr>
            <a:r>
              <a:rPr lang="pt-BR" sz="2000"/>
              <a:t>Composto de </a:t>
            </a:r>
            <a:r>
              <a:rPr lang="pt-BR" sz="2000" b="1">
                <a:solidFill>
                  <a:schemeClr val="tx2"/>
                </a:solidFill>
              </a:rPr>
              <a:t>genes</a:t>
            </a:r>
            <a:r>
              <a:rPr lang="pt-BR" sz="2000"/>
              <a:t> - cada gene possui um local fixo no cromossomo (locus); </a:t>
            </a:r>
          </a:p>
          <a:p>
            <a:pPr>
              <a:lnSpc>
                <a:spcPct val="90000"/>
              </a:lnSpc>
            </a:pPr>
            <a:endParaRPr lang="pt-BR" sz="2000"/>
          </a:p>
          <a:p>
            <a:pPr>
              <a:lnSpc>
                <a:spcPct val="90000"/>
              </a:lnSpc>
            </a:pPr>
            <a:r>
              <a:rPr lang="pt-BR" sz="2000"/>
              <a:t>Definido por uma </a:t>
            </a:r>
            <a:r>
              <a:rPr lang="pt-BR" sz="2000" b="1" i="1">
                <a:solidFill>
                  <a:schemeClr val="tx2"/>
                </a:solidFill>
              </a:rPr>
              <a:t>string</a:t>
            </a:r>
            <a:r>
              <a:rPr lang="pt-BR" sz="2000"/>
              <a:t> de comprimento finito ;</a:t>
            </a:r>
          </a:p>
          <a:p>
            <a:pPr>
              <a:lnSpc>
                <a:spcPct val="90000"/>
              </a:lnSpc>
            </a:pPr>
            <a:endParaRPr lang="pt-BR" sz="2000"/>
          </a:p>
          <a:p>
            <a:pPr>
              <a:lnSpc>
                <a:spcPct val="90000"/>
              </a:lnSpc>
            </a:pPr>
            <a:r>
              <a:rPr lang="pt-BR" sz="2000"/>
              <a:t>Conjunto de atributos da solução;</a:t>
            </a:r>
          </a:p>
          <a:p>
            <a:pPr>
              <a:lnSpc>
                <a:spcPct val="90000"/>
              </a:lnSpc>
            </a:pPr>
            <a:endParaRPr lang="pt-BR" sz="2000"/>
          </a:p>
          <a:p>
            <a:pPr>
              <a:lnSpc>
                <a:spcPct val="90000"/>
              </a:lnSpc>
            </a:pPr>
            <a:r>
              <a:rPr lang="pt-BR" sz="2000"/>
              <a:t>Cada atributo é uma sequência de bits e o indivíduo é conjunto das sequências de bits (</a:t>
            </a:r>
            <a:r>
              <a:rPr lang="pt-BR" sz="2000" b="1">
                <a:solidFill>
                  <a:schemeClr val="tx2"/>
                </a:solidFill>
              </a:rPr>
              <a:t>gene</a:t>
            </a:r>
            <a:r>
              <a:rPr lang="pt-BR" sz="2000"/>
              <a:t>);</a:t>
            </a:r>
          </a:p>
          <a:p>
            <a:pPr>
              <a:lnSpc>
                <a:spcPct val="90000"/>
              </a:lnSpc>
            </a:pPr>
            <a:endParaRPr lang="pt-BR" sz="2000"/>
          </a:p>
          <a:p>
            <a:r>
              <a:rPr lang="pt-BR" sz="2000" b="1">
                <a:solidFill>
                  <a:schemeClr val="tx2"/>
                </a:solidFill>
              </a:rPr>
              <a:t>Alelo</a:t>
            </a:r>
            <a:r>
              <a:rPr lang="pt-BR" sz="2000"/>
              <a:t> - conjunto de valores possíveis de serem atribuídos a um determinado bit </a:t>
            </a:r>
          </a:p>
        </p:txBody>
      </p:sp>
    </p:spTree>
    <p:extLst>
      <p:ext uri="{BB962C8B-B14F-4D97-AF65-F5344CB8AC3E}">
        <p14:creationId xmlns:p14="http://schemas.microsoft.com/office/powerpoint/2010/main" val="2307236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70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70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706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706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Genótipo x Fenótipo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4113" y="1827213"/>
            <a:ext cx="7783512" cy="4114800"/>
          </a:xfrm>
        </p:spPr>
        <p:txBody>
          <a:bodyPr/>
          <a:lstStyle/>
          <a:p>
            <a:r>
              <a:rPr lang="pt-BR"/>
              <a:t>Genótipo - Conjunto de cromossomos, genes e alelos - variável independente x;</a:t>
            </a:r>
          </a:p>
          <a:p>
            <a:endParaRPr lang="pt-BR"/>
          </a:p>
          <a:p>
            <a:r>
              <a:rPr lang="pt-BR"/>
              <a:t>Fenótipo - características conferidas ao genótipo (variável dependente ou função, f(x)).</a:t>
            </a:r>
          </a:p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2543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3200" b="1"/>
              <a:t>Requisitos para a implementação de um AG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Aft>
                <a:spcPct val="30000"/>
              </a:spcAft>
            </a:pPr>
            <a:r>
              <a:rPr lang="pt-BR" sz="2200">
                <a:cs typeface="Times New Roman" panose="02020603050405020304" pitchFamily="18" charset="0"/>
              </a:rPr>
              <a:t>Codificação genética das possíveis soluções do problema;</a:t>
            </a:r>
          </a:p>
          <a:p>
            <a:pPr algn="just">
              <a:spcAft>
                <a:spcPct val="30000"/>
              </a:spcAft>
            </a:pPr>
            <a:r>
              <a:rPr lang="pt-BR" sz="2200">
                <a:cs typeface="Times New Roman" panose="02020603050405020304" pitchFamily="18" charset="0"/>
              </a:rPr>
              <a:t>População inicial com diversidade suficiente para permitir ao algoritmo combinar características e produzir novas soluções;</a:t>
            </a:r>
          </a:p>
          <a:p>
            <a:pPr algn="just">
              <a:spcAft>
                <a:spcPct val="30000"/>
              </a:spcAft>
            </a:pPr>
            <a:r>
              <a:rPr lang="pt-BR" sz="2200">
                <a:cs typeface="Times New Roman" panose="02020603050405020304" pitchFamily="18" charset="0"/>
              </a:rPr>
              <a:t>Definição de um método para medir a qualidade de uma solução potencial;</a:t>
            </a:r>
          </a:p>
          <a:p>
            <a:pPr algn="just">
              <a:spcAft>
                <a:spcPct val="30000"/>
              </a:spcAft>
            </a:pPr>
            <a:r>
              <a:rPr lang="pt-BR" sz="2200">
                <a:cs typeface="Times New Roman" panose="02020603050405020304" pitchFamily="18" charset="0"/>
              </a:rPr>
              <a:t>Definição de procedimentos de combinação de soluções para gerar novos indivíduos na população;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endParaRPr lang="pt-BR" sz="2200"/>
          </a:p>
        </p:txBody>
      </p:sp>
    </p:spTree>
    <p:extLst>
      <p:ext uri="{BB962C8B-B14F-4D97-AF65-F5344CB8AC3E}">
        <p14:creationId xmlns:p14="http://schemas.microsoft.com/office/powerpoint/2010/main" val="1897823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Aft>
                <a:spcPct val="30000"/>
              </a:spcAft>
            </a:pPr>
            <a:r>
              <a:rPr lang="pt-BR" sz="2400">
                <a:cs typeface="Times New Roman" panose="02020603050405020304" pitchFamily="18" charset="0"/>
              </a:rPr>
              <a:t>Definição de um critério de escolha das soluções que permanecerão na população ou que serão retirados desta; </a:t>
            </a:r>
          </a:p>
          <a:p>
            <a:pPr algn="just">
              <a:spcAft>
                <a:spcPct val="30000"/>
              </a:spcAft>
            </a:pPr>
            <a:r>
              <a:rPr lang="pt-BR" sz="2400">
                <a:cs typeface="Times New Roman" panose="02020603050405020304" pitchFamily="18" charset="0"/>
              </a:rPr>
              <a:t>Definição de um procedimento para introduzir, periodicamente, alterações em algumas soluções da população;</a:t>
            </a:r>
          </a:p>
          <a:p>
            <a:pPr algn="just"/>
            <a:r>
              <a:rPr lang="pt-BR" sz="2400">
                <a:cs typeface="Times New Roman" panose="02020603050405020304" pitchFamily="18" charset="0"/>
              </a:rPr>
              <a:t>Desse modo mantém-se a diversidade da população e a possibilidade de se produzir soluções inovadoras para serem avaliadas pelo critério de seleção dos mais aptos.</a:t>
            </a:r>
          </a:p>
          <a:p>
            <a:endParaRPr lang="pt-BR" sz="2400"/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pt-BR" b="1"/>
              <a:t>Requisitos para a implementação de um AG</a:t>
            </a:r>
          </a:p>
        </p:txBody>
      </p:sp>
    </p:spTree>
    <p:extLst>
      <p:ext uri="{BB962C8B-B14F-4D97-AF65-F5344CB8AC3E}">
        <p14:creationId xmlns:p14="http://schemas.microsoft.com/office/powerpoint/2010/main" val="2054909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Idéia Fundamental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400"/>
              <a:t>Tratar as possíveis soluções do problema como </a:t>
            </a:r>
            <a:r>
              <a:rPr lang="pt-BR" sz="2400">
                <a:solidFill>
                  <a:schemeClr val="tx2"/>
                </a:solidFill>
              </a:rPr>
              <a:t>"indivíduos"</a:t>
            </a:r>
            <a:r>
              <a:rPr lang="pt-BR" sz="2400"/>
              <a:t> de uma "população", que irá "evoluir" a cada iteração ou "geração". </a:t>
            </a:r>
          </a:p>
          <a:p>
            <a:endParaRPr lang="pt-BR" sz="2400"/>
          </a:p>
          <a:p>
            <a:r>
              <a:rPr lang="pt-BR" sz="2400"/>
              <a:t>Para isso é necessário construir um modelo de evolução onde os indivíduos sejam soluções de um problema.</a:t>
            </a:r>
          </a:p>
        </p:txBody>
      </p:sp>
    </p:spTree>
    <p:extLst>
      <p:ext uri="{BB962C8B-B14F-4D97-AF65-F5344CB8AC3E}">
        <p14:creationId xmlns:p14="http://schemas.microsoft.com/office/powerpoint/2010/main" val="1547666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2196481" y="544377"/>
            <a:ext cx="7807680" cy="1062832"/>
          </a:xfrm>
          <a:ln/>
        </p:spPr>
        <p:txBody>
          <a:bodyPr vert="horz" lIns="91440" tIns="35268" rIns="91440" bIns="45720" rtlCol="0" anchor="t">
            <a:normAutofit/>
          </a:bodyPr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t-BR"/>
              <a:t>Métodos Populacionais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96481" y="1906762"/>
            <a:ext cx="7807680" cy="4238365"/>
          </a:xfrm>
          <a:ln/>
        </p:spPr>
        <p:txBody>
          <a:bodyPr/>
          <a:lstStyle/>
          <a:p>
            <a:pPr marL="390246" indent="-293764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/>
              <a:t>Mantém um conjunto de soluções candidatas e não só uma solução</a:t>
            </a:r>
          </a:p>
          <a:p>
            <a:pPr marL="390246" indent="-293764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/>
              <a:t>Cada solução será modificada e avaliada </a:t>
            </a:r>
          </a:p>
          <a:p>
            <a:pPr marL="390246" indent="-293764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/>
              <a:t>Hill-Climbing paralelos ??</a:t>
            </a:r>
          </a:p>
          <a:p>
            <a:pPr marL="781932" lvl="1" indent="-519848">
              <a:buSzPct val="75000"/>
              <a:buFont typeface="Symbol" charset="2"/>
              <a:buChar char=""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/>
              <a:t>Uma solução afeta a outra</a:t>
            </a:r>
          </a:p>
          <a:p>
            <a:pPr marL="781932" lvl="1" indent="-519848">
              <a:buSzPct val="75000"/>
              <a:buFont typeface="Symbol" charset="2"/>
              <a:buChar char=""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/>
              <a:t>Soluções ruins podem ser descartadas ou</a:t>
            </a:r>
          </a:p>
          <a:p>
            <a:pPr marL="781932" lvl="1" indent="-519848">
              <a:buSzPct val="75000"/>
              <a:buFont typeface="Symbol" charset="2"/>
              <a:buChar char=""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/>
              <a:t>Mover para as soluções boas</a:t>
            </a:r>
          </a:p>
        </p:txBody>
      </p:sp>
    </p:spTree>
    <p:extLst>
      <p:ext uri="{BB962C8B-B14F-4D97-AF65-F5344CB8AC3E}">
        <p14:creationId xmlns:p14="http://schemas.microsoft.com/office/powerpoint/2010/main" val="38579354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Processo Iterativo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pt-BR" sz="2500"/>
              <a:t>Procedimento iterativo que mantém uma população de estruturas (indivíduos) - possíveis soluções para um  problema; </a:t>
            </a:r>
          </a:p>
          <a:p>
            <a:pPr>
              <a:lnSpc>
                <a:spcPct val="80000"/>
              </a:lnSpc>
            </a:pPr>
            <a:endParaRPr lang="pt-BR" sz="2500"/>
          </a:p>
          <a:p>
            <a:pPr>
              <a:lnSpc>
                <a:spcPct val="80000"/>
              </a:lnSpc>
            </a:pPr>
            <a:r>
              <a:rPr lang="pt-BR" sz="2500"/>
              <a:t>A cada iteração (“geração”), os indivíduos da população passam por uma avaliação que verifica sua capacidade em oferecer uma solução satisfatória para o problema;</a:t>
            </a:r>
          </a:p>
          <a:p>
            <a:pPr>
              <a:lnSpc>
                <a:spcPct val="80000"/>
              </a:lnSpc>
            </a:pPr>
            <a:endParaRPr lang="pt-BR" sz="2500"/>
          </a:p>
          <a:p>
            <a:pPr>
              <a:lnSpc>
                <a:spcPct val="80000"/>
              </a:lnSpc>
            </a:pPr>
            <a:r>
              <a:rPr lang="pt-BR" sz="2500"/>
              <a:t>Esta avaliação é feita conforme uma função que recebe o nome de função de aptidão, ou função de </a:t>
            </a:r>
            <a:r>
              <a:rPr lang="pt-BR" sz="2500" i="1"/>
              <a:t>fitness</a:t>
            </a:r>
            <a:r>
              <a:rPr lang="pt-BR" sz="2500"/>
              <a:t>. </a:t>
            </a:r>
          </a:p>
          <a:p>
            <a:pPr>
              <a:lnSpc>
                <a:spcPct val="80000"/>
              </a:lnSpc>
            </a:pPr>
            <a:endParaRPr lang="pt-BR" sz="2500"/>
          </a:p>
        </p:txBody>
      </p:sp>
    </p:spTree>
    <p:extLst>
      <p:ext uri="{BB962C8B-B14F-4D97-AF65-F5344CB8AC3E}">
        <p14:creationId xmlns:p14="http://schemas.microsoft.com/office/powerpoint/2010/main" val="1554705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Estrutura Genérica de um AG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</a:t>
            </a:r>
            <a:r>
              <a:rPr lang="en-GB" dirty="0" smtClean="0"/>
              <a:t>&lt;-0</a:t>
            </a:r>
          </a:p>
          <a:p>
            <a:r>
              <a:rPr lang="pt-BR" dirty="0" smtClean="0"/>
              <a:t>Gerar a população inicial P(t)</a:t>
            </a:r>
          </a:p>
          <a:p>
            <a:r>
              <a:rPr lang="pt-BR" dirty="0" smtClean="0"/>
              <a:t>Avaliar os indivíduos de P(t)</a:t>
            </a:r>
          </a:p>
          <a:p>
            <a:r>
              <a:rPr lang="pt-BR" dirty="0" smtClean="0"/>
              <a:t>Repita</a:t>
            </a:r>
          </a:p>
          <a:p>
            <a:pPr lvl="1"/>
            <a:r>
              <a:rPr lang="pt-BR" dirty="0" smtClean="0"/>
              <a:t>Selecionar progenitores P’(t) a partir de P(t)</a:t>
            </a:r>
          </a:p>
          <a:p>
            <a:pPr lvl="1"/>
            <a:r>
              <a:rPr lang="pt-BR" dirty="0" smtClean="0"/>
              <a:t>Aplicar operadores genéticos a P’(t) obtendo a nova população P(t+1)</a:t>
            </a:r>
          </a:p>
          <a:p>
            <a:pPr lvl="1"/>
            <a:r>
              <a:rPr lang="pt-BR" dirty="0" smtClean="0"/>
              <a:t>Avaliar P(t+1)</a:t>
            </a:r>
          </a:p>
          <a:p>
            <a:pPr lvl="1"/>
            <a:r>
              <a:rPr lang="pt-BR" dirty="0" smtClean="0"/>
              <a:t>t&lt;-(t+1)</a:t>
            </a:r>
          </a:p>
          <a:p>
            <a:r>
              <a:rPr lang="pt-BR" dirty="0" smtClean="0"/>
              <a:t>Até (critério de terminação atingido)</a:t>
            </a:r>
          </a:p>
          <a:p>
            <a:r>
              <a:rPr lang="pt-BR" dirty="0" smtClean="0"/>
              <a:t>Devolver resultado final de otimização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6320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Seleção Proporcional - Roleta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894014" y="1628775"/>
            <a:ext cx="7197725" cy="4313238"/>
          </a:xfrm>
        </p:spPr>
        <p:txBody>
          <a:bodyPr/>
          <a:lstStyle/>
          <a:p>
            <a:r>
              <a:rPr lang="pt-BR" sz="2100"/>
              <a:t>Especifica a probabilidade de que cada indivíduo seja selecionado para a próxima geração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sz="2100"/>
              <a:t> </a:t>
            </a:r>
          </a:p>
          <a:p>
            <a:pPr>
              <a:buFont typeface="Wingdings" panose="05000000000000000000" pitchFamily="2" charset="2"/>
              <a:buNone/>
            </a:pPr>
            <a:endParaRPr lang="pt-BR" sz="2100"/>
          </a:p>
          <a:p>
            <a:pPr>
              <a:buFont typeface="Wingdings" panose="05000000000000000000" pitchFamily="2" charset="2"/>
              <a:buNone/>
            </a:pPr>
            <a:endParaRPr lang="pt-BR" sz="2100"/>
          </a:p>
          <a:p>
            <a:pPr>
              <a:buFont typeface="Wingdings" panose="05000000000000000000" pitchFamily="2" charset="2"/>
              <a:buNone/>
            </a:pPr>
            <a:endParaRPr lang="pt-BR" sz="2100" i="1">
              <a:latin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pt-BR" sz="2100" i="1">
                <a:latin typeface="Times New Roman" panose="02020603050405020304" pitchFamily="18" charset="0"/>
              </a:rPr>
              <a:t>       f</a:t>
            </a:r>
            <a:r>
              <a:rPr lang="pt-BR" sz="2100" i="1" baseline="-25000">
                <a:latin typeface="Times New Roman" panose="02020603050405020304" pitchFamily="18" charset="0"/>
              </a:rPr>
              <a:t>i</a:t>
            </a:r>
            <a:r>
              <a:rPr lang="pt-BR" sz="2100"/>
              <a:t> é o valor de aptidão do indivíduo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sz="2100"/>
              <a:t> 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sz="2100"/>
              <a:t>            - valor acumulado de aptidão de todos os</a:t>
            </a:r>
          </a:p>
          <a:p>
            <a:pPr>
              <a:buFont typeface="Wingdings" panose="05000000000000000000" pitchFamily="2" charset="2"/>
              <a:buNone/>
            </a:pPr>
            <a:r>
              <a:rPr lang="pt-BR" sz="2100"/>
              <a:t>              indivíduos da população (</a:t>
            </a:r>
            <a:r>
              <a:rPr lang="pt-BR" sz="2100" i="1">
                <a:latin typeface="Times New Roman" panose="02020603050405020304" pitchFamily="18" charset="0"/>
              </a:rPr>
              <a:t>n</a:t>
            </a:r>
            <a:r>
              <a:rPr lang="pt-BR" sz="2100"/>
              <a:t>)</a:t>
            </a:r>
          </a:p>
        </p:txBody>
      </p:sp>
      <p:graphicFrame>
        <p:nvGraphicFramePr>
          <p:cNvPr id="109574" name="Object 6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132513" y="2492375"/>
          <a:ext cx="1397000" cy="138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" name="Equation" r:id="rId4" imgW="1396800" imgH="1384200" progId="Equation.DSMT4">
                  <p:embed/>
                </p:oleObj>
              </mc:Choice>
              <mc:Fallback>
                <p:oleObj name="Equation" r:id="rId4" imgW="1396800" imgH="1384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2513" y="2492375"/>
                        <a:ext cx="1397000" cy="1384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9573" name="Rectangle 5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t-BR"/>
          </a:p>
        </p:txBody>
      </p:sp>
      <p:graphicFrame>
        <p:nvGraphicFramePr>
          <p:cNvPr id="109578" name="Object 10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3503613" y="4508501"/>
          <a:ext cx="508000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Equation" r:id="rId6" imgW="698400" imgH="939600" progId="Equation.DSMT4">
                  <p:embed/>
                </p:oleObj>
              </mc:Choice>
              <mc:Fallback>
                <p:oleObj name="Equation" r:id="rId6" imgW="698400" imgH="939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3613" y="4508501"/>
                        <a:ext cx="508000" cy="684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53752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109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1000"/>
                                        <p:tgtEl>
                                          <p:spTgt spid="109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109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1000"/>
                                        <p:tgtEl>
                                          <p:spTgt spid="109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Roleta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894014" y="1592263"/>
            <a:ext cx="7197725" cy="4824412"/>
          </a:xfrm>
        </p:spPr>
        <p:txBody>
          <a:bodyPr>
            <a:normAutofit lnSpcReduction="10000"/>
          </a:bodyPr>
          <a:lstStyle/>
          <a:p>
            <a:r>
              <a:rPr lang="pt-BR" sz="2100"/>
              <a:t>Cada indivíduo da população recebe uma porção da roleta proporcional ao seu valor </a:t>
            </a:r>
            <a:r>
              <a:rPr lang="pt-BR" sz="2100" i="1">
                <a:latin typeface="Times New Roman" panose="02020603050405020304" pitchFamily="18" charset="0"/>
              </a:rPr>
              <a:t>p</a:t>
            </a:r>
            <a:r>
              <a:rPr lang="pt-BR" sz="2100" i="1" baseline="-25000">
                <a:latin typeface="Times New Roman" panose="02020603050405020304" pitchFamily="18" charset="0"/>
              </a:rPr>
              <a:t>i</a:t>
            </a:r>
            <a:r>
              <a:rPr lang="pt-BR" sz="2100"/>
              <a:t>;</a:t>
            </a:r>
          </a:p>
          <a:p>
            <a:endParaRPr lang="pt-BR" sz="2100"/>
          </a:p>
          <a:p>
            <a:endParaRPr lang="pt-BR" sz="2100"/>
          </a:p>
          <a:p>
            <a:endParaRPr lang="pt-BR" sz="2100"/>
          </a:p>
          <a:p>
            <a:endParaRPr lang="pt-BR" sz="2100"/>
          </a:p>
          <a:p>
            <a:endParaRPr lang="pt-BR" sz="2100"/>
          </a:p>
          <a:p>
            <a:endParaRPr lang="pt-BR" sz="2100"/>
          </a:p>
          <a:p>
            <a:endParaRPr lang="pt-BR" sz="2100"/>
          </a:p>
          <a:p>
            <a:r>
              <a:rPr lang="pt-BR" sz="2100"/>
              <a:t>O sorteio dos elementos é feito através de um </a:t>
            </a:r>
            <a:r>
              <a:rPr lang="pt-BR" sz="2100">
                <a:solidFill>
                  <a:schemeClr val="hlink"/>
                </a:solidFill>
              </a:rPr>
              <a:t>“</a:t>
            </a:r>
            <a:r>
              <a:rPr lang="pt-BR" sz="2100" b="1">
                <a:solidFill>
                  <a:schemeClr val="hlink"/>
                </a:solidFill>
              </a:rPr>
              <a:t>jogo de roleta”</a:t>
            </a:r>
            <a:r>
              <a:rPr lang="pt-BR" sz="2100">
                <a:solidFill>
                  <a:schemeClr val="hlink"/>
                </a:solidFill>
              </a:rPr>
              <a:t>,</a:t>
            </a:r>
            <a:r>
              <a:rPr lang="pt-BR" sz="2100"/>
              <a:t> onde a probabilidade de cada indivíduo ser selecionado é proporcional ao seu </a:t>
            </a:r>
            <a:r>
              <a:rPr lang="pt-BR" sz="2100" i="1"/>
              <a:t>fitness</a:t>
            </a:r>
            <a:r>
              <a:rPr lang="pt-BR" sz="2100"/>
              <a:t>.</a:t>
            </a:r>
          </a:p>
          <a:p>
            <a:endParaRPr lang="pt-BR" sz="2100"/>
          </a:p>
        </p:txBody>
      </p:sp>
      <p:pic>
        <p:nvPicPr>
          <p:cNvPr id="115722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2528888"/>
            <a:ext cx="3048000" cy="2076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5723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0713" y="2241551"/>
            <a:ext cx="4686300" cy="261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957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115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115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157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157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Roleta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94014" y="1827213"/>
            <a:ext cx="7558087" cy="4114800"/>
          </a:xfrm>
        </p:spPr>
        <p:txBody>
          <a:bodyPr/>
          <a:lstStyle/>
          <a:p>
            <a:r>
              <a:rPr lang="pt-BR"/>
              <a:t>Pode ocorrer que os indivíduos que possuem melhor </a:t>
            </a:r>
            <a:r>
              <a:rPr lang="pt-BR" i="1"/>
              <a:t>fitness</a:t>
            </a:r>
            <a:r>
              <a:rPr lang="pt-BR"/>
              <a:t> não sejam selecionados, pois sua chance de escolha não é de 100%;</a:t>
            </a:r>
          </a:p>
          <a:p>
            <a:pPr lvl="1"/>
            <a:r>
              <a:rPr lang="pt-BR"/>
              <a:t>Elitismo</a:t>
            </a:r>
            <a:r>
              <a:rPr lang="pt-BR" sz="2000"/>
              <a:t> (Michalewicz and Schoemauer, 1996)</a:t>
            </a:r>
            <a:r>
              <a:rPr lang="pt-BR"/>
              <a:t>, uma porcentagem da população com os melhores </a:t>
            </a:r>
            <a:r>
              <a:rPr lang="pt-BR" b="1" i="1">
                <a:solidFill>
                  <a:schemeClr val="tx2"/>
                </a:solidFill>
              </a:rPr>
              <a:t>fitness</a:t>
            </a:r>
            <a:r>
              <a:rPr lang="pt-BR"/>
              <a:t> é  preservada para a próxima geração automaticamente.</a:t>
            </a:r>
          </a:p>
        </p:txBody>
      </p:sp>
    </p:spTree>
    <p:extLst>
      <p:ext uri="{BB962C8B-B14F-4D97-AF65-F5344CB8AC3E}">
        <p14:creationId xmlns:p14="http://schemas.microsoft.com/office/powerpoint/2010/main" val="1944908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Torneio</a:t>
            </a:r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603501" y="1827213"/>
            <a:ext cx="7604125" cy="4114800"/>
          </a:xfrm>
        </p:spPr>
        <p:txBody>
          <a:bodyPr/>
          <a:lstStyle/>
          <a:p>
            <a:r>
              <a:rPr lang="pt-BR"/>
              <a:t>Um número p de indivíduos da população é escolhido aleatoriamente para formar uma sub-população temporária;</a:t>
            </a:r>
          </a:p>
          <a:p>
            <a:endParaRPr lang="pt-BR"/>
          </a:p>
          <a:p>
            <a:r>
              <a:rPr lang="pt-BR"/>
              <a:t>Deste grupo, é selecionado o melhor indivíduo.</a:t>
            </a:r>
          </a:p>
        </p:txBody>
      </p:sp>
    </p:spTree>
    <p:extLst>
      <p:ext uri="{BB962C8B-B14F-4D97-AF65-F5344CB8AC3E}">
        <p14:creationId xmlns:p14="http://schemas.microsoft.com/office/powerpoint/2010/main" val="3001033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187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187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8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Luzia Vidal de Souza – UFPR – Meta-Heurísticas</a:t>
            </a:r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Ranking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94013" y="1827214"/>
            <a:ext cx="7313612" cy="21415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sz="2100"/>
              <a:t>Os indivíduos são ordenados de acordo com seu </a:t>
            </a:r>
            <a:r>
              <a:rPr lang="pt-BR" sz="2100" i="1"/>
              <a:t>fitness</a:t>
            </a:r>
            <a:r>
              <a:rPr lang="pt-BR" sz="2100"/>
              <a:t>;</a:t>
            </a:r>
          </a:p>
          <a:p>
            <a:pPr lvl="1">
              <a:lnSpc>
                <a:spcPct val="80000"/>
              </a:lnSpc>
            </a:pPr>
            <a:r>
              <a:rPr lang="pt-BR" sz="1900"/>
              <a:t>Indivíduo menos adaptado -&gt; valor 1</a:t>
            </a:r>
          </a:p>
          <a:p>
            <a:pPr lvl="1">
              <a:lnSpc>
                <a:spcPct val="80000"/>
              </a:lnSpc>
            </a:pPr>
            <a:r>
              <a:rPr lang="pt-BR" sz="1900"/>
              <a:t>Indivíduo mais adaptado -&gt; valor igual número de indivíduos da população.</a:t>
            </a:r>
          </a:p>
          <a:p>
            <a:pPr>
              <a:lnSpc>
                <a:spcPct val="80000"/>
              </a:lnSpc>
            </a:pPr>
            <a:r>
              <a:rPr lang="pt-BR" sz="2100"/>
              <a:t>Em seguida, a cada indivíduo </a:t>
            </a:r>
            <a:r>
              <a:rPr lang="pt-BR" sz="2100" i="1">
                <a:latin typeface="Times New Roman" panose="02020603050405020304" pitchFamily="18" charset="0"/>
              </a:rPr>
              <a:t>i</a:t>
            </a:r>
            <a:r>
              <a:rPr lang="pt-BR" sz="2100"/>
              <a:t> é associada uma probabilidade </a:t>
            </a:r>
            <a:r>
              <a:rPr lang="pt-BR" sz="2100" i="1">
                <a:latin typeface="Times New Roman" panose="02020603050405020304" pitchFamily="18" charset="0"/>
              </a:rPr>
              <a:t>p</a:t>
            </a:r>
            <a:r>
              <a:rPr lang="pt-BR" sz="2100" i="1" baseline="-25000">
                <a:latin typeface="Times New Roman" panose="02020603050405020304" pitchFamily="18" charset="0"/>
              </a:rPr>
              <a:t>i</a:t>
            </a:r>
            <a:r>
              <a:rPr lang="pt-BR" sz="2100"/>
              <a:t> de ser escolhido.</a:t>
            </a:r>
          </a:p>
          <a:p>
            <a:pPr lvl="1">
              <a:lnSpc>
                <a:spcPct val="80000"/>
              </a:lnSpc>
            </a:pPr>
            <a:endParaRPr lang="pt-BR" sz="1900"/>
          </a:p>
        </p:txBody>
      </p:sp>
      <p:pic>
        <p:nvPicPr>
          <p:cNvPr id="12288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550" y="4149725"/>
            <a:ext cx="4591050" cy="207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88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0713" y="3573463"/>
            <a:ext cx="6375400" cy="3071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2887" name="AutoShape 7"/>
          <p:cNvSpPr>
            <a:spLocks noChangeArrowheads="1"/>
          </p:cNvSpPr>
          <p:nvPr/>
        </p:nvSpPr>
        <p:spPr bwMode="auto">
          <a:xfrm>
            <a:off x="6600825" y="3357564"/>
            <a:ext cx="3060700" cy="1006475"/>
          </a:xfrm>
          <a:prstGeom prst="wedgeRoundRectCallout">
            <a:avLst>
              <a:gd name="adj1" fmla="val -60995"/>
              <a:gd name="adj2" fmla="val 45898"/>
              <a:gd name="adj3" fmla="val 16667"/>
            </a:avLst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pt-PT"/>
              <a:t>Problema de minimização menor fitness = maior probabilidade 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7588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1000"/>
                                        <p:tgtEl>
                                          <p:spTgt spid="122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1000"/>
                                        <p:tgtEl>
                                          <p:spTgt spid="122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22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22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22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22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3" grpId="0" build="p"/>
      <p:bldP spid="122887" grpId="0" animBg="1"/>
      <p:bldP spid="122887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Operadores Genéticos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pt-BR" sz="2100"/>
              <a:t>Transformar a população através de sucessivas gerações até chegar a um resultado satisfatório.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pt-BR" sz="2100"/>
              <a:t>São necessários para que a população se diversifique e mantenha características de adaptação adquiridas nas gerações anteriores.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pt-BR" sz="2100"/>
              <a:t>Os operadores de cruzamento e de mutação têm um papel fundamental em um algoritmo genético.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pt-BR" sz="2100"/>
              <a:t>Os principais operadores genéticos são:</a:t>
            </a:r>
          </a:p>
          <a:p>
            <a:pPr lvl="1">
              <a:lnSpc>
                <a:spcPct val="90000"/>
              </a:lnSpc>
            </a:pPr>
            <a:r>
              <a:rPr lang="pt-BR" sz="1900"/>
              <a:t>Reprodução;</a:t>
            </a:r>
          </a:p>
          <a:p>
            <a:pPr lvl="1">
              <a:lnSpc>
                <a:spcPct val="90000"/>
              </a:lnSpc>
            </a:pPr>
            <a:r>
              <a:rPr lang="pt-BR" sz="1900"/>
              <a:t>Cruzamento;</a:t>
            </a:r>
          </a:p>
          <a:p>
            <a:pPr lvl="1">
              <a:lnSpc>
                <a:spcPct val="90000"/>
              </a:lnSpc>
            </a:pPr>
            <a:r>
              <a:rPr lang="pt-BR" sz="1900"/>
              <a:t>Mutação.</a:t>
            </a:r>
          </a:p>
        </p:txBody>
      </p:sp>
    </p:spTree>
    <p:extLst>
      <p:ext uri="{BB962C8B-B14F-4D97-AF65-F5344CB8AC3E}">
        <p14:creationId xmlns:p14="http://schemas.microsoft.com/office/powerpoint/2010/main" val="248577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4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4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24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24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1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Reprodução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pt-BR"/>
              <a:t>Seleciona-se um indivíduo da população atual e o mesmo é copiado para a próxima geração sem nenhuma alteração em sua estrutura;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pt-BR"/>
              <a:t>Este indivíduo é novamente inserido na população, ou seja, haverá duas versões do mesmo indivíduo na população;</a:t>
            </a:r>
          </a:p>
        </p:txBody>
      </p:sp>
    </p:spTree>
    <p:extLst>
      <p:ext uri="{BB962C8B-B14F-4D97-AF65-F5344CB8AC3E}">
        <p14:creationId xmlns:p14="http://schemas.microsoft.com/office/powerpoint/2010/main" val="235069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9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Cruzamento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Combina partes das soluções </a:t>
            </a:r>
          </a:p>
          <a:p>
            <a:r>
              <a:rPr lang="pt-BR" dirty="0" smtClean="0"/>
              <a:t>Tipicamente se aplica a pares de soluções com uma probabilidade   </a:t>
            </a:r>
            <a:r>
              <a:rPr lang="pt-BR" dirty="0" err="1" smtClean="0"/>
              <a:t>Pc</a:t>
            </a:r>
            <a:r>
              <a:rPr lang="pt-BR" dirty="0" smtClean="0"/>
              <a:t> </a:t>
            </a:r>
          </a:p>
          <a:p>
            <a:r>
              <a:rPr lang="pt-BR" dirty="0" err="1" smtClean="0"/>
              <a:t>Pc</a:t>
            </a:r>
            <a:r>
              <a:rPr lang="pt-BR" dirty="0" smtClean="0"/>
              <a:t> é um parâmetro do AG – valores em [0.6, 0.95]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107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2196481" y="504054"/>
            <a:ext cx="7807680" cy="1144921"/>
          </a:xfrm>
          <a:ln/>
        </p:spPr>
        <p:txBody>
          <a:bodyPr vert="horz" lIns="91440" tIns="35268" rIns="91440" bIns="45720" rtlCol="0" anchor="t">
            <a:normAutofit/>
          </a:bodyPr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t-BR"/>
              <a:t>Computação Evolutiva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96481" y="1906760"/>
            <a:ext cx="7807680" cy="4320454"/>
          </a:xfrm>
          <a:ln/>
        </p:spPr>
        <p:txBody>
          <a:bodyPr>
            <a:normAutofit/>
          </a:bodyPr>
          <a:lstStyle/>
          <a:p>
            <a:pPr marL="390246" indent="-293764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/>
              <a:t>Inspiração libre de conceitos da biologia, genetica e evolução</a:t>
            </a:r>
          </a:p>
          <a:p>
            <a:pPr marL="390246" indent="-293764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/>
              <a:t>Originam algoritmos evolutivos (AEs)</a:t>
            </a:r>
          </a:p>
          <a:p>
            <a:pPr marL="390246" indent="-293764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/>
              <a:t>A maoria dos Eas:</a:t>
            </a:r>
          </a:p>
          <a:p>
            <a:pPr marL="781932" lvl="1" indent="-519848">
              <a:buSzPct val="75000"/>
              <a:buFont typeface="Symbol" charset="2"/>
              <a:buChar char=""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/>
              <a:t>Generacionais : atualizam a população uma vez a cada iteração</a:t>
            </a:r>
          </a:p>
          <a:p>
            <a:pPr marL="781932" lvl="1" indent="-519848">
              <a:buSzPct val="75000"/>
              <a:buFont typeface="Symbol" charset="2"/>
              <a:buChar char=""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/>
              <a:t>“ Steady-State”: Atualizam poucas soluções a cada iteração</a:t>
            </a:r>
          </a:p>
          <a:p>
            <a:pPr marL="390246" indent="-293764">
              <a:lnSpc>
                <a:spcPct val="112000"/>
              </a:lnSpc>
              <a:buNone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endParaRPr lang="pt-BR" sz="1000">
              <a:latin typeface="URWPalladioL-Roma" pitchFamily="32" charset="0"/>
            </a:endParaRPr>
          </a:p>
          <a:p>
            <a:pPr marL="390246" indent="-293764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/>
              <a:t>Aes: Algoritmos Geneticos (AG), Estategias Evolutivas (EE)</a:t>
            </a:r>
          </a:p>
        </p:txBody>
      </p:sp>
    </p:spTree>
    <p:extLst>
      <p:ext uri="{BB962C8B-B14F-4D97-AF65-F5344CB8AC3E}">
        <p14:creationId xmlns:p14="http://schemas.microsoft.com/office/powerpoint/2010/main" val="39212226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Cruzamento (</a:t>
            </a:r>
            <a:r>
              <a:rPr lang="pt-BR" i="1"/>
              <a:t>Crossover</a:t>
            </a:r>
            <a:r>
              <a:rPr lang="pt-BR"/>
              <a:t>)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1089" y="1773238"/>
            <a:ext cx="8072437" cy="4572000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ct val="20000"/>
              </a:spcAft>
            </a:pPr>
            <a:r>
              <a:rPr lang="pt-BR" sz="2000"/>
              <a:t>Dois indivíduos pais são selecionados e seu material genético é combinado, permutando uma parte de um dos pais por uma parte do outro, gerando um novo indivíduo, que espera-se que seja melhor do que os anteriores, pois foram criados a partir da combinação das melhores partes de cada indivíduo; </a:t>
            </a:r>
          </a:p>
          <a:p>
            <a:pPr>
              <a:lnSpc>
                <a:spcPct val="80000"/>
              </a:lnSpc>
              <a:spcAft>
                <a:spcPct val="20000"/>
              </a:spcAft>
            </a:pPr>
            <a:r>
              <a:rPr lang="pt-BR" sz="2000"/>
              <a:t>Visa guiar a solução de maneira a combinar as melhores soluções na busca da solução ótima; </a:t>
            </a:r>
          </a:p>
          <a:p>
            <a:pPr>
              <a:lnSpc>
                <a:spcPct val="80000"/>
              </a:lnSpc>
              <a:spcAft>
                <a:spcPct val="20000"/>
              </a:spcAft>
            </a:pPr>
            <a:r>
              <a:rPr lang="pt-BR" sz="2000"/>
              <a:t>Funciona da seguinte maneira:</a:t>
            </a:r>
          </a:p>
          <a:p>
            <a:pPr lvl="1">
              <a:lnSpc>
                <a:spcPct val="80000"/>
              </a:lnSpc>
              <a:spcAft>
                <a:spcPct val="20000"/>
              </a:spcAft>
            </a:pPr>
            <a:r>
              <a:rPr lang="pt-BR" sz="1800"/>
              <a:t>Escolhe-se dois indivíduos através do valor de sua função de aptidão;</a:t>
            </a:r>
          </a:p>
          <a:p>
            <a:pPr lvl="1">
              <a:lnSpc>
                <a:spcPct val="80000"/>
              </a:lnSpc>
              <a:spcAft>
                <a:spcPct val="20000"/>
              </a:spcAft>
            </a:pPr>
            <a:r>
              <a:rPr lang="pt-BR" sz="1800"/>
              <a:t>Seleciona-se, aleatoriamente, em cada indivíduo, um ou dois pontos de cruzamento;</a:t>
            </a:r>
          </a:p>
          <a:p>
            <a:pPr lvl="1">
              <a:lnSpc>
                <a:spcPct val="80000"/>
              </a:lnSpc>
              <a:spcAft>
                <a:spcPct val="20000"/>
              </a:spcAft>
            </a:pPr>
            <a:r>
              <a:rPr lang="pt-BR" sz="1800"/>
              <a:t>Permuta-se as sub-árvores dos dois indivíduos gerando os filhos, que farão parte da nova população.</a:t>
            </a:r>
          </a:p>
        </p:txBody>
      </p:sp>
    </p:spTree>
    <p:extLst>
      <p:ext uri="{BB962C8B-B14F-4D97-AF65-F5344CB8AC3E}">
        <p14:creationId xmlns:p14="http://schemas.microsoft.com/office/powerpoint/2010/main" val="3775192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45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45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1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1930400"/>
            <a:ext cx="8615318" cy="3388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38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/>
              <a:t>Exemplo de Cruzamento</a:t>
            </a:r>
            <a:br>
              <a:rPr lang="pt-BR" sz="3200"/>
            </a:br>
            <a:r>
              <a:rPr lang="pt-BR" sz="3200"/>
              <a:t>com um ponto de cruzamento</a:t>
            </a:r>
          </a:p>
        </p:txBody>
      </p:sp>
      <p:grpSp>
        <p:nvGrpSpPr>
          <p:cNvPr id="147606" name="Group 150"/>
          <p:cNvGrpSpPr>
            <a:grpSpLocks/>
          </p:cNvGrpSpPr>
          <p:nvPr/>
        </p:nvGrpSpPr>
        <p:grpSpPr bwMode="auto">
          <a:xfrm>
            <a:off x="3184526" y="5373689"/>
            <a:ext cx="1749425" cy="369887"/>
            <a:chOff x="1068" y="3148"/>
            <a:chExt cx="1102" cy="233"/>
          </a:xfrm>
        </p:grpSpPr>
        <p:sp>
          <p:nvSpPr>
            <p:cNvPr id="147575" name="Text Box 119"/>
            <p:cNvSpPr txBox="1">
              <a:spLocks noChangeArrowheads="1"/>
            </p:cNvSpPr>
            <p:nvPr/>
          </p:nvSpPr>
          <p:spPr bwMode="auto">
            <a:xfrm>
              <a:off x="1068" y="3148"/>
              <a:ext cx="193" cy="23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/>
                <a:t>1</a:t>
              </a:r>
            </a:p>
          </p:txBody>
        </p:sp>
        <p:sp>
          <p:nvSpPr>
            <p:cNvPr id="147576" name="Text Box 120"/>
            <p:cNvSpPr txBox="1">
              <a:spLocks noChangeArrowheads="1"/>
            </p:cNvSpPr>
            <p:nvPr/>
          </p:nvSpPr>
          <p:spPr bwMode="auto">
            <a:xfrm>
              <a:off x="1294" y="3148"/>
              <a:ext cx="193" cy="23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/>
                <a:t>1</a:t>
              </a:r>
            </a:p>
          </p:txBody>
        </p:sp>
        <p:sp>
          <p:nvSpPr>
            <p:cNvPr id="147577" name="Text Box 121"/>
            <p:cNvSpPr txBox="1">
              <a:spLocks noChangeArrowheads="1"/>
            </p:cNvSpPr>
            <p:nvPr/>
          </p:nvSpPr>
          <p:spPr bwMode="auto">
            <a:xfrm>
              <a:off x="1521" y="3148"/>
              <a:ext cx="193" cy="23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/>
                <a:t>0</a:t>
              </a:r>
            </a:p>
          </p:txBody>
        </p:sp>
        <p:sp>
          <p:nvSpPr>
            <p:cNvPr id="147578" name="Text Box 122"/>
            <p:cNvSpPr txBox="1">
              <a:spLocks noChangeArrowheads="1"/>
            </p:cNvSpPr>
            <p:nvPr/>
          </p:nvSpPr>
          <p:spPr bwMode="auto">
            <a:xfrm>
              <a:off x="1750" y="3148"/>
              <a:ext cx="193" cy="23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/>
                <a:t>1</a:t>
              </a:r>
            </a:p>
          </p:txBody>
        </p:sp>
        <p:sp>
          <p:nvSpPr>
            <p:cNvPr id="147579" name="Text Box 123"/>
            <p:cNvSpPr txBox="1">
              <a:spLocks noChangeArrowheads="1"/>
            </p:cNvSpPr>
            <p:nvPr/>
          </p:nvSpPr>
          <p:spPr bwMode="auto">
            <a:xfrm>
              <a:off x="1977" y="3148"/>
              <a:ext cx="193" cy="23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/>
                <a:t>0</a:t>
              </a:r>
            </a:p>
          </p:txBody>
        </p:sp>
      </p:grpSp>
      <p:grpSp>
        <p:nvGrpSpPr>
          <p:cNvPr id="147610" name="Group 154"/>
          <p:cNvGrpSpPr>
            <a:grpSpLocks/>
          </p:cNvGrpSpPr>
          <p:nvPr/>
        </p:nvGrpSpPr>
        <p:grpSpPr bwMode="auto">
          <a:xfrm>
            <a:off x="4987923" y="5373689"/>
            <a:ext cx="1022350" cy="369887"/>
            <a:chOff x="2204" y="3148"/>
            <a:chExt cx="644" cy="233"/>
          </a:xfrm>
        </p:grpSpPr>
        <p:sp>
          <p:nvSpPr>
            <p:cNvPr id="147580" name="Text Box 124"/>
            <p:cNvSpPr txBox="1">
              <a:spLocks noChangeArrowheads="1"/>
            </p:cNvSpPr>
            <p:nvPr/>
          </p:nvSpPr>
          <p:spPr bwMode="auto">
            <a:xfrm>
              <a:off x="2204" y="3148"/>
              <a:ext cx="193" cy="233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/>
                <a:t>1</a:t>
              </a:r>
            </a:p>
          </p:txBody>
        </p:sp>
        <p:sp>
          <p:nvSpPr>
            <p:cNvPr id="147581" name="Text Box 125"/>
            <p:cNvSpPr txBox="1">
              <a:spLocks noChangeArrowheads="1"/>
            </p:cNvSpPr>
            <p:nvPr/>
          </p:nvSpPr>
          <p:spPr bwMode="auto">
            <a:xfrm>
              <a:off x="2431" y="3148"/>
              <a:ext cx="193" cy="233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/>
                <a:t>0</a:t>
              </a:r>
            </a:p>
          </p:txBody>
        </p:sp>
        <p:sp>
          <p:nvSpPr>
            <p:cNvPr id="147582" name="Text Box 126"/>
            <p:cNvSpPr txBox="1">
              <a:spLocks noChangeArrowheads="1"/>
            </p:cNvSpPr>
            <p:nvPr/>
          </p:nvSpPr>
          <p:spPr bwMode="auto">
            <a:xfrm>
              <a:off x="2655" y="3148"/>
              <a:ext cx="193" cy="233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/>
                <a:t>0</a:t>
              </a:r>
            </a:p>
          </p:txBody>
        </p:sp>
      </p:grpSp>
      <p:grpSp>
        <p:nvGrpSpPr>
          <p:cNvPr id="147607" name="Group 151"/>
          <p:cNvGrpSpPr>
            <a:grpSpLocks/>
          </p:cNvGrpSpPr>
          <p:nvPr/>
        </p:nvGrpSpPr>
        <p:grpSpPr bwMode="auto">
          <a:xfrm>
            <a:off x="6353175" y="5373689"/>
            <a:ext cx="1749425" cy="369887"/>
            <a:chOff x="3064" y="3148"/>
            <a:chExt cx="1102" cy="233"/>
          </a:xfrm>
        </p:grpSpPr>
        <p:sp>
          <p:nvSpPr>
            <p:cNvPr id="147584" name="Text Box 128"/>
            <p:cNvSpPr txBox="1">
              <a:spLocks noChangeArrowheads="1"/>
            </p:cNvSpPr>
            <p:nvPr/>
          </p:nvSpPr>
          <p:spPr bwMode="auto">
            <a:xfrm>
              <a:off x="3064" y="3148"/>
              <a:ext cx="193" cy="233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/>
                <a:t>1</a:t>
              </a:r>
            </a:p>
          </p:txBody>
        </p:sp>
        <p:sp>
          <p:nvSpPr>
            <p:cNvPr id="147585" name="Text Box 129"/>
            <p:cNvSpPr txBox="1">
              <a:spLocks noChangeArrowheads="1"/>
            </p:cNvSpPr>
            <p:nvPr/>
          </p:nvSpPr>
          <p:spPr bwMode="auto">
            <a:xfrm>
              <a:off x="3290" y="3148"/>
              <a:ext cx="193" cy="233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/>
                <a:t>0</a:t>
              </a:r>
            </a:p>
          </p:txBody>
        </p:sp>
        <p:sp>
          <p:nvSpPr>
            <p:cNvPr id="147586" name="Text Box 130"/>
            <p:cNvSpPr txBox="1">
              <a:spLocks noChangeArrowheads="1"/>
            </p:cNvSpPr>
            <p:nvPr/>
          </p:nvSpPr>
          <p:spPr bwMode="auto">
            <a:xfrm>
              <a:off x="3517" y="3148"/>
              <a:ext cx="193" cy="233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/>
                <a:t>0</a:t>
              </a:r>
            </a:p>
          </p:txBody>
        </p:sp>
        <p:sp>
          <p:nvSpPr>
            <p:cNvPr id="147587" name="Text Box 131"/>
            <p:cNvSpPr txBox="1">
              <a:spLocks noChangeArrowheads="1"/>
            </p:cNvSpPr>
            <p:nvPr/>
          </p:nvSpPr>
          <p:spPr bwMode="auto">
            <a:xfrm>
              <a:off x="3746" y="3148"/>
              <a:ext cx="193" cy="233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/>
                <a:t>0</a:t>
              </a:r>
            </a:p>
          </p:txBody>
        </p:sp>
        <p:sp>
          <p:nvSpPr>
            <p:cNvPr id="147588" name="Text Box 132"/>
            <p:cNvSpPr txBox="1">
              <a:spLocks noChangeArrowheads="1"/>
            </p:cNvSpPr>
            <p:nvPr/>
          </p:nvSpPr>
          <p:spPr bwMode="auto">
            <a:xfrm>
              <a:off x="3973" y="3148"/>
              <a:ext cx="193" cy="233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/>
                <a:t>0</a:t>
              </a:r>
            </a:p>
          </p:txBody>
        </p:sp>
      </p:grpSp>
      <p:grpSp>
        <p:nvGrpSpPr>
          <p:cNvPr id="147611" name="Group 155"/>
          <p:cNvGrpSpPr>
            <a:grpSpLocks/>
          </p:cNvGrpSpPr>
          <p:nvPr/>
        </p:nvGrpSpPr>
        <p:grpSpPr bwMode="auto">
          <a:xfrm>
            <a:off x="8156572" y="5373689"/>
            <a:ext cx="1022350" cy="369887"/>
            <a:chOff x="4200" y="3148"/>
            <a:chExt cx="644" cy="233"/>
          </a:xfrm>
        </p:grpSpPr>
        <p:sp>
          <p:nvSpPr>
            <p:cNvPr id="147589" name="Text Box 133"/>
            <p:cNvSpPr txBox="1">
              <a:spLocks noChangeArrowheads="1"/>
            </p:cNvSpPr>
            <p:nvPr/>
          </p:nvSpPr>
          <p:spPr bwMode="auto">
            <a:xfrm>
              <a:off x="4200" y="3148"/>
              <a:ext cx="193" cy="23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/>
                <a:t>1</a:t>
              </a:r>
            </a:p>
          </p:txBody>
        </p:sp>
        <p:sp>
          <p:nvSpPr>
            <p:cNvPr id="147590" name="Text Box 134"/>
            <p:cNvSpPr txBox="1">
              <a:spLocks noChangeArrowheads="1"/>
            </p:cNvSpPr>
            <p:nvPr/>
          </p:nvSpPr>
          <p:spPr bwMode="auto">
            <a:xfrm>
              <a:off x="4427" y="3148"/>
              <a:ext cx="193" cy="23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/>
                <a:t>0</a:t>
              </a:r>
            </a:p>
          </p:txBody>
        </p:sp>
        <p:sp>
          <p:nvSpPr>
            <p:cNvPr id="147591" name="Text Box 135"/>
            <p:cNvSpPr txBox="1">
              <a:spLocks noChangeArrowheads="1"/>
            </p:cNvSpPr>
            <p:nvPr/>
          </p:nvSpPr>
          <p:spPr bwMode="auto">
            <a:xfrm>
              <a:off x="4651" y="3148"/>
              <a:ext cx="193" cy="23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/>
                <a:t>1</a:t>
              </a:r>
            </a:p>
          </p:txBody>
        </p:sp>
      </p:grpSp>
      <p:grpSp>
        <p:nvGrpSpPr>
          <p:cNvPr id="147608" name="Group 152"/>
          <p:cNvGrpSpPr>
            <a:grpSpLocks/>
          </p:cNvGrpSpPr>
          <p:nvPr/>
        </p:nvGrpSpPr>
        <p:grpSpPr bwMode="auto">
          <a:xfrm>
            <a:off x="6348415" y="3249614"/>
            <a:ext cx="1749425" cy="369887"/>
            <a:chOff x="3061" y="1810"/>
            <a:chExt cx="1102" cy="233"/>
          </a:xfrm>
        </p:grpSpPr>
        <p:sp>
          <p:nvSpPr>
            <p:cNvPr id="147566" name="Text Box 110"/>
            <p:cNvSpPr txBox="1">
              <a:spLocks noChangeArrowheads="1"/>
            </p:cNvSpPr>
            <p:nvPr/>
          </p:nvSpPr>
          <p:spPr bwMode="auto">
            <a:xfrm>
              <a:off x="3061" y="1810"/>
              <a:ext cx="193" cy="233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/>
                <a:t>1</a:t>
              </a:r>
            </a:p>
          </p:txBody>
        </p:sp>
        <p:sp>
          <p:nvSpPr>
            <p:cNvPr id="147567" name="Text Box 111"/>
            <p:cNvSpPr txBox="1">
              <a:spLocks noChangeArrowheads="1"/>
            </p:cNvSpPr>
            <p:nvPr/>
          </p:nvSpPr>
          <p:spPr bwMode="auto">
            <a:xfrm>
              <a:off x="3287" y="1810"/>
              <a:ext cx="193" cy="233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/>
                <a:t>0</a:t>
              </a:r>
            </a:p>
          </p:txBody>
        </p:sp>
        <p:sp>
          <p:nvSpPr>
            <p:cNvPr id="147568" name="Text Box 112"/>
            <p:cNvSpPr txBox="1">
              <a:spLocks noChangeArrowheads="1"/>
            </p:cNvSpPr>
            <p:nvPr/>
          </p:nvSpPr>
          <p:spPr bwMode="auto">
            <a:xfrm>
              <a:off x="3514" y="1810"/>
              <a:ext cx="193" cy="233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/>
                <a:t>0</a:t>
              </a:r>
            </a:p>
          </p:txBody>
        </p:sp>
        <p:sp>
          <p:nvSpPr>
            <p:cNvPr id="147569" name="Text Box 113"/>
            <p:cNvSpPr txBox="1">
              <a:spLocks noChangeArrowheads="1"/>
            </p:cNvSpPr>
            <p:nvPr/>
          </p:nvSpPr>
          <p:spPr bwMode="auto">
            <a:xfrm>
              <a:off x="3743" y="1810"/>
              <a:ext cx="193" cy="233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/>
                <a:t>0</a:t>
              </a:r>
            </a:p>
          </p:txBody>
        </p:sp>
        <p:sp>
          <p:nvSpPr>
            <p:cNvPr id="147570" name="Text Box 114"/>
            <p:cNvSpPr txBox="1">
              <a:spLocks noChangeArrowheads="1"/>
            </p:cNvSpPr>
            <p:nvPr/>
          </p:nvSpPr>
          <p:spPr bwMode="auto">
            <a:xfrm>
              <a:off x="3970" y="1810"/>
              <a:ext cx="193" cy="233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/>
                <a:t>0</a:t>
              </a:r>
            </a:p>
          </p:txBody>
        </p:sp>
      </p:grpSp>
      <p:grpSp>
        <p:nvGrpSpPr>
          <p:cNvPr id="147603" name="Group 147"/>
          <p:cNvGrpSpPr>
            <a:grpSpLocks/>
          </p:cNvGrpSpPr>
          <p:nvPr/>
        </p:nvGrpSpPr>
        <p:grpSpPr bwMode="auto">
          <a:xfrm>
            <a:off x="8151816" y="3249614"/>
            <a:ext cx="1022350" cy="369887"/>
            <a:chOff x="4197" y="1810"/>
            <a:chExt cx="644" cy="233"/>
          </a:xfrm>
        </p:grpSpPr>
        <p:sp>
          <p:nvSpPr>
            <p:cNvPr id="147571" name="Text Box 115"/>
            <p:cNvSpPr txBox="1">
              <a:spLocks noChangeArrowheads="1"/>
            </p:cNvSpPr>
            <p:nvPr/>
          </p:nvSpPr>
          <p:spPr bwMode="auto">
            <a:xfrm>
              <a:off x="4197" y="1810"/>
              <a:ext cx="193" cy="233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/>
                <a:t>1</a:t>
              </a:r>
            </a:p>
          </p:txBody>
        </p:sp>
        <p:sp>
          <p:nvSpPr>
            <p:cNvPr id="147572" name="Text Box 116"/>
            <p:cNvSpPr txBox="1">
              <a:spLocks noChangeArrowheads="1"/>
            </p:cNvSpPr>
            <p:nvPr/>
          </p:nvSpPr>
          <p:spPr bwMode="auto">
            <a:xfrm>
              <a:off x="4424" y="1810"/>
              <a:ext cx="193" cy="233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/>
                <a:t>0</a:t>
              </a:r>
            </a:p>
          </p:txBody>
        </p:sp>
        <p:sp>
          <p:nvSpPr>
            <p:cNvPr id="147573" name="Text Box 117"/>
            <p:cNvSpPr txBox="1">
              <a:spLocks noChangeArrowheads="1"/>
            </p:cNvSpPr>
            <p:nvPr/>
          </p:nvSpPr>
          <p:spPr bwMode="auto">
            <a:xfrm>
              <a:off x="4648" y="1810"/>
              <a:ext cx="193" cy="233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/>
                <a:t>0</a:t>
              </a:r>
            </a:p>
          </p:txBody>
        </p:sp>
      </p:grpSp>
      <p:sp>
        <p:nvSpPr>
          <p:cNvPr id="147592" name="Text Box 136"/>
          <p:cNvSpPr txBox="1">
            <a:spLocks noChangeArrowheads="1"/>
          </p:cNvSpPr>
          <p:nvPr/>
        </p:nvSpPr>
        <p:spPr bwMode="auto">
          <a:xfrm>
            <a:off x="7105651" y="2400300"/>
            <a:ext cx="1668463" cy="37623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b="1">
                <a:latin typeface="Verdana" panose="020B0604030504040204" pitchFamily="34" charset="0"/>
              </a:rPr>
              <a:t>Indivíduo 2</a:t>
            </a:r>
          </a:p>
        </p:txBody>
      </p:sp>
      <p:grpSp>
        <p:nvGrpSpPr>
          <p:cNvPr id="147604" name="Group 148"/>
          <p:cNvGrpSpPr>
            <a:grpSpLocks/>
          </p:cNvGrpSpPr>
          <p:nvPr/>
        </p:nvGrpSpPr>
        <p:grpSpPr bwMode="auto">
          <a:xfrm>
            <a:off x="3181351" y="3249614"/>
            <a:ext cx="1749425" cy="369887"/>
            <a:chOff x="1066" y="1810"/>
            <a:chExt cx="1102" cy="233"/>
          </a:xfrm>
        </p:grpSpPr>
        <p:sp>
          <p:nvSpPr>
            <p:cNvPr id="147518" name="Text Box 62"/>
            <p:cNvSpPr txBox="1">
              <a:spLocks noChangeArrowheads="1"/>
            </p:cNvSpPr>
            <p:nvPr/>
          </p:nvSpPr>
          <p:spPr bwMode="auto">
            <a:xfrm>
              <a:off x="1066" y="1810"/>
              <a:ext cx="193" cy="23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/>
                <a:t>1</a:t>
              </a:r>
            </a:p>
          </p:txBody>
        </p:sp>
        <p:sp>
          <p:nvSpPr>
            <p:cNvPr id="147542" name="Text Box 86"/>
            <p:cNvSpPr txBox="1">
              <a:spLocks noChangeArrowheads="1"/>
            </p:cNvSpPr>
            <p:nvPr/>
          </p:nvSpPr>
          <p:spPr bwMode="auto">
            <a:xfrm>
              <a:off x="1292" y="1810"/>
              <a:ext cx="193" cy="23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/>
                <a:t>1</a:t>
              </a:r>
            </a:p>
          </p:txBody>
        </p:sp>
        <p:sp>
          <p:nvSpPr>
            <p:cNvPr id="147548" name="Text Box 92"/>
            <p:cNvSpPr txBox="1">
              <a:spLocks noChangeArrowheads="1"/>
            </p:cNvSpPr>
            <p:nvPr/>
          </p:nvSpPr>
          <p:spPr bwMode="auto">
            <a:xfrm>
              <a:off x="1519" y="1810"/>
              <a:ext cx="193" cy="23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/>
                <a:t>0</a:t>
              </a:r>
            </a:p>
          </p:txBody>
        </p:sp>
        <p:sp>
          <p:nvSpPr>
            <p:cNvPr id="147552" name="Text Box 96"/>
            <p:cNvSpPr txBox="1">
              <a:spLocks noChangeArrowheads="1"/>
            </p:cNvSpPr>
            <p:nvPr/>
          </p:nvSpPr>
          <p:spPr bwMode="auto">
            <a:xfrm>
              <a:off x="1748" y="1810"/>
              <a:ext cx="193" cy="23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/>
                <a:t>1</a:t>
              </a:r>
            </a:p>
          </p:txBody>
        </p:sp>
        <p:sp>
          <p:nvSpPr>
            <p:cNvPr id="147553" name="Text Box 97"/>
            <p:cNvSpPr txBox="1">
              <a:spLocks noChangeArrowheads="1"/>
            </p:cNvSpPr>
            <p:nvPr/>
          </p:nvSpPr>
          <p:spPr bwMode="auto">
            <a:xfrm>
              <a:off x="1975" y="1810"/>
              <a:ext cx="193" cy="23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/>
                <a:t>0</a:t>
              </a:r>
            </a:p>
          </p:txBody>
        </p:sp>
      </p:grpSp>
      <p:grpSp>
        <p:nvGrpSpPr>
          <p:cNvPr id="147602" name="Group 146"/>
          <p:cNvGrpSpPr>
            <a:grpSpLocks/>
          </p:cNvGrpSpPr>
          <p:nvPr/>
        </p:nvGrpSpPr>
        <p:grpSpPr bwMode="auto">
          <a:xfrm>
            <a:off x="4984748" y="3249614"/>
            <a:ext cx="1022350" cy="369887"/>
            <a:chOff x="2202" y="1810"/>
            <a:chExt cx="644" cy="233"/>
          </a:xfrm>
        </p:grpSpPr>
        <p:sp>
          <p:nvSpPr>
            <p:cNvPr id="147555" name="Text Box 99"/>
            <p:cNvSpPr txBox="1">
              <a:spLocks noChangeArrowheads="1"/>
            </p:cNvSpPr>
            <p:nvPr/>
          </p:nvSpPr>
          <p:spPr bwMode="auto">
            <a:xfrm>
              <a:off x="2202" y="1810"/>
              <a:ext cx="193" cy="23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/>
                <a:t>1</a:t>
              </a:r>
            </a:p>
          </p:txBody>
        </p:sp>
        <p:sp>
          <p:nvSpPr>
            <p:cNvPr id="147556" name="Text Box 100"/>
            <p:cNvSpPr txBox="1">
              <a:spLocks noChangeArrowheads="1"/>
            </p:cNvSpPr>
            <p:nvPr/>
          </p:nvSpPr>
          <p:spPr bwMode="auto">
            <a:xfrm>
              <a:off x="2429" y="1810"/>
              <a:ext cx="193" cy="23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/>
                <a:t>0</a:t>
              </a:r>
            </a:p>
          </p:txBody>
        </p:sp>
        <p:sp>
          <p:nvSpPr>
            <p:cNvPr id="147557" name="Text Box 101"/>
            <p:cNvSpPr txBox="1">
              <a:spLocks noChangeArrowheads="1"/>
            </p:cNvSpPr>
            <p:nvPr/>
          </p:nvSpPr>
          <p:spPr bwMode="auto">
            <a:xfrm>
              <a:off x="2653" y="1810"/>
              <a:ext cx="193" cy="23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/>
                <a:t>1</a:t>
              </a:r>
            </a:p>
          </p:txBody>
        </p:sp>
      </p:grpSp>
      <p:sp>
        <p:nvSpPr>
          <p:cNvPr id="147593" name="Text Box 137"/>
          <p:cNvSpPr txBox="1">
            <a:spLocks noChangeArrowheads="1"/>
          </p:cNvSpPr>
          <p:nvPr/>
        </p:nvSpPr>
        <p:spPr bwMode="auto">
          <a:xfrm>
            <a:off x="3792538" y="2365375"/>
            <a:ext cx="1655762" cy="37623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b="1">
                <a:latin typeface="Verdana" panose="020B0604030504040204" pitchFamily="34" charset="0"/>
              </a:rPr>
              <a:t>Indivíduo</a:t>
            </a:r>
            <a:r>
              <a:rPr lang="pt-BR">
                <a:latin typeface="Verdana" panose="020B0604030504040204" pitchFamily="34" charset="0"/>
              </a:rPr>
              <a:t> 1</a:t>
            </a:r>
          </a:p>
        </p:txBody>
      </p:sp>
      <p:sp>
        <p:nvSpPr>
          <p:cNvPr id="147595" name="Line 139"/>
          <p:cNvSpPr>
            <a:spLocks noChangeShapeType="1"/>
          </p:cNvSpPr>
          <p:nvPr/>
        </p:nvSpPr>
        <p:spPr bwMode="auto">
          <a:xfrm>
            <a:off x="4945063" y="3013075"/>
            <a:ext cx="0" cy="863600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"/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47596" name="Line 140"/>
          <p:cNvSpPr>
            <a:spLocks noChangeShapeType="1"/>
          </p:cNvSpPr>
          <p:nvPr/>
        </p:nvSpPr>
        <p:spPr bwMode="auto">
          <a:xfrm>
            <a:off x="8113713" y="3049588"/>
            <a:ext cx="0" cy="863600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"/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47597" name="Text Box 141"/>
          <p:cNvSpPr txBox="1">
            <a:spLocks noChangeArrowheads="1"/>
          </p:cNvSpPr>
          <p:nvPr/>
        </p:nvSpPr>
        <p:spPr bwMode="auto">
          <a:xfrm>
            <a:off x="3613150" y="4633914"/>
            <a:ext cx="2095500" cy="37623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b="1">
                <a:latin typeface="Verdana" panose="020B0604030504040204" pitchFamily="34" charset="0"/>
              </a:rPr>
              <a:t>Descendente 1</a:t>
            </a:r>
          </a:p>
        </p:txBody>
      </p:sp>
      <p:sp>
        <p:nvSpPr>
          <p:cNvPr id="147598" name="Text Box 142"/>
          <p:cNvSpPr txBox="1">
            <a:spLocks noChangeArrowheads="1"/>
          </p:cNvSpPr>
          <p:nvPr/>
        </p:nvSpPr>
        <p:spPr bwMode="auto">
          <a:xfrm>
            <a:off x="6816725" y="4633914"/>
            <a:ext cx="2160588" cy="37623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b="1">
                <a:latin typeface="Verdana" panose="020B0604030504040204" pitchFamily="34" charset="0"/>
              </a:rPr>
              <a:t>Descendente 2</a:t>
            </a:r>
          </a:p>
        </p:txBody>
      </p:sp>
      <p:sp>
        <p:nvSpPr>
          <p:cNvPr id="147616" name="Text Box 160"/>
          <p:cNvSpPr txBox="1">
            <a:spLocks noChangeArrowheads="1"/>
          </p:cNvSpPr>
          <p:nvPr/>
        </p:nvSpPr>
        <p:spPr bwMode="auto">
          <a:xfrm>
            <a:off x="4924425" y="17922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147619" name="Rectangle 163"/>
          <p:cNvSpPr>
            <a:spLocks noChangeArrowheads="1"/>
          </p:cNvSpPr>
          <p:nvPr/>
        </p:nvSpPr>
        <p:spPr bwMode="auto">
          <a:xfrm>
            <a:off x="3969075" y="1848856"/>
            <a:ext cx="4500563" cy="39528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sz="2000" dirty="0"/>
              <a:t>Gera-se dois números aleatórios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pt-BR" sz="2000" dirty="0"/>
          </a:p>
        </p:txBody>
      </p:sp>
      <p:sp>
        <p:nvSpPr>
          <p:cNvPr id="147621" name="Rectangle 165"/>
          <p:cNvSpPr>
            <a:spLocks noChangeArrowheads="1"/>
          </p:cNvSpPr>
          <p:nvPr/>
        </p:nvSpPr>
        <p:spPr bwMode="auto">
          <a:xfrm>
            <a:off x="646112" y="2725951"/>
            <a:ext cx="8029575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pt-BR" sz="2000" dirty="0"/>
              <a:t>1º entre 0 e 1, indica a probabilidade de ocorrer cruzamento</a:t>
            </a:r>
          </a:p>
        </p:txBody>
      </p:sp>
      <p:sp>
        <p:nvSpPr>
          <p:cNvPr id="147622" name="Rectangle 166"/>
          <p:cNvSpPr>
            <a:spLocks noChangeArrowheads="1"/>
          </p:cNvSpPr>
          <p:nvPr/>
        </p:nvSpPr>
        <p:spPr bwMode="auto">
          <a:xfrm>
            <a:off x="153989" y="5792534"/>
            <a:ext cx="842645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lvl="1"/>
            <a:r>
              <a:rPr lang="pt-BR" sz="2000" dirty="0"/>
              <a:t>2º entre 0 e (g-1), o local da realização do cruzamento (ponto de corte), caso haja cruzamento – g é o número de bits do indivíduo.</a:t>
            </a:r>
          </a:p>
          <a:p>
            <a:pPr lvl="1"/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686190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47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47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47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47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147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476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47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147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47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75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75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75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7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7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7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7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7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7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75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475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7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76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476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7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7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476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7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1000"/>
                                        <p:tgtEl>
                                          <p:spTgt spid="147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1000"/>
                                        <p:tgtEl>
                                          <p:spTgt spid="147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75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475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7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75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475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75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76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476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7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76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476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7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7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147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7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76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1476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7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7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147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7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7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1476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7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593" grpId="0" animBg="1"/>
      <p:bldP spid="147595" grpId="0" animBg="1"/>
      <p:bldP spid="147596" grpId="0" animBg="1"/>
      <p:bldP spid="147597" grpId="0" animBg="1"/>
      <p:bldP spid="147598" grpId="0" animBg="1"/>
      <p:bldP spid="147619" grpId="0" animBg="1"/>
      <p:bldP spid="147619" grpId="1" animBg="1"/>
      <p:bldP spid="147621" grpId="0"/>
      <p:bldP spid="147621" grpId="1"/>
      <p:bldP spid="147622" grpId="0"/>
      <p:bldP spid="147622" grpI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7" name="Rectangle 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BR" sz="3200"/>
              <a:t>Exemplo de Cruzamento</a:t>
            </a:r>
            <a:br>
              <a:rPr lang="pt-BR" sz="3200"/>
            </a:br>
            <a:r>
              <a:rPr lang="pt-BR" sz="3200"/>
              <a:t>com dois pontos de cruzamento</a:t>
            </a:r>
          </a:p>
        </p:txBody>
      </p:sp>
      <p:sp>
        <p:nvSpPr>
          <p:cNvPr id="151559" name="Text Box 7"/>
          <p:cNvSpPr txBox="1">
            <a:spLocks noChangeArrowheads="1"/>
          </p:cNvSpPr>
          <p:nvPr/>
        </p:nvSpPr>
        <p:spPr bwMode="auto">
          <a:xfrm>
            <a:off x="3219450" y="4997450"/>
            <a:ext cx="306494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/>
              <a:t>1</a:t>
            </a:r>
          </a:p>
        </p:txBody>
      </p:sp>
      <p:sp>
        <p:nvSpPr>
          <p:cNvPr id="151560" name="Text Box 8"/>
          <p:cNvSpPr txBox="1">
            <a:spLocks noChangeArrowheads="1"/>
          </p:cNvSpPr>
          <p:nvPr/>
        </p:nvSpPr>
        <p:spPr bwMode="auto">
          <a:xfrm>
            <a:off x="3578225" y="4997450"/>
            <a:ext cx="306494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/>
              <a:t>1</a:t>
            </a:r>
          </a:p>
        </p:txBody>
      </p:sp>
      <p:sp>
        <p:nvSpPr>
          <p:cNvPr id="151561" name="Text Box 9"/>
          <p:cNvSpPr txBox="1">
            <a:spLocks noChangeArrowheads="1"/>
          </p:cNvSpPr>
          <p:nvPr/>
        </p:nvSpPr>
        <p:spPr bwMode="auto">
          <a:xfrm>
            <a:off x="3938588" y="4997450"/>
            <a:ext cx="306494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/>
              <a:t>0</a:t>
            </a:r>
          </a:p>
        </p:txBody>
      </p:sp>
      <p:sp>
        <p:nvSpPr>
          <p:cNvPr id="151562" name="Text Box 10"/>
          <p:cNvSpPr txBox="1">
            <a:spLocks noChangeArrowheads="1"/>
          </p:cNvSpPr>
          <p:nvPr/>
        </p:nvSpPr>
        <p:spPr bwMode="auto">
          <a:xfrm>
            <a:off x="4302125" y="4997450"/>
            <a:ext cx="306494" cy="369332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/>
              <a:t>0</a:t>
            </a:r>
          </a:p>
        </p:txBody>
      </p:sp>
      <p:sp>
        <p:nvSpPr>
          <p:cNvPr id="151563" name="Text Box 11"/>
          <p:cNvSpPr txBox="1">
            <a:spLocks noChangeArrowheads="1"/>
          </p:cNvSpPr>
          <p:nvPr/>
        </p:nvSpPr>
        <p:spPr bwMode="auto">
          <a:xfrm>
            <a:off x="4662488" y="4997450"/>
            <a:ext cx="306494" cy="369332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/>
              <a:t>0</a:t>
            </a:r>
          </a:p>
        </p:txBody>
      </p:sp>
      <p:sp>
        <p:nvSpPr>
          <p:cNvPr id="151565" name="Text Box 13"/>
          <p:cNvSpPr txBox="1">
            <a:spLocks noChangeArrowheads="1"/>
          </p:cNvSpPr>
          <p:nvPr/>
        </p:nvSpPr>
        <p:spPr bwMode="auto">
          <a:xfrm>
            <a:off x="5022850" y="4997450"/>
            <a:ext cx="306494" cy="369332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/>
              <a:t>0</a:t>
            </a:r>
          </a:p>
        </p:txBody>
      </p:sp>
      <p:sp>
        <p:nvSpPr>
          <p:cNvPr id="151566" name="Text Box 14"/>
          <p:cNvSpPr txBox="1">
            <a:spLocks noChangeArrowheads="1"/>
          </p:cNvSpPr>
          <p:nvPr/>
        </p:nvSpPr>
        <p:spPr bwMode="auto">
          <a:xfrm>
            <a:off x="5383213" y="4997450"/>
            <a:ext cx="306494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/>
              <a:t>0</a:t>
            </a:r>
          </a:p>
        </p:txBody>
      </p:sp>
      <p:sp>
        <p:nvSpPr>
          <p:cNvPr id="151567" name="Text Box 15"/>
          <p:cNvSpPr txBox="1">
            <a:spLocks noChangeArrowheads="1"/>
          </p:cNvSpPr>
          <p:nvPr/>
        </p:nvSpPr>
        <p:spPr bwMode="auto">
          <a:xfrm>
            <a:off x="5738813" y="4997450"/>
            <a:ext cx="306494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/>
              <a:t>0</a:t>
            </a:r>
          </a:p>
        </p:txBody>
      </p:sp>
      <p:sp>
        <p:nvSpPr>
          <p:cNvPr id="151569" name="Text Box 17"/>
          <p:cNvSpPr txBox="1">
            <a:spLocks noChangeArrowheads="1"/>
          </p:cNvSpPr>
          <p:nvPr/>
        </p:nvSpPr>
        <p:spPr bwMode="auto">
          <a:xfrm>
            <a:off x="6388100" y="4997450"/>
            <a:ext cx="306494" cy="369332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/>
              <a:t>1</a:t>
            </a:r>
          </a:p>
        </p:txBody>
      </p:sp>
      <p:sp>
        <p:nvSpPr>
          <p:cNvPr id="151570" name="Text Box 18"/>
          <p:cNvSpPr txBox="1">
            <a:spLocks noChangeArrowheads="1"/>
          </p:cNvSpPr>
          <p:nvPr/>
        </p:nvSpPr>
        <p:spPr bwMode="auto">
          <a:xfrm>
            <a:off x="6746875" y="4997450"/>
            <a:ext cx="306494" cy="369332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/>
              <a:t>0</a:t>
            </a:r>
          </a:p>
        </p:txBody>
      </p:sp>
      <p:sp>
        <p:nvSpPr>
          <p:cNvPr id="151571" name="Text Box 19"/>
          <p:cNvSpPr txBox="1">
            <a:spLocks noChangeArrowheads="1"/>
          </p:cNvSpPr>
          <p:nvPr/>
        </p:nvSpPr>
        <p:spPr bwMode="auto">
          <a:xfrm>
            <a:off x="7107238" y="4997450"/>
            <a:ext cx="306494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/>
              <a:t>0</a:t>
            </a:r>
          </a:p>
        </p:txBody>
      </p:sp>
      <p:sp>
        <p:nvSpPr>
          <p:cNvPr id="151572" name="Text Box 20"/>
          <p:cNvSpPr txBox="1">
            <a:spLocks noChangeArrowheads="1"/>
          </p:cNvSpPr>
          <p:nvPr/>
        </p:nvSpPr>
        <p:spPr bwMode="auto">
          <a:xfrm>
            <a:off x="7470775" y="4997450"/>
            <a:ext cx="306494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/>
              <a:t>1</a:t>
            </a:r>
          </a:p>
        </p:txBody>
      </p:sp>
      <p:sp>
        <p:nvSpPr>
          <p:cNvPr id="151573" name="Text Box 21"/>
          <p:cNvSpPr txBox="1">
            <a:spLocks noChangeArrowheads="1"/>
          </p:cNvSpPr>
          <p:nvPr/>
        </p:nvSpPr>
        <p:spPr bwMode="auto">
          <a:xfrm>
            <a:off x="7831138" y="4997450"/>
            <a:ext cx="306494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/>
              <a:t>0</a:t>
            </a:r>
          </a:p>
        </p:txBody>
      </p:sp>
      <p:sp>
        <p:nvSpPr>
          <p:cNvPr id="151575" name="Text Box 23"/>
          <p:cNvSpPr txBox="1">
            <a:spLocks noChangeArrowheads="1"/>
          </p:cNvSpPr>
          <p:nvPr/>
        </p:nvSpPr>
        <p:spPr bwMode="auto">
          <a:xfrm>
            <a:off x="8191500" y="4997450"/>
            <a:ext cx="306494" cy="369332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/>
              <a:t>1</a:t>
            </a:r>
          </a:p>
        </p:txBody>
      </p:sp>
      <p:sp>
        <p:nvSpPr>
          <p:cNvPr id="151576" name="Text Box 24"/>
          <p:cNvSpPr txBox="1">
            <a:spLocks noChangeArrowheads="1"/>
          </p:cNvSpPr>
          <p:nvPr/>
        </p:nvSpPr>
        <p:spPr bwMode="auto">
          <a:xfrm>
            <a:off x="8551863" y="4997450"/>
            <a:ext cx="306494" cy="369332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/>
              <a:t>0</a:t>
            </a:r>
          </a:p>
        </p:txBody>
      </p:sp>
      <p:sp>
        <p:nvSpPr>
          <p:cNvPr id="151577" name="Text Box 25"/>
          <p:cNvSpPr txBox="1">
            <a:spLocks noChangeArrowheads="1"/>
          </p:cNvSpPr>
          <p:nvPr/>
        </p:nvSpPr>
        <p:spPr bwMode="auto">
          <a:xfrm>
            <a:off x="8907463" y="4997450"/>
            <a:ext cx="306494" cy="369332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/>
              <a:t>1</a:t>
            </a:r>
          </a:p>
        </p:txBody>
      </p:sp>
      <p:grpSp>
        <p:nvGrpSpPr>
          <p:cNvPr id="151578" name="Group 26"/>
          <p:cNvGrpSpPr>
            <a:grpSpLocks/>
          </p:cNvGrpSpPr>
          <p:nvPr/>
        </p:nvGrpSpPr>
        <p:grpSpPr bwMode="auto">
          <a:xfrm>
            <a:off x="6383340" y="2873375"/>
            <a:ext cx="1749425" cy="369888"/>
            <a:chOff x="3061" y="1810"/>
            <a:chExt cx="1102" cy="233"/>
          </a:xfrm>
        </p:grpSpPr>
        <p:sp>
          <p:nvSpPr>
            <p:cNvPr id="151579" name="Text Box 27"/>
            <p:cNvSpPr txBox="1">
              <a:spLocks noChangeArrowheads="1"/>
            </p:cNvSpPr>
            <p:nvPr/>
          </p:nvSpPr>
          <p:spPr bwMode="auto">
            <a:xfrm>
              <a:off x="3061" y="1810"/>
              <a:ext cx="193" cy="233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/>
                <a:t>1</a:t>
              </a:r>
            </a:p>
          </p:txBody>
        </p:sp>
        <p:sp>
          <p:nvSpPr>
            <p:cNvPr id="151580" name="Text Box 28"/>
            <p:cNvSpPr txBox="1">
              <a:spLocks noChangeArrowheads="1"/>
            </p:cNvSpPr>
            <p:nvPr/>
          </p:nvSpPr>
          <p:spPr bwMode="auto">
            <a:xfrm>
              <a:off x="3287" y="1810"/>
              <a:ext cx="193" cy="233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/>
                <a:t>0</a:t>
              </a:r>
            </a:p>
          </p:txBody>
        </p:sp>
        <p:sp>
          <p:nvSpPr>
            <p:cNvPr id="151581" name="Text Box 29"/>
            <p:cNvSpPr txBox="1">
              <a:spLocks noChangeArrowheads="1"/>
            </p:cNvSpPr>
            <p:nvPr/>
          </p:nvSpPr>
          <p:spPr bwMode="auto">
            <a:xfrm>
              <a:off x="3514" y="1810"/>
              <a:ext cx="193" cy="233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/>
                <a:t>0</a:t>
              </a:r>
            </a:p>
          </p:txBody>
        </p:sp>
        <p:sp>
          <p:nvSpPr>
            <p:cNvPr id="151582" name="Text Box 30"/>
            <p:cNvSpPr txBox="1">
              <a:spLocks noChangeArrowheads="1"/>
            </p:cNvSpPr>
            <p:nvPr/>
          </p:nvSpPr>
          <p:spPr bwMode="auto">
            <a:xfrm>
              <a:off x="3743" y="1810"/>
              <a:ext cx="193" cy="233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/>
                <a:t>0</a:t>
              </a:r>
            </a:p>
          </p:txBody>
        </p:sp>
        <p:sp>
          <p:nvSpPr>
            <p:cNvPr id="151583" name="Text Box 31"/>
            <p:cNvSpPr txBox="1">
              <a:spLocks noChangeArrowheads="1"/>
            </p:cNvSpPr>
            <p:nvPr/>
          </p:nvSpPr>
          <p:spPr bwMode="auto">
            <a:xfrm>
              <a:off x="3970" y="1810"/>
              <a:ext cx="193" cy="233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/>
                <a:t>0</a:t>
              </a:r>
            </a:p>
          </p:txBody>
        </p:sp>
      </p:grpSp>
      <p:grpSp>
        <p:nvGrpSpPr>
          <p:cNvPr id="151584" name="Group 32"/>
          <p:cNvGrpSpPr>
            <a:grpSpLocks/>
          </p:cNvGrpSpPr>
          <p:nvPr/>
        </p:nvGrpSpPr>
        <p:grpSpPr bwMode="auto">
          <a:xfrm>
            <a:off x="8186741" y="2873375"/>
            <a:ext cx="1022350" cy="369888"/>
            <a:chOff x="4197" y="1810"/>
            <a:chExt cx="644" cy="233"/>
          </a:xfrm>
        </p:grpSpPr>
        <p:sp>
          <p:nvSpPr>
            <p:cNvPr id="151585" name="Text Box 33"/>
            <p:cNvSpPr txBox="1">
              <a:spLocks noChangeArrowheads="1"/>
            </p:cNvSpPr>
            <p:nvPr/>
          </p:nvSpPr>
          <p:spPr bwMode="auto">
            <a:xfrm>
              <a:off x="4197" y="1810"/>
              <a:ext cx="193" cy="233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/>
                <a:t>1</a:t>
              </a:r>
            </a:p>
          </p:txBody>
        </p:sp>
        <p:sp>
          <p:nvSpPr>
            <p:cNvPr id="151586" name="Text Box 34"/>
            <p:cNvSpPr txBox="1">
              <a:spLocks noChangeArrowheads="1"/>
            </p:cNvSpPr>
            <p:nvPr/>
          </p:nvSpPr>
          <p:spPr bwMode="auto">
            <a:xfrm>
              <a:off x="4424" y="1810"/>
              <a:ext cx="193" cy="233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/>
                <a:t>0</a:t>
              </a:r>
            </a:p>
          </p:txBody>
        </p:sp>
        <p:sp>
          <p:nvSpPr>
            <p:cNvPr id="151587" name="Text Box 35"/>
            <p:cNvSpPr txBox="1">
              <a:spLocks noChangeArrowheads="1"/>
            </p:cNvSpPr>
            <p:nvPr/>
          </p:nvSpPr>
          <p:spPr bwMode="auto">
            <a:xfrm>
              <a:off x="4648" y="1810"/>
              <a:ext cx="193" cy="233"/>
            </a:xfrm>
            <a:prstGeom prst="rect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/>
                <a:t>0</a:t>
              </a:r>
            </a:p>
          </p:txBody>
        </p:sp>
      </p:grpSp>
      <p:sp>
        <p:nvSpPr>
          <p:cNvPr id="151588" name="Text Box 36"/>
          <p:cNvSpPr txBox="1">
            <a:spLocks noChangeArrowheads="1"/>
          </p:cNvSpPr>
          <p:nvPr/>
        </p:nvSpPr>
        <p:spPr bwMode="auto">
          <a:xfrm>
            <a:off x="7140576" y="2024064"/>
            <a:ext cx="1668463" cy="37623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b="1">
                <a:latin typeface="Verdana" panose="020B0604030504040204" pitchFamily="34" charset="0"/>
              </a:rPr>
              <a:t>Indivíduo 2</a:t>
            </a:r>
          </a:p>
        </p:txBody>
      </p:sp>
      <p:grpSp>
        <p:nvGrpSpPr>
          <p:cNvPr id="151589" name="Group 37"/>
          <p:cNvGrpSpPr>
            <a:grpSpLocks/>
          </p:cNvGrpSpPr>
          <p:nvPr/>
        </p:nvGrpSpPr>
        <p:grpSpPr bwMode="auto">
          <a:xfrm>
            <a:off x="3216276" y="2873375"/>
            <a:ext cx="1749425" cy="369888"/>
            <a:chOff x="1066" y="1810"/>
            <a:chExt cx="1102" cy="233"/>
          </a:xfrm>
        </p:grpSpPr>
        <p:sp>
          <p:nvSpPr>
            <p:cNvPr id="151590" name="Text Box 38"/>
            <p:cNvSpPr txBox="1">
              <a:spLocks noChangeArrowheads="1"/>
            </p:cNvSpPr>
            <p:nvPr/>
          </p:nvSpPr>
          <p:spPr bwMode="auto">
            <a:xfrm>
              <a:off x="1066" y="1810"/>
              <a:ext cx="193" cy="23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/>
                <a:t>1</a:t>
              </a:r>
            </a:p>
          </p:txBody>
        </p:sp>
        <p:sp>
          <p:nvSpPr>
            <p:cNvPr id="151591" name="Text Box 39"/>
            <p:cNvSpPr txBox="1">
              <a:spLocks noChangeArrowheads="1"/>
            </p:cNvSpPr>
            <p:nvPr/>
          </p:nvSpPr>
          <p:spPr bwMode="auto">
            <a:xfrm>
              <a:off x="1292" y="1810"/>
              <a:ext cx="193" cy="23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/>
                <a:t>1</a:t>
              </a:r>
            </a:p>
          </p:txBody>
        </p:sp>
        <p:sp>
          <p:nvSpPr>
            <p:cNvPr id="151592" name="Text Box 40"/>
            <p:cNvSpPr txBox="1">
              <a:spLocks noChangeArrowheads="1"/>
            </p:cNvSpPr>
            <p:nvPr/>
          </p:nvSpPr>
          <p:spPr bwMode="auto">
            <a:xfrm>
              <a:off x="1519" y="1810"/>
              <a:ext cx="193" cy="23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/>
                <a:t>0</a:t>
              </a:r>
            </a:p>
          </p:txBody>
        </p:sp>
        <p:sp>
          <p:nvSpPr>
            <p:cNvPr id="151593" name="Text Box 41"/>
            <p:cNvSpPr txBox="1">
              <a:spLocks noChangeArrowheads="1"/>
            </p:cNvSpPr>
            <p:nvPr/>
          </p:nvSpPr>
          <p:spPr bwMode="auto">
            <a:xfrm>
              <a:off x="1748" y="1810"/>
              <a:ext cx="193" cy="23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/>
                <a:t>1</a:t>
              </a:r>
            </a:p>
          </p:txBody>
        </p:sp>
        <p:sp>
          <p:nvSpPr>
            <p:cNvPr id="151594" name="Text Box 42"/>
            <p:cNvSpPr txBox="1">
              <a:spLocks noChangeArrowheads="1"/>
            </p:cNvSpPr>
            <p:nvPr/>
          </p:nvSpPr>
          <p:spPr bwMode="auto">
            <a:xfrm>
              <a:off x="1975" y="1810"/>
              <a:ext cx="193" cy="23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/>
                <a:t>0</a:t>
              </a:r>
            </a:p>
          </p:txBody>
        </p:sp>
      </p:grpSp>
      <p:grpSp>
        <p:nvGrpSpPr>
          <p:cNvPr id="151595" name="Group 43"/>
          <p:cNvGrpSpPr>
            <a:grpSpLocks/>
          </p:cNvGrpSpPr>
          <p:nvPr/>
        </p:nvGrpSpPr>
        <p:grpSpPr bwMode="auto">
          <a:xfrm>
            <a:off x="5019673" y="2873375"/>
            <a:ext cx="1022350" cy="369888"/>
            <a:chOff x="2202" y="1810"/>
            <a:chExt cx="644" cy="233"/>
          </a:xfrm>
        </p:grpSpPr>
        <p:sp>
          <p:nvSpPr>
            <p:cNvPr id="151596" name="Text Box 44"/>
            <p:cNvSpPr txBox="1">
              <a:spLocks noChangeArrowheads="1"/>
            </p:cNvSpPr>
            <p:nvPr/>
          </p:nvSpPr>
          <p:spPr bwMode="auto">
            <a:xfrm>
              <a:off x="2202" y="1810"/>
              <a:ext cx="193" cy="23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/>
                <a:t>1</a:t>
              </a:r>
            </a:p>
          </p:txBody>
        </p:sp>
        <p:sp>
          <p:nvSpPr>
            <p:cNvPr id="151597" name="Text Box 45"/>
            <p:cNvSpPr txBox="1">
              <a:spLocks noChangeArrowheads="1"/>
            </p:cNvSpPr>
            <p:nvPr/>
          </p:nvSpPr>
          <p:spPr bwMode="auto">
            <a:xfrm>
              <a:off x="2429" y="1810"/>
              <a:ext cx="193" cy="23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/>
                <a:t>0</a:t>
              </a:r>
            </a:p>
          </p:txBody>
        </p:sp>
        <p:sp>
          <p:nvSpPr>
            <p:cNvPr id="151598" name="Text Box 46"/>
            <p:cNvSpPr txBox="1">
              <a:spLocks noChangeArrowheads="1"/>
            </p:cNvSpPr>
            <p:nvPr/>
          </p:nvSpPr>
          <p:spPr bwMode="auto">
            <a:xfrm>
              <a:off x="2653" y="1810"/>
              <a:ext cx="193" cy="23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/>
                <a:t>1</a:t>
              </a:r>
            </a:p>
          </p:txBody>
        </p:sp>
      </p:grpSp>
      <p:sp>
        <p:nvSpPr>
          <p:cNvPr id="151599" name="Text Box 47"/>
          <p:cNvSpPr txBox="1">
            <a:spLocks noChangeArrowheads="1"/>
          </p:cNvSpPr>
          <p:nvPr/>
        </p:nvSpPr>
        <p:spPr bwMode="auto">
          <a:xfrm>
            <a:off x="3827463" y="1989139"/>
            <a:ext cx="1655762" cy="37623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b="1">
                <a:latin typeface="Verdana" panose="020B0604030504040204" pitchFamily="34" charset="0"/>
              </a:rPr>
              <a:t>Indivíduo</a:t>
            </a:r>
            <a:r>
              <a:rPr lang="pt-BR">
                <a:latin typeface="Verdana" panose="020B0604030504040204" pitchFamily="34" charset="0"/>
              </a:rPr>
              <a:t> 1</a:t>
            </a:r>
          </a:p>
        </p:txBody>
      </p:sp>
      <p:sp>
        <p:nvSpPr>
          <p:cNvPr id="151602" name="Text Box 50"/>
          <p:cNvSpPr txBox="1">
            <a:spLocks noChangeArrowheads="1"/>
          </p:cNvSpPr>
          <p:nvPr/>
        </p:nvSpPr>
        <p:spPr bwMode="auto">
          <a:xfrm>
            <a:off x="3648075" y="4257675"/>
            <a:ext cx="2095500" cy="37623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b="1">
                <a:latin typeface="Verdana" panose="020B0604030504040204" pitchFamily="34" charset="0"/>
              </a:rPr>
              <a:t>Descendente 1</a:t>
            </a:r>
          </a:p>
        </p:txBody>
      </p:sp>
      <p:sp>
        <p:nvSpPr>
          <p:cNvPr id="151603" name="Text Box 51"/>
          <p:cNvSpPr txBox="1">
            <a:spLocks noChangeArrowheads="1"/>
          </p:cNvSpPr>
          <p:nvPr/>
        </p:nvSpPr>
        <p:spPr bwMode="auto">
          <a:xfrm>
            <a:off x="6851650" y="4257675"/>
            <a:ext cx="2160588" cy="37623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b="1">
                <a:latin typeface="Verdana" panose="020B0604030504040204" pitchFamily="34" charset="0"/>
              </a:rPr>
              <a:t>Descendente 2</a:t>
            </a:r>
          </a:p>
        </p:txBody>
      </p:sp>
      <p:sp>
        <p:nvSpPr>
          <p:cNvPr id="151604" name="Line 52"/>
          <p:cNvSpPr>
            <a:spLocks noChangeShapeType="1"/>
          </p:cNvSpPr>
          <p:nvPr/>
        </p:nvSpPr>
        <p:spPr bwMode="auto">
          <a:xfrm rot="10800000" flipV="1">
            <a:off x="3900488" y="2673350"/>
            <a:ext cx="0" cy="863600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"/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51605" name="Line 53"/>
          <p:cNvSpPr>
            <a:spLocks noChangeShapeType="1"/>
          </p:cNvSpPr>
          <p:nvPr/>
        </p:nvSpPr>
        <p:spPr bwMode="auto">
          <a:xfrm rot="10800000" flipV="1">
            <a:off x="5016500" y="2673350"/>
            <a:ext cx="0" cy="863600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"/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51606" name="Line 54"/>
          <p:cNvSpPr>
            <a:spLocks noChangeShapeType="1"/>
          </p:cNvSpPr>
          <p:nvPr/>
        </p:nvSpPr>
        <p:spPr bwMode="auto">
          <a:xfrm rot="10800000" flipV="1">
            <a:off x="7067550" y="2673350"/>
            <a:ext cx="0" cy="863600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"/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51607" name="Line 55"/>
          <p:cNvSpPr>
            <a:spLocks noChangeShapeType="1"/>
          </p:cNvSpPr>
          <p:nvPr/>
        </p:nvSpPr>
        <p:spPr bwMode="auto">
          <a:xfrm rot="10800000" flipV="1">
            <a:off x="8183563" y="2673350"/>
            <a:ext cx="0" cy="863600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"/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51609" name="Rectangle 57"/>
          <p:cNvSpPr>
            <a:spLocks noChangeArrowheads="1"/>
          </p:cNvSpPr>
          <p:nvPr/>
        </p:nvSpPr>
        <p:spPr bwMode="auto">
          <a:xfrm>
            <a:off x="230983" y="5697537"/>
            <a:ext cx="8748712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lvl="1"/>
            <a:r>
              <a:rPr lang="pt-BR" dirty="0"/>
              <a:t>Duas posições são sorteadas para a troca do material genético que está localizado entre eles:</a:t>
            </a:r>
            <a:r>
              <a:rPr lang="pt-BR" sz="2900" dirty="0"/>
              <a:t> </a:t>
            </a:r>
            <a:endParaRPr lang="pt-BR" sz="2000" dirty="0"/>
          </a:p>
          <a:p>
            <a:pPr lvl="1"/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5641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1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51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51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15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15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15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15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15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1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15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15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1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1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1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1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1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15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1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15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515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1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1000"/>
                                        <p:tgtEl>
                                          <p:spTgt spid="151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1000"/>
                                        <p:tgtEl>
                                          <p:spTgt spid="151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1000"/>
                                        <p:tgtEl>
                                          <p:spTgt spid="151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1000"/>
                                        <p:tgtEl>
                                          <p:spTgt spid="151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8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6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1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51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1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15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515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1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1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515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1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1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51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1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6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1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1516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1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15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1515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1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15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1515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1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15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1515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1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15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1515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15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15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1515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1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9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1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151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1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15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1515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1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15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1515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1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15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1515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1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15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1515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1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15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1000" fill="hold"/>
                                        <p:tgtEl>
                                          <p:spTgt spid="1515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1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9" grpId="0" animBg="1"/>
      <p:bldP spid="151560" grpId="0" animBg="1"/>
      <p:bldP spid="151561" grpId="0" animBg="1"/>
      <p:bldP spid="151562" grpId="0" animBg="1"/>
      <p:bldP spid="151563" grpId="0" animBg="1"/>
      <p:bldP spid="151565" grpId="0" animBg="1"/>
      <p:bldP spid="151566" grpId="0" animBg="1"/>
      <p:bldP spid="151567" grpId="0" animBg="1"/>
      <p:bldP spid="151569" grpId="0" animBg="1"/>
      <p:bldP spid="151570" grpId="0" animBg="1"/>
      <p:bldP spid="151571" grpId="0" animBg="1"/>
      <p:bldP spid="151572" grpId="0" animBg="1"/>
      <p:bldP spid="151573" grpId="0" animBg="1"/>
      <p:bldP spid="151575" grpId="0" animBg="1"/>
      <p:bldP spid="151576" grpId="0" animBg="1"/>
      <p:bldP spid="151577" grpId="0" animBg="1"/>
      <p:bldP spid="151599" grpId="0" animBg="1"/>
      <p:bldP spid="151602" grpId="0" animBg="1"/>
      <p:bldP spid="151603" grpId="0" animBg="1"/>
      <p:bldP spid="151604" grpId="0" animBg="1"/>
      <p:bldP spid="151605" grpId="0" animBg="1"/>
      <p:bldP spid="151606" grpId="0" animBg="1"/>
      <p:bldP spid="151607" grpId="0" animBg="1"/>
      <p:bldP spid="151609" grpId="0"/>
      <p:bldP spid="151609" grpId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1270000"/>
            <a:ext cx="8596667" cy="35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80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Mutação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2500" dirty="0"/>
              <a:t>É o operador genético mais simples de ser implementado</a:t>
            </a:r>
            <a:r>
              <a:rPr lang="pt-BR" sz="2500" dirty="0" smtClean="0"/>
              <a:t>;</a:t>
            </a:r>
          </a:p>
          <a:p>
            <a:r>
              <a:rPr lang="en-GB" sz="2500" dirty="0" err="1" smtClean="0"/>
              <a:t>Cada</a:t>
            </a:r>
            <a:r>
              <a:rPr lang="en-GB" sz="2500" dirty="0" smtClean="0"/>
              <a:t> bit é </a:t>
            </a:r>
            <a:r>
              <a:rPr lang="en-GB" sz="2500" dirty="0" err="1" smtClean="0"/>
              <a:t>mudado</a:t>
            </a:r>
            <a:r>
              <a:rPr lang="en-GB" sz="2500" dirty="0" smtClean="0"/>
              <a:t> com </a:t>
            </a:r>
            <a:r>
              <a:rPr lang="en-GB" sz="2500" dirty="0" err="1" smtClean="0"/>
              <a:t>uma</a:t>
            </a:r>
            <a:r>
              <a:rPr lang="en-GB" sz="2500" dirty="0" smtClean="0"/>
              <a:t> </a:t>
            </a:r>
            <a:r>
              <a:rPr lang="en-GB" sz="2500" dirty="0" err="1" smtClean="0"/>
              <a:t>probabilidade</a:t>
            </a:r>
            <a:r>
              <a:rPr lang="en-GB" sz="2500" dirty="0" smtClean="0"/>
              <a:t> –</a:t>
            </a:r>
            <a:r>
              <a:rPr lang="en-GB" sz="2500" dirty="0"/>
              <a:t>  </a:t>
            </a:r>
            <a:r>
              <a:rPr lang="en-GB" sz="2500" dirty="0" smtClean="0"/>
              <a:t>Pm</a:t>
            </a:r>
            <a:endParaRPr lang="pt-BR" sz="2500" dirty="0"/>
          </a:p>
          <a:p>
            <a:r>
              <a:rPr lang="pt-BR" sz="2500" dirty="0"/>
              <a:t>No sistema binário, </a:t>
            </a:r>
            <a:r>
              <a:rPr lang="pt-BR" sz="2500" dirty="0" smtClean="0"/>
              <a:t>o </a:t>
            </a:r>
            <a:r>
              <a:rPr lang="pt-BR" sz="2500" i="1" dirty="0"/>
              <a:t>bit</a:t>
            </a:r>
            <a:r>
              <a:rPr lang="pt-BR" sz="2500" dirty="0"/>
              <a:t> correspondente é invertido, isto é, se for “1” ele passa a ser “0” e vice-versa;</a:t>
            </a:r>
          </a:p>
          <a:p>
            <a:r>
              <a:rPr lang="pt-BR" sz="2500" dirty="0"/>
              <a:t>A </a:t>
            </a:r>
            <a:r>
              <a:rPr lang="pt-BR" sz="2500" dirty="0">
                <a:solidFill>
                  <a:schemeClr val="hlink"/>
                </a:solidFill>
              </a:rPr>
              <a:t>probabilidade de se efetuar uma mutação deve ser relativamente baixa</a:t>
            </a:r>
            <a:r>
              <a:rPr lang="pt-BR" sz="2500" dirty="0"/>
              <a:t>, caso contrário o algoritmo fará uma busca aleatória, dificultando a convergência. </a:t>
            </a:r>
          </a:p>
        </p:txBody>
      </p:sp>
    </p:spTree>
    <p:extLst>
      <p:ext uri="{BB962C8B-B14F-4D97-AF65-F5344CB8AC3E}">
        <p14:creationId xmlns:p14="http://schemas.microsoft.com/office/powerpoint/2010/main" val="1665556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49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49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7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5" y="2250741"/>
            <a:ext cx="8596668" cy="2127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7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Exemplo</a:t>
            </a:r>
          </a:p>
        </p:txBody>
      </p:sp>
      <p:sp>
        <p:nvSpPr>
          <p:cNvPr id="153605" name="Text Box 5"/>
          <p:cNvSpPr txBox="1">
            <a:spLocks noChangeArrowheads="1"/>
          </p:cNvSpPr>
          <p:nvPr/>
        </p:nvSpPr>
        <p:spPr bwMode="auto">
          <a:xfrm>
            <a:off x="4762500" y="4854575"/>
            <a:ext cx="306494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/>
              <a:t>1</a:t>
            </a:r>
          </a:p>
        </p:txBody>
      </p:sp>
      <p:sp>
        <p:nvSpPr>
          <p:cNvPr id="153606" name="Text Box 6"/>
          <p:cNvSpPr txBox="1">
            <a:spLocks noChangeArrowheads="1"/>
          </p:cNvSpPr>
          <p:nvPr/>
        </p:nvSpPr>
        <p:spPr bwMode="auto">
          <a:xfrm>
            <a:off x="5121275" y="4854575"/>
            <a:ext cx="306494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/>
              <a:t>1</a:t>
            </a:r>
          </a:p>
        </p:txBody>
      </p:sp>
      <p:sp>
        <p:nvSpPr>
          <p:cNvPr id="153607" name="Text Box 7"/>
          <p:cNvSpPr txBox="1">
            <a:spLocks noChangeArrowheads="1"/>
          </p:cNvSpPr>
          <p:nvPr/>
        </p:nvSpPr>
        <p:spPr bwMode="auto">
          <a:xfrm>
            <a:off x="5481638" y="4854575"/>
            <a:ext cx="306494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/>
              <a:t>0</a:t>
            </a:r>
          </a:p>
        </p:txBody>
      </p:sp>
      <p:sp>
        <p:nvSpPr>
          <p:cNvPr id="153608" name="Text Box 8"/>
          <p:cNvSpPr txBox="1">
            <a:spLocks noChangeArrowheads="1"/>
          </p:cNvSpPr>
          <p:nvPr/>
        </p:nvSpPr>
        <p:spPr bwMode="auto">
          <a:xfrm>
            <a:off x="5845175" y="4854575"/>
            <a:ext cx="306494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/>
              <a:t>1</a:t>
            </a:r>
          </a:p>
        </p:txBody>
      </p:sp>
      <p:sp>
        <p:nvSpPr>
          <p:cNvPr id="153609" name="Text Box 9"/>
          <p:cNvSpPr txBox="1">
            <a:spLocks noChangeArrowheads="1"/>
          </p:cNvSpPr>
          <p:nvPr/>
        </p:nvSpPr>
        <p:spPr bwMode="auto">
          <a:xfrm>
            <a:off x="6205538" y="4854575"/>
            <a:ext cx="306494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/>
              <a:t>0</a:t>
            </a:r>
          </a:p>
        </p:txBody>
      </p:sp>
      <p:sp>
        <p:nvSpPr>
          <p:cNvPr id="153611" name="Text Box 11"/>
          <p:cNvSpPr txBox="1">
            <a:spLocks noChangeArrowheads="1"/>
          </p:cNvSpPr>
          <p:nvPr/>
        </p:nvSpPr>
        <p:spPr bwMode="auto">
          <a:xfrm>
            <a:off x="6565900" y="4854575"/>
            <a:ext cx="306494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/>
              <a:t>1</a:t>
            </a:r>
          </a:p>
        </p:txBody>
      </p:sp>
      <p:sp>
        <p:nvSpPr>
          <p:cNvPr id="153612" name="Text Box 12"/>
          <p:cNvSpPr txBox="1">
            <a:spLocks noChangeArrowheads="1"/>
          </p:cNvSpPr>
          <p:nvPr/>
        </p:nvSpPr>
        <p:spPr bwMode="auto">
          <a:xfrm>
            <a:off x="6926263" y="4854575"/>
            <a:ext cx="306494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/>
              <a:t>0</a:t>
            </a:r>
          </a:p>
        </p:txBody>
      </p:sp>
      <p:sp>
        <p:nvSpPr>
          <p:cNvPr id="153613" name="Text Box 13"/>
          <p:cNvSpPr txBox="1">
            <a:spLocks noChangeArrowheads="1"/>
          </p:cNvSpPr>
          <p:nvPr/>
        </p:nvSpPr>
        <p:spPr bwMode="auto">
          <a:xfrm>
            <a:off x="7281863" y="4854575"/>
            <a:ext cx="306494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/>
              <a:t>1</a:t>
            </a:r>
          </a:p>
        </p:txBody>
      </p:sp>
      <p:sp>
        <p:nvSpPr>
          <p:cNvPr id="153614" name="Text Box 14"/>
          <p:cNvSpPr txBox="1">
            <a:spLocks noChangeArrowheads="1"/>
          </p:cNvSpPr>
          <p:nvPr/>
        </p:nvSpPr>
        <p:spPr bwMode="auto">
          <a:xfrm>
            <a:off x="4475164" y="4005264"/>
            <a:ext cx="3500437" cy="37623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b="1">
                <a:latin typeface="Verdana" panose="020B0604030504040204" pitchFamily="34" charset="0"/>
              </a:rPr>
              <a:t>Indivíduo após a Mutação</a:t>
            </a:r>
          </a:p>
        </p:txBody>
      </p:sp>
      <p:sp>
        <p:nvSpPr>
          <p:cNvPr id="153616" name="Text Box 16"/>
          <p:cNvSpPr txBox="1">
            <a:spLocks noChangeArrowheads="1"/>
          </p:cNvSpPr>
          <p:nvPr/>
        </p:nvSpPr>
        <p:spPr bwMode="auto">
          <a:xfrm>
            <a:off x="4764088" y="2981325"/>
            <a:ext cx="306494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/>
              <a:t>1</a:t>
            </a:r>
          </a:p>
        </p:txBody>
      </p:sp>
      <p:sp>
        <p:nvSpPr>
          <p:cNvPr id="153617" name="Text Box 17"/>
          <p:cNvSpPr txBox="1">
            <a:spLocks noChangeArrowheads="1"/>
          </p:cNvSpPr>
          <p:nvPr/>
        </p:nvSpPr>
        <p:spPr bwMode="auto">
          <a:xfrm>
            <a:off x="5122863" y="2981325"/>
            <a:ext cx="306494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/>
              <a:t>1</a:t>
            </a:r>
          </a:p>
        </p:txBody>
      </p:sp>
      <p:sp>
        <p:nvSpPr>
          <p:cNvPr id="153618" name="Text Box 18"/>
          <p:cNvSpPr txBox="1">
            <a:spLocks noChangeArrowheads="1"/>
          </p:cNvSpPr>
          <p:nvPr/>
        </p:nvSpPr>
        <p:spPr bwMode="auto">
          <a:xfrm>
            <a:off x="5483225" y="2981325"/>
            <a:ext cx="306494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/>
              <a:t>0</a:t>
            </a:r>
          </a:p>
        </p:txBody>
      </p:sp>
      <p:sp>
        <p:nvSpPr>
          <p:cNvPr id="153619" name="Text Box 19"/>
          <p:cNvSpPr txBox="1">
            <a:spLocks noChangeArrowheads="1"/>
          </p:cNvSpPr>
          <p:nvPr/>
        </p:nvSpPr>
        <p:spPr bwMode="auto">
          <a:xfrm>
            <a:off x="5846763" y="2981325"/>
            <a:ext cx="306494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/>
              <a:t>1</a:t>
            </a:r>
          </a:p>
        </p:txBody>
      </p:sp>
      <p:sp>
        <p:nvSpPr>
          <p:cNvPr id="153620" name="Text Box 20"/>
          <p:cNvSpPr txBox="1">
            <a:spLocks noChangeArrowheads="1"/>
          </p:cNvSpPr>
          <p:nvPr/>
        </p:nvSpPr>
        <p:spPr bwMode="auto">
          <a:xfrm>
            <a:off x="6207125" y="2981325"/>
            <a:ext cx="306494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/>
              <a:t>0</a:t>
            </a:r>
          </a:p>
        </p:txBody>
      </p:sp>
      <p:sp>
        <p:nvSpPr>
          <p:cNvPr id="153622" name="Text Box 22"/>
          <p:cNvSpPr txBox="1">
            <a:spLocks noChangeArrowheads="1"/>
          </p:cNvSpPr>
          <p:nvPr/>
        </p:nvSpPr>
        <p:spPr bwMode="auto">
          <a:xfrm>
            <a:off x="6567488" y="2981325"/>
            <a:ext cx="306494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/>
              <a:t>1</a:t>
            </a:r>
          </a:p>
        </p:txBody>
      </p:sp>
      <p:sp>
        <p:nvSpPr>
          <p:cNvPr id="153623" name="Text Box 23"/>
          <p:cNvSpPr txBox="1">
            <a:spLocks noChangeArrowheads="1"/>
          </p:cNvSpPr>
          <p:nvPr/>
        </p:nvSpPr>
        <p:spPr bwMode="auto">
          <a:xfrm>
            <a:off x="6927850" y="2981325"/>
            <a:ext cx="306494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/>
              <a:t>0</a:t>
            </a:r>
          </a:p>
        </p:txBody>
      </p:sp>
      <p:sp>
        <p:nvSpPr>
          <p:cNvPr id="153624" name="Text Box 24"/>
          <p:cNvSpPr txBox="1">
            <a:spLocks noChangeArrowheads="1"/>
          </p:cNvSpPr>
          <p:nvPr/>
        </p:nvSpPr>
        <p:spPr bwMode="auto">
          <a:xfrm>
            <a:off x="7283450" y="2981325"/>
            <a:ext cx="306494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/>
              <a:t>1</a:t>
            </a:r>
          </a:p>
        </p:txBody>
      </p:sp>
      <p:sp>
        <p:nvSpPr>
          <p:cNvPr id="153625" name="Text Box 25"/>
          <p:cNvSpPr txBox="1">
            <a:spLocks noChangeArrowheads="1"/>
          </p:cNvSpPr>
          <p:nvPr/>
        </p:nvSpPr>
        <p:spPr bwMode="auto">
          <a:xfrm>
            <a:off x="5337175" y="2097089"/>
            <a:ext cx="1587500" cy="37623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pt-BR" b="1">
                <a:latin typeface="Verdana" panose="020B0604030504040204" pitchFamily="34" charset="0"/>
              </a:rPr>
              <a:t> Indivíduo</a:t>
            </a:r>
            <a:r>
              <a:rPr lang="pt-BR"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153629" name="Text Box 29"/>
          <p:cNvSpPr txBox="1">
            <a:spLocks noChangeArrowheads="1"/>
          </p:cNvSpPr>
          <p:nvPr/>
        </p:nvSpPr>
        <p:spPr bwMode="auto">
          <a:xfrm>
            <a:off x="5843588" y="4852988"/>
            <a:ext cx="306494" cy="369332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345827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3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3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3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53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3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53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53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53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53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0" dur="indefinite"/>
                                        <p:tgtEl>
                                          <p:spTgt spid="1536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1" dur="indefinite"/>
                                        <p:tgtEl>
                                          <p:spTgt spid="153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53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53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53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53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53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53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53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53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53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5" grpId="0" animBg="1"/>
      <p:bldP spid="153606" grpId="0" animBg="1"/>
      <p:bldP spid="153607" grpId="0" animBg="1"/>
      <p:bldP spid="153608" grpId="0" animBg="1"/>
      <p:bldP spid="153609" grpId="0" animBg="1"/>
      <p:bldP spid="153611" grpId="0" animBg="1"/>
      <p:bldP spid="153612" grpId="0" animBg="1"/>
      <p:bldP spid="153613" grpId="0" animBg="1"/>
      <p:bldP spid="153614" grpId="0" animBg="1"/>
      <p:bldP spid="153616" grpId="0" animBg="1"/>
      <p:bldP spid="153617" grpId="0" animBg="1"/>
      <p:bldP spid="153618" grpId="0" animBg="1"/>
      <p:bldP spid="153619" grpId="0" animBg="1"/>
      <p:bldP spid="153619" grpId="1" animBg="1"/>
      <p:bldP spid="153620" grpId="0" animBg="1"/>
      <p:bldP spid="153622" grpId="0" animBg="1"/>
      <p:bldP spid="153623" grpId="0" animBg="1"/>
      <p:bldP spid="153624" grpId="0" animBg="1"/>
      <p:bldP spid="153625" grpId="0" animBg="1"/>
      <p:bldP spid="153629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Comportamento típico de um AG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354" y="1724338"/>
            <a:ext cx="6201423" cy="4691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48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Qualidade da Solução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Aft>
                <a:spcPct val="30000"/>
              </a:spcAft>
            </a:pPr>
            <a:r>
              <a:rPr lang="pt-BR" sz="2100"/>
              <a:t>Embora os AG’s nem sempre possam encontrar a solução ótima (ótimo global) para um determinado problema, na maioria das vezes são capazes de encontrar uma solução quase ótima;</a:t>
            </a:r>
          </a:p>
          <a:p>
            <a:pPr>
              <a:lnSpc>
                <a:spcPct val="90000"/>
              </a:lnSpc>
              <a:spcAft>
                <a:spcPct val="30000"/>
              </a:spcAft>
            </a:pPr>
            <a:r>
              <a:rPr lang="pt-BR" sz="2100"/>
              <a:t>Solução aceitável para problemas complexos  Otimização combinatória - métodos convencionais são inviáveis em razão do esforço computacional necessário para resolvê-lo;</a:t>
            </a:r>
          </a:p>
          <a:p>
            <a:pPr>
              <a:lnSpc>
                <a:spcPct val="90000"/>
              </a:lnSpc>
              <a:spcAft>
                <a:spcPct val="30000"/>
              </a:spcAft>
            </a:pPr>
            <a:r>
              <a:rPr lang="pt-BR" sz="2100"/>
              <a:t>Para muitos problemas o melhor método é aquele que satisfaz todas as restrições.</a:t>
            </a:r>
          </a:p>
        </p:txBody>
      </p:sp>
    </p:spTree>
    <p:extLst>
      <p:ext uri="{BB962C8B-B14F-4D97-AF65-F5344CB8AC3E}">
        <p14:creationId xmlns:p14="http://schemas.microsoft.com/office/powerpoint/2010/main" val="2869738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980480" y="273629"/>
            <a:ext cx="8229600" cy="1143480"/>
          </a:xfrm>
          <a:ln/>
        </p:spPr>
        <p:txBody>
          <a:bodyPr vert="horz" lIns="81639" tIns="42452" rIns="81639" bIns="42452" rtlCol="0" anchor="t">
            <a:normAutofit/>
          </a:bodyPr>
          <a:lstStyle/>
          <a:p>
            <a:pPr>
              <a:buSzPct val="45000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t-BR"/>
              <a:t>Ambientação</a:t>
            </a:r>
          </a:p>
        </p:txBody>
      </p:sp>
      <p:sp>
        <p:nvSpPr>
          <p:cNvPr id="7170" name="AutoShape 2"/>
          <p:cNvSpPr>
            <a:spLocks noChangeArrowheads="1"/>
          </p:cNvSpPr>
          <p:nvPr/>
        </p:nvSpPr>
        <p:spPr bwMode="auto">
          <a:xfrm>
            <a:off x="8228641" y="4267169"/>
            <a:ext cx="1905120" cy="1814591"/>
          </a:xfrm>
          <a:prstGeom prst="cube">
            <a:avLst>
              <a:gd name="adj" fmla="val 25000"/>
            </a:avLst>
          </a:prstGeom>
          <a:solidFill>
            <a:srgbClr val="3366FF"/>
          </a:solidFill>
          <a:ln w="9360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39" tIns="42452" rIns="81639" bIns="42452" anchor="ctr"/>
          <a:lstStyle/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t-BR" sz="2200">
                <a:solidFill>
                  <a:srgbClr val="FFFFFF"/>
                </a:solidFill>
                <a:latin typeface="Tahoma" pitchFamily="32" charset="0"/>
              </a:rPr>
              <a:t>Modelo</a:t>
            </a:r>
          </a:p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t-BR" sz="2200">
                <a:solidFill>
                  <a:srgbClr val="FFFFFF"/>
                </a:solidFill>
                <a:latin typeface="Tahoma" pitchFamily="32" charset="0"/>
              </a:rPr>
              <a:t>Computa-</a:t>
            </a:r>
          </a:p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t-BR" sz="2200">
                <a:solidFill>
                  <a:srgbClr val="FFFFFF"/>
                </a:solidFill>
                <a:latin typeface="Tahoma" pitchFamily="32" charset="0"/>
              </a:rPr>
              <a:t>cional</a:t>
            </a:r>
          </a:p>
        </p:txBody>
      </p:sp>
      <p:sp>
        <p:nvSpPr>
          <p:cNvPr id="7171" name="AutoShape 3"/>
          <p:cNvSpPr>
            <a:spLocks noChangeArrowheads="1"/>
          </p:cNvSpPr>
          <p:nvPr/>
        </p:nvSpPr>
        <p:spPr bwMode="auto">
          <a:xfrm>
            <a:off x="3504000" y="4419824"/>
            <a:ext cx="3657600" cy="1600008"/>
          </a:xfrm>
          <a:prstGeom prst="curvedUpArrow">
            <a:avLst>
              <a:gd name="adj1" fmla="val 45725"/>
              <a:gd name="adj2" fmla="val 91449"/>
              <a:gd name="adj3" fmla="val 33333"/>
            </a:avLst>
          </a:prstGeom>
          <a:solidFill>
            <a:srgbClr val="C0C0C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pt-BR"/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1980481" y="2819816"/>
            <a:ext cx="3199680" cy="3047360"/>
          </a:xfrm>
          <a:prstGeom prst="cube">
            <a:avLst>
              <a:gd name="adj" fmla="val 25000"/>
            </a:avLst>
          </a:prstGeom>
          <a:solidFill>
            <a:srgbClr val="339966"/>
          </a:solidFill>
          <a:ln w="9360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39" tIns="42452" rIns="81639" bIns="42452" anchor="ctr"/>
          <a:lstStyle/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t-BR" sz="2200">
                <a:solidFill>
                  <a:srgbClr val="FFFFFF"/>
                </a:solidFill>
                <a:latin typeface="Tahoma" pitchFamily="32" charset="0"/>
              </a:rPr>
              <a:t>Natureza</a:t>
            </a:r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7086721" y="2361848"/>
            <a:ext cx="3124800" cy="1828992"/>
          </a:xfrm>
          <a:prstGeom prst="curvedDownArrow">
            <a:avLst>
              <a:gd name="adj1" fmla="val 34173"/>
              <a:gd name="adj2" fmla="val 68346"/>
              <a:gd name="adj3" fmla="val 33333"/>
            </a:avLst>
          </a:prstGeom>
          <a:solidFill>
            <a:srgbClr val="C0C0C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pt-BR"/>
          </a:p>
        </p:txBody>
      </p:sp>
      <p:sp>
        <p:nvSpPr>
          <p:cNvPr id="7174" name="AutoShape 6"/>
          <p:cNvSpPr>
            <a:spLocks noChangeArrowheads="1"/>
          </p:cNvSpPr>
          <p:nvPr/>
        </p:nvSpPr>
        <p:spPr bwMode="auto">
          <a:xfrm>
            <a:off x="5714400" y="2056536"/>
            <a:ext cx="2437920" cy="2322964"/>
          </a:xfrm>
          <a:prstGeom prst="cube">
            <a:avLst>
              <a:gd name="adj" fmla="val 25000"/>
            </a:avLst>
          </a:prstGeom>
          <a:solidFill>
            <a:srgbClr val="FF9900"/>
          </a:solidFill>
          <a:ln w="9360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39" tIns="42452" rIns="81639" bIns="42452" anchor="ctr"/>
          <a:lstStyle/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t-BR" sz="2200">
                <a:solidFill>
                  <a:srgbClr val="FFFFFF"/>
                </a:solidFill>
                <a:latin typeface="Tahoma" pitchFamily="32" charset="0"/>
              </a:rPr>
              <a:t>Modelo</a:t>
            </a:r>
          </a:p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t-BR" sz="2200">
                <a:solidFill>
                  <a:srgbClr val="FFFFFF"/>
                </a:solidFill>
                <a:latin typeface="Tahoma" pitchFamily="32" charset="0"/>
              </a:rPr>
              <a:t>Biológico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4594080" y="6145127"/>
            <a:ext cx="1909440" cy="361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39" tIns="42452" rIns="81639" bIns="42452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pt-BR">
                <a:latin typeface="Tahoma" pitchFamily="32" charset="0"/>
              </a:rPr>
              <a:t>Teoria de Darwin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8610241" y="1371025"/>
            <a:ext cx="1879200" cy="91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42452" rIns="81639" bIns="42452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SimSun" charset="-122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pt-BR">
                <a:latin typeface="Tahoma" pitchFamily="32" charset="0"/>
              </a:rPr>
              <a:t>Teoria de Computação Evolucionária</a:t>
            </a:r>
          </a:p>
        </p:txBody>
      </p:sp>
    </p:spTree>
    <p:extLst>
      <p:ext uri="{BB962C8B-B14F-4D97-AF65-F5344CB8AC3E}">
        <p14:creationId xmlns:p14="http://schemas.microsoft.com/office/powerpoint/2010/main" val="8802890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Espaço de busca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94013" y="1628775"/>
            <a:ext cx="7313612" cy="4313238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pt-BR" sz="2100"/>
              <a:t>Assim sendo, os AG’s constituem uma classe de ferramentas versátil e robusta;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pt-BR" sz="2100"/>
              <a:t>Busca da solução em conjuntos não-convexos e mesmo disjuntos;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pt-BR" sz="2100"/>
              <a:t>As funções objetivo podem ser não convexas e não-diferenciáveis, podendo trabalhar simultaneamente com variáveis reais,  lógicas e inteiras;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pt-BR" sz="2100"/>
              <a:t>É importante ressaltar que em virtude de suas características, os AG’s evitam atrações irremediáveis para ótimos locais, o que ocorre frequentemente com alguns algoritmos usuais de programação matemática, permitindo uma melhor exploração do espaço de busca. </a:t>
            </a:r>
          </a:p>
        </p:txBody>
      </p:sp>
    </p:spTree>
    <p:extLst>
      <p:ext uri="{BB962C8B-B14F-4D97-AF65-F5344CB8AC3E}">
        <p14:creationId xmlns:p14="http://schemas.microsoft.com/office/powerpoint/2010/main" val="1719028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/>
              <a:t>Diferenças entre AG´s e outras Técnicas de Programação Matemática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pt-BR" sz="1700" dirty="0"/>
              <a:t>Empregam uma população de indivíduos, ou soluções, que pode ter tamanho  fixo ou variável,  ao contrário da maioria das técnicas que efetuam uma busca  “ponto-a-ponto”;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pt-BR" sz="1700" dirty="0"/>
              <a:t>Não trabalham diretamente com as possíveis soluções do problema, chamadas de fenótipos, mas sobre uma codificação das mesmas chamadas de genótipos;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pt-BR" sz="1700" dirty="0"/>
              <a:t>Empregam regras de transição probabilísticas ou estocásticas,  sendo que a maioria dos algoritmos tradicionais usam regras determinísticas;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pt-BR" sz="1700" dirty="0"/>
              <a:t>Não exigem muitas informações adicionais sobre a função a otimizar.</a:t>
            </a:r>
          </a:p>
          <a:p>
            <a:pPr>
              <a:lnSpc>
                <a:spcPct val="80000"/>
              </a:lnSpc>
            </a:pPr>
            <a:r>
              <a:rPr lang="pt-BR" sz="1700" dirty="0"/>
              <a:t>Simplicidade de implementação;</a:t>
            </a:r>
          </a:p>
          <a:p>
            <a:pPr>
              <a:lnSpc>
                <a:spcPct val="80000"/>
              </a:lnSpc>
            </a:pPr>
            <a:endParaRPr lang="pt-BR" sz="1700" dirty="0"/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pt-BR" sz="1700" dirty="0"/>
              <a:t>Soluções de boa qualidade em função da busca global </a:t>
            </a:r>
            <a:r>
              <a:rPr lang="pt-BR" sz="900" dirty="0"/>
              <a:t>		</a:t>
            </a:r>
            <a:endParaRPr lang="pt-BR" sz="1700" dirty="0"/>
          </a:p>
          <a:p>
            <a:pPr>
              <a:lnSpc>
                <a:spcPct val="80000"/>
              </a:lnSpc>
              <a:spcAft>
                <a:spcPct val="30000"/>
              </a:spcAft>
            </a:pPr>
            <a:endParaRPr lang="pt-BR" sz="1700" dirty="0"/>
          </a:p>
        </p:txBody>
      </p:sp>
    </p:spTree>
    <p:extLst>
      <p:ext uri="{BB962C8B-B14F-4D97-AF65-F5344CB8AC3E}">
        <p14:creationId xmlns:p14="http://schemas.microsoft.com/office/powerpoint/2010/main" val="2615186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91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91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209" y="609600"/>
            <a:ext cx="9089527" cy="5237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06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Exemplo 1 </a:t>
            </a:r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74938" y="1592264"/>
            <a:ext cx="7993062" cy="809625"/>
          </a:xfrm>
        </p:spPr>
        <p:txBody>
          <a:bodyPr/>
          <a:lstStyle/>
          <a:p>
            <a:r>
              <a:rPr lang="pt-BR" sz="2400"/>
              <a:t>Utilize AG para encontrar o máximo da função:</a:t>
            </a:r>
          </a:p>
          <a:p>
            <a:pPr lvl="1">
              <a:buFont typeface="Wingdings" panose="05000000000000000000" pitchFamily="2" charset="2"/>
              <a:buNone/>
            </a:pPr>
            <a:endParaRPr lang="pt-BR"/>
          </a:p>
        </p:txBody>
      </p:sp>
      <p:graphicFrame>
        <p:nvGraphicFramePr>
          <p:cNvPr id="305166" name="Object 14"/>
          <p:cNvGraphicFramePr>
            <a:graphicFrameLocks noChangeAspect="1"/>
          </p:cNvGraphicFramePr>
          <p:nvPr/>
        </p:nvGraphicFramePr>
        <p:xfrm>
          <a:off x="3324226" y="2312989"/>
          <a:ext cx="1908175" cy="134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name="Equation" r:id="rId4" imgW="1054080" imgH="736560" progId="Equation.DSMT4">
                  <p:embed/>
                </p:oleObj>
              </mc:Choice>
              <mc:Fallback>
                <p:oleObj name="Equation" r:id="rId4" imgW="105408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4226" y="2312989"/>
                        <a:ext cx="1908175" cy="134937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5168" name="Picture 1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6838" y="2312988"/>
            <a:ext cx="1846262" cy="2146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05169" name="Object 17"/>
          <p:cNvGraphicFramePr>
            <a:graphicFrameLocks noChangeAspect="1"/>
          </p:cNvGraphicFramePr>
          <p:nvPr/>
        </p:nvGraphicFramePr>
        <p:xfrm>
          <a:off x="2674939" y="3968751"/>
          <a:ext cx="4676775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5" name="Gráfico" r:id="rId7" imgW="4676851" imgH="2467087" progId="Excel.Chart.8">
                  <p:embed/>
                </p:oleObj>
              </mc:Choice>
              <mc:Fallback>
                <p:oleObj name="Gráfico" r:id="rId7" imgW="4676851" imgH="2467087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4939" y="3968751"/>
                        <a:ext cx="4676775" cy="2466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7403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305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305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305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305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155" grpId="0" build="p"/>
      <p:bldOleChart spid="305169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Algoritmo Genético</a:t>
            </a:r>
          </a:p>
        </p:txBody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>
                <a:solidFill>
                  <a:schemeClr val="tx2"/>
                </a:solidFill>
              </a:rPr>
              <a:t>Passo 1:</a:t>
            </a:r>
            <a:r>
              <a:rPr lang="pt-BR"/>
              <a:t> Gerar a população inicial;</a:t>
            </a:r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pPr>
              <a:buFont typeface="Wingdings" panose="05000000000000000000" pitchFamily="2" charset="2"/>
              <a:buNone/>
            </a:pPr>
            <a:endParaRPr lang="pt-BR"/>
          </a:p>
        </p:txBody>
      </p:sp>
      <p:pic>
        <p:nvPicPr>
          <p:cNvPr id="3113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0239" y="2708275"/>
            <a:ext cx="3563937" cy="170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1303" name="Text Box 7"/>
          <p:cNvSpPr txBox="1">
            <a:spLocks noChangeArrowheads="1"/>
          </p:cNvSpPr>
          <p:nvPr/>
        </p:nvSpPr>
        <p:spPr bwMode="auto">
          <a:xfrm>
            <a:off x="2208214" y="4760913"/>
            <a:ext cx="313098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PT"/>
              <a:t>Binário              Decimal:     </a:t>
            </a:r>
            <a:endParaRPr lang="pt-BR"/>
          </a:p>
        </p:txBody>
      </p:sp>
      <p:sp>
        <p:nvSpPr>
          <p:cNvPr id="311304" name="Line 8"/>
          <p:cNvSpPr>
            <a:spLocks noChangeShapeType="1"/>
          </p:cNvSpPr>
          <p:nvPr/>
        </p:nvSpPr>
        <p:spPr bwMode="auto">
          <a:xfrm>
            <a:off x="3071814" y="4976813"/>
            <a:ext cx="7207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11305" name="Text Box 9"/>
          <p:cNvSpPr txBox="1">
            <a:spLocks noChangeArrowheads="1"/>
          </p:cNvSpPr>
          <p:nvPr/>
        </p:nvSpPr>
        <p:spPr bwMode="auto">
          <a:xfrm>
            <a:off x="2224089" y="5429251"/>
            <a:ext cx="71135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PT"/>
              <a:t>Exemplo: (1 1 0 0 1) = 1x2</a:t>
            </a:r>
            <a:r>
              <a:rPr lang="pt-PT" baseline="30000"/>
              <a:t>4</a:t>
            </a:r>
            <a:r>
              <a:rPr lang="pt-PT"/>
              <a:t>+1x2</a:t>
            </a:r>
            <a:r>
              <a:rPr lang="pt-PT" baseline="30000"/>
              <a:t>3</a:t>
            </a:r>
            <a:r>
              <a:rPr lang="pt-PT"/>
              <a:t>+0x2</a:t>
            </a:r>
            <a:r>
              <a:rPr lang="pt-PT" baseline="30000"/>
              <a:t>2</a:t>
            </a:r>
            <a:r>
              <a:rPr lang="pt-PT"/>
              <a:t>+0x2</a:t>
            </a:r>
            <a:r>
              <a:rPr lang="pt-PT" baseline="30000"/>
              <a:t>1</a:t>
            </a:r>
            <a:r>
              <a:rPr lang="pt-PT"/>
              <a:t>+1x2</a:t>
            </a:r>
            <a:r>
              <a:rPr lang="pt-PT" baseline="30000"/>
              <a:t>0</a:t>
            </a:r>
            <a:r>
              <a:rPr lang="pt-PT"/>
              <a:t>=16+8+0+0+1=25</a:t>
            </a:r>
            <a:endParaRPr lang="pt-BR" baseline="30000"/>
          </a:p>
        </p:txBody>
      </p:sp>
    </p:spTree>
    <p:extLst>
      <p:ext uri="{BB962C8B-B14F-4D97-AF65-F5344CB8AC3E}">
        <p14:creationId xmlns:p14="http://schemas.microsoft.com/office/powerpoint/2010/main" val="4028186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1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311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11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11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11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303" grpId="0"/>
      <p:bldP spid="311304" grpId="0" animBg="1"/>
      <p:bldP spid="311305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2160589"/>
            <a:ext cx="8028581" cy="1799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34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597" y="697612"/>
            <a:ext cx="9103837" cy="534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47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2160589"/>
            <a:ext cx="8547030" cy="2025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60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826" y="954479"/>
            <a:ext cx="8472516" cy="3244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99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395" y="968627"/>
            <a:ext cx="7096145" cy="5101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19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sz="2100" dirty="0"/>
              <a:t>Área da Inteligência Artificial, que engloba um conjunto de métodos computacionais;</a:t>
            </a:r>
          </a:p>
          <a:p>
            <a:pPr>
              <a:lnSpc>
                <a:spcPct val="90000"/>
              </a:lnSpc>
            </a:pPr>
            <a:r>
              <a:rPr lang="pt-BR" sz="2100" dirty="0"/>
              <a:t>Inspirados na Teoria da Evolução das Espécies de Charles Darwin (DARWIN, </a:t>
            </a:r>
            <a:r>
              <a:rPr lang="pt-BR" sz="2100" dirty="0" smtClean="0"/>
              <a:t>1859) </a:t>
            </a:r>
            <a:r>
              <a:rPr lang="pt-BR" sz="2100" dirty="0"/>
              <a:t>para a solução de problemas:</a:t>
            </a:r>
          </a:p>
          <a:p>
            <a:pPr lvl="1">
              <a:lnSpc>
                <a:spcPct val="90000"/>
              </a:lnSpc>
            </a:pPr>
            <a:r>
              <a:rPr lang="pt-BR" sz="1900" dirty="0"/>
              <a:t>Na natureza sobrevivem os indivíduos que possuem maior capacidade de se adaptarem ao meio ambiente;</a:t>
            </a:r>
          </a:p>
          <a:p>
            <a:pPr lvl="1">
              <a:lnSpc>
                <a:spcPct val="90000"/>
              </a:lnSpc>
            </a:pPr>
            <a:r>
              <a:rPr lang="pt-BR" sz="1900" dirty="0"/>
              <a:t>Suas características genéticas são repassadas para as gerações seguintes e melhoradas;</a:t>
            </a:r>
          </a:p>
          <a:p>
            <a:pPr lvl="1">
              <a:lnSpc>
                <a:spcPct val="90000"/>
              </a:lnSpc>
            </a:pPr>
            <a:r>
              <a:rPr lang="pt-BR" sz="1900" dirty="0"/>
              <a:t>A nova geração será composta por indivíduos com material genético melhor do que os da população anterior.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BR" dirty="0"/>
              <a:t>Computação Evolucionária (CE)</a:t>
            </a:r>
          </a:p>
        </p:txBody>
      </p:sp>
    </p:spTree>
    <p:extLst>
      <p:ext uri="{BB962C8B-B14F-4D97-AF65-F5344CB8AC3E}">
        <p14:creationId xmlns:p14="http://schemas.microsoft.com/office/powerpoint/2010/main" val="2227628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2199225"/>
            <a:ext cx="8596668" cy="3880773"/>
          </a:xfrm>
        </p:spPr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609600"/>
            <a:ext cx="8315316" cy="5245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30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6348" y="609600"/>
            <a:ext cx="7168376" cy="5521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207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2057520" y="548502"/>
            <a:ext cx="7845480" cy="647058"/>
          </a:xfrm>
        </p:spPr>
        <p:txBody>
          <a:bodyPr vert="horz" lIns="20160" tIns="46080" rIns="20160" bIns="46080" rtlCol="0" anchor="b" anchorCtr="0">
            <a:spAutoFit/>
          </a:bodyPr>
          <a:lstStyle/>
          <a:p>
            <a:pPr indent="-342720">
              <a:spcBef>
                <a:spcPts val="986"/>
              </a:spcBef>
            </a:pPr>
            <a:r>
              <a:rPr lang="en-GB" dirty="0" err="1"/>
              <a:t>Exercício</a:t>
            </a:r>
            <a:endParaRPr lang="en-GB" dirty="0"/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2057520" y="1339403"/>
            <a:ext cx="7769160" cy="4573838"/>
          </a:xfrm>
        </p:spPr>
        <p:txBody>
          <a:bodyPr vert="horz" lIns="20160" tIns="46080" rIns="20160" bIns="46080" rtlCol="0" anchor="t" anchorCtr="0">
            <a:spAutoFit/>
          </a:bodyPr>
          <a:lstStyle/>
          <a:p>
            <a:pPr indent="-342720">
              <a:buClr>
                <a:srgbClr val="0000FF"/>
              </a:buClr>
              <a:buSzPct val="75000"/>
              <a:buFont typeface="Wingdings" pitchFamily="2"/>
              <a:buChar char=""/>
            </a:pPr>
            <a:r>
              <a:rPr lang="en-GB" dirty="0"/>
              <a:t>Minimize a </a:t>
            </a:r>
            <a:r>
              <a:rPr lang="en-GB" dirty="0" err="1"/>
              <a:t>função</a:t>
            </a:r>
            <a:r>
              <a:rPr lang="en-GB" dirty="0"/>
              <a:t>:     </a:t>
            </a:r>
          </a:p>
          <a:p>
            <a:pPr indent="-342720"/>
            <a:endParaRPr lang="en-GB" dirty="0"/>
          </a:p>
          <a:p>
            <a:pPr marL="742680" lvl="1" indent="-285480" hangingPunct="0">
              <a:lnSpc>
                <a:spcPct val="91000"/>
              </a:lnSpc>
              <a:spcBef>
                <a:spcPts val="799"/>
              </a:spcBef>
              <a:spcAft>
                <a:spcPts val="799"/>
              </a:spcAft>
              <a:buClr>
                <a:srgbClr val="0000FF"/>
              </a:buClr>
              <a:buSzPct val="100000"/>
              <a:buFont typeface="Wingdings" pitchFamily="2"/>
              <a:buChar char=""/>
              <a:tabLst>
                <a:tab pos="1314000" algn="l"/>
                <a:tab pos="2228399" algn="l"/>
                <a:tab pos="3142799" algn="l"/>
                <a:tab pos="4057199" algn="l"/>
                <a:tab pos="4971599" algn="l"/>
                <a:tab pos="5886000" algn="l"/>
                <a:tab pos="6800400" algn="l"/>
                <a:tab pos="7714800" algn="l"/>
                <a:tab pos="8629200" algn="l"/>
                <a:tab pos="9543600" algn="l"/>
                <a:tab pos="10458000" algn="l"/>
              </a:tabLst>
            </a:pPr>
            <a:r>
              <a:rPr lang="en-GB" sz="2400" dirty="0" err="1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Assumir</a:t>
            </a:r>
            <a:r>
              <a:rPr lang="en-GB" sz="2400" dirty="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que</a:t>
            </a:r>
            <a:r>
              <a:rPr lang="en-GB" sz="2400" dirty="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 </a:t>
            </a:r>
            <a:r>
              <a:rPr lang="en-GB" sz="2400" i="1" dirty="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x</a:t>
            </a:r>
            <a:r>
              <a:rPr lang="en-GB" sz="2400" dirty="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 </a:t>
            </a:r>
            <a:r>
              <a:rPr lang="en-GB" sz="2400" dirty="0">
                <a:solidFill>
                  <a:srgbClr val="000000"/>
                </a:solidFill>
                <a:latin typeface="Symbol" pitchFamily="18"/>
                <a:ea typeface="Arial Unicode MS" pitchFamily="2"/>
                <a:cs typeface="Tahoma" pitchFamily="2"/>
              </a:rPr>
              <a:t></a:t>
            </a:r>
            <a:r>
              <a:rPr lang="en-GB" sz="2400" dirty="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 [-10, +10]</a:t>
            </a:r>
          </a:p>
          <a:p>
            <a:pPr marL="742680" lvl="1" indent="-285480" hangingPunct="0">
              <a:lnSpc>
                <a:spcPct val="91000"/>
              </a:lnSpc>
              <a:spcBef>
                <a:spcPts val="799"/>
              </a:spcBef>
              <a:spcAft>
                <a:spcPts val="799"/>
              </a:spcAft>
              <a:buClr>
                <a:srgbClr val="0000FF"/>
              </a:buClr>
              <a:buSzPct val="100000"/>
              <a:buFont typeface="Wingdings" pitchFamily="2"/>
              <a:buChar char=""/>
              <a:tabLst>
                <a:tab pos="1314000" algn="l"/>
                <a:tab pos="2228399" algn="l"/>
                <a:tab pos="3142799" algn="l"/>
                <a:tab pos="4057199" algn="l"/>
                <a:tab pos="4971599" algn="l"/>
                <a:tab pos="5886000" algn="l"/>
                <a:tab pos="6800400" algn="l"/>
                <a:tab pos="7714800" algn="l"/>
                <a:tab pos="8629200" algn="l"/>
                <a:tab pos="9543600" algn="l"/>
                <a:tab pos="10458000" algn="l"/>
              </a:tabLst>
            </a:pPr>
            <a:r>
              <a:rPr lang="en-GB" sz="2400" dirty="0" err="1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Codificar</a:t>
            </a:r>
            <a:r>
              <a:rPr lang="en-GB" sz="2400" dirty="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 </a:t>
            </a:r>
            <a:r>
              <a:rPr lang="en-GB" sz="2400" i="1" dirty="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x</a:t>
            </a:r>
            <a:r>
              <a:rPr lang="en-GB" sz="2400" dirty="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como</a:t>
            </a:r>
            <a:r>
              <a:rPr lang="en-GB" sz="2400" dirty="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vetor</a:t>
            </a:r>
            <a:r>
              <a:rPr lang="en-GB" sz="2400" dirty="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binário</a:t>
            </a:r>
            <a:endParaRPr lang="en-GB" sz="2400" dirty="0">
              <a:solidFill>
                <a:srgbClr val="000000"/>
              </a:solidFill>
              <a:latin typeface="Arial" pitchFamily="34"/>
              <a:ea typeface="Arial Unicode MS" pitchFamily="2"/>
              <a:cs typeface="Tahoma" pitchFamily="2"/>
            </a:endParaRPr>
          </a:p>
          <a:p>
            <a:pPr marL="742680" lvl="1" indent="-285480" hangingPunct="0">
              <a:lnSpc>
                <a:spcPct val="91000"/>
              </a:lnSpc>
              <a:spcBef>
                <a:spcPts val="799"/>
              </a:spcBef>
              <a:spcAft>
                <a:spcPts val="799"/>
              </a:spcAft>
              <a:buClr>
                <a:srgbClr val="0000FF"/>
              </a:buClr>
              <a:buSzPct val="100000"/>
              <a:buFont typeface="Wingdings" pitchFamily="2"/>
              <a:buChar char=""/>
              <a:tabLst>
                <a:tab pos="1314000" algn="l"/>
                <a:tab pos="2228399" algn="l"/>
                <a:tab pos="3142799" algn="l"/>
                <a:tab pos="4057199" algn="l"/>
                <a:tab pos="4971599" algn="l"/>
                <a:tab pos="5886000" algn="l"/>
                <a:tab pos="6800400" algn="l"/>
                <a:tab pos="7714800" algn="l"/>
                <a:tab pos="8629200" algn="l"/>
                <a:tab pos="9543600" algn="l"/>
                <a:tab pos="10458000" algn="l"/>
              </a:tabLst>
            </a:pPr>
            <a:r>
              <a:rPr lang="en-GB" sz="2400" dirty="0" err="1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Criar</a:t>
            </a:r>
            <a:r>
              <a:rPr lang="en-GB" sz="2400" dirty="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uma</a:t>
            </a:r>
            <a:r>
              <a:rPr lang="en-GB" sz="2400" dirty="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população</a:t>
            </a:r>
            <a:r>
              <a:rPr lang="en-GB" sz="2400" dirty="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inicial</a:t>
            </a:r>
            <a:r>
              <a:rPr lang="en-GB" sz="2400" dirty="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 com 4 </a:t>
            </a:r>
            <a:r>
              <a:rPr lang="en-GB" sz="2400" dirty="0" err="1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indivíduos</a:t>
            </a:r>
            <a:endParaRPr lang="en-GB" sz="2400" dirty="0">
              <a:solidFill>
                <a:srgbClr val="000000"/>
              </a:solidFill>
              <a:latin typeface="Arial" pitchFamily="34"/>
              <a:ea typeface="Arial Unicode MS" pitchFamily="2"/>
              <a:cs typeface="Tahoma" pitchFamily="2"/>
            </a:endParaRPr>
          </a:p>
          <a:p>
            <a:pPr marL="742680" lvl="1" indent="-285480" hangingPunct="0">
              <a:lnSpc>
                <a:spcPct val="91000"/>
              </a:lnSpc>
              <a:spcBef>
                <a:spcPts val="799"/>
              </a:spcBef>
              <a:spcAft>
                <a:spcPts val="799"/>
              </a:spcAft>
              <a:buClr>
                <a:srgbClr val="0000FF"/>
              </a:buClr>
              <a:buSzPct val="100000"/>
              <a:buFont typeface="Wingdings" pitchFamily="2"/>
              <a:buChar char=""/>
              <a:tabLst>
                <a:tab pos="1314000" algn="l"/>
                <a:tab pos="2228399" algn="l"/>
                <a:tab pos="3142799" algn="l"/>
                <a:tab pos="4057199" algn="l"/>
                <a:tab pos="4971599" algn="l"/>
                <a:tab pos="5886000" algn="l"/>
                <a:tab pos="6800400" algn="l"/>
                <a:tab pos="7714800" algn="l"/>
                <a:tab pos="8629200" algn="l"/>
                <a:tab pos="9543600" algn="l"/>
                <a:tab pos="10458000" algn="l"/>
              </a:tabLst>
            </a:pPr>
            <a:r>
              <a:rPr lang="en-GB" sz="2400" dirty="0" err="1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Aplicar</a:t>
            </a:r>
            <a:r>
              <a:rPr lang="en-GB" sz="2400" dirty="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Mutação</a:t>
            </a:r>
            <a:r>
              <a:rPr lang="en-GB" sz="2400" dirty="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 com taxa de 1%</a:t>
            </a:r>
          </a:p>
          <a:p>
            <a:pPr marL="742680" lvl="1" indent="-285480" hangingPunct="0">
              <a:lnSpc>
                <a:spcPct val="91000"/>
              </a:lnSpc>
              <a:spcBef>
                <a:spcPts val="799"/>
              </a:spcBef>
              <a:spcAft>
                <a:spcPts val="799"/>
              </a:spcAft>
              <a:buClr>
                <a:srgbClr val="0000FF"/>
              </a:buClr>
              <a:buSzPct val="100000"/>
              <a:buFont typeface="Wingdings" pitchFamily="2"/>
              <a:buChar char=""/>
              <a:tabLst>
                <a:tab pos="1314000" algn="l"/>
                <a:tab pos="2228399" algn="l"/>
                <a:tab pos="3142799" algn="l"/>
                <a:tab pos="4057199" algn="l"/>
                <a:tab pos="4971599" algn="l"/>
                <a:tab pos="5886000" algn="l"/>
                <a:tab pos="6800400" algn="l"/>
                <a:tab pos="7714800" algn="l"/>
                <a:tab pos="8629200" algn="l"/>
                <a:tab pos="9543600" algn="l"/>
                <a:tab pos="10458000" algn="l"/>
              </a:tabLst>
            </a:pPr>
            <a:r>
              <a:rPr lang="en-GB" sz="2400" dirty="0" err="1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Aplicar</a:t>
            </a:r>
            <a:r>
              <a:rPr lang="en-GB" sz="2400" dirty="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 Crossover com taxa de 60%</a:t>
            </a:r>
          </a:p>
          <a:p>
            <a:pPr marL="742680" lvl="1" indent="-285480" hangingPunct="0">
              <a:lnSpc>
                <a:spcPct val="91000"/>
              </a:lnSpc>
              <a:spcBef>
                <a:spcPts val="799"/>
              </a:spcBef>
              <a:spcAft>
                <a:spcPts val="799"/>
              </a:spcAft>
              <a:buClr>
                <a:srgbClr val="0000FF"/>
              </a:buClr>
              <a:buSzPct val="100000"/>
              <a:buFont typeface="Wingdings" pitchFamily="2"/>
              <a:buChar char=""/>
              <a:tabLst>
                <a:tab pos="1314000" algn="l"/>
                <a:tab pos="2228399" algn="l"/>
                <a:tab pos="3142799" algn="l"/>
                <a:tab pos="4057199" algn="l"/>
                <a:tab pos="4971599" algn="l"/>
                <a:tab pos="5886000" algn="l"/>
                <a:tab pos="6800400" algn="l"/>
                <a:tab pos="7714800" algn="l"/>
                <a:tab pos="8629200" algn="l"/>
                <a:tab pos="9543600" algn="l"/>
                <a:tab pos="10458000" algn="l"/>
              </a:tabLst>
            </a:pPr>
            <a:r>
              <a:rPr lang="en-GB" sz="2400" dirty="0" err="1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Usar</a:t>
            </a:r>
            <a:r>
              <a:rPr lang="en-GB" sz="2400" dirty="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seleção</a:t>
            </a:r>
            <a:r>
              <a:rPr lang="en-GB" sz="2400" dirty="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por</a:t>
            </a:r>
            <a:r>
              <a:rPr lang="en-GB" sz="2400" dirty="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torneio</a:t>
            </a:r>
            <a:r>
              <a:rPr lang="en-GB" sz="2400" dirty="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.</a:t>
            </a:r>
          </a:p>
          <a:p>
            <a:pPr marL="742680" lvl="1" indent="-285480" hangingPunct="0">
              <a:lnSpc>
                <a:spcPct val="91000"/>
              </a:lnSpc>
              <a:spcBef>
                <a:spcPts val="799"/>
              </a:spcBef>
              <a:spcAft>
                <a:spcPts val="799"/>
              </a:spcAft>
              <a:buClr>
                <a:srgbClr val="0000FF"/>
              </a:buClr>
              <a:buSzPct val="100000"/>
              <a:buFont typeface="Wingdings" pitchFamily="2"/>
              <a:buChar char=""/>
              <a:tabLst>
                <a:tab pos="1314000" algn="l"/>
                <a:tab pos="2228399" algn="l"/>
                <a:tab pos="3142799" algn="l"/>
                <a:tab pos="4057199" algn="l"/>
                <a:tab pos="4971599" algn="l"/>
                <a:tab pos="5886000" algn="l"/>
                <a:tab pos="6800400" algn="l"/>
                <a:tab pos="7714800" algn="l"/>
                <a:tab pos="8629200" algn="l"/>
                <a:tab pos="9543600" algn="l"/>
                <a:tab pos="10458000" algn="l"/>
              </a:tabLst>
            </a:pPr>
            <a:r>
              <a:rPr lang="en-GB" sz="2400" dirty="0" err="1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Usar</a:t>
            </a:r>
            <a:r>
              <a:rPr lang="en-GB" sz="2400" dirty="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 5 </a:t>
            </a:r>
            <a:r>
              <a:rPr lang="en-GB" sz="2400" dirty="0" err="1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gerações</a:t>
            </a:r>
            <a:r>
              <a:rPr lang="en-GB" sz="3200" dirty="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ixaDeTexto 3"/>
              <p:cNvSpPr txBox="1">
                <a:spLocks noResize="1"/>
              </p:cNvSpPr>
              <p:nvPr/>
            </p:nvSpPr>
            <p:spPr>
              <a:xfrm>
                <a:off x="4594079" y="1666269"/>
                <a:ext cx="3000600" cy="51803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compatLnSpc="0">
                <a:noAutofit/>
              </a:bodyPr>
              <a:lstStyle/>
              <a:p>
                <a:pPr hangingPunct="0">
                  <a:lnSpc>
                    <a:spcPct val="105000"/>
                  </a:lnSpc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pt-BR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pt-BR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pt-BR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pt-BR"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pt-BR" dirty="0">
                  <a:latin typeface="Times New Roman" pitchFamily="18"/>
                </a:endParaRPr>
              </a:p>
            </p:txBody>
          </p:sp>
        </mc:Choice>
        <mc:Fallback xmlns=""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4079" y="1666269"/>
                <a:ext cx="3000600" cy="518039"/>
              </a:xfrm>
              <a:prstGeom prst="rect">
                <a:avLst/>
              </a:prstGeom>
              <a:blipFill rotWithShape="0">
                <a:blip r:embed="rId3"/>
                <a:stretch>
                  <a:fillRect t="-235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0077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Darwin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Processo de Evolução Natural recorre a 2 mecanismos básicos</a:t>
            </a:r>
          </a:p>
          <a:p>
            <a:pPr lvl="1"/>
            <a:r>
              <a:rPr lang="pt-BR" dirty="0" smtClean="0"/>
              <a:t>Seleção: garante que os indivíduos mais aptos tem maior probabilidade de sobreviver, mais descendentes propagando suas características</a:t>
            </a:r>
          </a:p>
          <a:p>
            <a:pPr lvl="1"/>
            <a:r>
              <a:rPr lang="pt-BR" dirty="0" smtClean="0"/>
              <a:t>Reprodução com variação: garante que os descendentes gerados não são uma copia fiel dos progenitores</a:t>
            </a:r>
          </a:p>
          <a:p>
            <a:r>
              <a:rPr lang="pt-BR" dirty="0" smtClean="0"/>
              <a:t>A combinação das duas forças permite que, ao longo de sucessivas gerações a população de indivíduos evolua de forma gradual.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0009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Computação Evolucionária</a:t>
            </a:r>
          </a:p>
        </p:txBody>
      </p:sp>
      <p:grpSp>
        <p:nvGrpSpPr>
          <p:cNvPr id="30732" name="Group 12"/>
          <p:cNvGrpSpPr>
            <a:grpSpLocks/>
          </p:cNvGrpSpPr>
          <p:nvPr/>
        </p:nvGrpSpPr>
        <p:grpSpPr bwMode="auto">
          <a:xfrm>
            <a:off x="4008438" y="2384425"/>
            <a:ext cx="3962400" cy="914400"/>
            <a:chOff x="1737" y="145"/>
            <a:chExt cx="2496" cy="576"/>
          </a:xfrm>
        </p:grpSpPr>
        <p:sp>
          <p:nvSpPr>
            <p:cNvPr id="30733" name="Rectangle 13"/>
            <p:cNvSpPr>
              <a:spLocks noChangeArrowheads="1"/>
            </p:cNvSpPr>
            <p:nvPr/>
          </p:nvSpPr>
          <p:spPr bwMode="auto">
            <a:xfrm>
              <a:off x="1737" y="145"/>
              <a:ext cx="2496" cy="576"/>
            </a:xfrm>
            <a:prstGeom prst="rect">
              <a:avLst/>
            </a:prstGeom>
            <a:solidFill>
              <a:schemeClr val="accent1"/>
            </a:solidFill>
            <a:ln w="9525" algn="ctr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pt-BR"/>
            </a:p>
          </p:txBody>
        </p:sp>
        <p:sp>
          <p:nvSpPr>
            <p:cNvPr id="30734" name="Text Box 14"/>
            <p:cNvSpPr txBox="1">
              <a:spLocks noChangeArrowheads="1"/>
            </p:cNvSpPr>
            <p:nvPr/>
          </p:nvSpPr>
          <p:spPr bwMode="auto">
            <a:xfrm>
              <a:off x="2187" y="174"/>
              <a:ext cx="172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pt-BR" sz="2000">
                  <a:latin typeface="Tahoma" pitchFamily="34" charset="0"/>
                </a:rPr>
                <a:t>Computação Evolucionária</a:t>
              </a:r>
            </a:p>
          </p:txBody>
        </p:sp>
      </p:grp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1992313" y="4257676"/>
            <a:ext cx="1712912" cy="957263"/>
          </a:xfrm>
          <a:prstGeom prst="rect">
            <a:avLst/>
          </a:prstGeom>
          <a:solidFill>
            <a:schemeClr val="accent1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pt-BR" sz="2000">
                <a:latin typeface="Tahoma" pitchFamily="34" charset="0"/>
              </a:rPr>
              <a:t>Programação</a:t>
            </a:r>
          </a:p>
          <a:p>
            <a:pPr algn="ctr"/>
            <a:r>
              <a:rPr lang="pt-BR" sz="2000">
                <a:latin typeface="Tahoma" pitchFamily="34" charset="0"/>
              </a:rPr>
              <a:t>Evolucionária</a:t>
            </a:r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>
            <a:off x="4259263" y="4271963"/>
            <a:ext cx="1712912" cy="957262"/>
          </a:xfrm>
          <a:prstGeom prst="rect">
            <a:avLst/>
          </a:prstGeom>
          <a:solidFill>
            <a:schemeClr val="accent1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pt-BR" sz="2000">
                <a:latin typeface="Tahoma" pitchFamily="34" charset="0"/>
              </a:rPr>
              <a:t>Estratégias</a:t>
            </a:r>
          </a:p>
          <a:p>
            <a:pPr algn="ctr"/>
            <a:r>
              <a:rPr lang="pt-BR" sz="2000">
                <a:latin typeface="Tahoma" pitchFamily="34" charset="0"/>
              </a:rPr>
              <a:t>Evolucionárias</a:t>
            </a:r>
          </a:p>
        </p:txBody>
      </p:sp>
      <p:sp>
        <p:nvSpPr>
          <p:cNvPr id="30738" name="Rectangle 18"/>
          <p:cNvSpPr>
            <a:spLocks noChangeArrowheads="1"/>
          </p:cNvSpPr>
          <p:nvPr/>
        </p:nvSpPr>
        <p:spPr bwMode="auto">
          <a:xfrm>
            <a:off x="6419851" y="4271963"/>
            <a:ext cx="1712913" cy="957262"/>
          </a:xfrm>
          <a:prstGeom prst="rect">
            <a:avLst/>
          </a:prstGeom>
          <a:solidFill>
            <a:schemeClr val="accent1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pt-BR" sz="2000">
                <a:latin typeface="Tahoma" pitchFamily="34" charset="0"/>
              </a:rPr>
              <a:t>Algoritmos </a:t>
            </a:r>
          </a:p>
          <a:p>
            <a:pPr algn="ctr"/>
            <a:r>
              <a:rPr lang="pt-BR" sz="2000">
                <a:latin typeface="Tahoma" pitchFamily="34" charset="0"/>
              </a:rPr>
              <a:t>Genéticos</a:t>
            </a:r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8580438" y="4271963"/>
            <a:ext cx="1712912" cy="957262"/>
          </a:xfrm>
          <a:prstGeom prst="rect">
            <a:avLst/>
          </a:prstGeom>
          <a:solidFill>
            <a:schemeClr val="accent1"/>
          </a:solidFill>
          <a:ln w="9525" algn="ctr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pt-BR" sz="2000">
                <a:latin typeface="Tahoma" pitchFamily="34" charset="0"/>
              </a:rPr>
              <a:t>Programação </a:t>
            </a:r>
          </a:p>
          <a:p>
            <a:pPr algn="ctr"/>
            <a:r>
              <a:rPr lang="pt-BR" sz="2000">
                <a:latin typeface="Tahoma" pitchFamily="34" charset="0"/>
              </a:rPr>
              <a:t>Genética</a:t>
            </a:r>
          </a:p>
        </p:txBody>
      </p:sp>
      <p:grpSp>
        <p:nvGrpSpPr>
          <p:cNvPr id="30748" name="Group 28"/>
          <p:cNvGrpSpPr>
            <a:grpSpLocks/>
          </p:cNvGrpSpPr>
          <p:nvPr/>
        </p:nvGrpSpPr>
        <p:grpSpPr bwMode="auto">
          <a:xfrm>
            <a:off x="2855914" y="3321050"/>
            <a:ext cx="6372225" cy="719138"/>
            <a:chOff x="839" y="2092"/>
            <a:chExt cx="4014" cy="453"/>
          </a:xfrm>
        </p:grpSpPr>
        <p:sp>
          <p:nvSpPr>
            <p:cNvPr id="30740" name="Line 20"/>
            <p:cNvSpPr>
              <a:spLocks noChangeShapeType="1"/>
            </p:cNvSpPr>
            <p:nvPr/>
          </p:nvSpPr>
          <p:spPr bwMode="auto">
            <a:xfrm flipH="1">
              <a:off x="839" y="2341"/>
              <a:ext cx="401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0742" name="Line 22"/>
            <p:cNvSpPr>
              <a:spLocks noChangeShapeType="1"/>
            </p:cNvSpPr>
            <p:nvPr/>
          </p:nvSpPr>
          <p:spPr bwMode="auto">
            <a:xfrm>
              <a:off x="839" y="2341"/>
              <a:ext cx="0" cy="20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0743" name="Line 23"/>
            <p:cNvSpPr>
              <a:spLocks noChangeShapeType="1"/>
            </p:cNvSpPr>
            <p:nvPr/>
          </p:nvSpPr>
          <p:spPr bwMode="auto">
            <a:xfrm>
              <a:off x="2268" y="2341"/>
              <a:ext cx="0" cy="20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0744" name="Line 24"/>
            <p:cNvSpPr>
              <a:spLocks noChangeShapeType="1"/>
            </p:cNvSpPr>
            <p:nvPr/>
          </p:nvSpPr>
          <p:spPr bwMode="auto">
            <a:xfrm>
              <a:off x="3628" y="2341"/>
              <a:ext cx="0" cy="20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0745" name="Line 25"/>
            <p:cNvSpPr>
              <a:spLocks noChangeShapeType="1"/>
            </p:cNvSpPr>
            <p:nvPr/>
          </p:nvSpPr>
          <p:spPr bwMode="auto">
            <a:xfrm>
              <a:off x="4853" y="2341"/>
              <a:ext cx="0" cy="20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0747" name="Line 27"/>
            <p:cNvSpPr>
              <a:spLocks noChangeShapeType="1"/>
            </p:cNvSpPr>
            <p:nvPr/>
          </p:nvSpPr>
          <p:spPr bwMode="auto">
            <a:xfrm>
              <a:off x="2812" y="2092"/>
              <a:ext cx="0" cy="249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1395716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0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30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1000"/>
                                        <p:tgtEl>
                                          <p:spTgt spid="30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1000"/>
                                        <p:tgtEl>
                                          <p:spTgt spid="30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1000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 tmFilter="0, 0; .2, .5; .8, .5; 1, 0"/>
                                        <p:tgtEl>
                                          <p:spTgt spid="307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500" autoRev="1" fill="hold"/>
                                        <p:tgtEl>
                                          <p:spTgt spid="307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 tmFilter="0, 0; .2, .5; .8, .5; 1, 0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500" autoRev="1" fill="hold"/>
                                        <p:tgtEl>
                                          <p:spTgt spid="307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5" grpId="0" animBg="1"/>
      <p:bldP spid="30737" grpId="0" animBg="1"/>
      <p:bldP spid="30738" grpId="0" animBg="1"/>
      <p:bldP spid="30738" grpId="1" animBg="1"/>
      <p:bldP spid="30739" grpId="0" animBg="1"/>
      <p:bldP spid="30739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980480" y="273629"/>
            <a:ext cx="8229600" cy="1143480"/>
          </a:xfrm>
          <a:ln/>
        </p:spPr>
        <p:txBody>
          <a:bodyPr vert="horz" lIns="81639" tIns="42452" rIns="81639" bIns="42452" rtlCol="0" anchor="t">
            <a:normAutofit/>
          </a:bodyPr>
          <a:lstStyle/>
          <a:p>
            <a:pPr>
              <a:buSzPct val="45000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t-BR"/>
              <a:t>Ramos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665921" y="1828992"/>
            <a:ext cx="7771680" cy="4281570"/>
          </a:xfrm>
          <a:ln/>
        </p:spPr>
        <p:txBody>
          <a:bodyPr vert="horz" lIns="81639" tIns="42452" rIns="81639" bIns="42452" rtlCol="0">
            <a:normAutofit/>
          </a:bodyPr>
          <a:lstStyle/>
          <a:p>
            <a:pPr marL="390246" indent="-293764">
              <a:lnSpc>
                <a:spcPct val="80000"/>
              </a:lnSpc>
              <a:spcBef>
                <a:spcPts val="635"/>
              </a:spcBef>
              <a:spcAft>
                <a:spcPct val="0"/>
              </a:spcAft>
              <a:buSzPct val="45000"/>
              <a:buFont typeface="Wingdings" charset="2"/>
              <a:buChar char=""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 sz="2500"/>
              <a:t>Estratégias Evolucionárias: </a:t>
            </a:r>
          </a:p>
          <a:p>
            <a:pPr marL="781932" lvl="1" indent="-292325">
              <a:lnSpc>
                <a:spcPct val="80000"/>
              </a:lnSpc>
              <a:spcBef>
                <a:spcPts val="454"/>
              </a:spcBef>
              <a:spcAft>
                <a:spcPct val="0"/>
              </a:spcAft>
              <a:buSzPct val="45000"/>
              <a:buFont typeface="Wingdings" charset="2"/>
              <a:buChar char=""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 sz="1800"/>
              <a:t>ênfase na auto-adaptação. O papel da recombinação é aceito, mas como operador secundário.</a:t>
            </a:r>
          </a:p>
          <a:p>
            <a:pPr marL="390246" indent="-293764">
              <a:lnSpc>
                <a:spcPct val="80000"/>
              </a:lnSpc>
              <a:spcBef>
                <a:spcPts val="635"/>
              </a:spcBef>
              <a:spcAft>
                <a:spcPct val="0"/>
              </a:spcAft>
              <a:buSzPct val="45000"/>
              <a:buFont typeface="Wingdings" charset="2"/>
              <a:buChar char=""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 sz="2500"/>
              <a:t>Programação Evolutiva:</a:t>
            </a:r>
          </a:p>
          <a:p>
            <a:pPr marL="781932" lvl="1" indent="-292325">
              <a:lnSpc>
                <a:spcPct val="80000"/>
              </a:lnSpc>
              <a:spcBef>
                <a:spcPts val="544"/>
              </a:spcBef>
              <a:spcAft>
                <a:spcPct val="0"/>
              </a:spcAft>
              <a:buSzPct val="45000"/>
              <a:buFont typeface="Wingdings" charset="2"/>
              <a:buChar char=""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 sz="1800"/>
              <a:t>Previsão do comportamento de máquinas de estado finitas</a:t>
            </a:r>
            <a:r>
              <a:rPr lang="pt-BR" sz="2200"/>
              <a:t>. </a:t>
            </a:r>
          </a:p>
          <a:p>
            <a:pPr marL="390246" indent="-293764">
              <a:lnSpc>
                <a:spcPct val="80000"/>
              </a:lnSpc>
              <a:spcBef>
                <a:spcPts val="635"/>
              </a:spcBef>
              <a:spcAft>
                <a:spcPct val="0"/>
              </a:spcAft>
              <a:buSzPct val="45000"/>
              <a:buFont typeface="Wingdings" charset="2"/>
              <a:buChar char=""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 sz="2500"/>
              <a:t>Algoritmos Genéticos:</a:t>
            </a:r>
          </a:p>
          <a:p>
            <a:pPr marL="781932" lvl="1" indent="-292325">
              <a:lnSpc>
                <a:spcPct val="80000"/>
              </a:lnSpc>
              <a:spcBef>
                <a:spcPts val="454"/>
              </a:spcBef>
              <a:spcAft>
                <a:spcPct val="0"/>
              </a:spcAft>
              <a:buSzPct val="45000"/>
              <a:buFont typeface="Wingdings" charset="2"/>
              <a:buChar char=""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 sz="1800"/>
              <a:t>Indivíduos contém um genótipo formado por cromossomos</a:t>
            </a:r>
          </a:p>
          <a:p>
            <a:pPr marL="390246" indent="-293764">
              <a:lnSpc>
                <a:spcPct val="80000"/>
              </a:lnSpc>
              <a:spcBef>
                <a:spcPts val="635"/>
              </a:spcBef>
              <a:spcAft>
                <a:spcPct val="0"/>
              </a:spcAft>
              <a:buSzPct val="45000"/>
              <a:buFont typeface="Wingdings" charset="2"/>
              <a:buChar char=""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 sz="2500"/>
              <a:t>Programação Genética</a:t>
            </a:r>
          </a:p>
          <a:p>
            <a:pPr marL="781932" lvl="1" indent="-292325">
              <a:lnSpc>
                <a:spcPct val="80000"/>
              </a:lnSpc>
              <a:spcBef>
                <a:spcPts val="454"/>
              </a:spcBef>
              <a:spcAft>
                <a:spcPct val="0"/>
              </a:spcAft>
              <a:buSzPct val="45000"/>
              <a:buFont typeface="Wingdings" charset="2"/>
              <a:buChar char=""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 sz="1800"/>
              <a:t>Evolução de programas</a:t>
            </a:r>
          </a:p>
          <a:p>
            <a:pPr marL="390246" indent="-293764">
              <a:lnSpc>
                <a:spcPct val="80000"/>
              </a:lnSpc>
              <a:spcBef>
                <a:spcPts val="544"/>
              </a:spcBef>
              <a:spcAft>
                <a:spcPct val="0"/>
              </a:spcAft>
              <a:buSzPct val="45000"/>
              <a:buFont typeface="Wingdings" charset="2"/>
              <a:buChar char=""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 sz="2200"/>
              <a:t>Estimativa de Distribuição</a:t>
            </a:r>
          </a:p>
          <a:p>
            <a:pPr marL="781932" lvl="1" indent="-292325">
              <a:lnSpc>
                <a:spcPct val="80000"/>
              </a:lnSpc>
              <a:spcBef>
                <a:spcPts val="454"/>
              </a:spcBef>
              <a:spcAft>
                <a:spcPct val="0"/>
              </a:spcAft>
              <a:buSzPct val="45000"/>
              <a:buFont typeface="Wingdings" charset="2"/>
              <a:buChar char=""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 sz="1800"/>
              <a:t>AG competentes</a:t>
            </a:r>
          </a:p>
          <a:p>
            <a:pPr marL="390246" indent="-293764">
              <a:lnSpc>
                <a:spcPct val="80000"/>
              </a:lnSpc>
              <a:spcBef>
                <a:spcPts val="454"/>
              </a:spcBef>
              <a:spcAft>
                <a:spcPct val="0"/>
              </a:spcAft>
              <a:buSzPct val="45000"/>
              <a:buNone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62223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2196481" y="504054"/>
            <a:ext cx="7807680" cy="1144921"/>
          </a:xfrm>
          <a:ln/>
        </p:spPr>
        <p:txBody>
          <a:bodyPr vert="horz" lIns="91440" tIns="35268" rIns="91440" bIns="45720" rtlCol="0" anchor="t">
            <a:normAutofit/>
          </a:bodyPr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t-BR"/>
              <a:t>Computação Evolutiva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96481" y="1906760"/>
            <a:ext cx="7807680" cy="4320454"/>
          </a:xfrm>
          <a:ln/>
        </p:spPr>
        <p:txBody>
          <a:bodyPr vert="horz" lIns="91440" tIns="22532" rIns="91440" bIns="45720" rtlCol="0">
            <a:normAutofit/>
          </a:bodyPr>
          <a:lstStyle/>
          <a:p>
            <a:pPr marL="390246" indent="-293764"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r>
              <a:rPr lang="pt-BR" sz="2500" dirty="0"/>
              <a:t>As </a:t>
            </a:r>
            <a:r>
              <a:rPr lang="pt-BR" sz="2500" dirty="0" smtClean="0"/>
              <a:t>técnicas </a:t>
            </a:r>
            <a:r>
              <a:rPr lang="pt-BR" sz="2500" dirty="0"/>
              <a:t>de Computação Evolutiva são geralmente </a:t>
            </a:r>
            <a:r>
              <a:rPr lang="pt-BR" sz="2500" dirty="0" smtClean="0"/>
              <a:t>técnicas </a:t>
            </a:r>
            <a:r>
              <a:rPr lang="pt-BR" sz="2500" dirty="0"/>
              <a:t>de </a:t>
            </a:r>
            <a:r>
              <a:rPr lang="pt-BR" sz="2500" dirty="0" err="1"/>
              <a:t>re-amostragem</a:t>
            </a:r>
            <a:r>
              <a:rPr lang="pt-BR" sz="2500" dirty="0"/>
              <a:t>: novas amostras (soluções, indivíduos) são gerados ou revisados de acordo </a:t>
            </a:r>
            <a:r>
              <a:rPr lang="pt-BR" sz="2500" dirty="0" smtClean="0"/>
              <a:t>aos </a:t>
            </a:r>
            <a:r>
              <a:rPr lang="pt-BR" sz="2500" dirty="0"/>
              <a:t>resultados dos antigos</a:t>
            </a:r>
          </a:p>
          <a:p>
            <a:pPr marL="390246" indent="-293764">
              <a:buSzPct val="45000"/>
              <a:buNone/>
              <a:tabLst>
                <a:tab pos="390246" algn="l"/>
                <a:tab pos="485288" algn="l"/>
                <a:tab pos="892813" algn="l"/>
                <a:tab pos="1300340" algn="l"/>
                <a:tab pos="1707865" algn="l"/>
                <a:tab pos="2115392" algn="l"/>
                <a:tab pos="2522917" algn="l"/>
                <a:tab pos="2930444" algn="l"/>
                <a:tab pos="3337969" algn="l"/>
                <a:tab pos="3745496" algn="l"/>
                <a:tab pos="4153021" algn="l"/>
                <a:tab pos="4560548" algn="l"/>
                <a:tab pos="4968073" algn="l"/>
                <a:tab pos="5375600" algn="l"/>
                <a:tab pos="5783125" algn="l"/>
                <a:tab pos="6190652" algn="l"/>
                <a:tab pos="6598177" algn="l"/>
                <a:tab pos="7005704" algn="l"/>
                <a:tab pos="7413229" algn="l"/>
                <a:tab pos="7820756" algn="l"/>
                <a:tab pos="8228281" algn="l"/>
              </a:tabLst>
            </a:pPr>
            <a:endParaRPr lang="pt-BR" sz="2500" dirty="0"/>
          </a:p>
        </p:txBody>
      </p:sp>
    </p:spTree>
    <p:extLst>
      <p:ext uri="{BB962C8B-B14F-4D97-AF65-F5344CB8AC3E}">
        <p14:creationId xmlns:p14="http://schemas.microsoft.com/office/powerpoint/2010/main" val="12417556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ado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1554</TotalTime>
  <Words>2055</Words>
  <Application>Microsoft Office PowerPoint</Application>
  <PresentationFormat>Widescreen</PresentationFormat>
  <Paragraphs>383</Paragraphs>
  <Slides>52</Slides>
  <Notes>36</Notes>
  <HiddenSlides>0</HiddenSlides>
  <MMClips>0</MMClips>
  <ScaleCrop>false</ScaleCrop>
  <HeadingPairs>
    <vt:vector size="8" baseType="variant">
      <vt:variant>
        <vt:lpstr>Fontes usadas</vt:lpstr>
      </vt:variant>
      <vt:variant>
        <vt:i4>13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2</vt:i4>
      </vt:variant>
      <vt:variant>
        <vt:lpstr>Títulos de slides</vt:lpstr>
      </vt:variant>
      <vt:variant>
        <vt:i4>52</vt:i4>
      </vt:variant>
    </vt:vector>
  </HeadingPairs>
  <TitlesOfParts>
    <vt:vector size="68" baseType="lpstr">
      <vt:lpstr>Arial Unicode MS</vt:lpstr>
      <vt:lpstr>SimSun</vt:lpstr>
      <vt:lpstr>Arial</vt:lpstr>
      <vt:lpstr>Calibri</vt:lpstr>
      <vt:lpstr>Cambria Math</vt:lpstr>
      <vt:lpstr>Symbol</vt:lpstr>
      <vt:lpstr>Tahoma</vt:lpstr>
      <vt:lpstr>Times New Roman</vt:lpstr>
      <vt:lpstr>Trebuchet MS</vt:lpstr>
      <vt:lpstr>URWPalladioL-Roma</vt:lpstr>
      <vt:lpstr>Verdana</vt:lpstr>
      <vt:lpstr>Wingdings</vt:lpstr>
      <vt:lpstr>Wingdings 3</vt:lpstr>
      <vt:lpstr>Facetado</vt:lpstr>
      <vt:lpstr>Equation</vt:lpstr>
      <vt:lpstr>Gráfico</vt:lpstr>
      <vt:lpstr>Apresentação do PowerPoint</vt:lpstr>
      <vt:lpstr>Métodos Populacionais</vt:lpstr>
      <vt:lpstr>Computação Evolutiva</vt:lpstr>
      <vt:lpstr>Ambientação</vt:lpstr>
      <vt:lpstr>Computação Evolucionária (CE)</vt:lpstr>
      <vt:lpstr>Darwin</vt:lpstr>
      <vt:lpstr>Computação Evolucionária</vt:lpstr>
      <vt:lpstr>Ramos</vt:lpstr>
      <vt:lpstr>Computação Evolutiva</vt:lpstr>
      <vt:lpstr>Algoritmos genéticos</vt:lpstr>
      <vt:lpstr>Algoritmos Genéticos</vt:lpstr>
      <vt:lpstr>Terminologia</vt:lpstr>
      <vt:lpstr>Terminologia Analogia com Biologia</vt:lpstr>
      <vt:lpstr>Terminologia Analogia com Biologia</vt:lpstr>
      <vt:lpstr>Cromossomo - Indivíduo</vt:lpstr>
      <vt:lpstr>Genótipo x Fenótipo</vt:lpstr>
      <vt:lpstr>Requisitos para a implementação de um AG</vt:lpstr>
      <vt:lpstr>Requisitos para a implementação de um AG</vt:lpstr>
      <vt:lpstr>Idéia Fundamental</vt:lpstr>
      <vt:lpstr>Processo Iterativo</vt:lpstr>
      <vt:lpstr>Estrutura Genérica de um AG</vt:lpstr>
      <vt:lpstr>Seleção Proporcional - Roleta</vt:lpstr>
      <vt:lpstr>Roleta</vt:lpstr>
      <vt:lpstr>Roleta</vt:lpstr>
      <vt:lpstr>Torneio</vt:lpstr>
      <vt:lpstr>Ranking</vt:lpstr>
      <vt:lpstr>Operadores Genéticos</vt:lpstr>
      <vt:lpstr>Reprodução</vt:lpstr>
      <vt:lpstr>Cruzamento</vt:lpstr>
      <vt:lpstr>Cruzamento (Crossover)</vt:lpstr>
      <vt:lpstr>Apresentação do PowerPoint</vt:lpstr>
      <vt:lpstr>Exemplo de Cruzamento com um ponto de cruzamento</vt:lpstr>
      <vt:lpstr>Exemplo de Cruzamento com dois pontos de cruzamento</vt:lpstr>
      <vt:lpstr>Apresentação do PowerPoint</vt:lpstr>
      <vt:lpstr>Mutação</vt:lpstr>
      <vt:lpstr>Apresentação do PowerPoint</vt:lpstr>
      <vt:lpstr>Exemplo</vt:lpstr>
      <vt:lpstr>Comportamento típico de um AG</vt:lpstr>
      <vt:lpstr>Qualidade da Solução</vt:lpstr>
      <vt:lpstr>Espaço de busca</vt:lpstr>
      <vt:lpstr>Diferenças entre AG´s e outras Técnicas de Programação Matemática</vt:lpstr>
      <vt:lpstr>Apresentação do PowerPoint</vt:lpstr>
      <vt:lpstr>Exemplo 1 </vt:lpstr>
      <vt:lpstr>Algoritmo Genético</vt:lpstr>
      <vt:lpstr>Seleção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Exercício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Jorge Sanchez</dc:creator>
  <cp:lastModifiedBy>Jorge Sanchez</cp:lastModifiedBy>
  <cp:revision>27</cp:revision>
  <dcterms:created xsi:type="dcterms:W3CDTF">2014-01-30T18:25:15Z</dcterms:created>
  <dcterms:modified xsi:type="dcterms:W3CDTF">2014-02-12T18:42:02Z</dcterms:modified>
</cp:coreProperties>
</file>