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30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5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99A64-EA43-48E0-952B-4AE6DF160245}" type="datetimeFigureOut">
              <a:rPr lang="pt-BR" smtClean="0"/>
              <a:t>20/02/2014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DB81C-EF53-4608-BE18-FB6503BA0E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62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543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E1990-FC99-42E0-8B5C-B8A0222504C8}" type="slidenum">
              <a:rPr lang="pt-BR"/>
              <a:pPr/>
              <a:t>18</a:t>
            </a:fld>
            <a:endParaRPr lang="pt-BR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277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85F19-AA30-4182-8CB2-000A0DCC4970}" type="slidenum">
              <a:rPr lang="pt-BR"/>
              <a:pPr/>
              <a:t>19</a:t>
            </a:fld>
            <a:endParaRPr lang="pt-BR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632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85F19-AA30-4182-8CB2-000A0DCC4970}" type="slidenum">
              <a:rPr lang="pt-BR"/>
              <a:pPr/>
              <a:t>20</a:t>
            </a:fld>
            <a:endParaRPr lang="pt-BR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632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40923-1DCC-494F-94AC-40EE0490AE74}" type="slidenum">
              <a:rPr lang="pt-BR"/>
              <a:pPr/>
              <a:t>22</a:t>
            </a:fld>
            <a:endParaRPr lang="pt-BR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98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512FE-2738-412C-8FE4-056D012489BC}" type="slidenum">
              <a:rPr lang="pt-BR"/>
              <a:pPr/>
              <a:t>23</a:t>
            </a:fld>
            <a:endParaRPr lang="pt-BR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056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6FDC7-0321-40A2-8330-9E6AB31897F1}" type="slidenum">
              <a:rPr lang="pt-BR"/>
              <a:pPr/>
              <a:t>25</a:t>
            </a:fld>
            <a:endParaRPr lang="pt-BR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5814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94BB6-84AC-4058-8B2D-98F97C0BADDF}" type="slidenum">
              <a:rPr lang="pt-BR"/>
              <a:pPr/>
              <a:t>26</a:t>
            </a:fld>
            <a:endParaRPr lang="pt-BR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680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AFC49-0ABF-4291-A489-E76FAF0020A0}" type="slidenum">
              <a:rPr lang="pt-BR"/>
              <a:pPr/>
              <a:t>27</a:t>
            </a:fld>
            <a:endParaRPr lang="pt-BR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213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21F4B-FF46-4AD1-BF55-A5A9F4079EDC}" type="slidenum">
              <a:rPr lang="pt-BR"/>
              <a:pPr/>
              <a:t>28</a:t>
            </a:fld>
            <a:endParaRPr lang="pt-BR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482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F0513-60EF-4BA6-ACD7-B2EBDB863659}" type="slidenum">
              <a:rPr lang="pt-BR"/>
              <a:pPr/>
              <a:t>29</a:t>
            </a:fld>
            <a:endParaRPr lang="pt-BR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611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505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40118-AC22-442D-A5DA-22185C634409}" type="slidenum">
              <a:rPr lang="pt-BR"/>
              <a:pPr/>
              <a:t>30</a:t>
            </a:fld>
            <a:endParaRPr lang="pt-BR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67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6B731-B405-47FF-A3C8-902EBEADAB3A}" type="slidenum">
              <a:rPr lang="pt-BR"/>
              <a:pPr/>
              <a:t>31</a:t>
            </a:fld>
            <a:endParaRPr lang="pt-BR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8400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062F8-B6E1-4412-8FD5-A77431969968}" type="slidenum">
              <a:rPr lang="pt-BR"/>
              <a:pPr/>
              <a:t>32</a:t>
            </a:fld>
            <a:endParaRPr lang="pt-BR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933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FE133-E785-4808-BB69-D33A6C38A348}" type="slidenum">
              <a:rPr lang="pt-BR"/>
              <a:pPr/>
              <a:t>33</a:t>
            </a:fld>
            <a:endParaRPr lang="pt-BR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7680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6CD90-C841-477F-85A9-DF7B69A4A6EA}" type="slidenum">
              <a:rPr lang="pt-BR"/>
              <a:pPr/>
              <a:t>34</a:t>
            </a:fld>
            <a:endParaRPr lang="pt-BR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393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1EA63-1200-4502-9609-4D2D0856E1F8}" type="slidenum">
              <a:rPr lang="pt-BR"/>
              <a:pPr/>
              <a:t>35</a:t>
            </a:fld>
            <a:endParaRPr lang="pt-BR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8194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CE445-AA49-48FD-BE84-2F2733CCB783}" type="slidenum">
              <a:rPr lang="pt-BR"/>
              <a:pPr/>
              <a:t>39</a:t>
            </a:fld>
            <a:endParaRPr lang="pt-BR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59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426A1-F264-4716-80F3-4CFA33243CE9}" type="slidenum">
              <a:rPr lang="pt-BR"/>
              <a:pPr/>
              <a:t>40</a:t>
            </a:fld>
            <a:endParaRPr lang="pt-BR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089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A8604-8054-4045-A680-1A657D49F698}" type="slidenum">
              <a:rPr lang="pt-BR"/>
              <a:pPr/>
              <a:t>41</a:t>
            </a:fld>
            <a:endParaRPr lang="pt-BR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194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B1BEA-7319-4174-807A-9BDEEA366B60}" type="slidenum">
              <a:rPr lang="pt-BR"/>
              <a:pPr/>
              <a:t>42</a:t>
            </a:fld>
            <a:endParaRPr lang="pt-BR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09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4866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87EB7-52B8-4850-9B0A-7C30DDDD841A}" type="slidenum">
              <a:rPr lang="pt-BR"/>
              <a:pPr/>
              <a:t>43</a:t>
            </a:fld>
            <a:endParaRPr lang="pt-BR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9548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6A07F-26D0-4AFE-80AA-CE486187513D}" type="slidenum">
              <a:rPr lang="pt-BR"/>
              <a:pPr/>
              <a:t>44</a:t>
            </a:fld>
            <a:endParaRPr lang="pt-BR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6651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63AA1-035C-417F-A883-48CF76581C61}" type="slidenum">
              <a:rPr lang="pt-BR"/>
              <a:pPr/>
              <a:t>45</a:t>
            </a:fld>
            <a:endParaRPr lang="pt-BR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631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96D2F-FD08-4C6D-816B-4EAC657A4BCE}" type="slidenum">
              <a:rPr lang="pt-BR"/>
              <a:pPr/>
              <a:t>46</a:t>
            </a:fld>
            <a:endParaRPr lang="pt-BR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82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44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336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948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3E663-513A-493C-B6AB-65727E6C077E}" type="slidenum">
              <a:rPr lang="pt-BR"/>
              <a:pPr/>
              <a:t>11</a:t>
            </a:fld>
            <a:endParaRPr lang="pt-BR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307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A8C68-F86F-4085-9D1E-A4CF499BE8EB}" type="slidenum">
              <a:rPr lang="pt-BR"/>
              <a:pPr/>
              <a:t>16</a:t>
            </a:fld>
            <a:endParaRPr lang="pt-BR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081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99542-E7C1-477E-89C5-4E06680C0617}" type="slidenum">
              <a:rPr lang="pt-BR"/>
              <a:pPr/>
              <a:t>17</a:t>
            </a:fld>
            <a:endParaRPr lang="pt-BR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52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5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7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2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1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Estratégias Evolutivas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91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63552" y="4509121"/>
            <a:ext cx="7772400" cy="14700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39616" y="404664"/>
            <a:ext cx="6400800" cy="1752600"/>
          </a:xfrm>
        </p:spPr>
        <p:txBody>
          <a:bodyPr/>
          <a:lstStyle/>
          <a:p>
            <a:r>
              <a:rPr lang="pt-BR" dirty="0" smtClean="0"/>
              <a:t>Evolução Diferencial e </a:t>
            </a:r>
          </a:p>
          <a:p>
            <a:r>
              <a:rPr lang="pt-BR" dirty="0" smtClean="0"/>
              <a:t>Programação Genética</a:t>
            </a:r>
          </a:p>
          <a:p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692242"/>
              </p:ext>
            </p:extLst>
          </p:nvPr>
        </p:nvGraphicFramePr>
        <p:xfrm>
          <a:off x="1499739" y="1844824"/>
          <a:ext cx="9144000" cy="4665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Foto do Photo Editor" r:id="rId3" imgW="5038095" imgH="2371429" progId="MSPhotoEd.3">
                  <p:embed/>
                </p:oleObj>
              </mc:Choice>
              <mc:Fallback>
                <p:oleObj name="Foto do Photo Editor" r:id="rId3" imgW="5038095" imgH="2371429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9739" y="1844824"/>
                        <a:ext cx="9144000" cy="4665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01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Programação Genética</a:t>
            </a:r>
          </a:p>
        </p:txBody>
      </p:sp>
      <p:pic>
        <p:nvPicPr>
          <p:cNvPr id="483331" name="Picture 3" descr="geneti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850" y="4380594"/>
            <a:ext cx="2596903" cy="152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81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r>
              <a:rPr lang="en-GB" dirty="0" smtClean="0"/>
              <a:t> de GP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"</a:t>
            </a:r>
            <a:r>
              <a:rPr lang="en-US" b="1" dirty="0"/>
              <a:t>How can computers learn to solve problems </a:t>
            </a:r>
            <a:r>
              <a:rPr lang="en-US" b="1" dirty="0" smtClean="0"/>
              <a:t>without being </a:t>
            </a:r>
            <a:r>
              <a:rPr lang="en-US" b="1" dirty="0"/>
              <a:t>explicitly programmed? In other words, </a:t>
            </a:r>
            <a:r>
              <a:rPr lang="en-US" b="1" dirty="0" smtClean="0"/>
              <a:t>how can </a:t>
            </a:r>
            <a:r>
              <a:rPr lang="en-US" b="1" dirty="0"/>
              <a:t>computers be made to do what is needed to </a:t>
            </a:r>
            <a:r>
              <a:rPr lang="en-US" b="1" dirty="0" smtClean="0"/>
              <a:t>be done</a:t>
            </a:r>
            <a:r>
              <a:rPr lang="en-US" b="1" dirty="0"/>
              <a:t>, without being told exactly how to do it?"</a:t>
            </a:r>
          </a:p>
          <a:p>
            <a:pPr marL="0" indent="0">
              <a:buNone/>
            </a:pPr>
            <a:r>
              <a:rPr lang="en-US" dirty="0" smtClean="0"/>
              <a:t>	⎯ </a:t>
            </a:r>
            <a:r>
              <a:rPr lang="en-US" b="1" dirty="0"/>
              <a:t>Attributed to Arthur Samuel (1959)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69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 de Sucesso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"</a:t>
            </a:r>
            <a:r>
              <a:rPr lang="en-US" b="1" dirty="0"/>
              <a:t>The aim [is] ... to get machines to exhibit behavior</a:t>
            </a:r>
            <a:r>
              <a:rPr lang="en-US" b="1" dirty="0" smtClean="0"/>
              <a:t>, which </a:t>
            </a:r>
            <a:r>
              <a:rPr lang="en-US" b="1" dirty="0"/>
              <a:t>if done by humans, would be assumed </a:t>
            </a:r>
            <a:r>
              <a:rPr lang="en-US" b="1" dirty="0" smtClean="0"/>
              <a:t>to involve </a:t>
            </a:r>
            <a:r>
              <a:rPr lang="en-US" b="1" dirty="0"/>
              <a:t>the use of intelligence."</a:t>
            </a:r>
          </a:p>
          <a:p>
            <a:pPr marL="0" indent="0">
              <a:buNone/>
            </a:pPr>
            <a:r>
              <a:rPr lang="pt-BR" dirty="0" smtClean="0"/>
              <a:t>	⎯ </a:t>
            </a:r>
            <a:r>
              <a:rPr lang="pt-BR" b="1" dirty="0"/>
              <a:t>Arthur Samuel (1983)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45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Varias abordagens IA e 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 smtClean="0"/>
              <a:t>• </a:t>
            </a:r>
            <a:r>
              <a:rPr lang="pt-BR" b="1" dirty="0" err="1"/>
              <a:t>Decision</a:t>
            </a:r>
            <a:r>
              <a:rPr lang="pt-BR" b="1" dirty="0"/>
              <a:t> </a:t>
            </a:r>
            <a:r>
              <a:rPr lang="pt-BR" b="1" dirty="0" err="1"/>
              <a:t>trees</a:t>
            </a:r>
            <a:endParaRPr lang="pt-BR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If-then production rules (e.g., expert systems)</a:t>
            </a:r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/>
              <a:t>Horn </a:t>
            </a:r>
            <a:r>
              <a:rPr lang="pt-BR" b="1" dirty="0" err="1"/>
              <a:t>clauses</a:t>
            </a:r>
            <a:endParaRPr lang="pt-BR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Neural nets (matrices of numerical weights)</a:t>
            </a:r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 err="1"/>
              <a:t>Bayesian</a:t>
            </a:r>
            <a:r>
              <a:rPr lang="pt-BR" b="1" dirty="0"/>
              <a:t> networks</a:t>
            </a:r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/>
              <a:t>Frames</a:t>
            </a:r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 err="1"/>
              <a:t>Propositional</a:t>
            </a:r>
            <a:r>
              <a:rPr lang="pt-BR" b="1" dirty="0"/>
              <a:t> </a:t>
            </a:r>
            <a:r>
              <a:rPr lang="pt-BR" b="1" dirty="0" err="1"/>
              <a:t>logic</a:t>
            </a:r>
            <a:endParaRPr lang="pt-BR" b="1" dirty="0"/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 err="1"/>
              <a:t>Binary</a:t>
            </a:r>
            <a:r>
              <a:rPr lang="pt-BR" b="1" dirty="0"/>
              <a:t> </a:t>
            </a:r>
            <a:r>
              <a:rPr lang="pt-BR" b="1" dirty="0" err="1"/>
              <a:t>decision</a:t>
            </a:r>
            <a:r>
              <a:rPr lang="pt-BR" b="1" dirty="0"/>
              <a:t> </a:t>
            </a:r>
            <a:r>
              <a:rPr lang="pt-BR" b="1" dirty="0" err="1"/>
              <a:t>diagrams</a:t>
            </a:r>
            <a:endParaRPr lang="pt-BR" b="1" dirty="0"/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/>
              <a:t>Formal </a:t>
            </a:r>
            <a:r>
              <a:rPr lang="pt-BR" b="1" dirty="0" err="1"/>
              <a:t>grammars</a:t>
            </a:r>
            <a:endParaRPr lang="pt-BR" b="1" dirty="0"/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 err="1"/>
              <a:t>Numerical</a:t>
            </a:r>
            <a:r>
              <a:rPr lang="pt-BR" b="1" dirty="0"/>
              <a:t> </a:t>
            </a:r>
            <a:r>
              <a:rPr lang="pt-BR" b="1" dirty="0" err="1"/>
              <a:t>coefficients</a:t>
            </a:r>
            <a:r>
              <a:rPr lang="pt-BR" b="1" dirty="0"/>
              <a:t> for </a:t>
            </a:r>
            <a:r>
              <a:rPr lang="pt-BR" b="1" dirty="0" err="1"/>
              <a:t>polynomials</a:t>
            </a:r>
            <a:endParaRPr lang="pt-BR" b="1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Tables of values (reinforcement learning)</a:t>
            </a:r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/>
              <a:t>Conceptual clusters</a:t>
            </a:r>
          </a:p>
          <a:p>
            <a:pPr marL="0" indent="0">
              <a:buNone/>
            </a:pPr>
            <a:r>
              <a:rPr lang="pt-BR" dirty="0"/>
              <a:t>• </a:t>
            </a:r>
            <a:r>
              <a:rPr lang="pt-BR" b="1" dirty="0" err="1"/>
              <a:t>Concept</a:t>
            </a:r>
            <a:r>
              <a:rPr lang="pt-BR" b="1" dirty="0"/>
              <a:t> sets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Parallel if-then rules (e.g., learning classifier systems)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24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melhor representação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213" y="1844825"/>
            <a:ext cx="7353300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96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Programação Genética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5000"/>
              </a:lnSpc>
              <a:spcAft>
                <a:spcPct val="20000"/>
              </a:spcAft>
            </a:pPr>
            <a:r>
              <a:rPr lang="pt-BR"/>
              <a:t>Proposto por John R. Koza (1992);</a:t>
            </a:r>
          </a:p>
          <a:p>
            <a:pPr>
              <a:lnSpc>
                <a:spcPct val="95000"/>
              </a:lnSpc>
              <a:spcAft>
                <a:spcPct val="20000"/>
              </a:spcAft>
            </a:pPr>
            <a:r>
              <a:rPr lang="pt-BR"/>
              <a:t>Em PG é possível criar e manipular software geneticamente, aplicando conceitos herdados da Biologia para gerar programas de computador automaticamente;</a:t>
            </a:r>
          </a:p>
          <a:p>
            <a:pPr>
              <a:lnSpc>
                <a:spcPct val="95000"/>
              </a:lnSpc>
              <a:spcAft>
                <a:spcPct val="20000"/>
              </a:spcAft>
            </a:pPr>
            <a:r>
              <a:rPr lang="pt-BR"/>
              <a:t>Por manipular programas diretamente, a Programação Genética lida com uma estrutura relativamente complexa e variável;</a:t>
            </a:r>
          </a:p>
          <a:p>
            <a:pPr>
              <a:lnSpc>
                <a:spcPct val="95000"/>
              </a:lnSpc>
              <a:spcAft>
                <a:spcPct val="20000"/>
              </a:spcAft>
            </a:pPr>
            <a:r>
              <a:rPr lang="pt-BR"/>
              <a:t>Tradicionalmente, esta estrutura é uma árvore de sintaxe abstrata composta por funções em seus nós internos e por terminais em seus nós folha.;</a:t>
            </a:r>
          </a:p>
          <a:p>
            <a:pPr>
              <a:lnSpc>
                <a:spcPct val="95000"/>
              </a:lnSpc>
              <a:spcAft>
                <a:spcPct val="20000"/>
              </a:spcAft>
            </a:pPr>
            <a:r>
              <a:rPr lang="pt-BR"/>
              <a:t>A especificação do domínio do problema é feita simplesmente pela definição dos conjuntos de funções e terminais (Koza 1992).</a:t>
            </a:r>
          </a:p>
        </p:txBody>
      </p:sp>
    </p:spTree>
    <p:extLst>
      <p:ext uri="{BB962C8B-B14F-4D97-AF65-F5344CB8AC3E}">
        <p14:creationId xmlns:p14="http://schemas.microsoft.com/office/powerpoint/2010/main" val="298086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/>
              <a:t>Principais diferenças entre AG e PG</a:t>
            </a:r>
          </a:p>
        </p:txBody>
      </p:sp>
      <p:graphicFrame>
        <p:nvGraphicFramePr>
          <p:cNvPr id="325701" name="Group 69"/>
          <p:cNvGraphicFramePr>
            <a:graphicFrameLocks noGrp="1"/>
          </p:cNvGraphicFramePr>
          <p:nvPr/>
        </p:nvGraphicFramePr>
        <p:xfrm>
          <a:off x="2927350" y="2024063"/>
          <a:ext cx="6923088" cy="3370200"/>
        </p:xfrm>
        <a:graphic>
          <a:graphicData uri="http://schemas.openxmlformats.org/drawingml/2006/table">
            <a:tbl>
              <a:tblPr/>
              <a:tblGrid>
                <a:gridCol w="2308225"/>
                <a:gridCol w="2306638"/>
                <a:gridCol w="23082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Característica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Estrutura do indivíduo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String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(vetor)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Árvores de sintaxe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Tamanho do indivíduo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Fixo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Variável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Forma de representação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Os indivíduos possuem representação fixa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Os nós são funções ou terminais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30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/>
              <a:t>Representação em árvore de sintaxe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/>
              <a:t>Os programas são formados pela combinação de </a:t>
            </a:r>
            <a:r>
              <a:rPr lang="pt-BR" sz="2000" i="1">
                <a:latin typeface="Times New Roman" pitchFamily="18" charset="0"/>
              </a:rPr>
              <a:t>n</a:t>
            </a:r>
            <a:r>
              <a:rPr lang="pt-BR" sz="2000"/>
              <a:t> funções do conjunto F = {</a:t>
            </a:r>
            <a:r>
              <a:rPr lang="pt-BR" sz="2000" i="1">
                <a:latin typeface="Times New Roman" pitchFamily="18" charset="0"/>
              </a:rPr>
              <a:t>f</a:t>
            </a:r>
            <a:r>
              <a:rPr lang="pt-BR" sz="2000" i="1" baseline="-25000">
                <a:latin typeface="Times New Roman" pitchFamily="18" charset="0"/>
              </a:rPr>
              <a:t>1</a:t>
            </a:r>
            <a:r>
              <a:rPr lang="pt-BR" sz="2000" i="1">
                <a:latin typeface="Times New Roman" pitchFamily="18" charset="0"/>
              </a:rPr>
              <a:t>, f</a:t>
            </a:r>
            <a:r>
              <a:rPr lang="pt-BR" sz="2000" i="1" baseline="-25000">
                <a:latin typeface="Times New Roman" pitchFamily="18" charset="0"/>
              </a:rPr>
              <a:t>2</a:t>
            </a:r>
            <a:r>
              <a:rPr lang="pt-BR" sz="2000" i="1">
                <a:latin typeface="Times New Roman" pitchFamily="18" charset="0"/>
              </a:rPr>
              <a:t>, ..., f</a:t>
            </a:r>
            <a:r>
              <a:rPr lang="pt-BR" sz="2000" i="1" baseline="-25000">
                <a:latin typeface="Times New Roman" pitchFamily="18" charset="0"/>
              </a:rPr>
              <a:t>n</a:t>
            </a:r>
            <a:r>
              <a:rPr lang="pt-BR" sz="2000"/>
              <a:t>}</a:t>
            </a:r>
          </a:p>
          <a:p>
            <a:r>
              <a:rPr lang="pt-BR" sz="2000" i="1">
                <a:latin typeface="Times New Roman" pitchFamily="18" charset="0"/>
              </a:rPr>
              <a:t>m</a:t>
            </a:r>
            <a:r>
              <a:rPr lang="pt-BR" sz="2000"/>
              <a:t> terminais do conjunto T = {</a:t>
            </a:r>
            <a:r>
              <a:rPr lang="pt-BR" sz="2000" i="1">
                <a:latin typeface="Times New Roman" pitchFamily="18" charset="0"/>
              </a:rPr>
              <a:t>t</a:t>
            </a:r>
            <a:r>
              <a:rPr lang="pt-BR" sz="2000" i="1" baseline="-25000">
                <a:latin typeface="Times New Roman" pitchFamily="18" charset="0"/>
              </a:rPr>
              <a:t>1</a:t>
            </a:r>
            <a:r>
              <a:rPr lang="pt-BR" sz="2000" i="1">
                <a:latin typeface="Times New Roman" pitchFamily="18" charset="0"/>
              </a:rPr>
              <a:t>, t</a:t>
            </a:r>
            <a:r>
              <a:rPr lang="pt-BR" sz="2000" i="1" baseline="-25000">
                <a:latin typeface="Times New Roman" pitchFamily="18" charset="0"/>
              </a:rPr>
              <a:t>2</a:t>
            </a:r>
            <a:r>
              <a:rPr lang="pt-BR" sz="2000" i="1">
                <a:latin typeface="Times New Roman" pitchFamily="18" charset="0"/>
              </a:rPr>
              <a:t>, ..., t</a:t>
            </a:r>
            <a:r>
              <a:rPr lang="pt-BR" sz="2000" i="1" baseline="-25000">
                <a:latin typeface="Times New Roman" pitchFamily="18" charset="0"/>
              </a:rPr>
              <a:t>n</a:t>
            </a:r>
            <a:r>
              <a:rPr lang="pt-BR" sz="2000"/>
              <a:t>}, adequados ao domínio do problema (variáveis que ser quer calcular);</a:t>
            </a:r>
          </a:p>
          <a:p>
            <a:r>
              <a:rPr lang="pt-BR" sz="2000"/>
              <a:t>Para que o programa calcule a expressão: </a:t>
            </a:r>
          </a:p>
          <a:p>
            <a:endParaRPr lang="pt-BR" sz="2000"/>
          </a:p>
          <a:p>
            <a:r>
              <a:rPr lang="pt-BR" sz="2000"/>
              <a:t>Os conjuntos F e T, podem ser:</a:t>
            </a:r>
          </a:p>
          <a:p>
            <a:pPr lvl="1">
              <a:buClr>
                <a:srgbClr val="00FFFF"/>
              </a:buClr>
              <a:buFont typeface="Wingdings" pitchFamily="2" charset="2"/>
              <a:buNone/>
            </a:pPr>
            <a:r>
              <a:rPr lang="pt-BR" sz="1800"/>
              <a:t>Funções  {+, -, /, *, cos, sen}</a:t>
            </a:r>
          </a:p>
          <a:p>
            <a:pPr lvl="1">
              <a:buClr>
                <a:srgbClr val="00FFFF"/>
              </a:buClr>
              <a:buFont typeface="Wingdings" pitchFamily="2" charset="2"/>
              <a:buNone/>
            </a:pPr>
            <a:r>
              <a:rPr lang="pt-BR" sz="1800"/>
              <a:t>Terminais {x, y, 2}</a:t>
            </a:r>
          </a:p>
          <a:p>
            <a:endParaRPr lang="pt-BR" sz="2000"/>
          </a:p>
        </p:txBody>
      </p:sp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5195889" y="3789364"/>
            <a:ext cx="1728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x</a:t>
            </a:r>
            <a:r>
              <a:rPr lang="pt-BR" sz="20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2</a:t>
            </a:r>
            <a:r>
              <a:rPr lang="pt-BR" sz="20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+ y</a:t>
            </a:r>
            <a:endParaRPr lang="pt-PT" sz="20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25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Indivíduo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3863" y="1773238"/>
            <a:ext cx="7313612" cy="4114800"/>
          </a:xfrm>
        </p:spPr>
        <p:txBody>
          <a:bodyPr/>
          <a:lstStyle/>
          <a:p>
            <a:r>
              <a:rPr lang="pt-BR" sz="2000"/>
              <a:t>Cada indivíduo é representado por uma árvore, do tipo:</a:t>
            </a:r>
          </a:p>
          <a:p>
            <a:pPr>
              <a:buFont typeface="Wingdings" pitchFamily="2" charset="2"/>
              <a:buNone/>
            </a:pPr>
            <a:endParaRPr lang="pt-BR" sz="2000"/>
          </a:p>
        </p:txBody>
      </p:sp>
      <p:grpSp>
        <p:nvGrpSpPr>
          <p:cNvPr id="329768" name="Group 40"/>
          <p:cNvGrpSpPr>
            <a:grpSpLocks/>
          </p:cNvGrpSpPr>
          <p:nvPr/>
        </p:nvGrpSpPr>
        <p:grpSpPr bwMode="auto">
          <a:xfrm>
            <a:off x="7032626" y="3357563"/>
            <a:ext cx="2771775" cy="2081212"/>
            <a:chOff x="3461" y="1707"/>
            <a:chExt cx="1746" cy="1311"/>
          </a:xfrm>
        </p:grpSpPr>
        <p:sp>
          <p:nvSpPr>
            <p:cNvPr id="329750" name="Oval 22"/>
            <p:cNvSpPr>
              <a:spLocks noChangeArrowheads="1"/>
            </p:cNvSpPr>
            <p:nvPr/>
          </p:nvSpPr>
          <p:spPr bwMode="auto">
            <a:xfrm>
              <a:off x="4378" y="1707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1" name="Text Box 23"/>
            <p:cNvSpPr txBox="1">
              <a:spLocks noChangeArrowheads="1"/>
            </p:cNvSpPr>
            <p:nvPr/>
          </p:nvSpPr>
          <p:spPr bwMode="auto">
            <a:xfrm>
              <a:off x="4422" y="1729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+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2" name="Oval 24"/>
            <p:cNvSpPr>
              <a:spLocks noChangeArrowheads="1"/>
            </p:cNvSpPr>
            <p:nvPr/>
          </p:nvSpPr>
          <p:spPr bwMode="auto">
            <a:xfrm>
              <a:off x="3900" y="2146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3" name="Text Box 25"/>
            <p:cNvSpPr txBox="1">
              <a:spLocks noChangeArrowheads="1"/>
            </p:cNvSpPr>
            <p:nvPr/>
          </p:nvSpPr>
          <p:spPr bwMode="auto">
            <a:xfrm>
              <a:off x="3962" y="2217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*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4" name="Oval 26"/>
            <p:cNvSpPr>
              <a:spLocks noChangeArrowheads="1"/>
            </p:cNvSpPr>
            <p:nvPr/>
          </p:nvSpPr>
          <p:spPr bwMode="auto">
            <a:xfrm>
              <a:off x="4309" y="2659"/>
              <a:ext cx="358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5" name="Text Box 27"/>
            <p:cNvSpPr txBox="1">
              <a:spLocks noChangeArrowheads="1"/>
            </p:cNvSpPr>
            <p:nvPr/>
          </p:nvSpPr>
          <p:spPr bwMode="auto">
            <a:xfrm>
              <a:off x="4380" y="2681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x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6" name="Oval 28"/>
            <p:cNvSpPr>
              <a:spLocks noChangeArrowheads="1"/>
            </p:cNvSpPr>
            <p:nvPr/>
          </p:nvSpPr>
          <p:spPr bwMode="auto">
            <a:xfrm>
              <a:off x="3461" y="2624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7" name="Text Box 29"/>
            <p:cNvSpPr txBox="1">
              <a:spLocks noChangeArrowheads="1"/>
            </p:cNvSpPr>
            <p:nvPr/>
          </p:nvSpPr>
          <p:spPr bwMode="auto">
            <a:xfrm>
              <a:off x="3532" y="2637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x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8" name="Oval 30"/>
            <p:cNvSpPr>
              <a:spLocks noChangeArrowheads="1"/>
            </p:cNvSpPr>
            <p:nvPr/>
          </p:nvSpPr>
          <p:spPr bwMode="auto">
            <a:xfrm>
              <a:off x="4817" y="2146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9" name="Text Box 31"/>
            <p:cNvSpPr txBox="1">
              <a:spLocks noChangeArrowheads="1"/>
            </p:cNvSpPr>
            <p:nvPr/>
          </p:nvSpPr>
          <p:spPr bwMode="auto">
            <a:xfrm>
              <a:off x="4888" y="2159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y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60" name="Line 32"/>
            <p:cNvSpPr>
              <a:spLocks noChangeShapeType="1"/>
            </p:cNvSpPr>
            <p:nvPr/>
          </p:nvSpPr>
          <p:spPr bwMode="auto">
            <a:xfrm flipH="1">
              <a:off x="4219" y="2016"/>
              <a:ext cx="209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29761" name="Line 33"/>
            <p:cNvSpPr>
              <a:spLocks noChangeShapeType="1"/>
            </p:cNvSpPr>
            <p:nvPr/>
          </p:nvSpPr>
          <p:spPr bwMode="auto">
            <a:xfrm>
              <a:off x="4658" y="2026"/>
              <a:ext cx="199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29762" name="Line 34"/>
            <p:cNvSpPr>
              <a:spLocks noChangeShapeType="1"/>
            </p:cNvSpPr>
            <p:nvPr/>
          </p:nvSpPr>
          <p:spPr bwMode="auto">
            <a:xfrm flipH="1">
              <a:off x="3740" y="2455"/>
              <a:ext cx="210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29763" name="Line 35"/>
            <p:cNvSpPr>
              <a:spLocks noChangeShapeType="1"/>
            </p:cNvSpPr>
            <p:nvPr/>
          </p:nvSpPr>
          <p:spPr bwMode="auto">
            <a:xfrm>
              <a:off x="4179" y="2465"/>
              <a:ext cx="209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sp>
        <p:nvSpPr>
          <p:cNvPr id="329764" name="Text Box 36"/>
          <p:cNvSpPr txBox="1">
            <a:spLocks noChangeArrowheads="1"/>
          </p:cNvSpPr>
          <p:nvPr/>
        </p:nvSpPr>
        <p:spPr bwMode="auto">
          <a:xfrm>
            <a:off x="3432175" y="3284538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(+ ( * x x ) y )</a:t>
            </a:r>
            <a:endParaRPr lang="pt-PT" sz="2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29765" name="Text Box 37"/>
          <p:cNvSpPr txBox="1">
            <a:spLocks noChangeArrowheads="1"/>
          </p:cNvSpPr>
          <p:nvPr/>
        </p:nvSpPr>
        <p:spPr bwMode="auto">
          <a:xfrm>
            <a:off x="3395663" y="4768851"/>
            <a:ext cx="254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x</a:t>
            </a:r>
            <a:r>
              <a:rPr lang="pt-BR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+ y</a:t>
            </a:r>
            <a:endParaRPr lang="pt-PT" sz="2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29766" name="AutoShape 38"/>
          <p:cNvSpPr>
            <a:spLocks noChangeArrowheads="1"/>
          </p:cNvSpPr>
          <p:nvPr/>
        </p:nvSpPr>
        <p:spPr bwMode="auto">
          <a:xfrm>
            <a:off x="4521200" y="3935414"/>
            <a:ext cx="247650" cy="619125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9767" name="Text Box 39"/>
          <p:cNvSpPr txBox="1">
            <a:spLocks noChangeArrowheads="1"/>
          </p:cNvSpPr>
          <p:nvPr/>
        </p:nvSpPr>
        <p:spPr bwMode="auto">
          <a:xfrm>
            <a:off x="3467100" y="2811464"/>
            <a:ext cx="259080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latin typeface="Verdana" pitchFamily="34" charset="0"/>
              </a:rPr>
              <a:t>Representação infixa</a:t>
            </a:r>
          </a:p>
        </p:txBody>
      </p:sp>
      <p:sp>
        <p:nvSpPr>
          <p:cNvPr id="329769" name="Text Box 41"/>
          <p:cNvSpPr txBox="1">
            <a:spLocks noChangeArrowheads="1"/>
          </p:cNvSpPr>
          <p:nvPr/>
        </p:nvSpPr>
        <p:spPr bwMode="auto">
          <a:xfrm>
            <a:off x="7175501" y="2852739"/>
            <a:ext cx="221932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latin typeface="Verdana" pitchFamily="34" charset="0"/>
              </a:rPr>
              <a:t>Árvore de sintaxe</a:t>
            </a:r>
          </a:p>
        </p:txBody>
      </p:sp>
    </p:spTree>
    <p:extLst>
      <p:ext uri="{BB962C8B-B14F-4D97-AF65-F5344CB8AC3E}">
        <p14:creationId xmlns:p14="http://schemas.microsoft.com/office/powerpoint/2010/main" val="81627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3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64" grpId="0"/>
      <p:bldP spid="329765" grpId="0"/>
      <p:bldP spid="329766" grpId="0" animBg="1"/>
      <p:bldP spid="329767" grpId="0" animBg="1"/>
      <p:bldP spid="3297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1" y="313953"/>
            <a:ext cx="8228160" cy="1062832"/>
          </a:xfrm>
          <a:ln/>
        </p:spPr>
        <p:txBody>
          <a:bodyPr vert="horz" lIns="91440" tIns="102865" rIns="91440" bIns="45720" rtlCol="0" anchor="t">
            <a:normAutofit/>
          </a:bodyPr>
          <a:lstStyle/>
          <a:p>
            <a:pPr>
              <a:lnSpc>
                <a:spcPct val="75000"/>
              </a:lnSpc>
              <a:spcBef>
                <a:spcPts val="635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3300" b="1"/>
              <a:t>Estratégias Evolutivas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0481" y="1604330"/>
            <a:ext cx="8228160" cy="4444307"/>
          </a:xfrm>
          <a:ln/>
        </p:spPr>
        <p:txBody>
          <a:bodyPr vert="horz" lIns="91440" tIns="102865" rIns="91440" bIns="45720" rtlCol="0">
            <a:normAutofit/>
          </a:bodyPr>
          <a:lstStyle/>
          <a:p>
            <a:pPr marL="391686" indent="-292325">
              <a:lnSpc>
                <a:spcPct val="7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endParaRPr lang="pt-BR" sz="3300" b="1"/>
          </a:p>
          <a:p>
            <a:pPr marL="391686" indent="-292325">
              <a:lnSpc>
                <a:spcPct val="75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r>
              <a:rPr lang="pt-BR"/>
              <a:t>Desenvolvida por Rechenberg, Schwefel, etc. em 1960.</a:t>
            </a:r>
          </a:p>
          <a:p>
            <a:pPr marL="391686" indent="-292325">
              <a:lnSpc>
                <a:spcPct val="75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r>
              <a:rPr lang="pt-BR"/>
              <a:t>Foco: Otimização de parâmetros de valores reais</a:t>
            </a:r>
          </a:p>
          <a:p>
            <a:pPr marL="391686" indent="-292325">
              <a:lnSpc>
                <a:spcPct val="75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r>
              <a:rPr lang="pt-BR"/>
              <a:t>Individuo: vetor de parâmetros de valores reais</a:t>
            </a:r>
          </a:p>
          <a:p>
            <a:pPr marL="391686" indent="-292325">
              <a:lnSpc>
                <a:spcPct val="75000"/>
              </a:lnSpc>
              <a:spcBef>
                <a:spcPts val="635"/>
              </a:spcBef>
              <a:spcAft>
                <a:spcPct val="0"/>
              </a:spcAft>
              <a:buSzPct val="45000"/>
              <a:buNone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endParaRPr lang="pt-BR" sz="2500"/>
          </a:p>
          <a:p>
            <a:pPr marL="391686" indent="-292325">
              <a:lnSpc>
                <a:spcPct val="7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91686" algn="l"/>
                <a:tab pos="486727" algn="l"/>
                <a:tab pos="894254" algn="l"/>
                <a:tab pos="1301779" algn="l"/>
                <a:tab pos="1709306" algn="l"/>
                <a:tab pos="2116831" algn="l"/>
                <a:tab pos="2524358" algn="l"/>
                <a:tab pos="2931883" algn="l"/>
                <a:tab pos="3339410" algn="l"/>
                <a:tab pos="3746935" algn="l"/>
                <a:tab pos="4154462" algn="l"/>
                <a:tab pos="4561987" algn="l"/>
                <a:tab pos="4969514" algn="l"/>
                <a:tab pos="5377039" algn="l"/>
                <a:tab pos="5784566" algn="l"/>
                <a:tab pos="6192091" algn="l"/>
                <a:tab pos="6599618" algn="l"/>
                <a:tab pos="7007143" algn="l"/>
                <a:tab pos="7414670" algn="l"/>
                <a:tab pos="7822195" algn="l"/>
                <a:tab pos="8229722" algn="l"/>
              </a:tabLst>
            </a:pPr>
            <a:endParaRPr lang="pt-BR" sz="2500"/>
          </a:p>
        </p:txBody>
      </p:sp>
    </p:spTree>
    <p:extLst>
      <p:ext uri="{BB962C8B-B14F-4D97-AF65-F5344CB8AC3E}">
        <p14:creationId xmlns:p14="http://schemas.microsoft.com/office/powerpoint/2010/main" val="2343122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Indivíduo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3863" y="1773238"/>
            <a:ext cx="7313612" cy="4114800"/>
          </a:xfrm>
        </p:spPr>
        <p:txBody>
          <a:bodyPr/>
          <a:lstStyle/>
          <a:p>
            <a:r>
              <a:rPr lang="pt-BR" sz="2000"/>
              <a:t>Cada indivíduo é representado por uma árvore, do tipo:</a:t>
            </a:r>
          </a:p>
          <a:p>
            <a:pPr>
              <a:buFont typeface="Wingdings" pitchFamily="2" charset="2"/>
              <a:buNone/>
            </a:pPr>
            <a:endParaRPr lang="pt-BR" sz="2000"/>
          </a:p>
        </p:txBody>
      </p:sp>
      <p:grpSp>
        <p:nvGrpSpPr>
          <p:cNvPr id="329768" name="Group 40"/>
          <p:cNvGrpSpPr>
            <a:grpSpLocks/>
          </p:cNvGrpSpPr>
          <p:nvPr/>
        </p:nvGrpSpPr>
        <p:grpSpPr bwMode="auto">
          <a:xfrm>
            <a:off x="7032626" y="3357563"/>
            <a:ext cx="2771775" cy="2081212"/>
            <a:chOff x="3461" y="1707"/>
            <a:chExt cx="1746" cy="1311"/>
          </a:xfrm>
        </p:grpSpPr>
        <p:sp>
          <p:nvSpPr>
            <p:cNvPr id="329750" name="Oval 22"/>
            <p:cNvSpPr>
              <a:spLocks noChangeArrowheads="1"/>
            </p:cNvSpPr>
            <p:nvPr/>
          </p:nvSpPr>
          <p:spPr bwMode="auto">
            <a:xfrm>
              <a:off x="4378" y="1707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1" name="Text Box 23"/>
            <p:cNvSpPr txBox="1">
              <a:spLocks noChangeArrowheads="1"/>
            </p:cNvSpPr>
            <p:nvPr/>
          </p:nvSpPr>
          <p:spPr bwMode="auto">
            <a:xfrm>
              <a:off x="4422" y="1729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+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2" name="Oval 24"/>
            <p:cNvSpPr>
              <a:spLocks noChangeArrowheads="1"/>
            </p:cNvSpPr>
            <p:nvPr/>
          </p:nvSpPr>
          <p:spPr bwMode="auto">
            <a:xfrm>
              <a:off x="3900" y="2146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3" name="Text Box 25"/>
            <p:cNvSpPr txBox="1">
              <a:spLocks noChangeArrowheads="1"/>
            </p:cNvSpPr>
            <p:nvPr/>
          </p:nvSpPr>
          <p:spPr bwMode="auto">
            <a:xfrm>
              <a:off x="3962" y="2217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*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4" name="Oval 26"/>
            <p:cNvSpPr>
              <a:spLocks noChangeArrowheads="1"/>
            </p:cNvSpPr>
            <p:nvPr/>
          </p:nvSpPr>
          <p:spPr bwMode="auto">
            <a:xfrm>
              <a:off x="4309" y="2659"/>
              <a:ext cx="358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5" name="Text Box 27"/>
            <p:cNvSpPr txBox="1">
              <a:spLocks noChangeArrowheads="1"/>
            </p:cNvSpPr>
            <p:nvPr/>
          </p:nvSpPr>
          <p:spPr bwMode="auto">
            <a:xfrm>
              <a:off x="4380" y="2681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x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6" name="Oval 28"/>
            <p:cNvSpPr>
              <a:spLocks noChangeArrowheads="1"/>
            </p:cNvSpPr>
            <p:nvPr/>
          </p:nvSpPr>
          <p:spPr bwMode="auto">
            <a:xfrm>
              <a:off x="3461" y="2624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7" name="Text Box 29"/>
            <p:cNvSpPr txBox="1">
              <a:spLocks noChangeArrowheads="1"/>
            </p:cNvSpPr>
            <p:nvPr/>
          </p:nvSpPr>
          <p:spPr bwMode="auto">
            <a:xfrm>
              <a:off x="3532" y="2637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x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58" name="Oval 30"/>
            <p:cNvSpPr>
              <a:spLocks noChangeArrowheads="1"/>
            </p:cNvSpPr>
            <p:nvPr/>
          </p:nvSpPr>
          <p:spPr bwMode="auto">
            <a:xfrm>
              <a:off x="4817" y="2146"/>
              <a:ext cx="359" cy="35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59" name="Text Box 31"/>
            <p:cNvSpPr txBox="1">
              <a:spLocks noChangeArrowheads="1"/>
            </p:cNvSpPr>
            <p:nvPr/>
          </p:nvSpPr>
          <p:spPr bwMode="auto">
            <a:xfrm>
              <a:off x="4888" y="2159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solidFill>
                    <a:schemeClr val="bg2"/>
                  </a:solidFill>
                  <a:latin typeface="Tahoma" pitchFamily="34" charset="0"/>
                </a:rPr>
                <a:t>y</a:t>
              </a:r>
              <a:endParaRPr lang="en-US" sz="2400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329760" name="Line 32"/>
            <p:cNvSpPr>
              <a:spLocks noChangeShapeType="1"/>
            </p:cNvSpPr>
            <p:nvPr/>
          </p:nvSpPr>
          <p:spPr bwMode="auto">
            <a:xfrm flipH="1">
              <a:off x="4219" y="2016"/>
              <a:ext cx="209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29761" name="Line 33"/>
            <p:cNvSpPr>
              <a:spLocks noChangeShapeType="1"/>
            </p:cNvSpPr>
            <p:nvPr/>
          </p:nvSpPr>
          <p:spPr bwMode="auto">
            <a:xfrm>
              <a:off x="4658" y="2026"/>
              <a:ext cx="199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29762" name="Line 34"/>
            <p:cNvSpPr>
              <a:spLocks noChangeShapeType="1"/>
            </p:cNvSpPr>
            <p:nvPr/>
          </p:nvSpPr>
          <p:spPr bwMode="auto">
            <a:xfrm flipH="1">
              <a:off x="3740" y="2455"/>
              <a:ext cx="210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29763" name="Line 35"/>
            <p:cNvSpPr>
              <a:spLocks noChangeShapeType="1"/>
            </p:cNvSpPr>
            <p:nvPr/>
          </p:nvSpPr>
          <p:spPr bwMode="auto">
            <a:xfrm>
              <a:off x="4179" y="2465"/>
              <a:ext cx="209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sp>
        <p:nvSpPr>
          <p:cNvPr id="329764" name="Text Box 36"/>
          <p:cNvSpPr txBox="1">
            <a:spLocks noChangeArrowheads="1"/>
          </p:cNvSpPr>
          <p:nvPr/>
        </p:nvSpPr>
        <p:spPr bwMode="auto">
          <a:xfrm>
            <a:off x="3432175" y="3284538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(+ ( * x x ) y )</a:t>
            </a:r>
            <a:endParaRPr lang="pt-PT" sz="2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29765" name="Text Box 37"/>
          <p:cNvSpPr txBox="1">
            <a:spLocks noChangeArrowheads="1"/>
          </p:cNvSpPr>
          <p:nvPr/>
        </p:nvSpPr>
        <p:spPr bwMode="auto">
          <a:xfrm>
            <a:off x="3395663" y="4768851"/>
            <a:ext cx="254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x</a:t>
            </a:r>
            <a:r>
              <a:rPr lang="pt-BR" sz="28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</a:t>
            </a:r>
            <a:r>
              <a:rPr lang="pt-BR" sz="28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+ y</a:t>
            </a:r>
            <a:endParaRPr lang="pt-PT" sz="280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29766" name="AutoShape 38"/>
          <p:cNvSpPr>
            <a:spLocks noChangeArrowheads="1"/>
          </p:cNvSpPr>
          <p:nvPr/>
        </p:nvSpPr>
        <p:spPr bwMode="auto">
          <a:xfrm>
            <a:off x="4521200" y="3935414"/>
            <a:ext cx="247650" cy="619125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9767" name="Text Box 39"/>
          <p:cNvSpPr txBox="1">
            <a:spLocks noChangeArrowheads="1"/>
          </p:cNvSpPr>
          <p:nvPr/>
        </p:nvSpPr>
        <p:spPr bwMode="auto">
          <a:xfrm>
            <a:off x="3467100" y="2811464"/>
            <a:ext cx="259080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latin typeface="Verdana" pitchFamily="34" charset="0"/>
              </a:rPr>
              <a:t>Representação infixa</a:t>
            </a:r>
          </a:p>
        </p:txBody>
      </p:sp>
      <p:sp>
        <p:nvSpPr>
          <p:cNvPr id="329769" name="Text Box 41"/>
          <p:cNvSpPr txBox="1">
            <a:spLocks noChangeArrowheads="1"/>
          </p:cNvSpPr>
          <p:nvPr/>
        </p:nvSpPr>
        <p:spPr bwMode="auto">
          <a:xfrm>
            <a:off x="7175501" y="2852739"/>
            <a:ext cx="221932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latin typeface="Verdana" pitchFamily="34" charset="0"/>
              </a:rPr>
              <a:t>Árvore de sintaxe</a:t>
            </a:r>
          </a:p>
        </p:txBody>
      </p:sp>
    </p:spTree>
    <p:extLst>
      <p:ext uri="{BB962C8B-B14F-4D97-AF65-F5344CB8AC3E}">
        <p14:creationId xmlns:p14="http://schemas.microsoft.com/office/powerpoint/2010/main" val="81627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3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64" grpId="0"/>
      <p:bldP spid="329765" grpId="0"/>
      <p:bldP spid="329766" grpId="0" animBg="1"/>
      <p:bldP spid="329767" grpId="0" animBg="1"/>
      <p:bldP spid="32976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41" y="114375"/>
            <a:ext cx="8570120" cy="67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Propriedades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/>
              <a:t>Para garantir a viabilidade das árvores de sintaxe (koza, 1992)</a:t>
            </a:r>
          </a:p>
          <a:p>
            <a:pPr lvl="1"/>
            <a:r>
              <a:rPr lang="pt-BR" sz="1800" b="1">
                <a:solidFill>
                  <a:schemeClr val="tx2"/>
                </a:solidFill>
              </a:rPr>
              <a:t>Fechamento</a:t>
            </a:r>
            <a:r>
              <a:rPr lang="pt-BR" sz="1800"/>
              <a:t> - garante que qualquer função do conjunto F, deve ser capaz de operar com todos os valores recebidos como entrada - garante que sejam geradas árvores sintaticamente viáveis;</a:t>
            </a:r>
          </a:p>
          <a:p>
            <a:pPr lvl="2"/>
            <a:r>
              <a:rPr lang="pt-BR" sz="1700"/>
              <a:t>Exemplo: Divisão protegida (%) – a função % recebe dois argumentos e retorna valor 1, caso haja uma divisão por zero e o quociente, caso contrário.</a:t>
            </a:r>
          </a:p>
          <a:p>
            <a:pPr lvl="1"/>
            <a:r>
              <a:rPr lang="pt-BR" sz="1800" b="1">
                <a:solidFill>
                  <a:schemeClr val="tx2"/>
                </a:solidFill>
              </a:rPr>
              <a:t>Suficiência</a:t>
            </a:r>
            <a:r>
              <a:rPr lang="pt-BR" sz="1800"/>
              <a:t> - garante a convergência do sistema, fazendo com que os conjuntos F e T sejam capazes de representar uma solução viável para o problema em questão.</a:t>
            </a:r>
            <a:endParaRPr lang="pt-BR"/>
          </a:p>
          <a:p>
            <a:endParaRPr lang="pt-BR" sz="2400"/>
          </a:p>
          <a:p>
            <a:pPr lvl="1"/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56105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População Inicial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59039" y="1827214"/>
            <a:ext cx="7958137" cy="4554537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pt-BR"/>
              <a:t>A população inicial é composta por árvores geradas aleatoriamente a partir dos conjuntos de funções </a:t>
            </a:r>
            <a:r>
              <a:rPr lang="pt-BR" i="1"/>
              <a:t>F </a:t>
            </a:r>
            <a:r>
              <a:rPr lang="pt-BR"/>
              <a:t>e de terminais </a:t>
            </a:r>
            <a:r>
              <a:rPr lang="pt-BR" i="1"/>
              <a:t>T</a:t>
            </a:r>
            <a:r>
              <a:rPr lang="pt-BR"/>
              <a:t>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pt-BR"/>
              <a:t>Inicialmente se escolhe aleatoriamente uma função  </a:t>
            </a:r>
            <a:r>
              <a:rPr lang="pt-BR" i="1">
                <a:latin typeface="Times New Roman" pitchFamily="18" charset="0"/>
              </a:rPr>
              <a:t>f </a:t>
            </a:r>
            <a:r>
              <a:rPr lang="pt-BR">
                <a:latin typeface="Times New Roman" pitchFamily="18" charset="0"/>
                <a:sym typeface="Symbol" pitchFamily="18" charset="2"/>
              </a:rPr>
              <a:t> </a:t>
            </a:r>
            <a:r>
              <a:rPr lang="pt-BR" i="1">
                <a:latin typeface="Times New Roman" pitchFamily="18" charset="0"/>
              </a:rPr>
              <a:t>F</a:t>
            </a:r>
            <a:r>
              <a:rPr lang="pt-BR"/>
              <a:t>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pt-BR"/>
              <a:t>Para cada argumento de </a:t>
            </a:r>
            <a:r>
              <a:rPr lang="pt-BR" i="1">
                <a:latin typeface="Times New Roman" pitchFamily="18" charset="0"/>
              </a:rPr>
              <a:t>f</a:t>
            </a:r>
            <a:r>
              <a:rPr lang="pt-BR"/>
              <a:t>, escolhe-se um elemento de {</a:t>
            </a:r>
            <a:r>
              <a:rPr lang="pt-BR" i="1"/>
              <a:t>F </a:t>
            </a:r>
            <a:r>
              <a:rPr lang="pt-BR"/>
              <a:t>U </a:t>
            </a:r>
            <a:r>
              <a:rPr lang="pt-BR" i="1"/>
              <a:t>T</a:t>
            </a:r>
            <a:r>
              <a:rPr lang="pt-BR"/>
              <a:t>};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pt-BR"/>
              <a:t>O processo prossegue até que se tenha apenas terminais como nós folha da árvore;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pt-BR"/>
              <a:t>Em geral se especifica a profundidade máxima da árvore para se evitar árvores muitos grandes;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pt-BR"/>
              <a:t>Outro parâmetro importante é o tamanho da população inicial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pt-BR"/>
              <a:t>População pequena - pouca variabilidade genética - pode causar estagnaçãp do processo evolutivo.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pt-BR"/>
              <a:t>População grande demais, pode tornar o processo extremamente lento.</a:t>
            </a:r>
          </a:p>
        </p:txBody>
      </p:sp>
    </p:spTree>
    <p:extLst>
      <p:ext uri="{BB962C8B-B14F-4D97-AF65-F5344CB8AC3E}">
        <p14:creationId xmlns:p14="http://schemas.microsoft.com/office/powerpoint/2010/main" val="397805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33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33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381000"/>
            <a:ext cx="561975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441326"/>
            <a:ext cx="7313613" cy="931863"/>
          </a:xfrm>
        </p:spPr>
        <p:txBody>
          <a:bodyPr>
            <a:normAutofit fontScale="90000"/>
          </a:bodyPr>
          <a:lstStyle/>
          <a:p>
            <a:pPr algn="r"/>
            <a:r>
              <a:rPr lang="pt-BR" sz="3200"/>
              <a:t>Métodos de geração da </a:t>
            </a:r>
            <a:br>
              <a:rPr lang="pt-BR" sz="3200"/>
            </a:br>
            <a:r>
              <a:rPr lang="pt-BR" sz="3200"/>
              <a:t>população inicial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163" y="1484314"/>
            <a:ext cx="7891462" cy="507682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pt-BR" sz="2000" b="1" i="1" u="sng" dirty="0">
                <a:solidFill>
                  <a:schemeClr val="tx2"/>
                </a:solidFill>
              </a:rPr>
              <a:t>Método </a:t>
            </a:r>
            <a:r>
              <a:rPr lang="pt-BR" sz="2000" b="1" i="1" u="sng" dirty="0" err="1">
                <a:solidFill>
                  <a:schemeClr val="tx2"/>
                </a:solidFill>
              </a:rPr>
              <a:t>Grow</a:t>
            </a:r>
            <a:r>
              <a:rPr lang="pt-BR" sz="2000" b="1" dirty="0">
                <a:solidFill>
                  <a:schemeClr val="tx2"/>
                </a:solidFill>
              </a:rPr>
              <a:t>:</a:t>
            </a:r>
            <a:r>
              <a:rPr lang="pt-BR" sz="2000" dirty="0"/>
              <a:t> os nós são selecionados aleatoriamente dos conjuntos F e T (exceto para o nó raiz que é retirado do conjunto F) - gera árvores de formatos irregulares;</a:t>
            </a:r>
          </a:p>
          <a:p>
            <a:pPr lvl="1">
              <a:spcAft>
                <a:spcPct val="20000"/>
              </a:spcAft>
            </a:pPr>
            <a:r>
              <a:rPr lang="pt-BR" dirty="0"/>
              <a:t>Se uma ramificação contém um nó terminal, esta ramificação </a:t>
            </a:r>
            <a:r>
              <a:rPr lang="pt-BR" dirty="0" err="1"/>
              <a:t>pára</a:t>
            </a:r>
            <a:r>
              <a:rPr lang="pt-BR" dirty="0"/>
              <a:t>, mesmo que a profundidade máxima não tenha sido atingida.</a:t>
            </a:r>
            <a:r>
              <a:rPr lang="pt-BR" sz="2000" dirty="0"/>
              <a:t> </a:t>
            </a:r>
          </a:p>
          <a:p>
            <a:pPr>
              <a:spcAft>
                <a:spcPct val="20000"/>
              </a:spcAft>
            </a:pPr>
            <a:r>
              <a:rPr lang="pt-BR" sz="2000" b="1" i="1" u="sng" dirty="0">
                <a:solidFill>
                  <a:schemeClr val="tx2"/>
                </a:solidFill>
              </a:rPr>
              <a:t>Método </a:t>
            </a:r>
            <a:r>
              <a:rPr lang="pt-BR" sz="2000" b="1" i="1" u="sng" dirty="0" err="1">
                <a:solidFill>
                  <a:schemeClr val="tx2"/>
                </a:solidFill>
              </a:rPr>
              <a:t>Full</a:t>
            </a:r>
            <a:r>
              <a:rPr lang="pt-BR" sz="2000" i="1" dirty="0">
                <a:solidFill>
                  <a:schemeClr val="tx2"/>
                </a:solidFill>
              </a:rPr>
              <a:t>:</a:t>
            </a:r>
            <a:r>
              <a:rPr lang="pt-BR" sz="2000" dirty="0"/>
              <a:t> Escolhe somente funções até que um nó de profundidade máxima seja selecionado, então passa a escolher somente terminais (BANZHAF, 1998);</a:t>
            </a:r>
          </a:p>
          <a:p>
            <a:pPr lvl="1">
              <a:spcAft>
                <a:spcPct val="20000"/>
              </a:spcAft>
            </a:pPr>
            <a:r>
              <a:rPr lang="pt-BR" dirty="0"/>
              <a:t>Cada árvore atinge a profundidade máxima</a:t>
            </a:r>
            <a:r>
              <a:rPr lang="pt-BR" sz="1800" dirty="0"/>
              <a:t>.</a:t>
            </a:r>
            <a:r>
              <a:rPr lang="pt-BR" sz="2000" dirty="0"/>
              <a:t> </a:t>
            </a:r>
          </a:p>
          <a:p>
            <a:pPr>
              <a:spcAft>
                <a:spcPct val="20000"/>
              </a:spcAft>
            </a:pPr>
            <a:r>
              <a:rPr lang="pt-BR" sz="2000" b="1" i="1" u="sng" dirty="0">
                <a:solidFill>
                  <a:schemeClr val="tx2"/>
                </a:solidFill>
              </a:rPr>
              <a:t>Método </a:t>
            </a:r>
            <a:r>
              <a:rPr lang="pt-BR" sz="2000" b="1" i="1" u="sng" dirty="0" err="1">
                <a:solidFill>
                  <a:schemeClr val="tx2"/>
                </a:solidFill>
              </a:rPr>
              <a:t>Half-and-half</a:t>
            </a:r>
            <a:r>
              <a:rPr lang="pt-BR" sz="2000" dirty="0">
                <a:solidFill>
                  <a:schemeClr val="tx2"/>
                </a:solidFill>
              </a:rPr>
              <a:t>:</a:t>
            </a:r>
            <a:r>
              <a:rPr lang="pt-BR" sz="2000" dirty="0"/>
              <a:t> é uma combinação dos métodos </a:t>
            </a:r>
            <a:r>
              <a:rPr lang="pt-BR" sz="2000" i="1" dirty="0" err="1"/>
              <a:t>Grow</a:t>
            </a:r>
            <a:r>
              <a:rPr lang="pt-BR" sz="2000" dirty="0"/>
              <a:t> e </a:t>
            </a:r>
            <a:r>
              <a:rPr lang="pt-BR" sz="2000" i="1" dirty="0" err="1"/>
              <a:t>Full</a:t>
            </a:r>
            <a:r>
              <a:rPr lang="pt-BR" sz="2000" dirty="0"/>
              <a:t>, ou seja, utiliza o método </a:t>
            </a:r>
            <a:r>
              <a:rPr lang="pt-BR" sz="2000" i="1" dirty="0" err="1"/>
              <a:t>Full</a:t>
            </a:r>
            <a:r>
              <a:rPr lang="pt-BR" sz="2000" dirty="0"/>
              <a:t> em 50% das vezes e o método </a:t>
            </a:r>
            <a:r>
              <a:rPr lang="pt-BR" sz="2000" i="1" dirty="0" err="1"/>
              <a:t>Grow</a:t>
            </a:r>
            <a:r>
              <a:rPr lang="pt-BR" sz="2000" dirty="0"/>
              <a:t> nas outras 50%;</a:t>
            </a:r>
          </a:p>
          <a:p>
            <a:pPr lvl="1">
              <a:spcAft>
                <a:spcPct val="20000"/>
              </a:spcAft>
            </a:pPr>
            <a:r>
              <a:rPr lang="pt-BR" dirty="0"/>
              <a:t>Gera número igual de árvores para cada profundidade (KOZA, 1992).</a:t>
            </a:r>
            <a:r>
              <a:rPr lang="pt-BR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026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pt-BR" sz="2000" b="1" i="1" u="sng">
                <a:solidFill>
                  <a:schemeClr val="tx2"/>
                </a:solidFill>
              </a:rPr>
              <a:t>Método Random-Branch</a:t>
            </a:r>
            <a:r>
              <a:rPr lang="pt-BR" sz="2000">
                <a:solidFill>
                  <a:schemeClr val="tx2"/>
                </a:solidFill>
              </a:rPr>
              <a:t>:</a:t>
            </a:r>
            <a:r>
              <a:rPr lang="pt-BR" sz="2000"/>
              <a:t> é informado o tamanho máximo da árvore, S, este valor é igualmente dividido entre as árvores de um nó-pai não terminal;</a:t>
            </a:r>
          </a:p>
          <a:p>
            <a:pPr lvl="1">
              <a:spcAft>
                <a:spcPct val="20000"/>
              </a:spcAft>
            </a:pPr>
            <a:r>
              <a:rPr lang="pt-BR"/>
              <a:t>Gera muitas árvores não viáveis (Chellapilla,1997);</a:t>
            </a:r>
          </a:p>
          <a:p>
            <a:pPr>
              <a:spcAft>
                <a:spcPct val="20000"/>
              </a:spcAft>
            </a:pPr>
            <a:r>
              <a:rPr lang="pt-BR"/>
              <a:t> </a:t>
            </a:r>
            <a:r>
              <a:rPr lang="pt-BR" sz="2000" b="1" i="1" u="sng">
                <a:solidFill>
                  <a:schemeClr val="tx2"/>
                </a:solidFill>
              </a:rPr>
              <a:t>Método Uniform</a:t>
            </a:r>
            <a:r>
              <a:rPr lang="pt-BR" sz="2000" b="1">
                <a:solidFill>
                  <a:schemeClr val="tx2"/>
                </a:solidFill>
              </a:rPr>
              <a:t>:</a:t>
            </a:r>
            <a:r>
              <a:rPr lang="pt-BR" sz="2000"/>
              <a:t> foi desenvolvido com o objetivo de criar árvores uniformes, geradas a partir do conjunto de todas as árvores possíveis (BOHM. 1996). </a:t>
            </a:r>
          </a:p>
          <a:p>
            <a:pPr lvl="1">
              <a:spcAft>
                <a:spcPct val="20000"/>
              </a:spcAft>
            </a:pPr>
            <a:r>
              <a:rPr lang="pt-BR"/>
              <a:t>calcula várias vezes quantas árvores poderão ser geradas para cada tamanho desejado, por este motivo o método possui um alto custo computacional. </a:t>
            </a:r>
          </a:p>
          <a:p>
            <a:pPr>
              <a:spcAft>
                <a:spcPct val="20000"/>
              </a:spcAft>
            </a:pPr>
            <a:endParaRPr lang="pt-BR" sz="1600"/>
          </a:p>
          <a:p>
            <a:pPr>
              <a:spcAft>
                <a:spcPct val="20000"/>
              </a:spcAft>
            </a:pPr>
            <a:endParaRPr lang="pt-BR" sz="1900"/>
          </a:p>
        </p:txBody>
      </p:sp>
      <p:sp>
        <p:nvSpPr>
          <p:cNvPr id="609284" name="Rectangle 4"/>
          <p:cNvSpPr>
            <a:spLocks noGrp="1" noChangeArrowheads="1"/>
          </p:cNvSpPr>
          <p:nvPr>
            <p:ph type="title"/>
          </p:nvPr>
        </p:nvSpPr>
        <p:spPr>
          <a:xfrm>
            <a:off x="2927351" y="441326"/>
            <a:ext cx="7313613" cy="931863"/>
          </a:xfrm>
          <a:noFill/>
          <a:ln/>
        </p:spPr>
        <p:txBody>
          <a:bodyPr>
            <a:normAutofit fontScale="90000"/>
          </a:bodyPr>
          <a:lstStyle/>
          <a:p>
            <a:pPr algn="r"/>
            <a:r>
              <a:rPr lang="pt-BR"/>
              <a:t>Métodos de geração da </a:t>
            </a:r>
            <a:br>
              <a:rPr lang="pt-BR"/>
            </a:br>
            <a:r>
              <a:rPr lang="pt-BR"/>
              <a:t>população inicial</a:t>
            </a:r>
          </a:p>
        </p:txBody>
      </p:sp>
    </p:spTree>
    <p:extLst>
      <p:ext uri="{BB962C8B-B14F-4D97-AF65-F5344CB8AC3E}">
        <p14:creationId xmlns:p14="http://schemas.microsoft.com/office/powerpoint/2010/main" val="77613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Função de </a:t>
            </a:r>
            <a:r>
              <a:rPr lang="pt-BR" i="1"/>
              <a:t>Fitness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pt-BR" sz="2000"/>
              <a:t>Diferencia os melhores dos piores indivíduos (modelos matemáticos);</a:t>
            </a:r>
          </a:p>
          <a:p>
            <a:pPr>
              <a:spcAft>
                <a:spcPct val="20000"/>
              </a:spcAft>
            </a:pPr>
            <a:r>
              <a:rPr lang="pt-BR" sz="2000"/>
              <a:t>Os indivíduos que melhor solucionarem o problema receberão melhores valores de </a:t>
            </a:r>
            <a:r>
              <a:rPr lang="pt-BR" sz="2000" i="1"/>
              <a:t>fitness</a:t>
            </a:r>
            <a:r>
              <a:rPr lang="pt-BR" sz="2000"/>
              <a:t> e terão mais chances de serem selecionados para a próxima geração;</a:t>
            </a:r>
          </a:p>
          <a:p>
            <a:pPr>
              <a:spcAft>
                <a:spcPct val="20000"/>
              </a:spcAft>
            </a:pPr>
            <a:r>
              <a:rPr lang="pt-BR" sz="2000"/>
              <a:t>Os métodos comumente usados para avaliação de </a:t>
            </a:r>
            <a:r>
              <a:rPr lang="pt-BR" sz="2000" i="1"/>
              <a:t>fitness </a:t>
            </a:r>
            <a:r>
              <a:rPr lang="pt-BR" sz="2000"/>
              <a:t>são (Koza 1992):</a:t>
            </a:r>
          </a:p>
          <a:p>
            <a:pPr lvl="1">
              <a:spcAft>
                <a:spcPct val="20000"/>
              </a:spcAft>
            </a:pPr>
            <a:r>
              <a:rPr lang="pt-BR" sz="1800" b="1">
                <a:solidFill>
                  <a:schemeClr val="tx2"/>
                </a:solidFill>
              </a:rPr>
              <a:t>Aptidão nata</a:t>
            </a:r>
            <a:r>
              <a:rPr lang="pt-BR" sz="1800" b="1"/>
              <a:t> </a:t>
            </a:r>
            <a:r>
              <a:rPr lang="pt-BR" sz="1800"/>
              <a:t>(</a:t>
            </a:r>
            <a:r>
              <a:rPr lang="pt-BR" sz="1800" i="1"/>
              <a:t>raw fitness</a:t>
            </a:r>
            <a:r>
              <a:rPr lang="pt-BR" sz="1800"/>
              <a:t>): representa a medida dentro do próprio domínio do problema.  O método mais comum de aptidão nata é a avaliação do erro cometido, isto é, a soma de todas as diferenças absolutas entre o resultado obtido pelo programa e o seu valor correto;</a:t>
            </a:r>
          </a:p>
          <a:p>
            <a:pPr lvl="1">
              <a:spcAft>
                <a:spcPct val="20000"/>
              </a:spcAft>
              <a:buFont typeface="Wingdings" pitchFamily="2" charset="2"/>
              <a:buNone/>
            </a:pPr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7554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/>
              <a:t>Função de </a:t>
            </a:r>
            <a:r>
              <a:rPr lang="pt-BR" i="1"/>
              <a:t>Fitness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1" y="1557339"/>
            <a:ext cx="7889875" cy="4535487"/>
          </a:xfrm>
        </p:spPr>
        <p:txBody>
          <a:bodyPr/>
          <a:lstStyle/>
          <a:p>
            <a:pPr marL="819150" lvl="1" indent="-361950">
              <a:lnSpc>
                <a:spcPct val="80000"/>
              </a:lnSpc>
            </a:pPr>
            <a:r>
              <a:rPr lang="pt-BR" sz="1800" b="1" dirty="0">
                <a:solidFill>
                  <a:schemeClr val="tx2"/>
                </a:solidFill>
              </a:rPr>
              <a:t>Aptidão padronizada</a:t>
            </a:r>
            <a:r>
              <a:rPr lang="pt-BR" sz="1800" b="1" dirty="0"/>
              <a:t> </a:t>
            </a:r>
            <a:r>
              <a:rPr lang="pt-BR" sz="1800" dirty="0">
                <a:solidFill>
                  <a:schemeClr val="tx2"/>
                </a:solidFill>
              </a:rPr>
              <a:t>(</a:t>
            </a:r>
            <a:r>
              <a:rPr lang="pt-BR" sz="1800" i="1" dirty="0" err="1">
                <a:solidFill>
                  <a:schemeClr val="tx2"/>
                </a:solidFill>
              </a:rPr>
              <a:t>standardized</a:t>
            </a:r>
            <a:r>
              <a:rPr lang="pt-BR" sz="1800" i="1" dirty="0">
                <a:solidFill>
                  <a:schemeClr val="tx2"/>
                </a:solidFill>
              </a:rPr>
              <a:t> fitness)</a:t>
            </a:r>
            <a:r>
              <a:rPr lang="pt-BR" sz="1800" dirty="0">
                <a:solidFill>
                  <a:schemeClr val="tx2"/>
                </a:solidFill>
              </a:rPr>
              <a:t>:</a:t>
            </a:r>
            <a:r>
              <a:rPr lang="pt-BR" sz="1800" dirty="0"/>
              <a:t> é uma função transformada da função de aptidão nata, na qual o valor zero é designado ao melhor indivíduo;</a:t>
            </a:r>
          </a:p>
          <a:p>
            <a:pPr marL="819150" lvl="1" indent="-361950">
              <a:lnSpc>
                <a:spcPct val="80000"/>
              </a:lnSpc>
            </a:pPr>
            <a:r>
              <a:rPr lang="pt-BR" sz="1800" b="1" dirty="0">
                <a:solidFill>
                  <a:schemeClr val="tx2"/>
                </a:solidFill>
              </a:rPr>
              <a:t>Aptidão Ajustada (</a:t>
            </a:r>
            <a:r>
              <a:rPr lang="pt-BR" sz="1800" b="1" i="1" dirty="0" err="1">
                <a:solidFill>
                  <a:schemeClr val="tx2"/>
                </a:solidFill>
              </a:rPr>
              <a:t>adjusted</a:t>
            </a:r>
            <a:r>
              <a:rPr lang="pt-BR" sz="1800" b="1" dirty="0">
                <a:solidFill>
                  <a:schemeClr val="tx2"/>
                </a:solidFill>
              </a:rPr>
              <a:t> </a:t>
            </a:r>
            <a:r>
              <a:rPr lang="pt-BR" sz="1800" b="1" i="1" dirty="0">
                <a:solidFill>
                  <a:schemeClr val="tx2"/>
                </a:solidFill>
              </a:rPr>
              <a:t>fitness</a:t>
            </a:r>
            <a:r>
              <a:rPr lang="pt-BR" sz="1800" b="1" dirty="0">
                <a:solidFill>
                  <a:schemeClr val="tx2"/>
                </a:solidFill>
              </a:rPr>
              <a:t>):</a:t>
            </a:r>
            <a:r>
              <a:rPr lang="pt-BR" sz="1900" b="1" dirty="0"/>
              <a:t> </a:t>
            </a:r>
            <a:r>
              <a:rPr lang="pt-BR" sz="1800" dirty="0"/>
              <a:t>é obtida a partir da aptidão padronizada, seu valor varia entre zero e um, onde os maiores valores são associados aos melhores indivíduos. </a:t>
            </a:r>
          </a:p>
          <a:p>
            <a:pPr marL="1257300" lvl="2" indent="-342900">
              <a:lnSpc>
                <a:spcPct val="80000"/>
              </a:lnSpc>
            </a:pPr>
            <a:r>
              <a:rPr lang="pt-BR" sz="1700" dirty="0"/>
              <a:t>Se </a:t>
            </a:r>
            <a:r>
              <a:rPr lang="pt-BR" sz="1700" i="1" dirty="0">
                <a:latin typeface="Times New Roman" pitchFamily="18" charset="0"/>
              </a:rPr>
              <a:t>f</a:t>
            </a:r>
            <a:r>
              <a:rPr lang="pt-BR" sz="1700" dirty="0">
                <a:latin typeface="Times New Roman" pitchFamily="18" charset="0"/>
              </a:rPr>
              <a:t>(</a:t>
            </a:r>
            <a:r>
              <a:rPr lang="pt-BR" sz="1700" i="1" dirty="0">
                <a:latin typeface="Times New Roman" pitchFamily="18" charset="0"/>
              </a:rPr>
              <a:t>i, t</a:t>
            </a:r>
            <a:r>
              <a:rPr lang="pt-BR" sz="1700" dirty="0">
                <a:latin typeface="Times New Roman" pitchFamily="18" charset="0"/>
              </a:rPr>
              <a:t>)</a:t>
            </a:r>
            <a:r>
              <a:rPr lang="pt-BR" sz="1700" dirty="0"/>
              <a:t> é a aptidão padronizada do indivíduo </a:t>
            </a:r>
            <a:r>
              <a:rPr lang="pt-BR" sz="1700" i="1" dirty="0">
                <a:latin typeface="Times New Roman" pitchFamily="18" charset="0"/>
              </a:rPr>
              <a:t>i</a:t>
            </a:r>
            <a:r>
              <a:rPr lang="pt-BR" sz="1700" dirty="0"/>
              <a:t> na geração </a:t>
            </a:r>
            <a:r>
              <a:rPr lang="pt-BR" sz="1700" i="1" dirty="0">
                <a:latin typeface="Times New Roman" pitchFamily="18" charset="0"/>
              </a:rPr>
              <a:t>t</a:t>
            </a:r>
            <a:r>
              <a:rPr lang="pt-BR" sz="1700" dirty="0"/>
              <a:t>, a aptidão ajustada, </a:t>
            </a:r>
            <a:r>
              <a:rPr lang="pt-BR" sz="1700" i="1" dirty="0">
                <a:latin typeface="Times New Roman" pitchFamily="18" charset="0"/>
              </a:rPr>
              <a:t>a</a:t>
            </a:r>
            <a:r>
              <a:rPr lang="pt-BR" sz="1700" dirty="0">
                <a:latin typeface="Times New Roman" pitchFamily="18" charset="0"/>
              </a:rPr>
              <a:t>(</a:t>
            </a:r>
            <a:r>
              <a:rPr lang="pt-BR" sz="1700" i="1" dirty="0">
                <a:latin typeface="Times New Roman" pitchFamily="18" charset="0"/>
              </a:rPr>
              <a:t>i</a:t>
            </a:r>
            <a:r>
              <a:rPr lang="pt-BR" sz="1700" dirty="0">
                <a:latin typeface="Times New Roman" pitchFamily="18" charset="0"/>
              </a:rPr>
              <a:t>, </a:t>
            </a:r>
            <a:r>
              <a:rPr lang="pt-BR" sz="1700" i="1" dirty="0">
                <a:latin typeface="Times New Roman" pitchFamily="18" charset="0"/>
              </a:rPr>
              <a:t>t</a:t>
            </a:r>
            <a:r>
              <a:rPr lang="pt-BR" sz="1700" dirty="0">
                <a:latin typeface="Times New Roman" pitchFamily="18" charset="0"/>
              </a:rPr>
              <a:t>),</a:t>
            </a:r>
            <a:r>
              <a:rPr lang="pt-BR" sz="1700" dirty="0"/>
              <a:t> é calculada através da equação:</a:t>
            </a:r>
          </a:p>
          <a:p>
            <a:pPr marL="819150" lvl="1" indent="-361950">
              <a:lnSpc>
                <a:spcPct val="80000"/>
              </a:lnSpc>
            </a:pPr>
            <a:endParaRPr lang="pt-BR" sz="1800" dirty="0"/>
          </a:p>
          <a:p>
            <a:pPr marL="819150" lvl="1" indent="-361950">
              <a:lnSpc>
                <a:spcPct val="80000"/>
              </a:lnSpc>
            </a:pPr>
            <a:endParaRPr lang="pt-BR" sz="1800" dirty="0"/>
          </a:p>
          <a:p>
            <a:pPr marL="819150" lvl="1" indent="-361950">
              <a:lnSpc>
                <a:spcPct val="80000"/>
              </a:lnSpc>
            </a:pPr>
            <a:r>
              <a:rPr lang="pt-BR" sz="1800" b="1" dirty="0">
                <a:solidFill>
                  <a:schemeClr val="tx2"/>
                </a:solidFill>
              </a:rPr>
              <a:t>Aptidão Normalizada (</a:t>
            </a:r>
            <a:r>
              <a:rPr lang="pt-BR" sz="1800" b="1" i="1" dirty="0" err="1">
                <a:solidFill>
                  <a:schemeClr val="tx2"/>
                </a:solidFill>
              </a:rPr>
              <a:t>normalized</a:t>
            </a:r>
            <a:r>
              <a:rPr lang="pt-BR" sz="1800" b="1" i="1" dirty="0">
                <a:solidFill>
                  <a:schemeClr val="tx2"/>
                </a:solidFill>
              </a:rPr>
              <a:t> fitness</a:t>
            </a:r>
            <a:r>
              <a:rPr lang="pt-BR" sz="1800" b="1" dirty="0">
                <a:solidFill>
                  <a:schemeClr val="tx2"/>
                </a:solidFill>
              </a:rPr>
              <a:t>):</a:t>
            </a:r>
            <a:r>
              <a:rPr lang="pt-BR" sz="1800" dirty="0"/>
              <a:t> seu valor está entre zero e um. A soma de todas as funções normalizadas dentro de uma população deve ser igual a um. </a:t>
            </a:r>
          </a:p>
          <a:p>
            <a:pPr marL="1257300" lvl="2" indent="-342900">
              <a:lnSpc>
                <a:spcPct val="80000"/>
              </a:lnSpc>
            </a:pPr>
            <a:r>
              <a:rPr lang="pt-BR" sz="1700" dirty="0"/>
              <a:t>Se</a:t>
            </a:r>
            <a:r>
              <a:rPr lang="pt-BR" sz="1700" i="1" dirty="0"/>
              <a:t> </a:t>
            </a:r>
            <a:r>
              <a:rPr lang="pt-BR" sz="1700" i="1" dirty="0">
                <a:latin typeface="Times New Roman" pitchFamily="18" charset="0"/>
              </a:rPr>
              <a:t>a(</a:t>
            </a:r>
            <a:r>
              <a:rPr lang="pt-BR" sz="1700" i="1" dirty="0" err="1">
                <a:latin typeface="Times New Roman" pitchFamily="18" charset="0"/>
              </a:rPr>
              <a:t>i,t</a:t>
            </a:r>
            <a:r>
              <a:rPr lang="pt-BR" sz="1700" i="1" dirty="0">
                <a:latin typeface="Times New Roman" pitchFamily="18" charset="0"/>
              </a:rPr>
              <a:t>)</a:t>
            </a:r>
            <a:r>
              <a:rPr lang="pt-BR" sz="1700" dirty="0"/>
              <a:t> é a aptidão ajustada do indivíduo </a:t>
            </a:r>
            <a:r>
              <a:rPr lang="pt-BR" sz="1700" i="1" dirty="0">
                <a:latin typeface="Times New Roman" pitchFamily="18" charset="0"/>
              </a:rPr>
              <a:t>i</a:t>
            </a:r>
            <a:r>
              <a:rPr lang="pt-BR" sz="1700" dirty="0"/>
              <a:t> na geração </a:t>
            </a:r>
            <a:r>
              <a:rPr lang="pt-BR" sz="1700" i="1" dirty="0">
                <a:latin typeface="Times New Roman" pitchFamily="18" charset="0"/>
              </a:rPr>
              <a:t>t</a:t>
            </a:r>
            <a:r>
              <a:rPr lang="pt-BR" sz="1700" dirty="0"/>
              <a:t>, sua aptidão normalizada, </a:t>
            </a:r>
            <a:r>
              <a:rPr lang="pt-BR" sz="1700" i="1" dirty="0">
                <a:latin typeface="Times New Roman" pitchFamily="18" charset="0"/>
              </a:rPr>
              <a:t>n</a:t>
            </a:r>
            <a:r>
              <a:rPr lang="pt-BR" sz="1700" dirty="0">
                <a:latin typeface="Times New Roman" pitchFamily="18" charset="0"/>
              </a:rPr>
              <a:t>(</a:t>
            </a:r>
            <a:r>
              <a:rPr lang="pt-BR" sz="1700" i="1" dirty="0">
                <a:latin typeface="Times New Roman" pitchFamily="18" charset="0"/>
              </a:rPr>
              <a:t>i, t</a:t>
            </a:r>
            <a:r>
              <a:rPr lang="pt-BR" sz="1700" dirty="0">
                <a:latin typeface="Times New Roman" pitchFamily="18" charset="0"/>
              </a:rPr>
              <a:t>)</a:t>
            </a:r>
            <a:r>
              <a:rPr lang="pt-BR" sz="1700" dirty="0"/>
              <a:t>, será dada de acordo com a equação </a:t>
            </a:r>
          </a:p>
          <a:p>
            <a:pPr marL="819150" lvl="1" indent="-361950">
              <a:lnSpc>
                <a:spcPct val="80000"/>
              </a:lnSpc>
            </a:pPr>
            <a:endParaRPr lang="pt-BR" sz="1800" dirty="0"/>
          </a:p>
          <a:p>
            <a:pPr marL="819150" lvl="1" indent="-361950">
              <a:lnSpc>
                <a:spcPct val="80000"/>
              </a:lnSpc>
            </a:pPr>
            <a:endParaRPr lang="pt-BR" sz="1800" dirty="0"/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399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127458"/>
              </p:ext>
            </p:extLst>
          </p:nvPr>
        </p:nvGraphicFramePr>
        <p:xfrm>
          <a:off x="7752185" y="3356992"/>
          <a:ext cx="187166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4" imgW="1079500" imgH="419100" progId="Equation.DSMT4">
                  <p:embed/>
                </p:oleObj>
              </mc:Choice>
              <mc:Fallback>
                <p:oleObj name="Equation" r:id="rId4" imgW="1079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2185" y="3356992"/>
                        <a:ext cx="1871663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975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399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18782"/>
              </p:ext>
            </p:extLst>
          </p:nvPr>
        </p:nvGraphicFramePr>
        <p:xfrm>
          <a:off x="6906047" y="5714303"/>
          <a:ext cx="1692275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" imgW="1079032" imgH="622030" progId="Equation.DSMT4">
                  <p:embed/>
                </p:oleObj>
              </mc:Choice>
              <mc:Fallback>
                <p:oleObj name="Equation" r:id="rId6" imgW="1079032" imgH="62203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6047" y="5714303"/>
                        <a:ext cx="1692275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388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Métodos de Seleção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1" y="1827214"/>
            <a:ext cx="7712075" cy="4554537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pt-BR" sz="2000"/>
              <a:t>Os métodos de seleção utilizados são os mesmos que nos AG’s: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pt-BR" sz="1800"/>
              <a:t>Seleção Proporcional</a:t>
            </a:r>
            <a:r>
              <a:rPr lang="pt-BR" sz="1800" b="1"/>
              <a:t>;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pt-BR" sz="1800"/>
              <a:t>Ranking;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pt-BR" sz="1800"/>
              <a:t>Roleta;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pt-BR" sz="1800"/>
              <a:t>Truncamento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endParaRPr lang="pt-BR" sz="1800"/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pt-BR" sz="2000" b="1" u="sng">
                <a:solidFill>
                  <a:schemeClr val="tx2"/>
                </a:solidFill>
              </a:rPr>
              <a:t>Truncamento</a:t>
            </a:r>
            <a:r>
              <a:rPr lang="pt-BR" sz="2000"/>
              <a:t> (</a:t>
            </a:r>
            <a:r>
              <a:rPr lang="pt-BR" sz="2000" i="1"/>
              <a:t>truncation selection</a:t>
            </a:r>
            <a:r>
              <a:rPr lang="pt-BR" sz="2000"/>
              <a:t>): baseia-se em um valor limiar T</a:t>
            </a:r>
            <a:r>
              <a:rPr lang="pt-BR" sz="2000">
                <a:sym typeface="Symbol" pitchFamily="18" charset="2"/>
              </a:rPr>
              <a:t>[0, 1],</a:t>
            </a:r>
            <a:r>
              <a:rPr lang="pt-BR" sz="2000"/>
              <a:t> a seleção é feita aleatoriamente entre os T melhores indivíduos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pt-BR" sz="1800"/>
              <a:t>Se, por exemplo, T = 0,6, isto significa que a seleção é feita entre os 60% melhores indivíduos e os demais são descartados;</a:t>
            </a:r>
          </a:p>
        </p:txBody>
      </p:sp>
    </p:spTree>
    <p:extLst>
      <p:ext uri="{BB962C8B-B14F-4D97-AF65-F5344CB8AC3E}">
        <p14:creationId xmlns:p14="http://schemas.microsoft.com/office/powerpoint/2010/main" val="312205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50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350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1" y="313953"/>
            <a:ext cx="8228160" cy="1062832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Algoritmo (</a:t>
            </a:r>
            <a:r>
              <a:rPr lang="pt-BR">
                <a:cs typeface="Arial" charset="0"/>
              </a:rPr>
              <a:t>µ</a:t>
            </a:r>
            <a:r>
              <a:rPr lang="pt-BR"/>
              <a:t>,</a:t>
            </a:r>
            <a:r>
              <a:rPr lang="pt-BR">
                <a:cs typeface="Arial" charset="0"/>
              </a:rPr>
              <a:t>λ</a:t>
            </a:r>
            <a:r>
              <a:rPr lang="pt-BR"/>
              <a:t>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0481" y="1604330"/>
            <a:ext cx="8228160" cy="4444307"/>
          </a:xfrm>
          <a:ln/>
        </p:spPr>
        <p:txBody>
          <a:bodyPr/>
          <a:lstStyle/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Inicia com uma população </a:t>
            </a:r>
            <a:r>
              <a:rPr lang="pt-BR" dirty="0">
                <a:cs typeface="Arial" charset="0"/>
              </a:rPr>
              <a:t>λ, </a:t>
            </a:r>
            <a:r>
              <a:rPr lang="pt-BR" dirty="0" err="1">
                <a:cs typeface="Arial" charset="0"/>
              </a:rPr>
              <a:t>aleatoria</a:t>
            </a:r>
            <a:endParaRPr lang="pt-BR" dirty="0">
              <a:cs typeface="Arial" charset="0"/>
            </a:endParaRP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Iterar</a:t>
            </a:r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Avaliação de Fitness</a:t>
            </a:r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Os  μ melhores ficam (seleção por truncamento)</a:t>
            </a:r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Cada indivíduo gera filhos </a:t>
            </a:r>
            <a:r>
              <a:rPr lang="pt-BR" dirty="0">
                <a:cs typeface="Arial" charset="0"/>
              </a:rPr>
              <a:t>λ/μ </a:t>
            </a:r>
            <a:r>
              <a:rPr lang="pt-BR" dirty="0"/>
              <a:t>(mutação)</a:t>
            </a:r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Os filhos substituem os pais, que são descartados</a:t>
            </a:r>
          </a:p>
          <a:p>
            <a:pPr marL="781932" lvl="1" indent="-292325"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4672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Operadores Genéticos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4013" y="1827214"/>
            <a:ext cx="7313612" cy="1241425"/>
          </a:xfrm>
        </p:spPr>
        <p:txBody>
          <a:bodyPr/>
          <a:lstStyle/>
          <a:p>
            <a:r>
              <a:rPr lang="pt-BR" sz="2400" b="1">
                <a:solidFill>
                  <a:schemeClr val="tx2"/>
                </a:solidFill>
              </a:rPr>
              <a:t>Reprodução</a:t>
            </a:r>
            <a:r>
              <a:rPr lang="pt-BR" sz="2400"/>
              <a:t> - um indivíduo é copiado para a próxima geração sem nenhuma alteração em sua estrutura;</a:t>
            </a:r>
          </a:p>
        </p:txBody>
      </p:sp>
      <p:grpSp>
        <p:nvGrpSpPr>
          <p:cNvPr id="354349" name="Group 45"/>
          <p:cNvGrpSpPr>
            <a:grpSpLocks/>
          </p:cNvGrpSpPr>
          <p:nvPr/>
        </p:nvGrpSpPr>
        <p:grpSpPr bwMode="auto">
          <a:xfrm>
            <a:off x="2963863" y="3429000"/>
            <a:ext cx="2773362" cy="2133600"/>
            <a:chOff x="411" y="2139"/>
            <a:chExt cx="1747" cy="1344"/>
          </a:xfrm>
        </p:grpSpPr>
        <p:sp>
          <p:nvSpPr>
            <p:cNvPr id="354309" name="Oval 5"/>
            <p:cNvSpPr>
              <a:spLocks noChangeArrowheads="1"/>
            </p:cNvSpPr>
            <p:nvPr/>
          </p:nvSpPr>
          <p:spPr bwMode="auto">
            <a:xfrm>
              <a:off x="1333" y="2139"/>
              <a:ext cx="361" cy="3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10" name="Text Box 6"/>
            <p:cNvSpPr txBox="1">
              <a:spLocks noChangeArrowheads="1"/>
            </p:cNvSpPr>
            <p:nvPr/>
          </p:nvSpPr>
          <p:spPr bwMode="auto">
            <a:xfrm>
              <a:off x="1380" y="2160"/>
              <a:ext cx="3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+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12" name="Oval 8"/>
            <p:cNvSpPr>
              <a:spLocks noChangeArrowheads="1"/>
            </p:cNvSpPr>
            <p:nvPr/>
          </p:nvSpPr>
          <p:spPr bwMode="auto">
            <a:xfrm>
              <a:off x="852" y="2580"/>
              <a:ext cx="361" cy="3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13" name="Text Box 9"/>
            <p:cNvSpPr txBox="1">
              <a:spLocks noChangeArrowheads="1"/>
            </p:cNvSpPr>
            <p:nvPr/>
          </p:nvSpPr>
          <p:spPr bwMode="auto">
            <a:xfrm>
              <a:off x="907" y="2666"/>
              <a:ext cx="3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*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15" name="Oval 11"/>
            <p:cNvSpPr>
              <a:spLocks noChangeArrowheads="1"/>
            </p:cNvSpPr>
            <p:nvPr/>
          </p:nvSpPr>
          <p:spPr bwMode="auto">
            <a:xfrm>
              <a:off x="1253" y="3122"/>
              <a:ext cx="361" cy="3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16" name="Text Box 12"/>
            <p:cNvSpPr txBox="1">
              <a:spLocks noChangeArrowheads="1"/>
            </p:cNvSpPr>
            <p:nvPr/>
          </p:nvSpPr>
          <p:spPr bwMode="auto">
            <a:xfrm>
              <a:off x="1315" y="3142"/>
              <a:ext cx="3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18" name="Oval 14"/>
            <p:cNvSpPr>
              <a:spLocks noChangeArrowheads="1"/>
            </p:cNvSpPr>
            <p:nvPr/>
          </p:nvSpPr>
          <p:spPr bwMode="auto">
            <a:xfrm>
              <a:off x="411" y="3062"/>
              <a:ext cx="361" cy="3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19" name="Text Box 15"/>
            <p:cNvSpPr txBox="1">
              <a:spLocks noChangeArrowheads="1"/>
            </p:cNvSpPr>
            <p:nvPr/>
          </p:nvSpPr>
          <p:spPr bwMode="auto">
            <a:xfrm>
              <a:off x="472" y="3074"/>
              <a:ext cx="3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21" name="Oval 17"/>
            <p:cNvSpPr>
              <a:spLocks noChangeArrowheads="1"/>
            </p:cNvSpPr>
            <p:nvPr/>
          </p:nvSpPr>
          <p:spPr bwMode="auto">
            <a:xfrm>
              <a:off x="1774" y="2580"/>
              <a:ext cx="361" cy="3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22" name="Text Box 18"/>
            <p:cNvSpPr txBox="1">
              <a:spLocks noChangeArrowheads="1"/>
            </p:cNvSpPr>
            <p:nvPr/>
          </p:nvSpPr>
          <p:spPr bwMode="auto">
            <a:xfrm>
              <a:off x="1837" y="2575"/>
              <a:ext cx="3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y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23" name="Line 19"/>
            <p:cNvSpPr>
              <a:spLocks noChangeShapeType="1"/>
            </p:cNvSpPr>
            <p:nvPr/>
          </p:nvSpPr>
          <p:spPr bwMode="auto">
            <a:xfrm flipH="1">
              <a:off x="1163" y="2425"/>
              <a:ext cx="205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4324" name="Line 20"/>
            <p:cNvSpPr>
              <a:spLocks noChangeShapeType="1"/>
            </p:cNvSpPr>
            <p:nvPr/>
          </p:nvSpPr>
          <p:spPr bwMode="auto">
            <a:xfrm>
              <a:off x="1644" y="2450"/>
              <a:ext cx="193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4325" name="Line 21"/>
            <p:cNvSpPr>
              <a:spLocks noChangeShapeType="1"/>
            </p:cNvSpPr>
            <p:nvPr/>
          </p:nvSpPr>
          <p:spPr bwMode="auto">
            <a:xfrm flipH="1">
              <a:off x="692" y="2891"/>
              <a:ext cx="210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4326" name="Line 22"/>
            <p:cNvSpPr>
              <a:spLocks noChangeShapeType="1"/>
            </p:cNvSpPr>
            <p:nvPr/>
          </p:nvSpPr>
          <p:spPr bwMode="auto">
            <a:xfrm>
              <a:off x="1133" y="2901"/>
              <a:ext cx="220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sp>
        <p:nvSpPr>
          <p:cNvPr id="354327" name="Text Box 23"/>
          <p:cNvSpPr txBox="1">
            <a:spLocks noChangeArrowheads="1"/>
          </p:cNvSpPr>
          <p:nvPr/>
        </p:nvSpPr>
        <p:spPr bwMode="auto">
          <a:xfrm>
            <a:off x="2532063" y="3105151"/>
            <a:ext cx="132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Tahoma" pitchFamily="34" charset="0"/>
              </a:rPr>
              <a:t>x</a:t>
            </a:r>
            <a:r>
              <a:rPr lang="pt-BR" sz="2800" baseline="30000">
                <a:latin typeface="Tahoma" pitchFamily="34" charset="0"/>
              </a:rPr>
              <a:t>2</a:t>
            </a:r>
            <a:r>
              <a:rPr lang="pt-BR" sz="2800">
                <a:latin typeface="Tahoma" pitchFamily="34" charset="0"/>
              </a:rPr>
              <a:t> + y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354328" name="AutoShape 24"/>
          <p:cNvSpPr>
            <a:spLocks noChangeArrowheads="1"/>
          </p:cNvSpPr>
          <p:nvPr/>
        </p:nvSpPr>
        <p:spPr bwMode="auto">
          <a:xfrm>
            <a:off x="6275388" y="4184651"/>
            <a:ext cx="914400" cy="455613"/>
          </a:xfrm>
          <a:prstGeom prst="rightArrow">
            <a:avLst>
              <a:gd name="adj1" fmla="val 50000"/>
              <a:gd name="adj2" fmla="val 5017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7575550" y="3068638"/>
            <a:ext cx="1238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>
                <a:latin typeface="Tahoma" pitchFamily="34" charset="0"/>
              </a:rPr>
              <a:t>x</a:t>
            </a:r>
            <a:r>
              <a:rPr lang="pt-BR" sz="2800" baseline="30000">
                <a:latin typeface="Tahoma" pitchFamily="34" charset="0"/>
              </a:rPr>
              <a:t>2</a:t>
            </a:r>
            <a:r>
              <a:rPr lang="pt-BR" sz="2800">
                <a:latin typeface="Tahoma" pitchFamily="34" charset="0"/>
              </a:rPr>
              <a:t> + y</a:t>
            </a:r>
            <a:endParaRPr lang="en-US" sz="2800">
              <a:latin typeface="Tahoma" pitchFamily="34" charset="0"/>
            </a:endParaRPr>
          </a:p>
        </p:txBody>
      </p:sp>
      <p:grpSp>
        <p:nvGrpSpPr>
          <p:cNvPr id="354350" name="Group 46"/>
          <p:cNvGrpSpPr>
            <a:grpSpLocks/>
          </p:cNvGrpSpPr>
          <p:nvPr/>
        </p:nvGrpSpPr>
        <p:grpSpPr bwMode="auto">
          <a:xfrm>
            <a:off x="7391401" y="3465513"/>
            <a:ext cx="2809875" cy="2157412"/>
            <a:chOff x="3877" y="2175"/>
            <a:chExt cx="1770" cy="1359"/>
          </a:xfrm>
        </p:grpSpPr>
        <p:sp>
          <p:nvSpPr>
            <p:cNvPr id="354331" name="Oval 27"/>
            <p:cNvSpPr>
              <a:spLocks noChangeArrowheads="1"/>
            </p:cNvSpPr>
            <p:nvPr/>
          </p:nvSpPr>
          <p:spPr bwMode="auto">
            <a:xfrm>
              <a:off x="4810" y="2175"/>
              <a:ext cx="365" cy="36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32" name="Text Box 28"/>
            <p:cNvSpPr txBox="1">
              <a:spLocks noChangeArrowheads="1"/>
            </p:cNvSpPr>
            <p:nvPr/>
          </p:nvSpPr>
          <p:spPr bwMode="auto">
            <a:xfrm>
              <a:off x="4853" y="2183"/>
              <a:ext cx="3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+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34" name="Oval 30"/>
            <p:cNvSpPr>
              <a:spLocks noChangeArrowheads="1"/>
            </p:cNvSpPr>
            <p:nvPr/>
          </p:nvSpPr>
          <p:spPr bwMode="auto">
            <a:xfrm>
              <a:off x="4323" y="2621"/>
              <a:ext cx="365" cy="36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35" name="Text Box 31"/>
            <p:cNvSpPr txBox="1">
              <a:spLocks noChangeArrowheads="1"/>
            </p:cNvSpPr>
            <p:nvPr/>
          </p:nvSpPr>
          <p:spPr bwMode="auto">
            <a:xfrm>
              <a:off x="4393" y="2682"/>
              <a:ext cx="3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*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37" name="Oval 33"/>
            <p:cNvSpPr>
              <a:spLocks noChangeArrowheads="1"/>
            </p:cNvSpPr>
            <p:nvPr/>
          </p:nvSpPr>
          <p:spPr bwMode="auto">
            <a:xfrm>
              <a:off x="4728" y="3169"/>
              <a:ext cx="365" cy="36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38" name="Text Box 34"/>
            <p:cNvSpPr txBox="1">
              <a:spLocks noChangeArrowheads="1"/>
            </p:cNvSpPr>
            <p:nvPr/>
          </p:nvSpPr>
          <p:spPr bwMode="auto">
            <a:xfrm>
              <a:off x="4800" y="3165"/>
              <a:ext cx="3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40" name="Oval 36"/>
            <p:cNvSpPr>
              <a:spLocks noChangeArrowheads="1"/>
            </p:cNvSpPr>
            <p:nvPr/>
          </p:nvSpPr>
          <p:spPr bwMode="auto">
            <a:xfrm>
              <a:off x="3877" y="3108"/>
              <a:ext cx="365" cy="36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41" name="Text Box 37"/>
            <p:cNvSpPr txBox="1">
              <a:spLocks noChangeArrowheads="1"/>
            </p:cNvSpPr>
            <p:nvPr/>
          </p:nvSpPr>
          <p:spPr bwMode="auto">
            <a:xfrm>
              <a:off x="3939" y="3113"/>
              <a:ext cx="3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43" name="Oval 39"/>
            <p:cNvSpPr>
              <a:spLocks noChangeArrowheads="1"/>
            </p:cNvSpPr>
            <p:nvPr/>
          </p:nvSpPr>
          <p:spPr bwMode="auto">
            <a:xfrm>
              <a:off x="5256" y="2621"/>
              <a:ext cx="365" cy="36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4344" name="Text Box 40"/>
            <p:cNvSpPr txBox="1">
              <a:spLocks noChangeArrowheads="1"/>
            </p:cNvSpPr>
            <p:nvPr/>
          </p:nvSpPr>
          <p:spPr bwMode="auto">
            <a:xfrm>
              <a:off x="5323" y="2620"/>
              <a:ext cx="3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y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54345" name="Line 41"/>
            <p:cNvSpPr>
              <a:spLocks noChangeShapeType="1"/>
            </p:cNvSpPr>
            <p:nvPr/>
          </p:nvSpPr>
          <p:spPr bwMode="auto">
            <a:xfrm flipH="1">
              <a:off x="4637" y="2464"/>
              <a:ext cx="208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4346" name="Line 42"/>
            <p:cNvSpPr>
              <a:spLocks noChangeShapeType="1"/>
            </p:cNvSpPr>
            <p:nvPr/>
          </p:nvSpPr>
          <p:spPr bwMode="auto">
            <a:xfrm>
              <a:off x="5124" y="2489"/>
              <a:ext cx="203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4347" name="Line 43"/>
            <p:cNvSpPr>
              <a:spLocks noChangeShapeType="1"/>
            </p:cNvSpPr>
            <p:nvPr/>
          </p:nvSpPr>
          <p:spPr bwMode="auto">
            <a:xfrm flipH="1">
              <a:off x="4161" y="2936"/>
              <a:ext cx="213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4348" name="Line 44"/>
            <p:cNvSpPr>
              <a:spLocks noChangeShapeType="1"/>
            </p:cNvSpPr>
            <p:nvPr/>
          </p:nvSpPr>
          <p:spPr bwMode="auto">
            <a:xfrm>
              <a:off x="4607" y="2946"/>
              <a:ext cx="223" cy="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70198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5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build="p"/>
      <p:bldP spid="354327" grpId="0"/>
      <p:bldP spid="354328" grpId="0" animBg="1"/>
      <p:bldP spid="3543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Cruzamento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827213"/>
            <a:ext cx="7999412" cy="19621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sz="2000" b="1">
                <a:solidFill>
                  <a:schemeClr val="tx2"/>
                </a:solidFill>
              </a:rPr>
              <a:t>Cruzamento</a:t>
            </a:r>
            <a:r>
              <a:rPr lang="pt-BR" sz="2000"/>
              <a:t> - dois programas são selecionados e recombinados para gerar outros dois programas.</a:t>
            </a:r>
          </a:p>
          <a:p>
            <a:pPr algn="just">
              <a:lnSpc>
                <a:spcPct val="90000"/>
              </a:lnSpc>
            </a:pPr>
            <a:endParaRPr lang="pt-BR" sz="2000"/>
          </a:p>
          <a:p>
            <a:pPr algn="just">
              <a:lnSpc>
                <a:spcPct val="90000"/>
              </a:lnSpc>
            </a:pPr>
            <a:r>
              <a:rPr lang="pt-BR" sz="2000"/>
              <a:t>Um ponto aleatório de cruzamento é escolhido em cada programa-pai e as árvores abaixo destes pontos são trocadas.</a:t>
            </a:r>
          </a:p>
          <a:p>
            <a:pPr algn="just">
              <a:lnSpc>
                <a:spcPct val="90000"/>
              </a:lnSpc>
            </a:pPr>
            <a:endParaRPr lang="pt-BR" sz="2500"/>
          </a:p>
        </p:txBody>
      </p:sp>
    </p:spTree>
    <p:extLst>
      <p:ext uri="{BB962C8B-B14F-4D97-AF65-F5344CB8AC3E}">
        <p14:creationId xmlns:p14="http://schemas.microsoft.com/office/powerpoint/2010/main" val="72678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5" name="Line 5"/>
          <p:cNvSpPr>
            <a:spLocks noChangeShapeType="1"/>
          </p:cNvSpPr>
          <p:nvPr/>
        </p:nvSpPr>
        <p:spPr bwMode="auto">
          <a:xfrm>
            <a:off x="8305800" y="1598613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grpSp>
        <p:nvGrpSpPr>
          <p:cNvPr id="358406" name="Group 6"/>
          <p:cNvGrpSpPr>
            <a:grpSpLocks/>
          </p:cNvGrpSpPr>
          <p:nvPr/>
        </p:nvGrpSpPr>
        <p:grpSpPr bwMode="auto">
          <a:xfrm>
            <a:off x="7094539" y="1360489"/>
            <a:ext cx="3144837" cy="1963737"/>
            <a:chOff x="3509" y="857"/>
            <a:chExt cx="1981" cy="1237"/>
          </a:xfrm>
        </p:grpSpPr>
        <p:sp>
          <p:nvSpPr>
            <p:cNvPr id="358407" name="Oval 7"/>
            <p:cNvSpPr>
              <a:spLocks noChangeArrowheads="1"/>
            </p:cNvSpPr>
            <p:nvPr/>
          </p:nvSpPr>
          <p:spPr bwMode="auto">
            <a:xfrm>
              <a:off x="4440" y="860"/>
              <a:ext cx="227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08" name="Oval 8"/>
            <p:cNvSpPr>
              <a:spLocks noChangeArrowheads="1"/>
            </p:cNvSpPr>
            <p:nvPr/>
          </p:nvSpPr>
          <p:spPr bwMode="auto">
            <a:xfrm>
              <a:off x="4746" y="1199"/>
              <a:ext cx="227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09" name="Line 9"/>
            <p:cNvSpPr>
              <a:spLocks noChangeShapeType="1"/>
            </p:cNvSpPr>
            <p:nvPr/>
          </p:nvSpPr>
          <p:spPr bwMode="auto">
            <a:xfrm>
              <a:off x="4637" y="1054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10" name="Text Box 10"/>
            <p:cNvSpPr txBox="1">
              <a:spLocks noChangeArrowheads="1"/>
            </p:cNvSpPr>
            <p:nvPr/>
          </p:nvSpPr>
          <p:spPr bwMode="auto">
            <a:xfrm>
              <a:off x="4440" y="857"/>
              <a:ext cx="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 -</a:t>
              </a:r>
            </a:p>
          </p:txBody>
        </p:sp>
        <p:sp>
          <p:nvSpPr>
            <p:cNvPr id="358411" name="Text Box 11"/>
            <p:cNvSpPr txBox="1">
              <a:spLocks noChangeArrowheads="1"/>
            </p:cNvSpPr>
            <p:nvPr/>
          </p:nvSpPr>
          <p:spPr bwMode="auto">
            <a:xfrm>
              <a:off x="4746" y="1187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2</a:t>
              </a:r>
            </a:p>
          </p:txBody>
        </p:sp>
        <p:sp>
          <p:nvSpPr>
            <p:cNvPr id="358412" name="Oval 12"/>
            <p:cNvSpPr>
              <a:spLocks noChangeArrowheads="1"/>
            </p:cNvSpPr>
            <p:nvPr/>
          </p:nvSpPr>
          <p:spPr bwMode="auto">
            <a:xfrm>
              <a:off x="4101" y="1187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13" name="Line 13"/>
            <p:cNvSpPr>
              <a:spLocks noChangeShapeType="1"/>
            </p:cNvSpPr>
            <p:nvPr/>
          </p:nvSpPr>
          <p:spPr bwMode="auto">
            <a:xfrm flipH="1">
              <a:off x="3976" y="1367"/>
              <a:ext cx="169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14" name="Line 14"/>
            <p:cNvSpPr>
              <a:spLocks noChangeShapeType="1"/>
            </p:cNvSpPr>
            <p:nvPr/>
          </p:nvSpPr>
          <p:spPr bwMode="auto">
            <a:xfrm>
              <a:off x="4298" y="1381"/>
              <a:ext cx="162" cy="1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15" name="Line 15"/>
            <p:cNvSpPr>
              <a:spLocks noChangeShapeType="1"/>
            </p:cNvSpPr>
            <p:nvPr/>
          </p:nvSpPr>
          <p:spPr bwMode="auto">
            <a:xfrm flipH="1">
              <a:off x="4303" y="1052"/>
              <a:ext cx="169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16" name="Oval 16"/>
            <p:cNvSpPr>
              <a:spLocks noChangeArrowheads="1"/>
            </p:cNvSpPr>
            <p:nvPr/>
          </p:nvSpPr>
          <p:spPr bwMode="auto">
            <a:xfrm>
              <a:off x="4421" y="1523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17" name="Text Box 17"/>
            <p:cNvSpPr txBox="1">
              <a:spLocks noChangeArrowheads="1"/>
            </p:cNvSpPr>
            <p:nvPr/>
          </p:nvSpPr>
          <p:spPr bwMode="auto">
            <a:xfrm>
              <a:off x="4118" y="1201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>
                  <a:latin typeface="Tahoma" pitchFamily="34" charset="0"/>
                </a:rPr>
                <a:t>*</a:t>
              </a:r>
            </a:p>
          </p:txBody>
        </p:sp>
        <p:sp>
          <p:nvSpPr>
            <p:cNvPr id="358418" name="Text Box 18"/>
            <p:cNvSpPr txBox="1">
              <a:spLocks noChangeArrowheads="1"/>
            </p:cNvSpPr>
            <p:nvPr/>
          </p:nvSpPr>
          <p:spPr bwMode="auto">
            <a:xfrm>
              <a:off x="4421" y="1510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x</a:t>
              </a:r>
            </a:p>
          </p:txBody>
        </p:sp>
        <p:sp>
          <p:nvSpPr>
            <p:cNvPr id="358419" name="Oval 19"/>
            <p:cNvSpPr>
              <a:spLocks noChangeArrowheads="1"/>
            </p:cNvSpPr>
            <p:nvPr/>
          </p:nvSpPr>
          <p:spPr bwMode="auto">
            <a:xfrm>
              <a:off x="3781" y="1503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20" name="Line 20"/>
            <p:cNvSpPr>
              <a:spLocks noChangeShapeType="1"/>
            </p:cNvSpPr>
            <p:nvPr/>
          </p:nvSpPr>
          <p:spPr bwMode="auto">
            <a:xfrm>
              <a:off x="3983" y="1705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21" name="Text Box 21"/>
            <p:cNvSpPr txBox="1">
              <a:spLocks noChangeArrowheads="1"/>
            </p:cNvSpPr>
            <p:nvPr/>
          </p:nvSpPr>
          <p:spPr bwMode="auto">
            <a:xfrm>
              <a:off x="3791" y="1498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+</a:t>
              </a:r>
            </a:p>
          </p:txBody>
        </p:sp>
        <p:sp>
          <p:nvSpPr>
            <p:cNvPr id="358422" name="Oval 22"/>
            <p:cNvSpPr>
              <a:spLocks noChangeArrowheads="1"/>
            </p:cNvSpPr>
            <p:nvPr/>
          </p:nvSpPr>
          <p:spPr bwMode="auto">
            <a:xfrm>
              <a:off x="4071" y="1868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23" name="Text Box 23"/>
            <p:cNvSpPr txBox="1">
              <a:spLocks noChangeArrowheads="1"/>
            </p:cNvSpPr>
            <p:nvPr/>
          </p:nvSpPr>
          <p:spPr bwMode="auto">
            <a:xfrm>
              <a:off x="4085" y="1846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1</a:t>
              </a:r>
            </a:p>
          </p:txBody>
        </p:sp>
        <p:grpSp>
          <p:nvGrpSpPr>
            <p:cNvPr id="358424" name="Group 24"/>
            <p:cNvGrpSpPr>
              <a:grpSpLocks/>
            </p:cNvGrpSpPr>
            <p:nvPr/>
          </p:nvGrpSpPr>
          <p:grpSpPr bwMode="auto">
            <a:xfrm>
              <a:off x="3509" y="1852"/>
              <a:ext cx="247" cy="242"/>
              <a:chOff x="2098" y="2440"/>
              <a:chExt cx="247" cy="242"/>
            </a:xfrm>
          </p:grpSpPr>
          <p:sp>
            <p:nvSpPr>
              <p:cNvPr id="358425" name="Oval 25"/>
              <p:cNvSpPr>
                <a:spLocks noChangeArrowheads="1"/>
              </p:cNvSpPr>
              <p:nvPr/>
            </p:nvSpPr>
            <p:spPr bwMode="auto">
              <a:xfrm>
                <a:off x="2098" y="2456"/>
                <a:ext cx="228" cy="2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58426" name="Text Box 26"/>
              <p:cNvSpPr txBox="1">
                <a:spLocks noChangeArrowheads="1"/>
              </p:cNvSpPr>
              <p:nvPr/>
            </p:nvSpPr>
            <p:spPr bwMode="auto">
              <a:xfrm>
                <a:off x="2110" y="2440"/>
                <a:ext cx="23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358427" name="Line 27"/>
            <p:cNvSpPr>
              <a:spLocks noChangeShapeType="1"/>
            </p:cNvSpPr>
            <p:nvPr/>
          </p:nvSpPr>
          <p:spPr bwMode="auto">
            <a:xfrm flipH="1">
              <a:off x="3675" y="1708"/>
              <a:ext cx="157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28" name="Text Box 28"/>
            <p:cNvSpPr txBox="1">
              <a:spLocks noChangeArrowheads="1"/>
            </p:cNvSpPr>
            <p:nvPr/>
          </p:nvSpPr>
          <p:spPr bwMode="auto">
            <a:xfrm>
              <a:off x="4890" y="1411"/>
              <a:ext cx="6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Pai 2</a:t>
              </a:r>
            </a:p>
          </p:txBody>
        </p:sp>
      </p:grpSp>
      <p:grpSp>
        <p:nvGrpSpPr>
          <p:cNvPr id="358429" name="Group 29"/>
          <p:cNvGrpSpPr>
            <a:grpSpLocks/>
          </p:cNvGrpSpPr>
          <p:nvPr/>
        </p:nvGrpSpPr>
        <p:grpSpPr bwMode="auto">
          <a:xfrm>
            <a:off x="8356600" y="3776663"/>
            <a:ext cx="858838" cy="901700"/>
            <a:chOff x="4304" y="2379"/>
            <a:chExt cx="541" cy="568"/>
          </a:xfrm>
        </p:grpSpPr>
        <p:sp>
          <p:nvSpPr>
            <p:cNvPr id="358430" name="Oval 30"/>
            <p:cNvSpPr>
              <a:spLocks noChangeArrowheads="1"/>
            </p:cNvSpPr>
            <p:nvPr/>
          </p:nvSpPr>
          <p:spPr bwMode="auto">
            <a:xfrm>
              <a:off x="4304" y="2382"/>
              <a:ext cx="227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31" name="Oval 31"/>
            <p:cNvSpPr>
              <a:spLocks noChangeArrowheads="1"/>
            </p:cNvSpPr>
            <p:nvPr/>
          </p:nvSpPr>
          <p:spPr bwMode="auto">
            <a:xfrm>
              <a:off x="4610" y="2721"/>
              <a:ext cx="227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32" name="Line 32"/>
            <p:cNvSpPr>
              <a:spLocks noChangeShapeType="1"/>
            </p:cNvSpPr>
            <p:nvPr/>
          </p:nvSpPr>
          <p:spPr bwMode="auto">
            <a:xfrm>
              <a:off x="4501" y="2576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33" name="Text Box 33"/>
            <p:cNvSpPr txBox="1">
              <a:spLocks noChangeArrowheads="1"/>
            </p:cNvSpPr>
            <p:nvPr/>
          </p:nvSpPr>
          <p:spPr bwMode="auto">
            <a:xfrm>
              <a:off x="4322" y="2379"/>
              <a:ext cx="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-</a:t>
              </a:r>
            </a:p>
          </p:txBody>
        </p:sp>
        <p:sp>
          <p:nvSpPr>
            <p:cNvPr id="358434" name="Text Box 34"/>
            <p:cNvSpPr txBox="1">
              <a:spLocks noChangeArrowheads="1"/>
            </p:cNvSpPr>
            <p:nvPr/>
          </p:nvSpPr>
          <p:spPr bwMode="auto">
            <a:xfrm>
              <a:off x="4610" y="2709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2</a:t>
              </a:r>
            </a:p>
          </p:txBody>
        </p:sp>
        <p:sp>
          <p:nvSpPr>
            <p:cNvPr id="358435" name="Text Box 35"/>
            <p:cNvSpPr txBox="1">
              <a:spLocks noChangeArrowheads="1"/>
            </p:cNvSpPr>
            <p:nvPr/>
          </p:nvSpPr>
          <p:spPr bwMode="auto">
            <a:xfrm>
              <a:off x="4605" y="2703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2</a:t>
              </a:r>
            </a:p>
          </p:txBody>
        </p:sp>
      </p:grpSp>
      <p:grpSp>
        <p:nvGrpSpPr>
          <p:cNvPr id="358436" name="Group 36"/>
          <p:cNvGrpSpPr>
            <a:grpSpLocks/>
          </p:cNvGrpSpPr>
          <p:nvPr/>
        </p:nvGrpSpPr>
        <p:grpSpPr bwMode="auto">
          <a:xfrm>
            <a:off x="7386638" y="4064000"/>
            <a:ext cx="1820862" cy="1677988"/>
            <a:chOff x="3693" y="2560"/>
            <a:chExt cx="1147" cy="1057"/>
          </a:xfrm>
        </p:grpSpPr>
        <p:sp>
          <p:nvSpPr>
            <p:cNvPr id="358437" name="Line 37"/>
            <p:cNvSpPr>
              <a:spLocks noChangeShapeType="1"/>
            </p:cNvSpPr>
            <p:nvPr/>
          </p:nvSpPr>
          <p:spPr bwMode="auto">
            <a:xfrm>
              <a:off x="4167" y="2898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358438" name="Group 38"/>
            <p:cNvGrpSpPr>
              <a:grpSpLocks/>
            </p:cNvGrpSpPr>
            <p:nvPr/>
          </p:nvGrpSpPr>
          <p:grpSpPr bwMode="auto">
            <a:xfrm>
              <a:off x="3693" y="2560"/>
              <a:ext cx="1147" cy="1057"/>
              <a:chOff x="3693" y="2560"/>
              <a:chExt cx="1147" cy="1057"/>
            </a:xfrm>
          </p:grpSpPr>
          <p:sp>
            <p:nvSpPr>
              <p:cNvPr id="358439" name="Line 39"/>
              <p:cNvSpPr>
                <a:spLocks noChangeShapeType="1"/>
              </p:cNvSpPr>
              <p:nvPr/>
            </p:nvSpPr>
            <p:spPr bwMode="auto">
              <a:xfrm flipH="1">
                <a:off x="3859" y="2901"/>
                <a:ext cx="157" cy="1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grpSp>
            <p:nvGrpSpPr>
              <p:cNvPr id="358440" name="Group 40"/>
              <p:cNvGrpSpPr>
                <a:grpSpLocks/>
              </p:cNvGrpSpPr>
              <p:nvPr/>
            </p:nvGrpSpPr>
            <p:grpSpPr bwMode="auto">
              <a:xfrm>
                <a:off x="3693" y="2560"/>
                <a:ext cx="1147" cy="1057"/>
                <a:chOff x="3693" y="2560"/>
                <a:chExt cx="1147" cy="1057"/>
              </a:xfrm>
            </p:grpSpPr>
            <p:sp>
              <p:nvSpPr>
                <p:cNvPr id="358441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4160" y="2560"/>
                  <a:ext cx="169" cy="17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pt-BR"/>
                </a:p>
              </p:txBody>
            </p:sp>
            <p:grpSp>
              <p:nvGrpSpPr>
                <p:cNvPr id="358442" name="Group 42"/>
                <p:cNvGrpSpPr>
                  <a:grpSpLocks/>
                </p:cNvGrpSpPr>
                <p:nvPr/>
              </p:nvGrpSpPr>
              <p:grpSpPr bwMode="auto">
                <a:xfrm>
                  <a:off x="3965" y="2696"/>
                  <a:ext cx="245" cy="238"/>
                  <a:chOff x="3965" y="2696"/>
                  <a:chExt cx="245" cy="238"/>
                </a:xfrm>
              </p:grpSpPr>
              <p:sp>
                <p:nvSpPr>
                  <p:cNvPr id="35844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965" y="2696"/>
                    <a:ext cx="228" cy="2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58444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75" y="2703"/>
                    <a:ext cx="23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pt-BR">
                        <a:latin typeface="Tahoma" pitchFamily="34" charset="0"/>
                      </a:rPr>
                      <a:t>*</a:t>
                    </a:r>
                  </a:p>
                </p:txBody>
              </p:sp>
            </p:grpSp>
            <p:grpSp>
              <p:nvGrpSpPr>
                <p:cNvPr id="358445" name="Group 45"/>
                <p:cNvGrpSpPr>
                  <a:grpSpLocks/>
                </p:cNvGrpSpPr>
                <p:nvPr/>
              </p:nvGrpSpPr>
              <p:grpSpPr bwMode="auto">
                <a:xfrm>
                  <a:off x="3693" y="3021"/>
                  <a:ext cx="1147" cy="596"/>
                  <a:chOff x="3693" y="3021"/>
                  <a:chExt cx="1147" cy="596"/>
                </a:xfrm>
              </p:grpSpPr>
              <p:sp>
                <p:nvSpPr>
                  <p:cNvPr id="35844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693" y="3061"/>
                    <a:ext cx="228" cy="2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58447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05" y="3045"/>
                    <a:ext cx="23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pt-BR">
                        <a:latin typeface="Tahoma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35844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301" y="3026"/>
                    <a:ext cx="228" cy="2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5844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503" y="3228"/>
                    <a:ext cx="161" cy="15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pt-BR"/>
                  </a:p>
                </p:txBody>
              </p:sp>
              <p:sp>
                <p:nvSpPr>
                  <p:cNvPr id="35845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11" y="3021"/>
                    <a:ext cx="23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pt-BR">
                        <a:latin typeface="Tahoma" pitchFamily="34" charset="0"/>
                      </a:rPr>
                      <a:t>+</a:t>
                    </a:r>
                  </a:p>
                </p:txBody>
              </p:sp>
              <p:sp>
                <p:nvSpPr>
                  <p:cNvPr id="35845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591" y="3391"/>
                    <a:ext cx="228" cy="2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58452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05" y="3369"/>
                    <a:ext cx="23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pt-BR">
                        <a:latin typeface="Tahoma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35845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029" y="3391"/>
                    <a:ext cx="228" cy="226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sp>
                <p:nvSpPr>
                  <p:cNvPr id="358454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41" y="3375"/>
                    <a:ext cx="23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pt-BR">
                        <a:latin typeface="Tahoma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358455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95" y="3231"/>
                    <a:ext cx="157" cy="18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pt-BR"/>
                  </a:p>
                </p:txBody>
              </p:sp>
            </p:grpSp>
          </p:grpSp>
        </p:grpSp>
      </p:grpSp>
      <p:grpSp>
        <p:nvGrpSpPr>
          <p:cNvPr id="358456" name="Group 56"/>
          <p:cNvGrpSpPr>
            <a:grpSpLocks/>
          </p:cNvGrpSpPr>
          <p:nvPr/>
        </p:nvGrpSpPr>
        <p:grpSpPr bwMode="auto">
          <a:xfrm>
            <a:off x="4624389" y="4065588"/>
            <a:ext cx="858837" cy="901700"/>
            <a:chOff x="1953" y="2561"/>
            <a:chExt cx="541" cy="568"/>
          </a:xfrm>
        </p:grpSpPr>
        <p:sp>
          <p:nvSpPr>
            <p:cNvPr id="358457" name="Oval 57"/>
            <p:cNvSpPr>
              <a:spLocks noChangeArrowheads="1"/>
            </p:cNvSpPr>
            <p:nvPr/>
          </p:nvSpPr>
          <p:spPr bwMode="auto">
            <a:xfrm>
              <a:off x="1953" y="2564"/>
              <a:ext cx="227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58" name="Oval 58"/>
            <p:cNvSpPr>
              <a:spLocks noChangeArrowheads="1"/>
            </p:cNvSpPr>
            <p:nvPr/>
          </p:nvSpPr>
          <p:spPr bwMode="auto">
            <a:xfrm>
              <a:off x="2259" y="2903"/>
              <a:ext cx="227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59" name="Line 59"/>
            <p:cNvSpPr>
              <a:spLocks noChangeShapeType="1"/>
            </p:cNvSpPr>
            <p:nvPr/>
          </p:nvSpPr>
          <p:spPr bwMode="auto">
            <a:xfrm>
              <a:off x="2150" y="2758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60" name="Text Box 60"/>
            <p:cNvSpPr txBox="1">
              <a:spLocks noChangeArrowheads="1"/>
            </p:cNvSpPr>
            <p:nvPr/>
          </p:nvSpPr>
          <p:spPr bwMode="auto">
            <a:xfrm>
              <a:off x="1953" y="2561"/>
              <a:ext cx="2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+</a:t>
              </a:r>
            </a:p>
          </p:txBody>
        </p:sp>
        <p:sp>
          <p:nvSpPr>
            <p:cNvPr id="358461" name="Text Box 61"/>
            <p:cNvSpPr txBox="1">
              <a:spLocks noChangeArrowheads="1"/>
            </p:cNvSpPr>
            <p:nvPr/>
          </p:nvSpPr>
          <p:spPr bwMode="auto">
            <a:xfrm>
              <a:off x="2259" y="2891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358462" name="Group 62"/>
          <p:cNvGrpSpPr>
            <a:grpSpLocks/>
          </p:cNvGrpSpPr>
          <p:nvPr/>
        </p:nvGrpSpPr>
        <p:grpSpPr bwMode="auto">
          <a:xfrm>
            <a:off x="3136901" y="4375151"/>
            <a:ext cx="1820863" cy="1668463"/>
            <a:chOff x="1016" y="2756"/>
            <a:chExt cx="1147" cy="1051"/>
          </a:xfrm>
        </p:grpSpPr>
        <p:sp>
          <p:nvSpPr>
            <p:cNvPr id="358463" name="Line 63"/>
            <p:cNvSpPr>
              <a:spLocks noChangeShapeType="1"/>
            </p:cNvSpPr>
            <p:nvPr/>
          </p:nvSpPr>
          <p:spPr bwMode="auto">
            <a:xfrm flipH="1">
              <a:off x="1816" y="2756"/>
              <a:ext cx="169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64" name="Oval 64"/>
            <p:cNvSpPr>
              <a:spLocks noChangeArrowheads="1"/>
            </p:cNvSpPr>
            <p:nvPr/>
          </p:nvSpPr>
          <p:spPr bwMode="auto">
            <a:xfrm>
              <a:off x="1614" y="2894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65" name="Line 65"/>
            <p:cNvSpPr>
              <a:spLocks noChangeShapeType="1"/>
            </p:cNvSpPr>
            <p:nvPr/>
          </p:nvSpPr>
          <p:spPr bwMode="auto">
            <a:xfrm flipH="1">
              <a:off x="1483" y="3080"/>
              <a:ext cx="169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66" name="Line 66"/>
            <p:cNvSpPr>
              <a:spLocks noChangeShapeType="1"/>
            </p:cNvSpPr>
            <p:nvPr/>
          </p:nvSpPr>
          <p:spPr bwMode="auto">
            <a:xfrm>
              <a:off x="1805" y="3094"/>
              <a:ext cx="162" cy="1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67" name="Line 67"/>
            <p:cNvSpPr>
              <a:spLocks noChangeShapeType="1"/>
            </p:cNvSpPr>
            <p:nvPr/>
          </p:nvSpPr>
          <p:spPr bwMode="auto">
            <a:xfrm flipH="1">
              <a:off x="1810" y="2765"/>
              <a:ext cx="169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68" name="Oval 68"/>
            <p:cNvSpPr>
              <a:spLocks noChangeArrowheads="1"/>
            </p:cNvSpPr>
            <p:nvPr/>
          </p:nvSpPr>
          <p:spPr bwMode="auto">
            <a:xfrm>
              <a:off x="1928" y="3236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69" name="Text Box 69"/>
            <p:cNvSpPr txBox="1">
              <a:spLocks noChangeArrowheads="1"/>
            </p:cNvSpPr>
            <p:nvPr/>
          </p:nvSpPr>
          <p:spPr bwMode="auto">
            <a:xfrm>
              <a:off x="1625" y="2914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>
                  <a:latin typeface="Tahoma" pitchFamily="34" charset="0"/>
                </a:rPr>
                <a:t>*</a:t>
              </a:r>
            </a:p>
          </p:txBody>
        </p:sp>
        <p:sp>
          <p:nvSpPr>
            <p:cNvPr id="358470" name="Text Box 70"/>
            <p:cNvSpPr txBox="1">
              <a:spLocks noChangeArrowheads="1"/>
            </p:cNvSpPr>
            <p:nvPr/>
          </p:nvSpPr>
          <p:spPr bwMode="auto">
            <a:xfrm>
              <a:off x="1928" y="3223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x</a:t>
              </a:r>
            </a:p>
          </p:txBody>
        </p:sp>
        <p:sp>
          <p:nvSpPr>
            <p:cNvPr id="358471" name="Oval 71"/>
            <p:cNvSpPr>
              <a:spLocks noChangeArrowheads="1"/>
            </p:cNvSpPr>
            <p:nvPr/>
          </p:nvSpPr>
          <p:spPr bwMode="auto">
            <a:xfrm>
              <a:off x="1288" y="3216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72" name="Line 72"/>
            <p:cNvSpPr>
              <a:spLocks noChangeShapeType="1"/>
            </p:cNvSpPr>
            <p:nvPr/>
          </p:nvSpPr>
          <p:spPr bwMode="auto">
            <a:xfrm>
              <a:off x="1490" y="3418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58473" name="Text Box 73"/>
            <p:cNvSpPr txBox="1">
              <a:spLocks noChangeArrowheads="1"/>
            </p:cNvSpPr>
            <p:nvPr/>
          </p:nvSpPr>
          <p:spPr bwMode="auto">
            <a:xfrm>
              <a:off x="1298" y="3211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+</a:t>
              </a:r>
            </a:p>
          </p:txBody>
        </p:sp>
        <p:sp>
          <p:nvSpPr>
            <p:cNvPr id="358474" name="Oval 74"/>
            <p:cNvSpPr>
              <a:spLocks noChangeArrowheads="1"/>
            </p:cNvSpPr>
            <p:nvPr/>
          </p:nvSpPr>
          <p:spPr bwMode="auto">
            <a:xfrm>
              <a:off x="1578" y="3581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75" name="Text Box 75"/>
            <p:cNvSpPr txBox="1">
              <a:spLocks noChangeArrowheads="1"/>
            </p:cNvSpPr>
            <p:nvPr/>
          </p:nvSpPr>
          <p:spPr bwMode="auto">
            <a:xfrm>
              <a:off x="1592" y="3559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1</a:t>
              </a:r>
            </a:p>
          </p:txBody>
        </p:sp>
        <p:sp>
          <p:nvSpPr>
            <p:cNvPr id="358476" name="Oval 76"/>
            <p:cNvSpPr>
              <a:spLocks noChangeArrowheads="1"/>
            </p:cNvSpPr>
            <p:nvPr/>
          </p:nvSpPr>
          <p:spPr bwMode="auto">
            <a:xfrm>
              <a:off x="1016" y="3581"/>
              <a:ext cx="228" cy="2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8477" name="Text Box 77"/>
            <p:cNvSpPr txBox="1">
              <a:spLocks noChangeArrowheads="1"/>
            </p:cNvSpPr>
            <p:nvPr/>
          </p:nvSpPr>
          <p:spPr bwMode="auto">
            <a:xfrm>
              <a:off x="1028" y="3565"/>
              <a:ext cx="2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Tahoma" pitchFamily="34" charset="0"/>
                </a:rPr>
                <a:t>x</a:t>
              </a:r>
            </a:p>
          </p:txBody>
        </p:sp>
        <p:sp>
          <p:nvSpPr>
            <p:cNvPr id="358478" name="Line 78"/>
            <p:cNvSpPr>
              <a:spLocks noChangeShapeType="1"/>
            </p:cNvSpPr>
            <p:nvPr/>
          </p:nvSpPr>
          <p:spPr bwMode="auto">
            <a:xfrm flipH="1">
              <a:off x="1182" y="3421"/>
              <a:ext cx="157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sp>
        <p:nvSpPr>
          <p:cNvPr id="358479" name="Line 79"/>
          <p:cNvSpPr>
            <a:spLocks noChangeShapeType="1"/>
          </p:cNvSpPr>
          <p:nvPr/>
        </p:nvSpPr>
        <p:spPr bwMode="auto">
          <a:xfrm>
            <a:off x="4219575" y="168275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58481" name="Oval 81"/>
          <p:cNvSpPr>
            <a:spLocks noChangeArrowheads="1"/>
          </p:cNvSpPr>
          <p:nvPr/>
        </p:nvSpPr>
        <p:spPr bwMode="auto">
          <a:xfrm>
            <a:off x="3995738" y="1960564"/>
            <a:ext cx="361950" cy="358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482" name="Line 82"/>
          <p:cNvSpPr>
            <a:spLocks noChangeShapeType="1"/>
          </p:cNvSpPr>
          <p:nvPr/>
        </p:nvSpPr>
        <p:spPr bwMode="auto">
          <a:xfrm>
            <a:off x="4308476" y="2268538"/>
            <a:ext cx="257175" cy="254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58483" name="Oval 83"/>
          <p:cNvSpPr>
            <a:spLocks noChangeArrowheads="1"/>
          </p:cNvSpPr>
          <p:nvPr/>
        </p:nvSpPr>
        <p:spPr bwMode="auto">
          <a:xfrm>
            <a:off x="4533901" y="1441451"/>
            <a:ext cx="360363" cy="3587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484" name="Oval 84"/>
          <p:cNvSpPr>
            <a:spLocks noChangeArrowheads="1"/>
          </p:cNvSpPr>
          <p:nvPr/>
        </p:nvSpPr>
        <p:spPr bwMode="auto">
          <a:xfrm>
            <a:off x="5019676" y="1979614"/>
            <a:ext cx="360363" cy="3587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485" name="Line 85"/>
          <p:cNvSpPr>
            <a:spLocks noChangeShapeType="1"/>
          </p:cNvSpPr>
          <p:nvPr/>
        </p:nvSpPr>
        <p:spPr bwMode="auto">
          <a:xfrm flipH="1">
            <a:off x="4316414" y="1746250"/>
            <a:ext cx="268287" cy="268288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grpSp>
        <p:nvGrpSpPr>
          <p:cNvPr id="358486" name="Group 86"/>
          <p:cNvGrpSpPr>
            <a:grpSpLocks/>
          </p:cNvGrpSpPr>
          <p:nvPr/>
        </p:nvGrpSpPr>
        <p:grpSpPr bwMode="auto">
          <a:xfrm>
            <a:off x="4533900" y="1436689"/>
            <a:ext cx="858838" cy="890587"/>
            <a:chOff x="1896" y="905"/>
            <a:chExt cx="541" cy="561"/>
          </a:xfrm>
        </p:grpSpPr>
        <p:sp>
          <p:nvSpPr>
            <p:cNvPr id="358487" name="Line 87"/>
            <p:cNvSpPr>
              <a:spLocks noChangeShapeType="1"/>
            </p:cNvSpPr>
            <p:nvPr/>
          </p:nvSpPr>
          <p:spPr bwMode="auto">
            <a:xfrm>
              <a:off x="2093" y="1102"/>
              <a:ext cx="161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grpSp>
          <p:nvGrpSpPr>
            <p:cNvPr id="358488" name="Group 88"/>
            <p:cNvGrpSpPr>
              <a:grpSpLocks/>
            </p:cNvGrpSpPr>
            <p:nvPr/>
          </p:nvGrpSpPr>
          <p:grpSpPr bwMode="auto">
            <a:xfrm>
              <a:off x="1896" y="905"/>
              <a:ext cx="541" cy="561"/>
              <a:chOff x="1896" y="905"/>
              <a:chExt cx="541" cy="561"/>
            </a:xfrm>
          </p:grpSpPr>
          <p:sp>
            <p:nvSpPr>
              <p:cNvPr id="358489" name="Text Box 89"/>
              <p:cNvSpPr txBox="1">
                <a:spLocks noChangeArrowheads="1"/>
              </p:cNvSpPr>
              <p:nvPr/>
            </p:nvSpPr>
            <p:spPr bwMode="auto">
              <a:xfrm>
                <a:off x="1896" y="905"/>
                <a:ext cx="2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Tahoma" pitchFamily="34" charset="0"/>
                  </a:rPr>
                  <a:t>+</a:t>
                </a:r>
              </a:p>
            </p:txBody>
          </p:sp>
          <p:sp>
            <p:nvSpPr>
              <p:cNvPr id="358490" name="Text Box 90"/>
              <p:cNvSpPr txBox="1">
                <a:spLocks noChangeArrowheads="1"/>
              </p:cNvSpPr>
              <p:nvPr/>
            </p:nvSpPr>
            <p:spPr bwMode="auto">
              <a:xfrm>
                <a:off x="2202" y="1235"/>
                <a:ext cx="23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58491" name="Text Box 91"/>
          <p:cNvSpPr txBox="1">
            <a:spLocks noChangeArrowheads="1"/>
          </p:cNvSpPr>
          <p:nvPr/>
        </p:nvSpPr>
        <p:spPr bwMode="auto">
          <a:xfrm>
            <a:off x="2447925" y="2122488"/>
            <a:ext cx="95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Tahoma" pitchFamily="34" charset="0"/>
              </a:rPr>
              <a:t>Pai 1</a:t>
            </a:r>
          </a:p>
        </p:txBody>
      </p:sp>
      <p:sp>
        <p:nvSpPr>
          <p:cNvPr id="358492" name="Oval 92"/>
          <p:cNvSpPr>
            <a:spLocks noChangeArrowheads="1"/>
          </p:cNvSpPr>
          <p:nvPr/>
        </p:nvSpPr>
        <p:spPr bwMode="auto">
          <a:xfrm>
            <a:off x="4500563" y="2484439"/>
            <a:ext cx="361950" cy="358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494" name="Line 94"/>
          <p:cNvSpPr>
            <a:spLocks noChangeShapeType="1"/>
          </p:cNvSpPr>
          <p:nvPr/>
        </p:nvSpPr>
        <p:spPr bwMode="auto">
          <a:xfrm flipH="1">
            <a:off x="3778250" y="2246314"/>
            <a:ext cx="287338" cy="288925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58495" name="Line 95"/>
          <p:cNvSpPr>
            <a:spLocks noChangeShapeType="1"/>
          </p:cNvSpPr>
          <p:nvPr/>
        </p:nvSpPr>
        <p:spPr bwMode="auto">
          <a:xfrm flipH="1">
            <a:off x="4286251" y="2779714"/>
            <a:ext cx="288925" cy="287337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58496" name="Line 96"/>
          <p:cNvSpPr>
            <a:spLocks noChangeShapeType="1"/>
          </p:cNvSpPr>
          <p:nvPr/>
        </p:nvSpPr>
        <p:spPr bwMode="auto">
          <a:xfrm>
            <a:off x="4818064" y="2801938"/>
            <a:ext cx="255587" cy="252412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358497" name="Text Box 97"/>
          <p:cNvSpPr txBox="1">
            <a:spLocks noChangeArrowheads="1"/>
          </p:cNvSpPr>
          <p:nvPr/>
        </p:nvSpPr>
        <p:spPr bwMode="auto">
          <a:xfrm>
            <a:off x="4008438" y="1989138"/>
            <a:ext cx="309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latin typeface="Tahoma" pitchFamily="34" charset="0"/>
              </a:rPr>
              <a:t>*</a:t>
            </a:r>
          </a:p>
        </p:txBody>
      </p:sp>
      <p:sp>
        <p:nvSpPr>
          <p:cNvPr id="358499" name="Oval 99"/>
          <p:cNvSpPr>
            <a:spLocks noChangeArrowheads="1"/>
          </p:cNvSpPr>
          <p:nvPr/>
        </p:nvSpPr>
        <p:spPr bwMode="auto">
          <a:xfrm>
            <a:off x="3487738" y="2462214"/>
            <a:ext cx="361950" cy="358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500" name="Text Box 100"/>
          <p:cNvSpPr txBox="1">
            <a:spLocks noChangeArrowheads="1"/>
          </p:cNvSpPr>
          <p:nvPr/>
        </p:nvSpPr>
        <p:spPr bwMode="auto">
          <a:xfrm>
            <a:off x="3503613" y="2457451"/>
            <a:ext cx="373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ahoma" pitchFamily="34" charset="0"/>
              </a:rPr>
              <a:t>2</a:t>
            </a:r>
          </a:p>
        </p:txBody>
      </p:sp>
      <p:sp>
        <p:nvSpPr>
          <p:cNvPr id="358502" name="Oval 102"/>
          <p:cNvSpPr>
            <a:spLocks noChangeArrowheads="1"/>
          </p:cNvSpPr>
          <p:nvPr/>
        </p:nvSpPr>
        <p:spPr bwMode="auto">
          <a:xfrm>
            <a:off x="4025900" y="3048001"/>
            <a:ext cx="361950" cy="358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503" name="Text Box 103"/>
          <p:cNvSpPr txBox="1">
            <a:spLocks noChangeArrowheads="1"/>
          </p:cNvSpPr>
          <p:nvPr/>
        </p:nvSpPr>
        <p:spPr bwMode="auto">
          <a:xfrm>
            <a:off x="4067176" y="3025776"/>
            <a:ext cx="373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ahoma" pitchFamily="34" charset="0"/>
              </a:rPr>
              <a:t>x</a:t>
            </a:r>
          </a:p>
        </p:txBody>
      </p:sp>
      <p:sp>
        <p:nvSpPr>
          <p:cNvPr id="358504" name="Text Box 104"/>
          <p:cNvSpPr txBox="1">
            <a:spLocks noChangeArrowheads="1"/>
          </p:cNvSpPr>
          <p:nvPr/>
        </p:nvSpPr>
        <p:spPr bwMode="auto">
          <a:xfrm>
            <a:off x="4498976" y="2457451"/>
            <a:ext cx="373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ahoma" pitchFamily="34" charset="0"/>
              </a:rPr>
              <a:t>+</a:t>
            </a:r>
          </a:p>
        </p:txBody>
      </p:sp>
      <p:sp>
        <p:nvSpPr>
          <p:cNvPr id="358506" name="Oval 106"/>
          <p:cNvSpPr>
            <a:spLocks noChangeArrowheads="1"/>
          </p:cNvSpPr>
          <p:nvPr/>
        </p:nvSpPr>
        <p:spPr bwMode="auto">
          <a:xfrm>
            <a:off x="4943475" y="3068639"/>
            <a:ext cx="361950" cy="358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8507" name="Text Box 107"/>
          <p:cNvSpPr txBox="1">
            <a:spLocks noChangeArrowheads="1"/>
          </p:cNvSpPr>
          <p:nvPr/>
        </p:nvSpPr>
        <p:spPr bwMode="auto">
          <a:xfrm>
            <a:off x="4979988" y="3033713"/>
            <a:ext cx="373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ahoma" pitchFamily="34" charset="0"/>
              </a:rPr>
              <a:t>x</a:t>
            </a:r>
          </a:p>
        </p:txBody>
      </p:sp>
      <p:sp>
        <p:nvSpPr>
          <p:cNvPr id="358508" name="Text Box 108"/>
          <p:cNvSpPr txBox="1">
            <a:spLocks noChangeArrowheads="1"/>
          </p:cNvSpPr>
          <p:nvPr/>
        </p:nvSpPr>
        <p:spPr bwMode="auto">
          <a:xfrm>
            <a:off x="7824788" y="6175375"/>
            <a:ext cx="135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Tahoma" pitchFamily="34" charset="0"/>
              </a:rPr>
              <a:t>Filho 2</a:t>
            </a:r>
          </a:p>
        </p:txBody>
      </p:sp>
      <p:sp>
        <p:nvSpPr>
          <p:cNvPr id="358509" name="Text Box 109"/>
          <p:cNvSpPr txBox="1">
            <a:spLocks noChangeArrowheads="1"/>
          </p:cNvSpPr>
          <p:nvPr/>
        </p:nvSpPr>
        <p:spPr bwMode="auto">
          <a:xfrm>
            <a:off x="3575050" y="6200775"/>
            <a:ext cx="135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Tahoma" pitchFamily="34" charset="0"/>
              </a:rPr>
              <a:t>Filho 1</a:t>
            </a:r>
          </a:p>
        </p:txBody>
      </p:sp>
    </p:spTree>
    <p:extLst>
      <p:ext uri="{BB962C8B-B14F-4D97-AF65-F5344CB8AC3E}">
        <p14:creationId xmlns:p14="http://schemas.microsoft.com/office/powerpoint/2010/main" val="423975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5" grpId="0" animBg="1"/>
      <p:bldP spid="358479" grpId="0" animBg="1"/>
      <p:bldP spid="358508" grpId="0"/>
      <p:bldP spid="35850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Mutação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1827214"/>
            <a:ext cx="7783512" cy="203358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/>
              <a:t>um programa é selecionado e um de seus nós é escolhido aleatoriamente.</a:t>
            </a:r>
          </a:p>
          <a:p>
            <a:pPr algn="just"/>
            <a:r>
              <a:rPr lang="pt-BR" sz="2400"/>
              <a:t>A árvore cuja raiz é o nó selecionado é então eliminada e substituída por uma nova árvore gerada aleatoriamente.</a:t>
            </a:r>
          </a:p>
        </p:txBody>
      </p:sp>
      <p:grpSp>
        <p:nvGrpSpPr>
          <p:cNvPr id="360533" name="Group 85"/>
          <p:cNvGrpSpPr>
            <a:grpSpLocks/>
          </p:cNvGrpSpPr>
          <p:nvPr/>
        </p:nvGrpSpPr>
        <p:grpSpPr bwMode="auto">
          <a:xfrm>
            <a:off x="2424113" y="4257675"/>
            <a:ext cx="2762250" cy="2103438"/>
            <a:chOff x="363" y="2687"/>
            <a:chExt cx="1740" cy="1325"/>
          </a:xfrm>
        </p:grpSpPr>
        <p:sp>
          <p:nvSpPr>
            <p:cNvPr id="360496" name="Oval 48"/>
            <p:cNvSpPr>
              <a:spLocks noChangeArrowheads="1"/>
            </p:cNvSpPr>
            <p:nvPr/>
          </p:nvSpPr>
          <p:spPr bwMode="auto">
            <a:xfrm>
              <a:off x="1273" y="2687"/>
              <a:ext cx="356" cy="35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497" name="Text Box 49"/>
            <p:cNvSpPr txBox="1">
              <a:spLocks noChangeArrowheads="1"/>
            </p:cNvSpPr>
            <p:nvPr/>
          </p:nvSpPr>
          <p:spPr bwMode="auto">
            <a:xfrm>
              <a:off x="1317" y="2727"/>
              <a:ext cx="3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accent1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+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499" name="Oval 51"/>
            <p:cNvSpPr>
              <a:spLocks noChangeArrowheads="1"/>
            </p:cNvSpPr>
            <p:nvPr/>
          </p:nvSpPr>
          <p:spPr bwMode="auto">
            <a:xfrm>
              <a:off x="800" y="3122"/>
              <a:ext cx="356" cy="35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/>
            </a:p>
          </p:txBody>
        </p:sp>
        <p:sp>
          <p:nvSpPr>
            <p:cNvPr id="360500" name="Text Box 52"/>
            <p:cNvSpPr txBox="1">
              <a:spLocks noChangeArrowheads="1"/>
            </p:cNvSpPr>
            <p:nvPr/>
          </p:nvSpPr>
          <p:spPr bwMode="auto">
            <a:xfrm>
              <a:off x="863" y="3201"/>
              <a:ext cx="3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*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02" name="Oval 54"/>
            <p:cNvSpPr>
              <a:spLocks noChangeArrowheads="1"/>
            </p:cNvSpPr>
            <p:nvPr/>
          </p:nvSpPr>
          <p:spPr bwMode="auto">
            <a:xfrm>
              <a:off x="1193" y="3656"/>
              <a:ext cx="356" cy="35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03" name="Text Box 55"/>
            <p:cNvSpPr txBox="1">
              <a:spLocks noChangeArrowheads="1"/>
            </p:cNvSpPr>
            <p:nvPr/>
          </p:nvSpPr>
          <p:spPr bwMode="auto">
            <a:xfrm>
              <a:off x="1270" y="3680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05" name="Oval 57"/>
            <p:cNvSpPr>
              <a:spLocks noChangeArrowheads="1"/>
            </p:cNvSpPr>
            <p:nvPr/>
          </p:nvSpPr>
          <p:spPr bwMode="auto">
            <a:xfrm>
              <a:off x="363" y="3597"/>
              <a:ext cx="356" cy="35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06" name="Text Box 58"/>
            <p:cNvSpPr txBox="1">
              <a:spLocks noChangeArrowheads="1"/>
            </p:cNvSpPr>
            <p:nvPr/>
          </p:nvSpPr>
          <p:spPr bwMode="auto">
            <a:xfrm>
              <a:off x="432" y="3612"/>
              <a:ext cx="3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08" name="Oval 60"/>
            <p:cNvSpPr>
              <a:spLocks noChangeArrowheads="1"/>
            </p:cNvSpPr>
            <p:nvPr/>
          </p:nvSpPr>
          <p:spPr bwMode="auto">
            <a:xfrm>
              <a:off x="1708" y="3122"/>
              <a:ext cx="356" cy="35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09" name="Text Box 61"/>
            <p:cNvSpPr txBox="1">
              <a:spLocks noChangeArrowheads="1"/>
            </p:cNvSpPr>
            <p:nvPr/>
          </p:nvSpPr>
          <p:spPr bwMode="auto">
            <a:xfrm>
              <a:off x="1787" y="3135"/>
              <a:ext cx="3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y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10" name="Line 62"/>
            <p:cNvSpPr>
              <a:spLocks noChangeShapeType="1"/>
            </p:cNvSpPr>
            <p:nvPr/>
          </p:nvSpPr>
          <p:spPr bwMode="auto">
            <a:xfrm flipH="1">
              <a:off x="1104" y="2969"/>
              <a:ext cx="203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60511" name="Line 63"/>
            <p:cNvSpPr>
              <a:spLocks noChangeShapeType="1"/>
            </p:cNvSpPr>
            <p:nvPr/>
          </p:nvSpPr>
          <p:spPr bwMode="auto">
            <a:xfrm>
              <a:off x="1579" y="2994"/>
              <a:ext cx="198" cy="1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60512" name="Line 64"/>
            <p:cNvSpPr>
              <a:spLocks noChangeShapeType="1"/>
            </p:cNvSpPr>
            <p:nvPr/>
          </p:nvSpPr>
          <p:spPr bwMode="auto">
            <a:xfrm flipH="1">
              <a:off x="640" y="3429"/>
              <a:ext cx="207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60513" name="Line 65"/>
            <p:cNvSpPr>
              <a:spLocks noChangeShapeType="1"/>
            </p:cNvSpPr>
            <p:nvPr/>
          </p:nvSpPr>
          <p:spPr bwMode="auto">
            <a:xfrm>
              <a:off x="1075" y="3438"/>
              <a:ext cx="217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grpSp>
        <p:nvGrpSpPr>
          <p:cNvPr id="360534" name="Group 86"/>
          <p:cNvGrpSpPr>
            <a:grpSpLocks/>
          </p:cNvGrpSpPr>
          <p:nvPr/>
        </p:nvGrpSpPr>
        <p:grpSpPr bwMode="auto">
          <a:xfrm>
            <a:off x="6816726" y="4227514"/>
            <a:ext cx="2760663" cy="2117725"/>
            <a:chOff x="3659" y="2671"/>
            <a:chExt cx="1739" cy="1334"/>
          </a:xfrm>
        </p:grpSpPr>
        <p:sp>
          <p:nvSpPr>
            <p:cNvPr id="360515" name="Oval 67"/>
            <p:cNvSpPr>
              <a:spLocks noChangeArrowheads="1"/>
            </p:cNvSpPr>
            <p:nvPr/>
          </p:nvSpPr>
          <p:spPr bwMode="auto">
            <a:xfrm>
              <a:off x="4575" y="2671"/>
              <a:ext cx="358" cy="35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16" name="Text Box 68"/>
            <p:cNvSpPr txBox="1">
              <a:spLocks noChangeArrowheads="1"/>
            </p:cNvSpPr>
            <p:nvPr/>
          </p:nvSpPr>
          <p:spPr bwMode="auto">
            <a:xfrm>
              <a:off x="4626" y="2688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+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17" name="Oval 69"/>
            <p:cNvSpPr>
              <a:spLocks noChangeArrowheads="1"/>
            </p:cNvSpPr>
            <p:nvPr/>
          </p:nvSpPr>
          <p:spPr bwMode="auto">
            <a:xfrm>
              <a:off x="4097" y="3109"/>
              <a:ext cx="358" cy="35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66FF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18" name="Text Box 70"/>
            <p:cNvSpPr txBox="1">
              <a:spLocks noChangeArrowheads="1"/>
            </p:cNvSpPr>
            <p:nvPr/>
          </p:nvSpPr>
          <p:spPr bwMode="auto">
            <a:xfrm>
              <a:off x="4195" y="3135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/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20" name="Oval 72"/>
            <p:cNvSpPr>
              <a:spLocks noChangeArrowheads="1"/>
            </p:cNvSpPr>
            <p:nvPr/>
          </p:nvSpPr>
          <p:spPr bwMode="auto">
            <a:xfrm>
              <a:off x="4495" y="3647"/>
              <a:ext cx="358" cy="35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21" name="Text Box 73"/>
            <p:cNvSpPr txBox="1">
              <a:spLocks noChangeArrowheads="1"/>
            </p:cNvSpPr>
            <p:nvPr/>
          </p:nvSpPr>
          <p:spPr bwMode="auto">
            <a:xfrm>
              <a:off x="4558" y="3680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2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23" name="Oval 75"/>
            <p:cNvSpPr>
              <a:spLocks noChangeArrowheads="1"/>
            </p:cNvSpPr>
            <p:nvPr/>
          </p:nvSpPr>
          <p:spPr bwMode="auto">
            <a:xfrm>
              <a:off x="3659" y="3587"/>
              <a:ext cx="358" cy="35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24" name="Text Box 76"/>
            <p:cNvSpPr txBox="1">
              <a:spLocks noChangeArrowheads="1"/>
            </p:cNvSpPr>
            <p:nvPr/>
          </p:nvSpPr>
          <p:spPr bwMode="auto">
            <a:xfrm>
              <a:off x="3719" y="3589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x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26" name="Oval 78"/>
            <p:cNvSpPr>
              <a:spLocks noChangeArrowheads="1"/>
            </p:cNvSpPr>
            <p:nvPr/>
          </p:nvSpPr>
          <p:spPr bwMode="auto">
            <a:xfrm>
              <a:off x="5013" y="3109"/>
              <a:ext cx="358" cy="35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0527" name="Text Box 79"/>
            <p:cNvSpPr txBox="1">
              <a:spLocks noChangeArrowheads="1"/>
            </p:cNvSpPr>
            <p:nvPr/>
          </p:nvSpPr>
          <p:spPr bwMode="auto">
            <a:xfrm>
              <a:off x="5080" y="3113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>
                  <a:latin typeface="Tahoma" pitchFamily="34" charset="0"/>
                </a:rPr>
                <a:t>y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360528" name="Line 80"/>
            <p:cNvSpPr>
              <a:spLocks noChangeShapeType="1"/>
            </p:cNvSpPr>
            <p:nvPr/>
          </p:nvSpPr>
          <p:spPr bwMode="auto">
            <a:xfrm flipH="1">
              <a:off x="4406" y="2955"/>
              <a:ext cx="204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60529" name="Line 81"/>
            <p:cNvSpPr>
              <a:spLocks noChangeShapeType="1"/>
            </p:cNvSpPr>
            <p:nvPr/>
          </p:nvSpPr>
          <p:spPr bwMode="auto">
            <a:xfrm>
              <a:off x="4883" y="2980"/>
              <a:ext cx="200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60530" name="Line 82"/>
            <p:cNvSpPr>
              <a:spLocks noChangeShapeType="1"/>
            </p:cNvSpPr>
            <p:nvPr/>
          </p:nvSpPr>
          <p:spPr bwMode="auto">
            <a:xfrm flipH="1">
              <a:off x="3938" y="3418"/>
              <a:ext cx="209" cy="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360531" name="Line 83"/>
            <p:cNvSpPr>
              <a:spLocks noChangeShapeType="1"/>
            </p:cNvSpPr>
            <p:nvPr/>
          </p:nvSpPr>
          <p:spPr bwMode="auto">
            <a:xfrm>
              <a:off x="4376" y="3428"/>
              <a:ext cx="219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60532" name="AutoShape 84"/>
          <p:cNvSpPr>
            <a:spLocks noChangeArrowheads="1"/>
          </p:cNvSpPr>
          <p:nvPr/>
        </p:nvSpPr>
        <p:spPr bwMode="auto">
          <a:xfrm>
            <a:off x="5686425" y="5121276"/>
            <a:ext cx="914400" cy="455613"/>
          </a:xfrm>
          <a:prstGeom prst="rightArrow">
            <a:avLst>
              <a:gd name="adj1" fmla="val 50000"/>
              <a:gd name="adj2" fmla="val 5017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20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6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6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build="p"/>
      <p:bldP spid="36053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Critério de Parada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Número máximo de gerações;</a:t>
            </a:r>
          </a:p>
          <a:p>
            <a:pPr>
              <a:lnSpc>
                <a:spcPct val="90000"/>
              </a:lnSpc>
            </a:pPr>
            <a:r>
              <a:rPr lang="pt-BR" sz="2400"/>
              <a:t>Até que uma solução satisfatória seja encontrada;</a:t>
            </a:r>
          </a:p>
          <a:p>
            <a:pPr>
              <a:lnSpc>
                <a:spcPct val="90000"/>
              </a:lnSpc>
            </a:pPr>
            <a:r>
              <a:rPr lang="pt-BR" sz="2400"/>
              <a:t>Prosseguir com o processo evolutivo enquanto se tenha melhoria na média da população;</a:t>
            </a:r>
          </a:p>
          <a:p>
            <a:pPr>
              <a:lnSpc>
                <a:spcPct val="90000"/>
              </a:lnSpc>
            </a:pPr>
            <a:r>
              <a:rPr lang="pt-BR" sz="2400"/>
              <a:t>Avaliação da função de </a:t>
            </a:r>
            <a:r>
              <a:rPr lang="pt-BR" sz="2400" i="1"/>
              <a:t>fitness</a:t>
            </a:r>
            <a:r>
              <a:rPr lang="pt-BR" sz="2400"/>
              <a:t> -  quando não houver mais melhoria na função, parar.</a:t>
            </a:r>
          </a:p>
          <a:p>
            <a:pPr>
              <a:lnSpc>
                <a:spcPct val="90000"/>
              </a:lnSpc>
            </a:pPr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140435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Parâmetros Genéticos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59039" y="1628776"/>
            <a:ext cx="7773987" cy="4824413"/>
          </a:xfrm>
        </p:spPr>
        <p:txBody>
          <a:bodyPr/>
          <a:lstStyle/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pt-BR" b="1">
                <a:solidFill>
                  <a:schemeClr val="tx2"/>
                </a:solidFill>
              </a:rPr>
              <a:t>Tamanho da população</a:t>
            </a:r>
            <a:r>
              <a:rPr lang="pt-BR"/>
              <a:t> - afeta diretamente o desempenho e eficiência do algoritmo. 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População pequena oferece pequena cobertura do espaço de busca;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População muito grande - exige recursos computacionais maiores e/ou maior tempo de processamento; 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pt-BR" b="1">
                <a:solidFill>
                  <a:schemeClr val="tx2"/>
                </a:solidFill>
              </a:rPr>
              <a:t>Número máximo de gerações</a:t>
            </a:r>
            <a:r>
              <a:rPr lang="pt-BR"/>
              <a:t> 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número muito baixo de gerações pode não atingindo o resultado esperado;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número muito alto, pode causar processamento computacional desnecessário.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pt-BR" b="1">
                <a:solidFill>
                  <a:schemeClr val="tx2"/>
                </a:solidFill>
              </a:rPr>
              <a:t>Taxas:</a:t>
            </a:r>
            <a:r>
              <a:rPr lang="pt-BR"/>
              <a:t> 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Cruzamento – em torno de 80 a 90%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Mutação – 10 a 20%</a:t>
            </a:r>
          </a:p>
          <a:p>
            <a:pPr lvl="1">
              <a:spcBef>
                <a:spcPct val="5000"/>
              </a:spcBef>
              <a:spcAft>
                <a:spcPct val="5000"/>
              </a:spcAft>
            </a:pPr>
            <a:r>
              <a:rPr lang="pt-BR"/>
              <a:t>Reprodução – 10 a 20%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pt-BR"/>
              <a:t> </a:t>
            </a:r>
            <a:r>
              <a:rPr lang="pt-BR" b="1">
                <a:solidFill>
                  <a:schemeClr val="tx2"/>
                </a:solidFill>
              </a:rPr>
              <a:t>Profundidade máxima da árvore</a:t>
            </a:r>
            <a:r>
              <a:rPr lang="pt-BR"/>
              <a:t> – para evitar árvores muito grandes</a:t>
            </a:r>
          </a:p>
        </p:txBody>
      </p:sp>
    </p:spTree>
    <p:extLst>
      <p:ext uri="{BB962C8B-B14F-4D97-AF65-F5344CB8AC3E}">
        <p14:creationId xmlns:p14="http://schemas.microsoft.com/office/powerpoint/2010/main" val="26070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64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64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64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64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64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64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64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966789"/>
            <a:ext cx="54483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80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9" y="1147764"/>
            <a:ext cx="8048625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8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476672"/>
            <a:ext cx="7700962" cy="6130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de aplicação - PG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924800" cy="2087562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pt-BR" sz="2400" b="1">
                <a:solidFill>
                  <a:schemeClr val="tx2"/>
                </a:solidFill>
              </a:rPr>
              <a:t>Problema</a:t>
            </a:r>
            <a:r>
              <a:rPr lang="pt-BR" sz="2400"/>
              <a:t> – encontrar um modelo de regressão para a função: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pt-BR" sz="2400"/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pt-BR" sz="2400"/>
              <a:t>Dez exemplos de treinamento foram utilizados com x </a:t>
            </a:r>
            <a:r>
              <a:rPr lang="pt-BR" sz="2400">
                <a:latin typeface="Symbol" pitchFamily="18" charset="2"/>
                <a:sym typeface="Symbol" pitchFamily="18" charset="2"/>
              </a:rPr>
              <a:t> (0,1).</a:t>
            </a:r>
            <a:endParaRPr lang="pt-BR" sz="2400"/>
          </a:p>
        </p:txBody>
      </p:sp>
      <p:sp>
        <p:nvSpPr>
          <p:cNvPr id="366597" name="Rectangle 5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66596" name="Object 4"/>
          <p:cNvGraphicFramePr>
            <a:graphicFrameLocks noChangeAspect="1"/>
          </p:cNvGraphicFramePr>
          <p:nvPr/>
        </p:nvGraphicFramePr>
        <p:xfrm>
          <a:off x="6564313" y="1989139"/>
          <a:ext cx="18716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4" imgW="952500" imgH="419100" progId="Equation.DSMT4">
                  <p:embed/>
                </p:oleObj>
              </mc:Choice>
              <mc:Fallback>
                <p:oleObj name="Equation" r:id="rId4" imgW="952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3" y="1989139"/>
                        <a:ext cx="1871662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6810" name="Picture 2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517" y="3703639"/>
            <a:ext cx="3275013" cy="277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46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53829"/>
            <a:ext cx="9142560" cy="5293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88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Parâmetros utilizados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000"/>
              <a:t>T = {x, (-5, 5)} </a:t>
            </a:r>
          </a:p>
          <a:p>
            <a:pPr lvl="1"/>
            <a:r>
              <a:rPr lang="pt-BR" sz="1800"/>
              <a:t>x é a variável utilizada </a:t>
            </a:r>
          </a:p>
          <a:p>
            <a:pPr lvl="1"/>
            <a:r>
              <a:rPr lang="pt-BR" sz="1800"/>
              <a:t>(-5, 5) - números inteiros entre -5 e 5 são as constantes utilizadas que uma vez definidas, não são mais modificadas durante a execução da PG;</a:t>
            </a:r>
          </a:p>
          <a:p>
            <a:r>
              <a:rPr lang="pt-BR" sz="2000"/>
              <a:t>F = {+, -, *, %} </a:t>
            </a:r>
          </a:p>
          <a:p>
            <a:pPr lvl="1"/>
            <a:r>
              <a:rPr lang="pt-BR" sz="1800"/>
              <a:t>operações básicas, porém se estas não forem suficientes para obter uma boa aproximação, pode-se inserir novas funções no conjunto;</a:t>
            </a:r>
          </a:p>
          <a:p>
            <a:r>
              <a:rPr lang="pt-BR" sz="2000"/>
              <a:t>Função de aptidão</a:t>
            </a:r>
            <a:r>
              <a:rPr lang="pt-BR" sz="2000" i="1"/>
              <a:t> </a:t>
            </a:r>
          </a:p>
          <a:p>
            <a:pPr lvl="1"/>
            <a:r>
              <a:rPr lang="pt-BR" sz="1800"/>
              <a:t>A função de aptidão utilizada é a RMSE:</a:t>
            </a:r>
          </a:p>
          <a:p>
            <a:pPr lvl="2"/>
            <a:r>
              <a:rPr lang="pt-BR" sz="1700" i="1">
                <a:latin typeface="Times New Roman" pitchFamily="18" charset="0"/>
              </a:rPr>
              <a:t>x</a:t>
            </a:r>
            <a:r>
              <a:rPr lang="pt-BR" sz="1700" i="1" baseline="-25000">
                <a:latin typeface="Times New Roman" pitchFamily="18" charset="0"/>
              </a:rPr>
              <a:t>i</a:t>
            </a:r>
            <a:r>
              <a:rPr lang="pt-BR" sz="1700"/>
              <a:t> - valores observados</a:t>
            </a:r>
          </a:p>
          <a:p>
            <a:pPr lvl="2"/>
            <a:r>
              <a:rPr lang="pt-BR" sz="1700"/>
              <a:t>   - valores previstos </a:t>
            </a:r>
          </a:p>
        </p:txBody>
      </p:sp>
      <p:sp>
        <p:nvSpPr>
          <p:cNvPr id="369669" name="Rectangle 5"/>
          <p:cNvSpPr>
            <a:spLocks noChangeArrowheads="1"/>
          </p:cNvSpPr>
          <p:nvPr/>
        </p:nvSpPr>
        <p:spPr bwMode="auto">
          <a:xfrm>
            <a:off x="1524001" y="29157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69668" name="Object 4"/>
          <p:cNvGraphicFramePr>
            <a:graphicFrameLocks noChangeAspect="1"/>
          </p:cNvGraphicFramePr>
          <p:nvPr/>
        </p:nvGraphicFramePr>
        <p:xfrm>
          <a:off x="8364539" y="4652964"/>
          <a:ext cx="1728787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4" imgW="1473200" imgH="660400" progId="Equation.DSMT4">
                  <p:embed/>
                </p:oleObj>
              </mc:Choice>
              <mc:Fallback>
                <p:oleObj name="Equation" r:id="rId4" imgW="14732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4539" y="4652964"/>
                        <a:ext cx="1728787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71" name="Object 7"/>
          <p:cNvGraphicFramePr>
            <a:graphicFrameLocks noChangeAspect="1"/>
          </p:cNvGraphicFramePr>
          <p:nvPr/>
        </p:nvGraphicFramePr>
        <p:xfrm>
          <a:off x="4116388" y="5697538"/>
          <a:ext cx="190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6" imgW="190440" imgH="279360" progId="Equation.DSMT4">
                  <p:embed/>
                </p:oleObj>
              </mc:Choice>
              <mc:Fallback>
                <p:oleObj name="Equation" r:id="rId6" imgW="190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5697538"/>
                        <a:ext cx="190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231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6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6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69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Parâmetros Genéticos</a:t>
            </a:r>
          </a:p>
        </p:txBody>
      </p:sp>
      <p:grpSp>
        <p:nvGrpSpPr>
          <p:cNvPr id="371718" name="Group 6"/>
          <p:cNvGrpSpPr>
            <a:grpSpLocks/>
          </p:cNvGrpSpPr>
          <p:nvPr/>
        </p:nvGrpSpPr>
        <p:grpSpPr bwMode="auto">
          <a:xfrm>
            <a:off x="2495551" y="1808163"/>
            <a:ext cx="7769225" cy="4095750"/>
            <a:chOff x="612" y="1139"/>
            <a:chExt cx="4894" cy="2580"/>
          </a:xfrm>
        </p:grpSpPr>
        <p:pic>
          <p:nvPicPr>
            <p:cNvPr id="37171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1139"/>
              <a:ext cx="4894" cy="2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1717" name="Text Box 5"/>
            <p:cNvSpPr txBox="1">
              <a:spLocks noChangeArrowheads="1"/>
            </p:cNvSpPr>
            <p:nvPr/>
          </p:nvSpPr>
          <p:spPr bwMode="auto">
            <a:xfrm>
              <a:off x="3719" y="2546"/>
              <a:ext cx="1179" cy="1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55000"/>
                </a:lnSpc>
              </a:pPr>
              <a:r>
                <a:rPr lang="pt-BR" sz="1400" b="1">
                  <a:latin typeface="Times New Roman" pitchFamily="18" charset="0"/>
                </a:rPr>
                <a:t>torneio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320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>
                <a:latin typeface="Verdana" pitchFamily="34" charset="0"/>
              </a:rPr>
              <a:t>Geração 0 - melhor indivíduo encontrado </a:t>
            </a:r>
            <a:r>
              <a:rPr lang="pt-BR" sz="2400" i="1">
                <a:latin typeface="Times New Roman" pitchFamily="18" charset="0"/>
              </a:rPr>
              <a:t>fo</a:t>
            </a:r>
            <a:r>
              <a:rPr lang="pt-BR" sz="2400">
                <a:latin typeface="Verdana" pitchFamily="34" charset="0"/>
              </a:rPr>
              <a:t>. </a:t>
            </a:r>
          </a:p>
        </p:txBody>
      </p:sp>
      <p:grpSp>
        <p:nvGrpSpPr>
          <p:cNvPr id="373791" name="Group 31"/>
          <p:cNvGrpSpPr>
            <a:grpSpLocks/>
          </p:cNvGrpSpPr>
          <p:nvPr/>
        </p:nvGrpSpPr>
        <p:grpSpPr bwMode="auto">
          <a:xfrm>
            <a:off x="5303839" y="3068638"/>
            <a:ext cx="2459037" cy="2432050"/>
            <a:chOff x="2381" y="1933"/>
            <a:chExt cx="1549" cy="1532"/>
          </a:xfrm>
        </p:grpSpPr>
        <p:sp>
          <p:nvSpPr>
            <p:cNvPr id="373765" name="Oval 5"/>
            <p:cNvSpPr>
              <a:spLocks noChangeAspect="1" noChangeArrowheads="1"/>
            </p:cNvSpPr>
            <p:nvPr/>
          </p:nvSpPr>
          <p:spPr bwMode="auto">
            <a:xfrm>
              <a:off x="2630" y="1933"/>
              <a:ext cx="280" cy="28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66" name="Text Box 6"/>
            <p:cNvSpPr txBox="1">
              <a:spLocks noChangeAspect="1" noChangeArrowheads="1"/>
            </p:cNvSpPr>
            <p:nvPr/>
          </p:nvSpPr>
          <p:spPr bwMode="auto">
            <a:xfrm>
              <a:off x="2661" y="1939"/>
              <a:ext cx="287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ts val="600"/>
                </a:spcBef>
                <a:spcAft>
                  <a:spcPts val="600"/>
                </a:spcAft>
              </a:pPr>
              <a:r>
                <a:rPr lang="pt-BR">
                  <a:latin typeface="Times New Roman" pitchFamily="18" charset="0"/>
                </a:rPr>
                <a:t>%</a:t>
              </a:r>
            </a:p>
          </p:txBody>
        </p:sp>
        <p:sp>
          <p:nvSpPr>
            <p:cNvPr id="373767" name="Line 7"/>
            <p:cNvSpPr>
              <a:spLocks noChangeAspect="1" noChangeShapeType="1"/>
            </p:cNvSpPr>
            <p:nvPr/>
          </p:nvSpPr>
          <p:spPr bwMode="auto">
            <a:xfrm flipV="1">
              <a:off x="2584" y="2180"/>
              <a:ext cx="93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3769" name="Oval 9"/>
            <p:cNvSpPr>
              <a:spLocks noChangeAspect="1" noChangeArrowheads="1"/>
            </p:cNvSpPr>
            <p:nvPr/>
          </p:nvSpPr>
          <p:spPr bwMode="auto">
            <a:xfrm>
              <a:off x="2381" y="2296"/>
              <a:ext cx="281" cy="28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70" name="Text Box 10"/>
            <p:cNvSpPr txBox="1">
              <a:spLocks noChangeAspect="1" noChangeArrowheads="1"/>
            </p:cNvSpPr>
            <p:nvPr/>
          </p:nvSpPr>
          <p:spPr bwMode="auto">
            <a:xfrm>
              <a:off x="2412" y="2285"/>
              <a:ext cx="219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ts val="600"/>
                </a:spcBef>
              </a:pPr>
              <a:r>
                <a:rPr lang="pt-BR" sz="2000" b="1" i="1">
                  <a:latin typeface="Times New Roman" pitchFamily="18" charset="0"/>
                </a:rPr>
                <a:t>x</a:t>
              </a:r>
              <a:endParaRPr lang="pt-BR" sz="2000">
                <a:latin typeface="Times New Roman" pitchFamily="18" charset="0"/>
              </a:endParaRPr>
            </a:p>
          </p:txBody>
        </p:sp>
        <p:sp>
          <p:nvSpPr>
            <p:cNvPr id="373772" name="Oval 12"/>
            <p:cNvSpPr>
              <a:spLocks noChangeAspect="1" noChangeArrowheads="1"/>
            </p:cNvSpPr>
            <p:nvPr/>
          </p:nvSpPr>
          <p:spPr bwMode="auto">
            <a:xfrm>
              <a:off x="3006" y="3180"/>
              <a:ext cx="281" cy="28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73" name="Text Box 13"/>
            <p:cNvSpPr txBox="1">
              <a:spLocks noChangeAspect="1" noChangeArrowheads="1"/>
            </p:cNvSpPr>
            <p:nvPr/>
          </p:nvSpPr>
          <p:spPr bwMode="auto">
            <a:xfrm>
              <a:off x="3038" y="3173"/>
              <a:ext cx="219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pt-BR" sz="2000" b="1" i="1">
                  <a:latin typeface="Times New Roman" pitchFamily="18" charset="0"/>
                </a:rPr>
                <a:t>x</a:t>
              </a:r>
              <a:endParaRPr lang="pt-BR" sz="2000">
                <a:latin typeface="Times New Roman" pitchFamily="18" charset="0"/>
              </a:endParaRPr>
            </a:p>
          </p:txBody>
        </p:sp>
        <p:sp>
          <p:nvSpPr>
            <p:cNvPr id="373774" name="Oval 14"/>
            <p:cNvSpPr>
              <a:spLocks noChangeAspect="1" noChangeArrowheads="1"/>
            </p:cNvSpPr>
            <p:nvPr/>
          </p:nvSpPr>
          <p:spPr bwMode="auto">
            <a:xfrm>
              <a:off x="3649" y="3183"/>
              <a:ext cx="281" cy="28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75" name="Text Box 15"/>
            <p:cNvSpPr txBox="1">
              <a:spLocks noChangeAspect="1" noChangeArrowheads="1"/>
            </p:cNvSpPr>
            <p:nvPr/>
          </p:nvSpPr>
          <p:spPr bwMode="auto">
            <a:xfrm>
              <a:off x="3680" y="3172"/>
              <a:ext cx="21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pt-BR" sz="2000" b="1" i="1">
                  <a:latin typeface="Times New Roman" pitchFamily="18" charset="0"/>
                </a:rPr>
                <a:t>x</a:t>
              </a:r>
              <a:endParaRPr lang="pt-BR" sz="2000">
                <a:latin typeface="Times New Roman" pitchFamily="18" charset="0"/>
              </a:endParaRPr>
            </a:p>
          </p:txBody>
        </p:sp>
        <p:sp>
          <p:nvSpPr>
            <p:cNvPr id="373776" name="Line 16"/>
            <p:cNvSpPr>
              <a:spLocks noChangeAspect="1" noChangeShapeType="1"/>
            </p:cNvSpPr>
            <p:nvPr/>
          </p:nvSpPr>
          <p:spPr bwMode="auto">
            <a:xfrm flipV="1">
              <a:off x="3215" y="2968"/>
              <a:ext cx="156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3777" name="Line 17"/>
            <p:cNvSpPr>
              <a:spLocks noChangeAspect="1" noChangeShapeType="1"/>
            </p:cNvSpPr>
            <p:nvPr/>
          </p:nvSpPr>
          <p:spPr bwMode="auto">
            <a:xfrm flipH="1" flipV="1">
              <a:off x="3546" y="2962"/>
              <a:ext cx="190" cy="2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3778" name="Line 18"/>
            <p:cNvSpPr>
              <a:spLocks noChangeAspect="1" noChangeShapeType="1"/>
            </p:cNvSpPr>
            <p:nvPr/>
          </p:nvSpPr>
          <p:spPr bwMode="auto">
            <a:xfrm flipH="1" flipV="1">
              <a:off x="2898" y="2150"/>
              <a:ext cx="139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3779" name="Oval 19"/>
            <p:cNvSpPr>
              <a:spLocks noChangeAspect="1" noChangeArrowheads="1"/>
            </p:cNvSpPr>
            <p:nvPr/>
          </p:nvSpPr>
          <p:spPr bwMode="auto">
            <a:xfrm>
              <a:off x="2984" y="2282"/>
              <a:ext cx="281" cy="28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80" name="Text Box 20"/>
            <p:cNvSpPr txBox="1">
              <a:spLocks noChangeAspect="1" noChangeArrowheads="1"/>
            </p:cNvSpPr>
            <p:nvPr/>
          </p:nvSpPr>
          <p:spPr bwMode="auto">
            <a:xfrm>
              <a:off x="3030" y="2300"/>
              <a:ext cx="219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ts val="600"/>
                </a:spcBef>
              </a:pPr>
              <a:r>
                <a:rPr lang="pt-BR" sz="2000" b="1">
                  <a:latin typeface="Times New Roman" pitchFamily="18" charset="0"/>
                </a:rPr>
                <a:t>-</a:t>
              </a:r>
              <a:endParaRPr lang="pt-BR" sz="2000">
                <a:latin typeface="Times New Roman" pitchFamily="18" charset="0"/>
              </a:endParaRPr>
            </a:p>
          </p:txBody>
        </p:sp>
        <p:sp>
          <p:nvSpPr>
            <p:cNvPr id="373782" name="Oval 22"/>
            <p:cNvSpPr>
              <a:spLocks noChangeAspect="1" noChangeArrowheads="1"/>
            </p:cNvSpPr>
            <p:nvPr/>
          </p:nvSpPr>
          <p:spPr bwMode="auto">
            <a:xfrm>
              <a:off x="2681" y="2744"/>
              <a:ext cx="282" cy="28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83" name="Text Box 23"/>
            <p:cNvSpPr txBox="1">
              <a:spLocks noChangeAspect="1" noChangeArrowheads="1"/>
            </p:cNvSpPr>
            <p:nvPr/>
          </p:nvSpPr>
          <p:spPr bwMode="auto">
            <a:xfrm>
              <a:off x="2713" y="2753"/>
              <a:ext cx="219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pt-BR" sz="2000" b="1">
                  <a:latin typeface="Times New Roman" pitchFamily="18" charset="0"/>
                </a:rPr>
                <a:t>4</a:t>
              </a:r>
              <a:endParaRPr lang="pt-BR" sz="2000">
                <a:latin typeface="Times New Roman" pitchFamily="18" charset="0"/>
              </a:endParaRPr>
            </a:p>
          </p:txBody>
        </p:sp>
        <p:sp>
          <p:nvSpPr>
            <p:cNvPr id="373784" name="Oval 24"/>
            <p:cNvSpPr>
              <a:spLocks noChangeAspect="1" noChangeArrowheads="1"/>
            </p:cNvSpPr>
            <p:nvPr/>
          </p:nvSpPr>
          <p:spPr bwMode="auto">
            <a:xfrm>
              <a:off x="3324" y="2747"/>
              <a:ext cx="282" cy="28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3785" name="Text Box 25"/>
            <p:cNvSpPr txBox="1">
              <a:spLocks noChangeAspect="1" noChangeArrowheads="1"/>
            </p:cNvSpPr>
            <p:nvPr/>
          </p:nvSpPr>
          <p:spPr bwMode="auto">
            <a:xfrm>
              <a:off x="3356" y="2772"/>
              <a:ext cx="21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pt-BR" b="1" i="1">
                  <a:latin typeface="Times New Roman" pitchFamily="18" charset="0"/>
                </a:rPr>
                <a:t>%</a:t>
              </a:r>
              <a:endParaRPr lang="pt-BR">
                <a:latin typeface="Times New Roman" pitchFamily="18" charset="0"/>
              </a:endParaRPr>
            </a:p>
          </p:txBody>
        </p:sp>
        <p:sp>
          <p:nvSpPr>
            <p:cNvPr id="373786" name="Line 26"/>
            <p:cNvSpPr>
              <a:spLocks noChangeAspect="1" noChangeShapeType="1"/>
            </p:cNvSpPr>
            <p:nvPr/>
          </p:nvSpPr>
          <p:spPr bwMode="auto">
            <a:xfrm flipV="1">
              <a:off x="2890" y="2532"/>
              <a:ext cx="156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3787" name="Line 27"/>
            <p:cNvSpPr>
              <a:spLocks noChangeAspect="1" noChangeShapeType="1"/>
            </p:cNvSpPr>
            <p:nvPr/>
          </p:nvSpPr>
          <p:spPr bwMode="auto">
            <a:xfrm flipH="1" flipV="1">
              <a:off x="3221" y="2526"/>
              <a:ext cx="191" cy="2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aphicFrame>
        <p:nvGraphicFramePr>
          <p:cNvPr id="373788" name="Object 28"/>
          <p:cNvGraphicFramePr>
            <a:graphicFrameLocks noChangeAspect="1"/>
          </p:cNvGraphicFramePr>
          <p:nvPr/>
        </p:nvGraphicFramePr>
        <p:xfrm>
          <a:off x="5448301" y="1736725"/>
          <a:ext cx="12604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4" imgW="685800" imgH="393700" progId="Equation.DSMT4">
                  <p:embed/>
                </p:oleObj>
              </mc:Choice>
              <mc:Fallback>
                <p:oleObj name="Equation" r:id="rId4" imgW="685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1736725"/>
                        <a:ext cx="126047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3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37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37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3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Gerações 1 e 2 -  </a:t>
            </a:r>
            <a:r>
              <a:rPr lang="pt-BR" i="1">
                <a:latin typeface="Times New Roman" pitchFamily="18" charset="0"/>
              </a:rPr>
              <a:t>f</a:t>
            </a:r>
            <a:r>
              <a:rPr lang="pt-BR" i="1" baseline="-25000">
                <a:latin typeface="Times New Roman" pitchFamily="18" charset="0"/>
              </a:rPr>
              <a:t>1</a:t>
            </a:r>
            <a:r>
              <a:rPr lang="pt-BR"/>
              <a:t>,  </a:t>
            </a:r>
            <a:r>
              <a:rPr lang="pt-BR" i="1">
                <a:latin typeface="Times New Roman" pitchFamily="18" charset="0"/>
              </a:rPr>
              <a:t>f</a:t>
            </a:r>
            <a:r>
              <a:rPr lang="pt-BR" i="1" baseline="-25000">
                <a:latin typeface="Times New Roman" pitchFamily="18" charset="0"/>
              </a:rPr>
              <a:t>2  </a:t>
            </a:r>
            <a:r>
              <a:rPr lang="pt-BR"/>
              <a:t>e  </a:t>
            </a:r>
            <a:r>
              <a:rPr lang="pt-BR" i="1">
                <a:latin typeface="Times New Roman" pitchFamily="18" charset="0"/>
              </a:rPr>
              <a:t>f</a:t>
            </a:r>
            <a:r>
              <a:rPr lang="pt-BR" i="1" baseline="-25000">
                <a:latin typeface="Times New Roman" pitchFamily="18" charset="0"/>
              </a:rPr>
              <a:t>3 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1451" y="4041775"/>
            <a:ext cx="7313613" cy="2051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1900"/>
              <a:t>As gerações seguintes combinam </a:t>
            </a:r>
            <a:r>
              <a:rPr lang="pt-BR" sz="1900" i="1">
                <a:latin typeface="Times New Roman" pitchFamily="18" charset="0"/>
              </a:rPr>
              <a:t>f</a:t>
            </a:r>
            <a:r>
              <a:rPr lang="pt-BR" sz="1900" i="1" baseline="-25000">
                <a:latin typeface="Times New Roman" pitchFamily="18" charset="0"/>
              </a:rPr>
              <a:t>3</a:t>
            </a:r>
            <a:r>
              <a:rPr lang="pt-BR" sz="1900"/>
              <a:t> com outros indivíduos;</a:t>
            </a:r>
          </a:p>
          <a:p>
            <a:pPr lvl="1">
              <a:lnSpc>
                <a:spcPct val="80000"/>
              </a:lnSpc>
            </a:pPr>
            <a:r>
              <a:rPr lang="pt-BR" sz="1700"/>
              <a:t>O tamanho do melhor indivíduo aumenta novamente, pelo fato de que não se estar armazenando o melhor indivíduo encontrado, (o que pode ser feito através de uma estratégia denominada elitismo), porém a qualidade pode piorar. </a:t>
            </a:r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1524001" y="28490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75816" name="Object 8"/>
          <p:cNvGraphicFramePr>
            <a:graphicFrameLocks noChangeAspect="1"/>
          </p:cNvGraphicFramePr>
          <p:nvPr/>
        </p:nvGraphicFramePr>
        <p:xfrm>
          <a:off x="5880101" y="1706563"/>
          <a:ext cx="4068763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4" imgW="3047760" imgH="990360" progId="Equation.DSMT4">
                  <p:embed/>
                </p:oleObj>
              </mc:Choice>
              <mc:Fallback>
                <p:oleObj name="Equation" r:id="rId4" imgW="304776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1" y="1706563"/>
                        <a:ext cx="4068763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7" name="Object 9"/>
          <p:cNvGraphicFramePr>
            <a:graphicFrameLocks noChangeAspect="1"/>
          </p:cNvGraphicFramePr>
          <p:nvPr/>
        </p:nvGraphicFramePr>
        <p:xfrm>
          <a:off x="3251201" y="1700214"/>
          <a:ext cx="21240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6" imgW="1168200" imgH="507960" progId="Equation.DSMT4">
                  <p:embed/>
                </p:oleObj>
              </mc:Choice>
              <mc:Fallback>
                <p:oleObj name="Equation" r:id="rId6" imgW="11682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1" y="1700214"/>
                        <a:ext cx="212407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5819" name="Rectangle 11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75818" name="Object 10"/>
          <p:cNvGraphicFramePr>
            <a:graphicFrameLocks noChangeAspect="1"/>
          </p:cNvGraphicFramePr>
          <p:nvPr/>
        </p:nvGraphicFramePr>
        <p:xfrm>
          <a:off x="3432176" y="3105150"/>
          <a:ext cx="15478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8" imgW="762000" imgH="419100" progId="Equation.DSMT4">
                  <p:embed/>
                </p:oleObj>
              </mc:Choice>
              <mc:Fallback>
                <p:oleObj name="Equation" r:id="rId8" imgW="7620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6" y="3105150"/>
                        <a:ext cx="1547813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2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>
                <a:latin typeface="Verdana" pitchFamily="34" charset="0"/>
              </a:rPr>
              <a:t>VALORES DE SAÍDA E MELHORES INDIVÍDUOS ENCONTRADOS NAS GERAÇÕES DE 0 A 3</a:t>
            </a:r>
            <a:r>
              <a:rPr lang="pt-BR" sz="2000">
                <a:latin typeface="Verdana" pitchFamily="34" charset="0"/>
              </a:rPr>
              <a:t> </a:t>
            </a:r>
          </a:p>
        </p:txBody>
      </p:sp>
      <p:pic>
        <p:nvPicPr>
          <p:cNvPr id="3778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384425"/>
            <a:ext cx="6870700" cy="328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57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/>
              <a:t>Melhores indivíduos das gerações 0, 1, 2 e 3</a:t>
            </a:r>
          </a:p>
        </p:txBody>
      </p:sp>
      <p:sp>
        <p:nvSpPr>
          <p:cNvPr id="379909" name="Rectangle 5"/>
          <p:cNvSpPr>
            <a:spLocks noChangeArrowheads="1"/>
          </p:cNvSpPr>
          <p:nvPr/>
        </p:nvSpPr>
        <p:spPr bwMode="auto">
          <a:xfrm>
            <a:off x="1524001" y="1620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2819400" y="1808163"/>
          <a:ext cx="6078538" cy="399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Gráfico" r:id="rId4" imgW="4676851" imgH="3076687" progId="Excel.Chart.8">
                  <p:embed/>
                </p:oleObj>
              </mc:Choice>
              <mc:Fallback>
                <p:oleObj name="Gráfico" r:id="rId4" imgW="4676851" imgH="307668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808163"/>
                        <a:ext cx="6078538" cy="399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3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799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/>
              <a:t>Exemplo de um indivíduo gerado pela PG – Lil-gp 1.0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3648075" y="1881189"/>
            <a:ext cx="6300788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/>
              <a:t>=== BEST-OF-RUN ===</a:t>
            </a:r>
          </a:p>
          <a:p>
            <a:r>
              <a:rPr lang="pt-BR"/>
              <a:t>              generation: 185</a:t>
            </a:r>
          </a:p>
          <a:p>
            <a:r>
              <a:rPr lang="pt-BR"/>
              <a:t>                   nodes: 27</a:t>
            </a:r>
          </a:p>
          <a:p>
            <a:r>
              <a:rPr lang="pt-BR"/>
              <a:t>                   depth: 14</a:t>
            </a:r>
          </a:p>
          <a:p>
            <a:r>
              <a:rPr lang="pt-BR"/>
              <a:t>                    hits: 0</a:t>
            </a:r>
          </a:p>
          <a:p>
            <a:r>
              <a:rPr lang="pt-BR"/>
              <a:t>TOP INDIVIDUAL:</a:t>
            </a:r>
          </a:p>
          <a:p>
            <a:r>
              <a:rPr lang="pt-BR"/>
              <a:t>    raw fitness: 6.8715</a:t>
            </a:r>
          </a:p>
          <a:p>
            <a:r>
              <a:rPr lang="pt-BR"/>
              <a:t>    standardized fitness: 6.8715</a:t>
            </a:r>
          </a:p>
          <a:p>
            <a:r>
              <a:rPr lang="pt-BR"/>
              <a:t>        adjusted fitness: 0.1270</a:t>
            </a:r>
          </a:p>
          <a:p>
            <a:r>
              <a:rPr lang="pt-BR"/>
              <a:t>TREE:</a:t>
            </a:r>
          </a:p>
          <a:p>
            <a:r>
              <a:rPr lang="pt-BR"/>
              <a:t> (/ Zt-1</a:t>
            </a:r>
          </a:p>
          <a:p>
            <a:r>
              <a:rPr lang="pt-BR"/>
              <a:t>    (exp (/ (/ (/ (sin (+ (cos (cos (* Zt-3</a:t>
            </a:r>
          </a:p>
          <a:p>
            <a:r>
              <a:rPr lang="pt-BR"/>
              <a:t>                                       (exp (* (cos (sqrt Zt-1)) Zt-2)))))</a:t>
            </a:r>
          </a:p>
          <a:p>
            <a:r>
              <a:rPr lang="pt-BR"/>
              <a:t>                          (+ (sqrt (sqrt Zt-1))</a:t>
            </a:r>
          </a:p>
          <a:p>
            <a:r>
              <a:rPr lang="pt-BR"/>
              <a:t>                             (sqrt Zt-1)))) 0.41077) 0.34857) Zt-2)))</a:t>
            </a:r>
          </a:p>
        </p:txBody>
      </p:sp>
    </p:spTree>
    <p:extLst>
      <p:ext uri="{BB962C8B-B14F-4D97-AF65-F5344CB8AC3E}">
        <p14:creationId xmlns:p14="http://schemas.microsoft.com/office/powerpoint/2010/main" val="187592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1" y="313953"/>
            <a:ext cx="8228160" cy="1062832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Algoritmo (</a:t>
            </a:r>
            <a:r>
              <a:rPr lang="pt-BR">
                <a:cs typeface="Arial" charset="0"/>
              </a:rPr>
              <a:t>µ</a:t>
            </a:r>
            <a:r>
              <a:rPr lang="pt-BR"/>
              <a:t>,</a:t>
            </a:r>
            <a:r>
              <a:rPr lang="pt-BR">
                <a:cs typeface="Arial" charset="0"/>
              </a:rPr>
              <a:t>λ</a:t>
            </a:r>
            <a:r>
              <a:rPr lang="pt-BR"/>
              <a:t>)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0481" y="1604330"/>
            <a:ext cx="8228160" cy="4444307"/>
          </a:xfrm>
          <a:ln/>
        </p:spPr>
        <p:txBody>
          <a:bodyPr/>
          <a:lstStyle/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Exploração x </a:t>
            </a:r>
            <a:r>
              <a:rPr lang="pt-BR" dirty="0" err="1"/>
              <a:t>Explotação</a:t>
            </a:r>
            <a:endParaRPr lang="pt-BR" dirty="0"/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>
                <a:cs typeface="Arial" charset="0"/>
              </a:rPr>
              <a:t>λ, controla numero de amostras de cada individuo, para valores altos busca </a:t>
            </a:r>
            <a:r>
              <a:rPr lang="pt-BR" dirty="0" err="1">
                <a:cs typeface="Arial" charset="0"/>
              </a:rPr>
              <a:t>aleatoria</a:t>
            </a:r>
            <a:endParaRPr lang="pt-BR" dirty="0">
              <a:cs typeface="Arial" charset="0"/>
            </a:endParaRPr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 smtClean="0"/>
              <a:t>μ  </a:t>
            </a:r>
            <a:r>
              <a:rPr lang="pt-BR" dirty="0"/>
              <a:t>controla seleção, isto é, </a:t>
            </a:r>
            <a:r>
              <a:rPr lang="pt-BR" dirty="0" err="1"/>
              <a:t>explotação</a:t>
            </a:r>
            <a:r>
              <a:rPr lang="pt-BR" dirty="0"/>
              <a:t> dos melhores indivíduos que sobrevivem</a:t>
            </a:r>
          </a:p>
          <a:p>
            <a:pPr marL="781932" lvl="1" indent="-292325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dirty="0"/>
              <a:t>O grau de mutação, vizinhança maior ou menor</a:t>
            </a:r>
          </a:p>
        </p:txBody>
      </p:sp>
    </p:spTree>
    <p:extLst>
      <p:ext uri="{BB962C8B-B14F-4D97-AF65-F5344CB8AC3E}">
        <p14:creationId xmlns:p14="http://schemas.microsoft.com/office/powerpoint/2010/main" val="795727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609600"/>
            <a:ext cx="8706971" cy="471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1" y="273630"/>
            <a:ext cx="8228160" cy="1144921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Mutação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980481" y="1604329"/>
            <a:ext cx="8228160" cy="4526396"/>
          </a:xfrm>
        </p:spPr>
        <p:txBody>
          <a:bodyPr/>
          <a:lstStyle/>
          <a:p>
            <a:endParaRPr lang="pt-BR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481" y="1283176"/>
            <a:ext cx="6204960" cy="3778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600" y="5034769"/>
            <a:ext cx="7007040" cy="116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178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1" y="273630"/>
            <a:ext cx="8228160" cy="1144921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Taxa de Mutação Adaptativa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0481" y="1604328"/>
            <a:ext cx="8228160" cy="9349462"/>
          </a:xfrm>
          <a:ln/>
        </p:spPr>
        <p:txBody>
          <a:bodyPr/>
          <a:lstStyle/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400">
                <a:cs typeface="Arial" charset="0"/>
              </a:rPr>
              <a:t>σ</a:t>
            </a:r>
            <a:r>
              <a:rPr lang="pt-BR" sz="2400" baseline="33000">
                <a:cs typeface="Arial" charset="0"/>
              </a:rPr>
              <a:t>2</a:t>
            </a:r>
            <a:r>
              <a:rPr lang="pt-BR" sz="2400">
                <a:cs typeface="Arial" charset="0"/>
              </a:rPr>
              <a:t>, mudar conforme sucessos, mas exploração ou explotação</a:t>
            </a: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400">
                <a:cs typeface="Arial" charset="0"/>
              </a:rPr>
              <a:t>Operadores auto-adaptativos, evoluem junto com os indivíduos</a:t>
            </a:r>
          </a:p>
          <a:p>
            <a:pPr marL="390246" indent="-293764"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400">
                <a:cs typeface="Arial" charset="0"/>
              </a:rPr>
              <a:t>Regra 1-5,  Ingo Rechenberg:</a:t>
            </a:r>
          </a:p>
          <a:p>
            <a:pPr marL="1346420" lvl="1" indent="-515528">
              <a:buFont typeface="Times New Roman" pitchFamily="16" charset="0"/>
              <a:buChar char="–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>
                <a:cs typeface="Arial" charset="0"/>
              </a:rPr>
              <a:t>Se mais de 1/5 dos filhos são de melhor qualidade que os pais, explotação de um otimo local, aumentar σ</a:t>
            </a:r>
            <a:r>
              <a:rPr lang="pt-BR" sz="2200" baseline="33000">
                <a:cs typeface="Arial" charset="0"/>
              </a:rPr>
              <a:t>2</a:t>
            </a:r>
            <a:r>
              <a:rPr lang="pt-BR" sz="2200">
                <a:cs typeface="Arial" charset="0"/>
              </a:rPr>
              <a:t> </a:t>
            </a:r>
          </a:p>
          <a:p>
            <a:pPr marL="1346420" lvl="1" indent="-515528">
              <a:buFont typeface="Times New Roman" pitchFamily="16" charset="0"/>
              <a:buChar char="–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>
                <a:cs typeface="Arial" charset="0"/>
              </a:rPr>
              <a:t>Se menos de 1/5 dos filhos  são de melhor qualidade que os pais, muita exloração, dimuir σ</a:t>
            </a:r>
            <a:r>
              <a:rPr lang="pt-BR" sz="2200" baseline="33000">
                <a:cs typeface="Arial" charset="0"/>
              </a:rPr>
              <a:t>2</a:t>
            </a:r>
            <a:r>
              <a:rPr lang="pt-BR" sz="2200">
                <a:cs typeface="Arial" charset="0"/>
              </a:rPr>
              <a:t>  </a:t>
            </a:r>
          </a:p>
          <a:p>
            <a:pPr marL="1346420" lvl="1" indent="-515528">
              <a:buFont typeface="Times New Roman" pitchFamily="16" charset="0"/>
              <a:buChar char="–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>
                <a:cs typeface="Arial" charset="0"/>
              </a:rPr>
              <a:t>Se exatamente 1/5 dos filhos são de melhor qualidade que os pais, não mude nada</a:t>
            </a:r>
          </a:p>
        </p:txBody>
      </p:sp>
    </p:spTree>
    <p:extLst>
      <p:ext uri="{BB962C8B-B14F-4D97-AF65-F5344CB8AC3E}">
        <p14:creationId xmlns:p14="http://schemas.microsoft.com/office/powerpoint/2010/main" val="1210531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Historia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Programação Evolutiva:</a:t>
            </a:r>
          </a:p>
          <a:p>
            <a:r>
              <a:rPr lang="pt-BR" dirty="0"/>
              <a:t>Desenvolvida por Fogel in 1960</a:t>
            </a:r>
          </a:p>
          <a:p>
            <a:r>
              <a:rPr lang="pt-BR" dirty="0"/>
              <a:t>Objetivo: evoluir comportamento inteligente</a:t>
            </a:r>
          </a:p>
          <a:p>
            <a:r>
              <a:rPr lang="pt-BR" dirty="0"/>
              <a:t>Indivíduos: Maquina de estado </a:t>
            </a:r>
            <a:r>
              <a:rPr lang="pt-BR" dirty="0" smtClean="0"/>
              <a:t>finita, grafos</a:t>
            </a:r>
            <a:endParaRPr lang="pt-BR" dirty="0"/>
          </a:p>
          <a:p>
            <a:r>
              <a:rPr lang="pt-BR" dirty="0"/>
              <a:t>Filhos via mutação das MEF</a:t>
            </a:r>
          </a:p>
          <a:p>
            <a:r>
              <a:rPr lang="pt-BR" dirty="0"/>
              <a:t>M pais, M filhos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96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FFFFFF"/>
      </a:dk1>
      <a:lt1>
        <a:sysClr val="window" lastClr="000000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FFFFFF"/>
      </a:dk1>
      <a:lt1>
        <a:sysClr val="window" lastClr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2110</Words>
  <Application>Microsoft Office PowerPoint</Application>
  <PresentationFormat>Widescreen</PresentationFormat>
  <Paragraphs>310</Paragraphs>
  <Slides>46</Slides>
  <Notes>33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3</vt:i4>
      </vt:variant>
      <vt:variant>
        <vt:lpstr>Títulos de slides</vt:lpstr>
      </vt:variant>
      <vt:variant>
        <vt:i4>46</vt:i4>
      </vt:variant>
    </vt:vector>
  </HeadingPairs>
  <TitlesOfParts>
    <vt:vector size="59" baseType="lpstr">
      <vt:lpstr>Arial</vt:lpstr>
      <vt:lpstr>Calibri</vt:lpstr>
      <vt:lpstr>Symbol</vt:lpstr>
      <vt:lpstr>Tahoma</vt:lpstr>
      <vt:lpstr>Times New Roman</vt:lpstr>
      <vt:lpstr>Trebuchet MS</vt:lpstr>
      <vt:lpstr>Verdana</vt:lpstr>
      <vt:lpstr>Wingdings</vt:lpstr>
      <vt:lpstr>Wingdings 3</vt:lpstr>
      <vt:lpstr>Facetado</vt:lpstr>
      <vt:lpstr>Foto do Photo Editor</vt:lpstr>
      <vt:lpstr>Equation</vt:lpstr>
      <vt:lpstr>Gráfico</vt:lpstr>
      <vt:lpstr>Estratégias Evolutivas</vt:lpstr>
      <vt:lpstr>Estratégias Evolutivas</vt:lpstr>
      <vt:lpstr>Algoritmo (µ,λ)</vt:lpstr>
      <vt:lpstr>Apresentação do PowerPoint</vt:lpstr>
      <vt:lpstr>Algoritmo (µ,λ)</vt:lpstr>
      <vt:lpstr>Apresentação do PowerPoint</vt:lpstr>
      <vt:lpstr>Mutação</vt:lpstr>
      <vt:lpstr>Taxa de Mutação Adaptativa</vt:lpstr>
      <vt:lpstr>Historia</vt:lpstr>
      <vt:lpstr>Apresentação do PowerPoint</vt:lpstr>
      <vt:lpstr>Programação Genética</vt:lpstr>
      <vt:lpstr>Motivação de GP</vt:lpstr>
      <vt:lpstr>Critério de Sucesso</vt:lpstr>
      <vt:lpstr>Varias abordagens IA e AM</vt:lpstr>
      <vt:lpstr>A melhor representação</vt:lpstr>
      <vt:lpstr>Programação Genética</vt:lpstr>
      <vt:lpstr>Principais diferenças entre AG e PG</vt:lpstr>
      <vt:lpstr>Representação em árvore de sintaxe</vt:lpstr>
      <vt:lpstr>Indivíduo</vt:lpstr>
      <vt:lpstr>Indivíduo</vt:lpstr>
      <vt:lpstr>Apresentação do PowerPoint</vt:lpstr>
      <vt:lpstr>Propriedades</vt:lpstr>
      <vt:lpstr>População Inicial</vt:lpstr>
      <vt:lpstr>Apresentação do PowerPoint</vt:lpstr>
      <vt:lpstr>Métodos de geração da  população inicial</vt:lpstr>
      <vt:lpstr>Métodos de geração da  população inicial</vt:lpstr>
      <vt:lpstr>Função de Fitness</vt:lpstr>
      <vt:lpstr>Função de Fitness</vt:lpstr>
      <vt:lpstr>Métodos de Seleção</vt:lpstr>
      <vt:lpstr>Operadores Genéticos</vt:lpstr>
      <vt:lpstr>Cruzamento</vt:lpstr>
      <vt:lpstr>Apresentação do PowerPoint</vt:lpstr>
      <vt:lpstr>Mutação</vt:lpstr>
      <vt:lpstr>Critério de Parada</vt:lpstr>
      <vt:lpstr>Parâmetros Genéticos</vt:lpstr>
      <vt:lpstr>Apresentação do PowerPoint</vt:lpstr>
      <vt:lpstr>Apresentação do PowerPoint</vt:lpstr>
      <vt:lpstr>Apresentação do PowerPoint</vt:lpstr>
      <vt:lpstr>Exemplo de aplicação - PG</vt:lpstr>
      <vt:lpstr>Parâmetros utilizados</vt:lpstr>
      <vt:lpstr>Parâmetros Genéticos</vt:lpstr>
      <vt:lpstr>Geração 0 - melhor indivíduo encontrado fo. </vt:lpstr>
      <vt:lpstr>Gerações 1 e 2 -  f1,  f2  e  f3 </vt:lpstr>
      <vt:lpstr>VALORES DE SAÍDA E MELHORES INDIVÍDUOS ENCONTRADOS NAS GERAÇÕES DE 0 A 3 </vt:lpstr>
      <vt:lpstr>Melhores indivíduos das gerações 0, 1, 2 e 3</vt:lpstr>
      <vt:lpstr>Exemplo de um indivíduo gerado pela PG – Lil-gp 1.0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Estratégias Evolutivas</dc:title>
  <dc:creator>Jorge Sanchez</dc:creator>
  <cp:lastModifiedBy>Jorge Sanchez</cp:lastModifiedBy>
  <cp:revision>13</cp:revision>
  <dcterms:created xsi:type="dcterms:W3CDTF">2014-02-18T18:12:06Z</dcterms:created>
  <dcterms:modified xsi:type="dcterms:W3CDTF">2014-02-20T20:16:19Z</dcterms:modified>
</cp:coreProperties>
</file>