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715500" cy="6731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6">
          <p15:clr>
            <a:srgbClr val="A4A3A4"/>
          </p15:clr>
        </p15:guide>
        <p15:guide id="2" pos="2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720" y="78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8/5/2013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‹nº›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8/5/2013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‹nº›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8/5/2013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‹nº›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8/5/2013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‹nº›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8/5/2013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‹nº›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8/5/2013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‹nº›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8/5/2013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‹nº›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8/5/2013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‹nº›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8/5/2013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‹nº›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8/5/2013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‹nº›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8/5/2013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‹nº›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8/5/2013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‹nº›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15500" cy="6731000"/>
          </a:xfrm>
          <a:prstGeom prst="rect">
            <a:avLst/>
          </a:prstGeom>
        </p:spPr>
      </p:pic>
      <p:sp>
        <p:nvSpPr>
          <p:cNvPr id="4" name="TextBox 2"/>
          <p:cNvSpPr txBox="1"/>
          <p:nvPr/>
        </p:nvSpPr>
        <p:spPr>
          <a:xfrm>
            <a:off x="863600" y="2070100"/>
            <a:ext cx="6605976" cy="87203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90"/>
              </a:lnSpc>
            </a:pPr>
            <a:r>
              <a:rPr lang="pt-BR" sz="297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Uma Introdução a Evolução Diferencial</a:t>
            </a:r>
          </a:p>
          <a:p>
            <a:pPr>
              <a:lnSpc>
                <a:spcPts val="3390"/>
              </a:lnSpc>
            </a:pPr>
            <a:endParaRPr lang="en-CA" sz="2974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63600" y="5219700"/>
            <a:ext cx="3449662" cy="6155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55"/>
              </a:lnSpc>
            </a:pPr>
            <a:r>
              <a:rPr lang="en-CA" sz="2065" dirty="0" err="1" smtClean="0">
                <a:solidFill>
                  <a:srgbClr val="202973"/>
                </a:solidFill>
                <a:latin typeface="Arial Unicode MS"/>
                <a:cs typeface="Arial Unicode MS"/>
              </a:rPr>
              <a:t>Adaptado</a:t>
            </a:r>
            <a:r>
              <a:rPr lang="en-CA" sz="2065" dirty="0" smtClean="0">
                <a:solidFill>
                  <a:srgbClr val="202973"/>
                </a:solidFill>
                <a:latin typeface="Arial Unicode MS"/>
                <a:cs typeface="Arial Unicode MS"/>
              </a:rPr>
              <a:t> de Kelly Fleetwood</a:t>
            </a:r>
          </a:p>
          <a:p>
            <a:pPr>
              <a:lnSpc>
                <a:spcPts val="2355"/>
              </a:lnSpc>
            </a:pPr>
            <a:endParaRPr lang="en-CA" sz="2065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5727" y="0"/>
            <a:ext cx="9715500" cy="673100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863600" y="635000"/>
            <a:ext cx="2115964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15"/>
              </a:lnSpc>
            </a:pPr>
            <a:r>
              <a:rPr lang="en-CA" sz="2478" dirty="0" err="1" smtClean="0">
                <a:solidFill>
                  <a:srgbClr val="33CC00"/>
                </a:solidFill>
                <a:latin typeface="Arial Unicode MS"/>
                <a:cs typeface="Arial Unicode MS"/>
              </a:rPr>
              <a:t>Recombinação</a:t>
            </a:r>
            <a:endParaRPr lang="en-CA" sz="2478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33600" y="2857500"/>
            <a:ext cx="775853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>
                <a:solidFill>
                  <a:srgbClr val="000000"/>
                </a:solidFill>
                <a:latin typeface="Times New Roman"/>
                <a:cs typeface="Times New Roman"/>
              </a:rPr>
              <a:t>Inicialização</a:t>
            </a:r>
            <a:endParaRPr lang="en-CA" sz="119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1380"/>
              </a:lnSpc>
            </a:pP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784600" y="2857500"/>
            <a:ext cx="533800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Mutação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156200" y="2857500"/>
            <a:ext cx="907300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Recombinação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908800" y="2857500"/>
            <a:ext cx="472886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Seleção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54100" y="3746500"/>
            <a:ext cx="8098371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Recombinação incorpora soluções bem sucedidas da gerações anteriores</a:t>
            </a: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54100" y="4597400"/>
            <a:ext cx="7155805" cy="103874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  <a:tabLst>
                <a:tab pos="228600" algn="l"/>
              </a:tabLst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O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vetor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u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i,G+1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é desenvolvido a partir de elementos do vetor alvo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,</a:t>
            </a:r>
            <a:r>
              <a:rPr lang="en-CA" sz="1803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803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	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x</a:t>
            </a:r>
            <a:r>
              <a:rPr lang="en-CA" sz="1377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i,G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	,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e os elementos do vetor de doador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, v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i,G+1</a:t>
            </a:r>
            <a:endParaRPr lang="en-CA" sz="1377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700"/>
              </a:lnSpc>
            </a:pPr>
            <a:endParaRPr lang="en-CA" sz="1803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54100" y="5486400"/>
            <a:ext cx="5926302" cy="84638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Elementos do vetor doador entram com probabilidade</a:t>
            </a:r>
          </a:p>
          <a:p>
            <a:pPr>
              <a:lnSpc>
                <a:spcPts val="2185"/>
              </a:lnSpc>
            </a:pPr>
            <a:r>
              <a:rPr lang="pt-BR" sz="1885" dirty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CR</a:t>
            </a: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18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35"/>
            <a:ext cx="9715500" cy="6731000"/>
          </a:xfrm>
          <a:prstGeom prst="rect">
            <a:avLst/>
          </a:prstGeom>
        </p:spPr>
      </p:pic>
      <p:sp>
        <p:nvSpPr>
          <p:cNvPr id="13" name="TextBox 2"/>
          <p:cNvSpPr txBox="1"/>
          <p:nvPr/>
        </p:nvSpPr>
        <p:spPr>
          <a:xfrm>
            <a:off x="863600" y="635000"/>
            <a:ext cx="2115964" cy="71814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15"/>
              </a:lnSpc>
            </a:pPr>
            <a:r>
              <a:rPr lang="en-CA" sz="2478" dirty="0" err="1">
                <a:solidFill>
                  <a:srgbClr val="33CC00"/>
                </a:solidFill>
                <a:latin typeface="Arial Unicode MS"/>
                <a:cs typeface="Arial Unicode MS"/>
              </a:rPr>
              <a:t>Recombinação</a:t>
            </a:r>
            <a:endParaRPr lang="en-CA" sz="2478" dirty="0">
              <a:solidFill>
                <a:srgbClr val="000000"/>
              </a:solidFill>
            </a:endParaRPr>
          </a:p>
          <a:p>
            <a:pPr>
              <a:lnSpc>
                <a:spcPts val="2815"/>
              </a:lnSpc>
            </a:pPr>
            <a:endParaRPr lang="en-CA" sz="2478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33600" y="2832100"/>
            <a:ext cx="775853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Inicialização</a:t>
            </a:r>
            <a:endParaRPr lang="en-CA" sz="1191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149600" y="3594100"/>
            <a:ext cx="2540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CA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</a:t>
            </a:r>
            <a:r>
              <a:rPr lang="en-CA" sz="1885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885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</a:t>
            </a:r>
          </a:p>
          <a:p>
            <a:pPr>
              <a:lnSpc>
                <a:spcPts val="169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149600" y="4191000"/>
            <a:ext cx="2540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CA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</a:t>
            </a:r>
          </a:p>
          <a:p>
            <a:pPr>
              <a:lnSpc>
                <a:spcPts val="218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784600" y="2832100"/>
            <a:ext cx="3627596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  <a:tabLst>
                <a:tab pos="1371600" algn="l"/>
                <a:tab pos="3124200" algn="l"/>
              </a:tabLst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Mutação</a:t>
            </a:r>
            <a:r>
              <a:rPr lang="en-CA" sz="119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Recombinação</a:t>
            </a:r>
            <a:r>
              <a:rPr lang="en-CA" sz="119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1191" dirty="0" err="1">
                <a:solidFill>
                  <a:srgbClr val="000000"/>
                </a:solidFill>
                <a:latin typeface="Times New Roman"/>
                <a:cs typeface="Times New Roman"/>
              </a:rPr>
              <a:t>Seleção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1380"/>
              </a:lnSpc>
            </a:pPr>
            <a:endParaRPr lang="en-CA" sz="1191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054100" y="5219700"/>
            <a:ext cx="6293390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rand</a:t>
            </a:r>
            <a:r>
              <a:rPr lang="en-CA" sz="1377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j,i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∼ U [0, 1],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I</a:t>
            </a:r>
            <a:r>
              <a:rPr lang="en-CA" sz="1377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rand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é um inteiro aleatório de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[1, 2, ..., D]</a:t>
            </a:r>
          </a:p>
          <a:p>
            <a:pPr>
              <a:lnSpc>
                <a:spcPts val="2185"/>
              </a:lnSpc>
            </a:pPr>
            <a:endParaRPr lang="en-CA" sz="1832" dirty="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054100" y="5702300"/>
            <a:ext cx="3407984" cy="51296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5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I</a:t>
            </a:r>
            <a:r>
              <a:rPr lang="en-CA" sz="1377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rand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assegura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que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v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i,G+1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≠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x</a:t>
            </a:r>
            <a:r>
              <a:rPr lang="en-CA" sz="1377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i,G</a:t>
            </a:r>
            <a:endParaRPr lang="en-CA" sz="1377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1955"/>
              </a:lnSpc>
            </a:pPr>
            <a:endParaRPr lang="en-CA" sz="1705" dirty="0">
              <a:solidFill>
                <a:srgbClr val="000000"/>
              </a:solidFill>
            </a:endParaRP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2767" y="3573040"/>
            <a:ext cx="5397606" cy="1215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61" y="-5393"/>
            <a:ext cx="9715500" cy="6731000"/>
          </a:xfrm>
          <a:prstGeom prst="rect">
            <a:avLst/>
          </a:prstGeom>
        </p:spPr>
      </p:pic>
      <p:sp>
        <p:nvSpPr>
          <p:cNvPr id="15" name="TextBox 2"/>
          <p:cNvSpPr txBox="1"/>
          <p:nvPr/>
        </p:nvSpPr>
        <p:spPr>
          <a:xfrm>
            <a:off x="863600" y="635000"/>
            <a:ext cx="1146148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15"/>
              </a:lnSpc>
            </a:pPr>
            <a:r>
              <a:rPr lang="en-CA" sz="2478" dirty="0" err="1" smtClean="0">
                <a:solidFill>
                  <a:srgbClr val="33CC00"/>
                </a:solidFill>
                <a:latin typeface="Arial Unicode MS"/>
                <a:cs typeface="Arial Unicode MS"/>
              </a:rPr>
              <a:t>Seleção</a:t>
            </a:r>
            <a:endParaRPr lang="en-CA" sz="2478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33600" y="2806700"/>
            <a:ext cx="775853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Inicialização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784600" y="2806700"/>
            <a:ext cx="533800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Mutação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156200" y="2806700"/>
            <a:ext cx="907300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Recombinação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908800" y="2806700"/>
            <a:ext cx="472886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Seleção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54100" y="3619500"/>
            <a:ext cx="6336671" cy="69249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CA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en-CA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O </a:t>
            </a:r>
            <a:r>
              <a:rPr lang="en-CA" sz="1753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Vetor</a:t>
            </a:r>
            <a:r>
              <a:rPr lang="en-CA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753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alvo</a:t>
            </a:r>
            <a:r>
              <a:rPr lang="en-CA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753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x</a:t>
            </a:r>
            <a:r>
              <a:rPr lang="en-CA" sz="1280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i,G</a:t>
            </a:r>
            <a:r>
              <a:rPr lang="en-CA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é </a:t>
            </a:r>
            <a:r>
              <a:rPr lang="en-CA" sz="1753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comparado</a:t>
            </a:r>
            <a:r>
              <a:rPr lang="en-CA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a </a:t>
            </a:r>
            <a:r>
              <a:rPr lang="en-CA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v</a:t>
            </a:r>
            <a:r>
              <a:rPr lang="en-CA" sz="1280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i,G+1</a:t>
            </a:r>
            <a:r>
              <a:rPr lang="en-CA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 </a:t>
            </a:r>
            <a:r>
              <a:rPr lang="pt-BR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e aquele com o menor </a:t>
            </a:r>
          </a:p>
          <a:p>
            <a:pPr>
              <a:lnSpc>
                <a:spcPts val="2700"/>
              </a:lnSpc>
            </a:pPr>
            <a:r>
              <a:rPr lang="pt-BR" sz="1753" dirty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pt-BR" sz="1753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valor da função é selecionado  para a próxima geração</a:t>
            </a: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2959100" y="4394200"/>
            <a:ext cx="65" cy="6472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CA" sz="1885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885" dirty="0" smtClean="0">
                <a:solidFill>
                  <a:srgbClr val="000000"/>
                </a:solidFill>
                <a:latin typeface="Times New Roman"/>
              </a:rPr>
            </a:b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045267" y="4778650"/>
            <a:ext cx="7986161" cy="69249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Mutação, recombinação e seleção continuam até que seja atingido algum</a:t>
            </a:r>
          </a:p>
          <a:p>
            <a:pPr>
              <a:lnSpc>
                <a:spcPts val="2700"/>
              </a:lnSpc>
            </a:pP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critério de parada</a:t>
            </a:r>
            <a:endParaRPr lang="en-CA" sz="1885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15500" cy="6731000"/>
          </a:xfrm>
          <a:prstGeom prst="rect">
            <a:avLst/>
          </a:prstGeom>
        </p:spPr>
      </p:pic>
      <p:sp>
        <p:nvSpPr>
          <p:cNvPr id="8" name="TextBox 2"/>
          <p:cNvSpPr txBox="1"/>
          <p:nvPr/>
        </p:nvSpPr>
        <p:spPr>
          <a:xfrm>
            <a:off x="863600" y="635000"/>
            <a:ext cx="1181414" cy="71814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15"/>
              </a:lnSpc>
            </a:pPr>
            <a:r>
              <a:rPr lang="pt-BR" sz="2478" dirty="0" smtClean="0">
                <a:solidFill>
                  <a:srgbClr val="33CC00"/>
                </a:solidFill>
                <a:latin typeface="Arial Unicode MS"/>
                <a:cs typeface="Arial Unicode MS"/>
              </a:rPr>
              <a:t>Sumario</a:t>
            </a:r>
          </a:p>
          <a:p>
            <a:pPr>
              <a:lnSpc>
                <a:spcPts val="2815"/>
              </a:lnSpc>
            </a:pPr>
            <a:endParaRPr lang="pt-BR" sz="2478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054100" y="2095500"/>
            <a:ext cx="1295226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Introdução</a:t>
            </a:r>
          </a:p>
          <a:p>
            <a:pPr>
              <a:lnSpc>
                <a:spcPts val="2185"/>
              </a:lnSpc>
            </a:pPr>
            <a:endParaRPr lang="pt-BR" sz="1885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54100" y="2578100"/>
            <a:ext cx="1942840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Algoritmo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básico</a:t>
            </a:r>
            <a:endParaRPr lang="pt-BR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18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054100" y="3073400"/>
            <a:ext cx="1094852" cy="28212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Exemplo</a:t>
            </a: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54100" y="3556000"/>
            <a:ext cx="1591782" cy="28212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Desempenho</a:t>
            </a: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54100" y="4038600"/>
            <a:ext cx="1322478" cy="28212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Aplicações</a:t>
            </a:r>
            <a:endParaRPr lang="en-CA" sz="1885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15500" cy="6731000"/>
          </a:xfrm>
          <a:prstGeom prst="rect">
            <a:avLst/>
          </a:prstGeom>
        </p:spPr>
      </p:pic>
      <p:sp>
        <p:nvSpPr>
          <p:cNvPr id="11" name="TextBox 2"/>
          <p:cNvSpPr txBox="1"/>
          <p:nvPr/>
        </p:nvSpPr>
        <p:spPr>
          <a:xfrm>
            <a:off x="863600" y="635000"/>
            <a:ext cx="5572038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15"/>
              </a:lnSpc>
            </a:pPr>
            <a:r>
              <a:rPr lang="pt-BR" sz="2478" dirty="0" smtClean="0">
                <a:solidFill>
                  <a:srgbClr val="33CC00"/>
                </a:solidFill>
                <a:latin typeface="Arial Unicode MS"/>
                <a:cs typeface="Arial Unicode MS"/>
              </a:rPr>
              <a:t>Noções básicas de evolução diferencial</a:t>
            </a:r>
            <a:endParaRPr lang="en-CA" sz="2478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054100" y="2095500"/>
            <a:ext cx="5509522" cy="28212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Algoritmo de otimização estocástica, populacional</a:t>
            </a: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54100" y="2565400"/>
            <a:ext cx="4352153" cy="28212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Introduzido em 1996 pelo </a:t>
            </a:r>
            <a:r>
              <a:rPr lang="pt-BR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Storn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e </a:t>
            </a:r>
            <a:r>
              <a:rPr lang="pt-BR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Price</a:t>
            </a: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054100" y="3048000"/>
            <a:ext cx="5222584" cy="28212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Desenvolvida para </a:t>
            </a:r>
            <a:r>
              <a:rPr lang="pt-BR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optimizar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 parâmetros reais</a:t>
            </a: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54100" y="3517900"/>
            <a:ext cx="3718967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Formulação do problema geral é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:</a:t>
            </a: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18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282700" y="3848100"/>
            <a:ext cx="6815410" cy="107721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Para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uma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função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objetiva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f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: X ⊆ R</a:t>
            </a:r>
            <a:r>
              <a:rPr lang="en-CA" sz="1377" baseline="30000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D</a:t>
            </a:r>
            <a:r>
              <a:rPr lang="en-CA" sz="1885" baseline="30000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→ R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onde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a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região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viável</a:t>
            </a: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800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X ≠∅,</a:t>
            </a:r>
            <a:r>
              <a:rPr lang="en-CA" sz="1885" dirty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o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problema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de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minimizacao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é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encontrar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800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3035300" y="4737100"/>
            <a:ext cx="3372718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x</a:t>
            </a:r>
            <a:r>
              <a:rPr lang="en-CA" sz="1377" baseline="30000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∗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∈ X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tal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que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f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(x</a:t>
            </a:r>
            <a:r>
              <a:rPr lang="en-CA" sz="1377" baseline="30000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∗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) ≤ f (x) ∀x ∈ X</a:t>
            </a:r>
          </a:p>
          <a:p>
            <a:pPr>
              <a:lnSpc>
                <a:spcPts val="2185"/>
              </a:lnSpc>
            </a:pP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282700" y="5295900"/>
            <a:ext cx="10287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smtClean="0">
                <a:solidFill>
                  <a:srgbClr val="7F0000"/>
                </a:solidFill>
                <a:latin typeface="Arial Unicode MS"/>
                <a:cs typeface="Arial Unicode MS"/>
              </a:rPr>
              <a:t>where:</a:t>
            </a:r>
          </a:p>
          <a:p>
            <a:pPr>
              <a:lnSpc>
                <a:spcPts val="2185"/>
              </a:lnSpc>
            </a:pPr>
            <a:endParaRPr lang="en-CA" sz="1885" smtClean="0">
              <a:solidFill>
                <a:srgbClr val="7F0000"/>
              </a:solidFill>
              <a:latin typeface="Arial Unicode MS"/>
              <a:cs typeface="Arial Unicode M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4406900" y="5676900"/>
            <a:ext cx="1033937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f (x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∗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)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≠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−∞</a:t>
            </a:r>
          </a:p>
          <a:p>
            <a:pPr>
              <a:lnSpc>
                <a:spcPts val="2185"/>
              </a:lnSpc>
            </a:pPr>
            <a:endParaRPr lang="en-CA" sz="1838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15500" cy="6731000"/>
          </a:xfrm>
          <a:prstGeom prst="rect">
            <a:avLst/>
          </a:prstGeom>
        </p:spPr>
      </p:pic>
      <p:sp>
        <p:nvSpPr>
          <p:cNvPr id="7" name="TextBox 2"/>
          <p:cNvSpPr txBox="1"/>
          <p:nvPr/>
        </p:nvSpPr>
        <p:spPr>
          <a:xfrm>
            <a:off x="863600" y="635000"/>
            <a:ext cx="5148845" cy="71814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15"/>
              </a:lnSpc>
            </a:pPr>
            <a:r>
              <a:rPr lang="pt-BR" sz="2478" dirty="0" smtClean="0">
                <a:solidFill>
                  <a:srgbClr val="33CC00"/>
                </a:solidFill>
                <a:latin typeface="Arial Unicode MS"/>
                <a:cs typeface="Arial Unicode MS"/>
              </a:rPr>
              <a:t>Por que usar a evolução diferencial</a:t>
            </a:r>
            <a:r>
              <a:rPr lang="en-CA" sz="2478" dirty="0" smtClean="0">
                <a:solidFill>
                  <a:srgbClr val="33CC00"/>
                </a:solidFill>
                <a:latin typeface="Arial Unicode MS"/>
                <a:cs typeface="Arial Unicode MS"/>
              </a:rPr>
              <a:t>?</a:t>
            </a:r>
            <a:endParaRPr lang="en-CA" sz="2478" dirty="0" smtClean="0">
              <a:solidFill>
                <a:srgbClr val="33CC00"/>
              </a:solidFill>
              <a:latin typeface="Arial Unicode MS"/>
              <a:cs typeface="Arial Unicode MS"/>
            </a:endParaRPr>
          </a:p>
          <a:p>
            <a:pPr>
              <a:lnSpc>
                <a:spcPts val="2815"/>
              </a:lnSpc>
            </a:pPr>
            <a:endParaRPr lang="en-CA" sz="2478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054100" y="2032000"/>
            <a:ext cx="6731010" cy="69108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Optimização global é necessária em áreas como engenharia,</a:t>
            </a:r>
          </a:p>
          <a:p>
            <a:pPr>
              <a:lnSpc>
                <a:spcPts val="2800"/>
              </a:lnSpc>
            </a:pP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estatística e finanças</a:t>
            </a: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54100" y="2870200"/>
            <a:ext cx="6904134" cy="107721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50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Mas muitos problemas práticos têm funções objetivas que são </a:t>
            </a:r>
          </a:p>
          <a:p>
            <a:pPr>
              <a:lnSpc>
                <a:spcPts val="2750"/>
              </a:lnSpc>
            </a:pP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não - </a:t>
            </a:r>
            <a:r>
              <a:rPr lang="pt-BR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diferenciável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, não contínuo, não-linear, barulhento, plana, </a:t>
            </a:r>
          </a:p>
          <a:p>
            <a:pPr>
              <a:lnSpc>
                <a:spcPts val="2750"/>
              </a:lnSpc>
            </a:pP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multidimensional ou têm muitos mínimos locais, restrições </a:t>
            </a: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054100" y="4114800"/>
            <a:ext cx="6418424" cy="112851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Tais problemas são difíceis, se não impossível de resolver</a:t>
            </a:r>
          </a:p>
          <a:p>
            <a:pPr>
              <a:lnSpc>
                <a:spcPts val="2185"/>
              </a:lnSpc>
            </a:pP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analiticamente</a:t>
            </a:r>
          </a:p>
          <a:p>
            <a:pPr>
              <a:lnSpc>
                <a:spcPts val="2185"/>
              </a:lnSpc>
            </a:pP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18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54100" y="4900414"/>
            <a:ext cx="6403997" cy="84638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DE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pode ser usado para encontrar soluções aproximadas </a:t>
            </a:r>
          </a:p>
          <a:p>
            <a:pPr>
              <a:lnSpc>
                <a:spcPts val="2185"/>
              </a:lnSpc>
            </a:pP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para tais problemas.</a:t>
            </a: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18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15500" cy="673100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863600" y="635000"/>
            <a:ext cx="2997615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15"/>
              </a:lnSpc>
            </a:pPr>
            <a:r>
              <a:rPr lang="en-CA" sz="2478" dirty="0" err="1" smtClean="0">
                <a:solidFill>
                  <a:srgbClr val="33CC00"/>
                </a:solidFill>
                <a:latin typeface="Arial Unicode MS"/>
                <a:cs typeface="Arial Unicode MS"/>
              </a:rPr>
              <a:t>Algoritmos</a:t>
            </a:r>
            <a:r>
              <a:rPr lang="en-CA" sz="2478" dirty="0" smtClean="0">
                <a:solidFill>
                  <a:srgbClr val="33CC00"/>
                </a:solidFill>
                <a:latin typeface="Arial Unicode MS"/>
                <a:cs typeface="Arial Unicode MS"/>
              </a:rPr>
              <a:t> </a:t>
            </a:r>
            <a:r>
              <a:rPr lang="en-CA" sz="2478" dirty="0" err="1" smtClean="0">
                <a:solidFill>
                  <a:srgbClr val="33CC00"/>
                </a:solidFill>
                <a:latin typeface="Arial Unicode MS"/>
                <a:cs typeface="Arial Unicode MS"/>
              </a:rPr>
              <a:t>evolutivos</a:t>
            </a:r>
            <a:endParaRPr lang="en-CA" sz="2478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054100" y="2095500"/>
            <a:ext cx="3653244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DE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é um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algoritmo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evolucionário</a:t>
            </a: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18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54100" y="2514600"/>
            <a:ext cx="65" cy="3331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841500" y="4381500"/>
            <a:ext cx="864019" cy="46166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780"/>
              </a:lnSpc>
            </a:pPr>
            <a:r>
              <a:rPr lang="pt-BR" sz="1319" dirty="0" smtClean="0">
                <a:solidFill>
                  <a:srgbClr val="7F0000"/>
                </a:solidFill>
                <a:latin typeface="Times New Roman"/>
                <a:cs typeface="Times New Roman"/>
              </a:rPr>
              <a:t>Inicialização</a:t>
            </a:r>
          </a:p>
          <a:p>
            <a:pPr>
              <a:lnSpc>
                <a:spcPts val="1780"/>
              </a:lnSpc>
            </a:pPr>
            <a:endParaRPr lang="en-CA" sz="1319" dirty="0" smtClean="0">
              <a:solidFill>
                <a:srgbClr val="7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670300" y="4330700"/>
            <a:ext cx="593111" cy="38472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9" dirty="0" err="1" smtClean="0">
                <a:solidFill>
                  <a:srgbClr val="7F0000"/>
                </a:solidFill>
                <a:latin typeface="Times New Roman"/>
                <a:cs typeface="Times New Roman"/>
              </a:rPr>
              <a:t>Mutaç</a:t>
            </a:r>
            <a:r>
              <a:rPr lang="pt-BR" sz="1319" dirty="0">
                <a:solidFill>
                  <a:srgbClr val="7F0000"/>
                </a:solidFill>
                <a:latin typeface="Times New Roman"/>
                <a:cs typeface="Times New Roman"/>
              </a:rPr>
              <a:t>ã</a:t>
            </a:r>
            <a:r>
              <a:rPr lang="en-CA" sz="1319" dirty="0" smtClean="0">
                <a:solidFill>
                  <a:srgbClr val="7F0000"/>
                </a:solidFill>
                <a:latin typeface="Times New Roman"/>
                <a:cs typeface="Times New Roman"/>
              </a:rPr>
              <a:t>o</a:t>
            </a:r>
            <a:endParaRPr lang="en-CA" sz="1319" dirty="0" smtClean="0">
              <a:solidFill>
                <a:srgbClr val="7F0000"/>
              </a:solidFill>
              <a:latin typeface="Times New Roman"/>
              <a:cs typeface="Times New Roman"/>
            </a:endParaRPr>
          </a:p>
          <a:p>
            <a:pPr>
              <a:lnSpc>
                <a:spcPts val="1495"/>
              </a:lnSpc>
            </a:pPr>
            <a:endParaRPr lang="en-CA" sz="1319" dirty="0" smtClean="0">
              <a:solidFill>
                <a:srgbClr val="7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194300" y="4330700"/>
            <a:ext cx="1006686" cy="38472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9" dirty="0" err="1" smtClean="0">
                <a:solidFill>
                  <a:srgbClr val="7F0000"/>
                </a:solidFill>
                <a:latin typeface="Times New Roman"/>
                <a:cs typeface="Times New Roman"/>
              </a:rPr>
              <a:t>Recombinaç</a:t>
            </a:r>
            <a:r>
              <a:rPr lang="pt-BR" sz="1319" dirty="0">
                <a:solidFill>
                  <a:srgbClr val="7F0000"/>
                </a:solidFill>
                <a:latin typeface="Times New Roman"/>
                <a:cs typeface="Times New Roman"/>
              </a:rPr>
              <a:t>ã</a:t>
            </a:r>
            <a:r>
              <a:rPr lang="en-CA" sz="1319" dirty="0" smtClean="0">
                <a:solidFill>
                  <a:srgbClr val="7F0000"/>
                </a:solidFill>
                <a:latin typeface="Times New Roman"/>
                <a:cs typeface="Times New Roman"/>
              </a:rPr>
              <a:t>o</a:t>
            </a:r>
            <a:endParaRPr lang="en-CA" sz="1319" dirty="0" smtClean="0">
              <a:solidFill>
                <a:srgbClr val="7F0000"/>
              </a:solidFill>
              <a:latin typeface="Times New Roman"/>
              <a:cs typeface="Times New Roman"/>
            </a:endParaRPr>
          </a:p>
          <a:p>
            <a:pPr>
              <a:lnSpc>
                <a:spcPts val="1495"/>
              </a:lnSpc>
            </a:pPr>
            <a:endParaRPr lang="en-CA" sz="1319" dirty="0" smtClean="0">
              <a:solidFill>
                <a:srgbClr val="7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137400" y="4330700"/>
            <a:ext cx="527388" cy="38472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9" dirty="0" err="1" smtClean="0">
                <a:solidFill>
                  <a:srgbClr val="7F0000"/>
                </a:solidFill>
                <a:latin typeface="Times New Roman"/>
                <a:cs typeface="Times New Roman"/>
              </a:rPr>
              <a:t>Selec</a:t>
            </a:r>
            <a:r>
              <a:rPr lang="pt-BR" sz="1319" dirty="0">
                <a:solidFill>
                  <a:srgbClr val="7F0000"/>
                </a:solidFill>
                <a:latin typeface="Times New Roman"/>
                <a:cs typeface="Times New Roman"/>
              </a:rPr>
              <a:t>ã</a:t>
            </a:r>
            <a:r>
              <a:rPr lang="en-CA" sz="1319" dirty="0" smtClean="0">
                <a:solidFill>
                  <a:srgbClr val="7F0000"/>
                </a:solidFill>
                <a:latin typeface="Times New Roman"/>
                <a:cs typeface="Times New Roman"/>
              </a:rPr>
              <a:t>o</a:t>
            </a:r>
            <a:endParaRPr lang="en-CA" sz="1319" dirty="0" smtClean="0">
              <a:solidFill>
                <a:srgbClr val="7F0000"/>
              </a:solidFill>
              <a:latin typeface="Times New Roman"/>
              <a:cs typeface="Times New Roman"/>
            </a:endParaRPr>
          </a:p>
          <a:p>
            <a:pPr>
              <a:lnSpc>
                <a:spcPts val="1495"/>
              </a:lnSpc>
            </a:pPr>
            <a:endParaRPr lang="en-CA" sz="1319" dirty="0" smtClean="0">
              <a:solidFill>
                <a:srgbClr val="7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2070100" y="5346700"/>
            <a:ext cx="5307930" cy="2821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Figura 1: Algoritmo </a:t>
            </a:r>
            <a:r>
              <a:rPr lang="pt-BR" sz="1885" dirty="0">
                <a:solidFill>
                  <a:srgbClr val="7F0000"/>
                </a:solidFill>
                <a:latin typeface="Arial Unicode MS"/>
                <a:cs typeface="Arial Unicode MS"/>
              </a:rPr>
              <a:t>evolutivo </a:t>
            </a:r>
            <a:endParaRPr lang="en-CA" sz="1885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15500" cy="6731000"/>
          </a:xfrm>
          <a:prstGeom prst="rect">
            <a:avLst/>
          </a:prstGeom>
        </p:spPr>
      </p:pic>
      <p:sp>
        <p:nvSpPr>
          <p:cNvPr id="7" name="TextBox 2"/>
          <p:cNvSpPr txBox="1"/>
          <p:nvPr/>
        </p:nvSpPr>
        <p:spPr>
          <a:xfrm>
            <a:off x="863600" y="635000"/>
            <a:ext cx="1181414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15"/>
              </a:lnSpc>
            </a:pPr>
            <a:r>
              <a:rPr lang="en-CA" sz="2478" dirty="0" err="1" smtClean="0">
                <a:solidFill>
                  <a:srgbClr val="33CC00"/>
                </a:solidFill>
                <a:latin typeface="Arial Unicode MS"/>
                <a:cs typeface="Arial Unicode MS"/>
              </a:rPr>
              <a:t>Notação</a:t>
            </a:r>
            <a:endParaRPr lang="en-CA" sz="2478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054100" y="1889459"/>
            <a:ext cx="7564571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Suponha que queremos otimizar uma função </a:t>
            </a:r>
            <a:r>
              <a:rPr lang="pt-BR" sz="1885" dirty="0">
                <a:solidFill>
                  <a:srgbClr val="7F0000"/>
                </a:solidFill>
                <a:latin typeface="Arial Unicode MS"/>
                <a:cs typeface="Arial Unicode MS"/>
              </a:rPr>
              <a:t>com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D parâmetros </a:t>
            </a:r>
            <a:r>
              <a:rPr lang="pt-BR" sz="1885" dirty="0">
                <a:solidFill>
                  <a:srgbClr val="7F0000"/>
                </a:solidFill>
                <a:latin typeface="Arial Unicode MS"/>
                <a:cs typeface="Arial Unicode MS"/>
              </a:rPr>
              <a:t>reais</a:t>
            </a: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18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54100" y="2578100"/>
            <a:ext cx="6530634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D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evemos selecionar o tamanho da população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N (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mínimo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4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)</a:t>
            </a:r>
          </a:p>
          <a:p>
            <a:pPr>
              <a:lnSpc>
                <a:spcPts val="218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054100" y="3073400"/>
            <a:ext cx="3997889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O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vetor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de </a:t>
            </a:r>
            <a:r>
              <a:rPr lang="pt-BR" sz="1885" dirty="0">
                <a:solidFill>
                  <a:srgbClr val="7F0000"/>
                </a:solidFill>
                <a:latin typeface="Arial Unicode MS"/>
                <a:cs typeface="Arial Unicode MS"/>
              </a:rPr>
              <a:t>parâmetros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tem a forma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:</a:t>
            </a: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18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282700" y="3390900"/>
            <a:ext cx="6080511" cy="154497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408710">
              <a:lnSpc>
                <a:spcPts val="4200"/>
              </a:lnSpc>
            </a:pP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x</a:t>
            </a:r>
            <a:r>
              <a:rPr lang="en-CA" sz="1377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i,G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= [x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1,i,G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, x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2,i,G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, . . .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x</a:t>
            </a:r>
            <a:r>
              <a:rPr lang="en-CA" sz="1377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D,i,G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]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i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= 1, 2, . . . , N.</a:t>
            </a:r>
            <a:r>
              <a:rPr lang="en-CA" sz="1885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885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G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é a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geração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.</a:t>
            </a: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4200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15500" cy="673100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863600" y="635000"/>
            <a:ext cx="1728037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15"/>
              </a:lnSpc>
            </a:pPr>
            <a:r>
              <a:rPr lang="en-CA" sz="2478" dirty="0" err="1" smtClean="0">
                <a:solidFill>
                  <a:srgbClr val="33CC00"/>
                </a:solidFill>
                <a:latin typeface="Arial Unicode MS"/>
                <a:cs typeface="Arial Unicode MS"/>
              </a:rPr>
              <a:t>Inicialização</a:t>
            </a:r>
            <a:endParaRPr lang="en-CA" sz="2478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33600" y="2857500"/>
            <a:ext cx="775853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Inicialização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784600" y="2857500"/>
            <a:ext cx="533800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Mutação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156200" y="2857500"/>
            <a:ext cx="907300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Recombinação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908800" y="2857500"/>
            <a:ext cx="472886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Seleção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54100" y="3810000"/>
            <a:ext cx="6516207" cy="28212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Defina limites superiores e inferiores, para cada parâmetro:</a:t>
            </a: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4229100" y="4368800"/>
            <a:ext cx="54864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95"/>
              </a:lnSpc>
            </a:pP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x</a:t>
            </a:r>
            <a:r>
              <a:rPr lang="en-CA" sz="1377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j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≤ x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j,i,1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≤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x</a:t>
            </a:r>
            <a:r>
              <a:rPr lang="en-CA" sz="1377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j</a:t>
            </a:r>
            <a:endParaRPr lang="en-CA" sz="1377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1895"/>
              </a:lnSpc>
            </a:pPr>
            <a:endParaRPr lang="en-CA" sz="1662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54100" y="4864100"/>
            <a:ext cx="6384761" cy="138499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  <a:tabLst>
                <a:tab pos="228600" algn="l"/>
              </a:tabLst>
            </a:pP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Selecionar aleatoriamente os valores de parâmetro inicial </a:t>
            </a:r>
          </a:p>
          <a:p>
            <a:pPr>
              <a:lnSpc>
                <a:spcPts val="2700"/>
              </a:lnSpc>
              <a:tabLst>
                <a:tab pos="228600" algn="l"/>
              </a:tabLst>
            </a:pPr>
            <a:r>
              <a:rPr lang="pt-BR" sz="1885" dirty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uniformemente nos intervalos</a:t>
            </a:r>
            <a:r>
              <a:rPr lang="en-CA" sz="1772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772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	[x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	j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	, x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	j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	 ]</a:t>
            </a:r>
          </a:p>
          <a:p>
            <a:pPr>
              <a:lnSpc>
                <a:spcPts val="2700"/>
              </a:lnSpc>
            </a:pPr>
            <a:endParaRPr lang="en-CA" sz="1772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43" y="0"/>
            <a:ext cx="9715500" cy="673100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863600" y="635000"/>
            <a:ext cx="1216680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15"/>
              </a:lnSpc>
            </a:pPr>
            <a:r>
              <a:rPr lang="en-CA" sz="2478" dirty="0" err="1" smtClean="0">
                <a:solidFill>
                  <a:srgbClr val="33CC00"/>
                </a:solidFill>
                <a:latin typeface="Arial Unicode MS"/>
                <a:cs typeface="Arial Unicode MS"/>
              </a:rPr>
              <a:t>Mutação</a:t>
            </a:r>
            <a:endParaRPr lang="en-CA" sz="2478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33600" y="2857500"/>
            <a:ext cx="775853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Inicialização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784600" y="2857500"/>
            <a:ext cx="533800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Mutação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156200" y="2857500"/>
            <a:ext cx="907300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Recombinação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908800" y="2857500"/>
            <a:ext cx="472886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Seleção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54100" y="3746500"/>
            <a:ext cx="8556830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Cada um dos vetores de parâmetro N sofre mutação, recombinação e seleção</a:t>
            </a: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59168" y="4415358"/>
            <a:ext cx="4172617" cy="28212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Mutação expande o espaço de busca</a:t>
            </a: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54100" y="5067300"/>
            <a:ext cx="8616141" cy="104919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  <a:tabLst>
                <a:tab pos="228600" algn="l"/>
              </a:tabLst>
            </a:pP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Para um vetor de  parâmetro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x</a:t>
            </a:r>
            <a:r>
              <a:rPr lang="en-CA" sz="1377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i,G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selecionar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aleatoriamente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três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vectores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x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r1,G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,</a:t>
            </a:r>
            <a:r>
              <a:rPr lang="en-CA" sz="1824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824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	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x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r2,G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	</a:t>
            </a:r>
            <a:r>
              <a:rPr lang="en-CA" sz="1885" dirty="0">
                <a:solidFill>
                  <a:srgbClr val="7F0000"/>
                </a:solidFill>
                <a:latin typeface="Arial Unicode MS"/>
                <a:cs typeface="Arial Unicode MS"/>
              </a:rPr>
              <a:t>e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x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r3,G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	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tal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que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os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indices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i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, r1, r2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e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r3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são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en-CA" sz="1885" dirty="0" err="1" smtClean="0">
                <a:solidFill>
                  <a:srgbClr val="7F0000"/>
                </a:solidFill>
                <a:latin typeface="Arial Unicode MS"/>
                <a:cs typeface="Arial Unicode MS"/>
              </a:rPr>
              <a:t>diferentes</a:t>
            </a: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800"/>
              </a:lnSpc>
            </a:pPr>
            <a:endParaRPr lang="en-CA" sz="1824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59" y="0"/>
            <a:ext cx="9715500" cy="6731000"/>
          </a:xfrm>
          <a:prstGeom prst="rect">
            <a:avLst/>
          </a:prstGeom>
        </p:spPr>
      </p:pic>
      <p:sp>
        <p:nvSpPr>
          <p:cNvPr id="11" name="TextBox 2"/>
          <p:cNvSpPr txBox="1"/>
          <p:nvPr/>
        </p:nvSpPr>
        <p:spPr>
          <a:xfrm>
            <a:off x="863600" y="635000"/>
            <a:ext cx="1216680" cy="71814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15"/>
              </a:lnSpc>
            </a:pPr>
            <a:r>
              <a:rPr lang="en-CA" sz="2478" dirty="0" err="1">
                <a:solidFill>
                  <a:srgbClr val="33CC00"/>
                </a:solidFill>
                <a:latin typeface="Arial Unicode MS"/>
                <a:cs typeface="Arial Unicode MS"/>
              </a:rPr>
              <a:t>Mutação</a:t>
            </a:r>
            <a:endParaRPr lang="en-CA" sz="2478" dirty="0">
              <a:solidFill>
                <a:srgbClr val="000000"/>
              </a:solidFill>
            </a:endParaRPr>
          </a:p>
          <a:p>
            <a:pPr>
              <a:lnSpc>
                <a:spcPts val="2815"/>
              </a:lnSpc>
            </a:pPr>
            <a:endParaRPr lang="en-CA" sz="2478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33600" y="2857500"/>
            <a:ext cx="775853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Inicialização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784600" y="2857500"/>
            <a:ext cx="533800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Mutação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156200" y="2857500"/>
            <a:ext cx="907300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Recombinação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908800" y="2857500"/>
            <a:ext cx="472886" cy="17953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9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Seleção</a:t>
            </a:r>
            <a:endParaRPr lang="en-CA" sz="119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54100" y="3810000"/>
            <a:ext cx="7442743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Adicionar a diferença ponderada de dois dos vetores para a terceira</a:t>
            </a:r>
            <a:endParaRPr lang="en-CA" sz="1885" dirty="0" smtClean="0">
              <a:solidFill>
                <a:srgbClr val="7F0000"/>
              </a:solidFill>
              <a:latin typeface="Arial Unicode MS"/>
              <a:cs typeface="Arial Unicode MS"/>
            </a:endParaRPr>
          </a:p>
          <a:p>
            <a:pPr>
              <a:lnSpc>
                <a:spcPts val="218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3327400" y="4343400"/>
            <a:ext cx="63881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smtClean="0">
                <a:solidFill>
                  <a:srgbClr val="7F0000"/>
                </a:solidFill>
                <a:latin typeface="Arial Unicode MS"/>
                <a:cs typeface="Arial Unicode MS"/>
              </a:rPr>
              <a:t>v</a:t>
            </a:r>
            <a:r>
              <a:rPr lang="en-CA" sz="1377" smtClean="0">
                <a:solidFill>
                  <a:srgbClr val="7F0000"/>
                </a:solidFill>
                <a:latin typeface="Arial Unicode MS"/>
                <a:cs typeface="Arial Unicode MS"/>
              </a:rPr>
              <a:t>i,G+1</a:t>
            </a:r>
            <a:r>
              <a:rPr lang="en-CA" sz="1885" smtClean="0">
                <a:solidFill>
                  <a:srgbClr val="7F0000"/>
                </a:solidFill>
                <a:latin typeface="Arial Unicode MS"/>
                <a:cs typeface="Arial Unicode MS"/>
              </a:rPr>
              <a:t> = x</a:t>
            </a:r>
            <a:r>
              <a:rPr lang="en-CA" sz="1377" smtClean="0">
                <a:solidFill>
                  <a:srgbClr val="7F0000"/>
                </a:solidFill>
                <a:latin typeface="Arial Unicode MS"/>
                <a:cs typeface="Arial Unicode MS"/>
              </a:rPr>
              <a:t>r1,G</a:t>
            </a:r>
            <a:r>
              <a:rPr lang="en-CA" sz="1885" smtClean="0">
                <a:solidFill>
                  <a:srgbClr val="7F0000"/>
                </a:solidFill>
                <a:latin typeface="Arial Unicode MS"/>
                <a:cs typeface="Arial Unicode MS"/>
              </a:rPr>
              <a:t> + F (x</a:t>
            </a:r>
            <a:r>
              <a:rPr lang="en-CA" sz="1377" smtClean="0">
                <a:solidFill>
                  <a:srgbClr val="7F0000"/>
                </a:solidFill>
                <a:latin typeface="Arial Unicode MS"/>
                <a:cs typeface="Arial Unicode MS"/>
              </a:rPr>
              <a:t>r2,G</a:t>
            </a:r>
            <a:r>
              <a:rPr lang="en-CA" sz="1885" smtClean="0">
                <a:solidFill>
                  <a:srgbClr val="7F0000"/>
                </a:solidFill>
                <a:latin typeface="Arial Unicode MS"/>
                <a:cs typeface="Arial Unicode MS"/>
              </a:rPr>
              <a:t> − x</a:t>
            </a:r>
            <a:r>
              <a:rPr lang="en-CA" sz="1377" smtClean="0">
                <a:solidFill>
                  <a:srgbClr val="7F0000"/>
                </a:solidFill>
                <a:latin typeface="Arial Unicode MS"/>
                <a:cs typeface="Arial Unicode MS"/>
              </a:rPr>
              <a:t>r3,G</a:t>
            </a:r>
            <a:r>
              <a:rPr lang="en-CA" sz="1885" smtClean="0">
                <a:solidFill>
                  <a:srgbClr val="7F0000"/>
                </a:solidFill>
                <a:latin typeface="Arial Unicode MS"/>
                <a:cs typeface="Arial Unicode MS"/>
              </a:rPr>
              <a:t>)</a:t>
            </a:r>
          </a:p>
          <a:p>
            <a:pPr>
              <a:lnSpc>
                <a:spcPts val="2185"/>
              </a:lnSpc>
            </a:pPr>
            <a:endParaRPr lang="en-CA" sz="1631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54100" y="4927600"/>
            <a:ext cx="5237011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O fator de mutação F é uma constante de 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[0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, 2]</a:t>
            </a:r>
          </a:p>
          <a:p>
            <a:pPr>
              <a:lnSpc>
                <a:spcPts val="2185"/>
              </a:lnSpc>
            </a:pPr>
            <a:endParaRPr lang="en-CA" sz="1885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054100" y="5410200"/>
            <a:ext cx="2729914" cy="28212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• v</a:t>
            </a:r>
            <a:r>
              <a:rPr lang="en-CA" sz="1377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i,G+1</a:t>
            </a:r>
            <a:r>
              <a:rPr lang="en-CA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</a:t>
            </a:r>
            <a:r>
              <a:rPr lang="pt-BR" sz="1885" dirty="0" smtClean="0">
                <a:solidFill>
                  <a:srgbClr val="7F0000"/>
                </a:solidFill>
                <a:latin typeface="Arial Unicode MS"/>
                <a:cs typeface="Arial Unicode MS"/>
              </a:rPr>
              <a:t> o vetor de doador</a:t>
            </a:r>
            <a:endParaRPr lang="en-CA" sz="1812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503</Words>
  <Application>Microsoft Office PowerPoint</Application>
  <PresentationFormat>Personalizar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Calibri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Investintech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A2E_Engine</dc:creator>
  <cp:lastModifiedBy>Jorge Sanchez</cp:lastModifiedBy>
  <cp:revision>28</cp:revision>
  <dcterms:created xsi:type="dcterms:W3CDTF">2013-08-05T13:36:11Z</dcterms:created>
  <dcterms:modified xsi:type="dcterms:W3CDTF">2013-08-05T19:40:34Z</dcterms:modified>
</cp:coreProperties>
</file>