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52867-AD9B-4653-8A3A-1C61A23978D5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7ABF-AFD5-4F9B-87B3-52F2454C6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9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77C9B0-8FE6-45B1-936A-42F832D62C48}" type="slidenum">
              <a:rPr lang="pt-BR" smtClean="0"/>
              <a:pPr eaLnBrk="1" hangingPunct="1"/>
              <a:t>7</a:t>
            </a:fld>
            <a:endParaRPr lang="pt-BR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E6DC19-BA6A-4268-A376-04F3DB7D6FC1}" type="slidenum">
              <a:rPr lang="pt-BR" smtClean="0"/>
              <a:pPr eaLnBrk="1" hangingPunct="1"/>
              <a:t>53</a:t>
            </a:fld>
            <a:endParaRPr lang="pt-BR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8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5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64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91A93-8A13-41D0-BBA1-11D00FE2E1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01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12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30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3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62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4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61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1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4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F0A9-7B76-43AF-B391-92D25937D79F}" type="datetimeFigureOut">
              <a:rPr lang="pt-BR" smtClean="0"/>
              <a:t>20/03/2012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171A-3207-424C-B428-D11131CAFB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4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hyperlink" Target="pso1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Algoritmos Genéticos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46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PSO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Elementos do algoritmo: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i="1" smtClean="0">
                <a:latin typeface="Book Antiqua" pitchFamily="18" charset="0"/>
              </a:rPr>
              <a:t>A </a:t>
            </a:r>
            <a:r>
              <a:rPr lang="pt-BR" sz="2000" smtClean="0">
                <a:latin typeface="Book Antiqua" pitchFamily="18" charset="0"/>
              </a:rPr>
              <a:t>: população de </a:t>
            </a:r>
            <a:r>
              <a:rPr lang="pt-BR" sz="2000" i="1" smtClean="0">
                <a:latin typeface="Book Antiqua" pitchFamily="18" charset="0"/>
              </a:rPr>
              <a:t>agentes</a:t>
            </a:r>
            <a:r>
              <a:rPr lang="pt-BR" sz="2000" smtClean="0">
                <a:latin typeface="Book Antiqua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i="1" smtClean="0">
                <a:latin typeface="Book Antiqua" pitchFamily="18" charset="0"/>
              </a:rPr>
              <a:t>x</a:t>
            </a:r>
            <a:r>
              <a:rPr lang="pt-BR" sz="1800" i="1" baseline="-25000" smtClean="0">
                <a:latin typeface="Book Antiqua" pitchFamily="18" charset="0"/>
              </a:rPr>
              <a:t>i</a:t>
            </a:r>
            <a:r>
              <a:rPr lang="pt-BR" sz="1800" i="1" smtClean="0">
                <a:latin typeface="Book Antiqua" pitchFamily="18" charset="0"/>
              </a:rPr>
              <a:t> </a:t>
            </a:r>
            <a:r>
              <a:rPr lang="pt-BR" sz="2000" smtClean="0">
                <a:latin typeface="Book Antiqua" pitchFamily="18" charset="0"/>
              </a:rPr>
              <a:t>: </a:t>
            </a:r>
            <a:r>
              <a:rPr lang="pt-BR" sz="2000" i="1" smtClean="0">
                <a:latin typeface="Book Antiqua" pitchFamily="18" charset="0"/>
              </a:rPr>
              <a:t>posição</a:t>
            </a:r>
            <a:r>
              <a:rPr lang="pt-BR" sz="2000" smtClean="0">
                <a:latin typeface="Book Antiqua" pitchFamily="18" charset="0"/>
              </a:rPr>
              <a:t> do agente </a:t>
            </a:r>
            <a:r>
              <a:rPr lang="pt-BR" sz="2000" i="1" smtClean="0">
                <a:latin typeface="Book Antiqua" pitchFamily="18" charset="0"/>
              </a:rPr>
              <a:t>a</a:t>
            </a:r>
            <a:r>
              <a:rPr lang="pt-BR" sz="1800" i="1" baseline="-25000" smtClean="0">
                <a:latin typeface="Book Antiqua" pitchFamily="18" charset="0"/>
              </a:rPr>
              <a:t>i</a:t>
            </a:r>
            <a:r>
              <a:rPr lang="pt-BR" sz="2000" smtClean="0">
                <a:latin typeface="Book Antiqua" pitchFamily="18" charset="0"/>
              </a:rPr>
              <a:t> no espaço de soluções.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i="1" smtClean="0">
                <a:latin typeface="Book Antiqua" pitchFamily="18" charset="0"/>
              </a:rPr>
              <a:t>f </a:t>
            </a:r>
            <a:r>
              <a:rPr lang="pt-BR" sz="2000" smtClean="0">
                <a:latin typeface="Book Antiqua" pitchFamily="18" charset="0"/>
              </a:rPr>
              <a:t>: função de avaliação.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i="1" smtClean="0">
                <a:latin typeface="Book Antiqua" pitchFamily="18" charset="0"/>
              </a:rPr>
              <a:t>v</a:t>
            </a:r>
            <a:r>
              <a:rPr lang="pt-BR" sz="1800" i="1" baseline="-25000" smtClean="0">
                <a:latin typeface="Book Antiqua" pitchFamily="18" charset="0"/>
              </a:rPr>
              <a:t>i</a:t>
            </a:r>
            <a:r>
              <a:rPr lang="pt-BR" sz="1800" i="1" smtClean="0">
                <a:latin typeface="Book Antiqua" pitchFamily="18" charset="0"/>
              </a:rPr>
              <a:t> </a:t>
            </a:r>
            <a:r>
              <a:rPr lang="pt-BR" sz="2000" smtClean="0">
                <a:latin typeface="Book Antiqua" pitchFamily="18" charset="0"/>
              </a:rPr>
              <a:t>: velocidade do agente </a:t>
            </a:r>
            <a:r>
              <a:rPr lang="pt-BR" sz="2000" i="1" smtClean="0">
                <a:latin typeface="Book Antiqua" pitchFamily="18" charset="0"/>
              </a:rPr>
              <a:t>a</a:t>
            </a:r>
            <a:r>
              <a:rPr lang="pt-BR" sz="1800" i="1" baseline="-25000" smtClean="0">
                <a:latin typeface="Book Antiqua" pitchFamily="18" charset="0"/>
              </a:rPr>
              <a:t>i</a:t>
            </a:r>
            <a:r>
              <a:rPr lang="pt-BR" sz="2000" smtClean="0">
                <a:latin typeface="Book Antiqua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i="1" smtClean="0">
                <a:latin typeface="Book Antiqua" pitchFamily="18" charset="0"/>
              </a:rPr>
              <a:t>V(a</a:t>
            </a:r>
            <a:r>
              <a:rPr lang="pt-BR" sz="1800" i="1" baseline="-25000" smtClean="0">
                <a:latin typeface="Book Antiqua" pitchFamily="18" charset="0"/>
              </a:rPr>
              <a:t>i</a:t>
            </a:r>
            <a:r>
              <a:rPr lang="pt-BR" sz="2000" i="1" smtClean="0">
                <a:latin typeface="Book Antiqua" pitchFamily="18" charset="0"/>
              </a:rPr>
              <a:t>) </a:t>
            </a:r>
            <a:r>
              <a:rPr lang="pt-BR" sz="2000" smtClean="0">
                <a:latin typeface="Book Antiqua" pitchFamily="18" charset="0"/>
              </a:rPr>
              <a:t>: conjunto </a:t>
            </a:r>
            <a:r>
              <a:rPr lang="pt-BR" sz="2000" b="1" smtClean="0">
                <a:latin typeface="Book Antiqua" pitchFamily="18" charset="0"/>
              </a:rPr>
              <a:t>fixo</a:t>
            </a:r>
            <a:r>
              <a:rPr lang="pt-BR" sz="2000" smtClean="0">
                <a:latin typeface="Book Antiqua" pitchFamily="18" charset="0"/>
              </a:rPr>
              <a:t> de </a:t>
            </a:r>
            <a:r>
              <a:rPr lang="pt-BR" sz="2000" i="1" smtClean="0">
                <a:solidFill>
                  <a:srgbClr val="0000FF"/>
                </a:solidFill>
                <a:latin typeface="Book Antiqua" pitchFamily="18" charset="0"/>
              </a:rPr>
              <a:t>vizinhos</a:t>
            </a:r>
            <a:r>
              <a:rPr lang="pt-BR" sz="2000" smtClean="0">
                <a:latin typeface="Book Antiqua" pitchFamily="18" charset="0"/>
              </a:rPr>
              <a:t> do agente </a:t>
            </a:r>
            <a:r>
              <a:rPr lang="pt-BR" sz="2000" i="1" smtClean="0">
                <a:latin typeface="Book Antiqua" pitchFamily="18" charset="0"/>
              </a:rPr>
              <a:t>a</a:t>
            </a:r>
            <a:r>
              <a:rPr lang="pt-BR" sz="1800" i="1" baseline="-25000" smtClean="0">
                <a:latin typeface="Book Antiqua" pitchFamily="18" charset="0"/>
              </a:rPr>
              <a:t>i</a:t>
            </a:r>
            <a:r>
              <a:rPr lang="pt-BR" sz="2000" smtClean="0">
                <a:latin typeface="Book Antiqua" pitchFamily="18" charset="0"/>
              </a:rPr>
              <a:t>.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Todos os agentes estão conectados, direta ou indiretamente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Otimização Nuvem de Partículas</a:t>
            </a:r>
            <a:endParaRPr lang="en-US" sz="4000" smtClean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mtClean="0"/>
              <a:t> </a:t>
            </a:r>
            <a:r>
              <a:rPr lang="pt-BR" sz="2800" smtClean="0"/>
              <a:t>Vantagens</a:t>
            </a:r>
          </a:p>
          <a:p>
            <a:pPr lvl="1" eaLnBrk="1" hangingPunct="1"/>
            <a:r>
              <a:rPr lang="pt-BR" sz="2400" smtClean="0"/>
              <a:t>Insensível a mudança de escala das variáveis;</a:t>
            </a:r>
          </a:p>
          <a:p>
            <a:pPr lvl="1" eaLnBrk="1" hangingPunct="1"/>
            <a:r>
              <a:rPr lang="pt-BR" sz="2400" smtClean="0"/>
              <a:t>Implementação simples;</a:t>
            </a:r>
          </a:p>
          <a:p>
            <a:pPr lvl="1" eaLnBrk="1" hangingPunct="1"/>
            <a:r>
              <a:rPr lang="pt-BR" sz="2400" smtClean="0"/>
              <a:t>Adaptável a computadores paralelos;</a:t>
            </a:r>
          </a:p>
          <a:p>
            <a:pPr lvl="1" eaLnBrk="1" hangingPunct="1"/>
            <a:r>
              <a:rPr lang="pt-BR" sz="2400" smtClean="0"/>
              <a:t>Não requer cálculo de derivadas;</a:t>
            </a:r>
          </a:p>
          <a:p>
            <a:pPr lvl="1" eaLnBrk="1" hangingPunct="1"/>
            <a:r>
              <a:rPr lang="pt-BR" sz="2400" smtClean="0"/>
              <a:t>Poucos parâmetros para serem definidos pelo usuário;</a:t>
            </a:r>
          </a:p>
          <a:p>
            <a:pPr lvl="1" eaLnBrk="1" hangingPunct="1"/>
            <a:r>
              <a:rPr lang="pt-BR" sz="2400" smtClean="0"/>
              <a:t>Bom para encontrar o mínimo global;</a:t>
            </a:r>
          </a:p>
          <a:p>
            <a:pPr eaLnBrk="1" hangingPunct="1"/>
            <a:r>
              <a:rPr lang="pt-BR" sz="2800" smtClean="0"/>
              <a:t>Desvantagens</a:t>
            </a:r>
          </a:p>
          <a:p>
            <a:pPr lvl="1" eaLnBrk="1" hangingPunct="1"/>
            <a:r>
              <a:rPr lang="pt-BR" sz="2400" smtClean="0"/>
              <a:t>Rápido para localizar a bacia de atração das boas soluções, mas lento no ajuste fino da solução (como nos algoritmos genéticos).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7338" y="44450"/>
            <a:ext cx="8856662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>
                <a:latin typeface="Book Antiqua" pitchFamily="18" charset="0"/>
              </a:rPr>
              <a:t> Baseia-se no comportamento social dos pássaros em revoadas, cardumes de peixes e enxames de abelhas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>
                <a:latin typeface="Book Antiqua" pitchFamily="18" charset="0"/>
              </a:rPr>
              <a:t> Algoritmicamente, tem-se um conjunto de partículas que percorrem o espaço de busca apresentando comportamentos aleatórios em relação à individualidade e à sociabilidade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>
                <a:latin typeface="Book Antiqua" pitchFamily="18" charset="0"/>
              </a:rPr>
              <a:t> A individualidade de uma partícula está relacionada à ênfase dada, em seus movimentos, à melhor solução já encontrada por ela mesma, enquanto sua sociabilidade reflete o grau de importância dado por ela à melhor solução já encontrada por seus vizinhos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>
                <a:latin typeface="Book Antiqua" pitchFamily="18" charset="0"/>
              </a:rPr>
              <a:t> O conceito de vizinhança em </a:t>
            </a:r>
            <a:r>
              <a:rPr lang="pt-BR" sz="2400" i="1">
                <a:latin typeface="Book Antiqua" pitchFamily="18" charset="0"/>
              </a:rPr>
              <a:t>PSO</a:t>
            </a:r>
            <a:r>
              <a:rPr lang="pt-BR" sz="2400">
                <a:latin typeface="Book Antiqua" pitchFamily="18" charset="0"/>
              </a:rPr>
              <a:t> não é o mesmo utilizado pelas meta-heurísticas de busca por entornos, pois cada partícula, associada a uma solução que evolui, é vizinha de um conjunto de partículas que nunca é alterado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>
                <a:latin typeface="Book Antiqua" pitchFamily="18" charset="0"/>
              </a:rPr>
              <a:t> A estrutura de vizinhanças é construída de forma que os progressos obtidos em cada região tenham influência, potencialmente, em todas as partículas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>
                <a:latin typeface="Book Antiqua" pitchFamily="18" charset="0"/>
              </a:rPr>
              <a:t>Aplicações de </a:t>
            </a:r>
            <a:r>
              <a:rPr lang="pt-BR" sz="4000" i="1" smtClean="0">
                <a:latin typeface="Book Antiqua" pitchFamily="18" charset="0"/>
              </a:rPr>
              <a:t>PSO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636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Aplicações comuns: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Evolução de redes neurais artificiais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Extração de regras de RNAs</a:t>
            </a:r>
            <a:endParaRPr lang="en-US" sz="2000" smtClean="0">
              <a:latin typeface="Book Antiqua" pitchFamily="18" charset="0"/>
            </a:endParaRP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Escalonamento de tarefas  (</a:t>
            </a:r>
            <a:r>
              <a:rPr lang="en-US" sz="2000" i="1" smtClean="0">
                <a:latin typeface="Book Antiqua" pitchFamily="18" charset="0"/>
              </a:rPr>
              <a:t>Multi-objective Job shop scheduling</a:t>
            </a:r>
            <a:r>
              <a:rPr lang="en-US" sz="2000" smtClean="0">
                <a:latin typeface="Book Antiqua" pitchFamily="18" charset="0"/>
              </a:rPr>
              <a:t>)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Roteamento de veículos (</a:t>
            </a:r>
            <a:r>
              <a:rPr lang="en-US" sz="2000" i="1" smtClean="0">
                <a:latin typeface="Book Antiqua" pitchFamily="18" charset="0"/>
              </a:rPr>
              <a:t>Capacitated Vehicle Routing</a:t>
            </a:r>
            <a:r>
              <a:rPr lang="en-US" sz="2000" smtClean="0">
                <a:latin typeface="Book Antiqua" pitchFamily="18" charset="0"/>
              </a:rPr>
              <a:t>)</a:t>
            </a:r>
            <a:endParaRPr lang="pt-BR" sz="2000" smtClean="0">
              <a:latin typeface="Book Antiqua" pitchFamily="18" charset="0"/>
            </a:endParaRPr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Aplicação recente: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i="1" smtClean="0">
                <a:latin typeface="Book Antiqua" pitchFamily="18" charset="0"/>
              </a:rPr>
              <a:t>Bandwidth Minimization Problem </a:t>
            </a:r>
            <a:r>
              <a:rPr lang="pt-BR" sz="2000" smtClean="0">
                <a:latin typeface="Book Antiqua" pitchFamily="18" charset="0"/>
              </a:rPr>
              <a:t>- BMP (2003).</a:t>
            </a:r>
          </a:p>
          <a:p>
            <a:pPr marL="533400" indent="-5334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Algumas aplicações recentes (2004):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Caminho ótimo para operações de perfuração automatizadas.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Mineração de dados para tarefas de classificação.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Posicionamento de bases em computação móvel.</a:t>
            </a:r>
          </a:p>
          <a:p>
            <a:pPr marL="914400" lvl="1" indent="-4572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000" smtClean="0">
                <a:latin typeface="Book Antiqua" pitchFamily="18" charset="0"/>
              </a:rPr>
              <a:t>Aproximação poligonal ótima de curvas digitais.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para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16075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lignmen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48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ohesion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720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35375" y="1616075"/>
            <a:ext cx="435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itchFamily="18" charset="0"/>
                <a:cs typeface="Angsana New" pitchFamily="18" charset="-34"/>
              </a:rPr>
              <a:t>Separação</a:t>
            </a:r>
            <a:r>
              <a:rPr lang="th-TH" sz="2400">
                <a:latin typeface="Book Antiqua" pitchFamily="18" charset="0"/>
                <a:cs typeface="Angsana New" pitchFamily="18" charset="-34"/>
              </a:rPr>
              <a:t>: </a:t>
            </a:r>
            <a:r>
              <a:rPr lang="pt-BR" sz="2400">
                <a:latin typeface="Book Antiqua" pitchFamily="18" charset="0"/>
                <a:cs typeface="Angsana New" pitchFamily="18" charset="-34"/>
              </a:rPr>
              <a:t>usada para evitar aglomerações de partículas</a:t>
            </a:r>
            <a:endParaRPr lang="th-TH" sz="240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635375" y="3344863"/>
            <a:ext cx="4537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Book Antiqua" pitchFamily="18" charset="0"/>
                <a:cs typeface="Angsana New" pitchFamily="18" charset="-34"/>
              </a:rPr>
              <a:t>Alinhamento</a:t>
            </a:r>
            <a:r>
              <a:rPr lang="th-TH" sz="2400">
                <a:latin typeface="Book Antiqua" pitchFamily="18" charset="0"/>
                <a:cs typeface="Angsana New" pitchFamily="18" charset="-34"/>
              </a:rPr>
              <a:t>: </a:t>
            </a:r>
            <a:r>
              <a:rPr lang="pt-BR" sz="2400">
                <a:latin typeface="Book Antiqua" pitchFamily="18" charset="0"/>
                <a:cs typeface="Angsana New" pitchFamily="18" charset="-34"/>
              </a:rPr>
              <a:t>encaminhar a busca para a partícula “representante” do grupo</a:t>
            </a:r>
            <a:endParaRPr lang="th-TH" sz="240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35375" y="5072063"/>
            <a:ext cx="4176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itchFamily="18" charset="0"/>
                <a:cs typeface="Angsana New" pitchFamily="18" charset="-34"/>
              </a:rPr>
              <a:t>Coesão</a:t>
            </a:r>
            <a:r>
              <a:rPr lang="th-TH" sz="2400">
                <a:latin typeface="Book Antiqua" pitchFamily="18" charset="0"/>
                <a:cs typeface="Angsana New" pitchFamily="18" charset="-34"/>
              </a:rPr>
              <a:t>: </a:t>
            </a:r>
            <a:r>
              <a:rPr lang="pt-BR" sz="2400">
                <a:latin typeface="Book Antiqua" pitchFamily="18" charset="0"/>
                <a:cs typeface="Angsana New" pitchFamily="18" charset="-34"/>
              </a:rPr>
              <a:t>uma partícula movimenta-se na “média” dos seus vizinhos</a:t>
            </a:r>
            <a:endParaRPr lang="th-TH" sz="240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Imitando a natureza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333375"/>
            <a:ext cx="8605837" cy="6191250"/>
          </a:xfrm>
          <a:noFill/>
        </p:spPr>
        <p:txBody>
          <a:bodyPr>
            <a:normAutofit lnSpcReduction="10000"/>
          </a:bodyPr>
          <a:lstStyle/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PSO é um método baseado em população, como o Algoritmo Genético</a:t>
            </a:r>
          </a:p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Entretanto, o conceito básico é cooperação em vez da rivalidade </a:t>
            </a:r>
            <a:endParaRPr lang="en-US" sz="2400" smtClean="0">
              <a:latin typeface="Book Antiqua" pitchFamily="18" charset="0"/>
            </a:endParaRPr>
          </a:p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Apesar da semelhança com AG, esta técnica não usa operadores genéticos (crossover, mutação, etc) 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Uma partícula movimenta-se com velocidade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Usando a própria experiência</a:t>
            </a:r>
          </a:p>
          <a:p>
            <a:pPr marL="990600" lvl="1" indent="-5334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Além da experiência de todas as partículas</a:t>
            </a:r>
          </a:p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A idéia é similar ao bando de pássaros (ou cardume de peixes ou enxame de abelhas) procurando comida</a:t>
            </a:r>
          </a:p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Habilidade de troca de informações entre vizinhos</a:t>
            </a:r>
          </a:p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Habilidade de memorizar uma posição anterior</a:t>
            </a:r>
          </a:p>
          <a:p>
            <a:pPr marL="609600" indent="-609600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Habilidade de usar informações para tomada de decisões</a:t>
            </a:r>
            <a:endParaRPr lang="th-TH" sz="2400" smtClean="0">
              <a:latin typeface="Book Antiqua" pitchFamily="18" charset="0"/>
            </a:endParaRPr>
          </a:p>
        </p:txBody>
      </p:sp>
    </p:spTree>
  </p:cSld>
  <p:clrMapOvr>
    <a:masterClrMapping/>
  </p:clrMapOvr>
  <p:transition advTm="18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Notação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88" y="1600200"/>
            <a:ext cx="69818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Notação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2071688"/>
            <a:ext cx="7477125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789488" y="1808163"/>
            <a:ext cx="4211637" cy="1625600"/>
          </a:xfrm>
          <a:prstGeom prst="rect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itchFamily="18" charset="0"/>
                <a:cs typeface="Arial" charset="0"/>
              </a:rPr>
              <a:t>Força a partícula a mover-se na mesma direção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itchFamily="18" charset="0"/>
                <a:cs typeface="Arial" charset="0"/>
              </a:rPr>
              <a:t>Tendência para seguir a própria direção com a mesma velocidade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itchFamily="18" charset="0"/>
              </a:rPr>
              <a:t>Atualização da velocidade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4325" y="1341438"/>
            <a:ext cx="7354888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Book Antiqua" pitchFamily="18" charset="0"/>
              </a:rPr>
              <a:t>	</a:t>
            </a:r>
            <a:r>
              <a:rPr lang="en-US" sz="2400" smtClean="0">
                <a:latin typeface="Book Antiqua" pitchFamily="18" charset="0"/>
              </a:rPr>
              <a:t>Três termos definem uma nova velocidade para uma partícula:</a:t>
            </a:r>
          </a:p>
          <a:p>
            <a:pPr eaLnBrk="1" hangingPunct="1"/>
            <a:endParaRPr lang="en-US" sz="2400" smtClean="0">
              <a:solidFill>
                <a:schemeClr val="hlink"/>
              </a:solidFill>
              <a:latin typeface="Book Antiqua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950" y="2922588"/>
            <a:ext cx="4703763" cy="3032125"/>
            <a:chOff x="96" y="1497"/>
            <a:chExt cx="2963" cy="1910"/>
          </a:xfrm>
        </p:grpSpPr>
        <p:sp>
          <p:nvSpPr>
            <p:cNvPr id="14344" name="Oval 6"/>
            <p:cNvSpPr>
              <a:spLocks noChangeArrowheads="1"/>
            </p:cNvSpPr>
            <p:nvPr/>
          </p:nvSpPr>
          <p:spPr bwMode="auto">
            <a:xfrm>
              <a:off x="96" y="2208"/>
              <a:ext cx="384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72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1268" y="1497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9900"/>
                  </a:solidFill>
                  <a:latin typeface="Book Antiqua" pitchFamily="18" charset="0"/>
                  <a:cs typeface="Arial" charset="0"/>
                </a:rPr>
                <a:t>1. Termo de inércia</a:t>
              </a: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 flipV="1">
              <a:off x="480" y="2352"/>
              <a:ext cx="76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1248" y="2169"/>
              <a:ext cx="1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2. Termo cognitivo</a:t>
              </a:r>
            </a:p>
          </p:txBody>
        </p:sp>
        <p:sp>
          <p:nvSpPr>
            <p:cNvPr id="14349" name="Line 11"/>
            <p:cNvSpPr>
              <a:spLocks noChangeShapeType="1"/>
            </p:cNvSpPr>
            <p:nvPr/>
          </p:nvSpPr>
          <p:spPr bwMode="auto">
            <a:xfrm>
              <a:off x="480" y="2496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0" name="Text Box 12"/>
            <p:cNvSpPr txBox="1">
              <a:spLocks noChangeArrowheads="1"/>
            </p:cNvSpPr>
            <p:nvPr/>
          </p:nvSpPr>
          <p:spPr bwMode="auto">
            <a:xfrm>
              <a:off x="1252" y="2889"/>
              <a:ext cx="1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itchFamily="18" charset="0"/>
                  <a:cs typeface="Arial" charset="0"/>
                </a:rPr>
                <a:t>3. Termo de </a:t>
              </a:r>
            </a:p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itchFamily="18" charset="0"/>
                  <a:cs typeface="Arial" charset="0"/>
                </a:rPr>
                <a:t>aprendizado social</a:t>
              </a: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789488" y="3495675"/>
            <a:ext cx="4211637" cy="16256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itchFamily="18" charset="0"/>
              </a:rPr>
              <a:t>Melhora o indivíduo</a:t>
            </a:r>
            <a:endParaRPr lang="en-US" sz="2000" b="1">
              <a:solidFill>
                <a:srgbClr val="009900"/>
              </a:solidFill>
              <a:latin typeface="Book Antiqua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itchFamily="18" charset="0"/>
              </a:rPr>
              <a:t>Força a partícula a voltar a uma posição anterior que seja melhor do que a atual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itchFamily="18" charset="0"/>
              </a:rPr>
              <a:t>Tendência conservativa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789488" y="5192713"/>
            <a:ext cx="4211637" cy="16256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itchFamily="18" charset="0"/>
              </a:rPr>
              <a:t>Força a partícula a seguir a direção de seus melhores vizinhos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itchFamily="18" charset="0"/>
              </a:rPr>
              <a:t>Como em todo rebanho, mas seguindo os melhores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 build="p"/>
      <p:bldP spid="34829" grpId="0" animBg="1"/>
      <p:bldP spid="348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Book Antiqua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Idéia básica: </a:t>
            </a:r>
            <a:r>
              <a:rPr lang="en-US" sz="3200" smtClean="0">
                <a:latin typeface="Book Antiqua" pitchFamily="18" charset="0"/>
              </a:rPr>
              <a:t>comportamento cognitivo</a:t>
            </a:r>
            <a:endParaRPr lang="en-US" sz="2500" smtClean="0">
              <a:latin typeface="Book Antiqua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95400" y="5481638"/>
            <a:ext cx="669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Book Antiqua" pitchFamily="18" charset="0"/>
                <a:cs typeface="Arial" charset="0"/>
              </a:rPr>
              <a:t>Um indivíduo lembra do conhecimento passado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504950" y="2759075"/>
            <a:ext cx="2133600" cy="1765300"/>
          </a:xfrm>
          <a:custGeom>
            <a:avLst/>
            <a:gdLst>
              <a:gd name="T0" fmla="*/ 0 w 1248"/>
              <a:gd name="T1" fmla="*/ 1765300 h 968"/>
              <a:gd name="T2" fmla="*/ 656492 w 1248"/>
              <a:gd name="T3" fmla="*/ 277196 h 968"/>
              <a:gd name="T4" fmla="*/ 2133600 w 1248"/>
              <a:gd name="T5" fmla="*/ 102125 h 968"/>
              <a:gd name="T6" fmla="*/ 0 60000 65536"/>
              <a:gd name="T7" fmla="*/ 0 60000 65536"/>
              <a:gd name="T8" fmla="*/ 0 60000 65536"/>
              <a:gd name="T9" fmla="*/ 0 w 1248"/>
              <a:gd name="T10" fmla="*/ 0 h 968"/>
              <a:gd name="T11" fmla="*/ 1248 w 1248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8">
                <a:moveTo>
                  <a:pt x="0" y="968"/>
                </a:moveTo>
                <a:cubicBezTo>
                  <a:pt x="88" y="636"/>
                  <a:pt x="176" y="304"/>
                  <a:pt x="384" y="152"/>
                </a:cubicBezTo>
                <a:cubicBezTo>
                  <a:pt x="592" y="0"/>
                  <a:pt x="1104" y="64"/>
                  <a:pt x="124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4857750" y="1704975"/>
            <a:ext cx="2133600" cy="1371600"/>
          </a:xfrm>
          <a:custGeom>
            <a:avLst/>
            <a:gdLst>
              <a:gd name="T0" fmla="*/ 0 w 1344"/>
              <a:gd name="T1" fmla="*/ 1155700 h 864"/>
              <a:gd name="T2" fmla="*/ 533400 w 1344"/>
              <a:gd name="T3" fmla="*/ 914400 h 864"/>
              <a:gd name="T4" fmla="*/ 1143000 w 1344"/>
              <a:gd name="T5" fmla="*/ 76200 h 864"/>
              <a:gd name="T6" fmla="*/ 2133600 w 134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64"/>
              <a:gd name="T14" fmla="*/ 1344 w 134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64">
                <a:moveTo>
                  <a:pt x="0" y="728"/>
                </a:moveTo>
                <a:cubicBezTo>
                  <a:pt x="55" y="703"/>
                  <a:pt x="216" y="689"/>
                  <a:pt x="336" y="576"/>
                </a:cubicBezTo>
                <a:cubicBezTo>
                  <a:pt x="456" y="463"/>
                  <a:pt x="552" y="0"/>
                  <a:pt x="720" y="48"/>
                </a:cubicBezTo>
                <a:cubicBezTo>
                  <a:pt x="888" y="96"/>
                  <a:pt x="1264" y="744"/>
                  <a:pt x="134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162550" y="1781175"/>
            <a:ext cx="3276600" cy="990600"/>
          </a:xfrm>
          <a:prstGeom prst="cloudCallout">
            <a:avLst>
              <a:gd name="adj1" fmla="val 7704"/>
              <a:gd name="adj2" fmla="val 69069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924964">
            <a:off x="2332038" y="3824288"/>
            <a:ext cx="3894137" cy="574675"/>
          </a:xfrm>
          <a:prstGeom prst="leftArrow">
            <a:avLst>
              <a:gd name="adj1" fmla="val 46796"/>
              <a:gd name="adj2" fmla="val 41787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4579938"/>
            <a:ext cx="1639888" cy="854075"/>
            <a:chOff x="544" y="3203"/>
            <a:chExt cx="1033" cy="538"/>
          </a:xfrm>
        </p:grpSpPr>
        <p:sp>
          <p:nvSpPr>
            <p:cNvPr id="15376" name="Text Box 10"/>
            <p:cNvSpPr txBox="1">
              <a:spLocks noChangeArrowheads="1"/>
            </p:cNvSpPr>
            <p:nvPr/>
          </p:nvSpPr>
          <p:spPr bwMode="auto">
            <a:xfrm>
              <a:off x="544" y="3453"/>
              <a:ext cx="1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10</a:t>
              </a:r>
            </a:p>
          </p:txBody>
        </p:sp>
        <p:pic>
          <p:nvPicPr>
            <p:cNvPr id="1537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48038" y="2636838"/>
            <a:ext cx="1487487" cy="854075"/>
            <a:chOff x="544" y="3203"/>
            <a:chExt cx="937" cy="538"/>
          </a:xfrm>
        </p:grpSpPr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8</a:t>
              </a:r>
            </a:p>
          </p:txBody>
        </p:sp>
        <p:pic>
          <p:nvPicPr>
            <p:cNvPr id="1537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408738" y="3140075"/>
            <a:ext cx="1487487" cy="854075"/>
            <a:chOff x="544" y="3203"/>
            <a:chExt cx="937" cy="538"/>
          </a:xfrm>
        </p:grpSpPr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5</a:t>
              </a:r>
            </a:p>
          </p:txBody>
        </p:sp>
        <p:pic>
          <p:nvPicPr>
            <p:cNvPr id="1537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 animBg="1"/>
      <p:bldP spid="35847" grpId="0" animBg="1"/>
      <p:bldP spid="358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19125"/>
            <a:ext cx="86963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17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Book Antiqua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Idéia básica: </a:t>
            </a:r>
            <a:r>
              <a:rPr lang="en-US" sz="3200" smtClean="0">
                <a:latin typeface="Book Antiqua" pitchFamily="18" charset="0"/>
              </a:rPr>
              <a:t>comportamento social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58888" y="5553075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ook Antiqua" pitchFamily="18" charset="0"/>
                <a:cs typeface="Arial" charset="0"/>
              </a:rPr>
              <a:t>Um indivíduo adquire conhecimento dos demais membros do grupo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447925" y="1700213"/>
            <a:ext cx="3203575" cy="990600"/>
          </a:xfrm>
          <a:prstGeom prst="cloudCallout">
            <a:avLst>
              <a:gd name="adj1" fmla="val -13824"/>
              <a:gd name="adj2" fmla="val 81412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-9687742">
            <a:off x="4348163" y="3663950"/>
            <a:ext cx="2889250" cy="574675"/>
          </a:xfrm>
          <a:prstGeom prst="leftArrow">
            <a:avLst>
              <a:gd name="adj1" fmla="val 46796"/>
              <a:gd name="adj2" fmla="val 31004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08288" y="3068638"/>
            <a:ext cx="1474787" cy="854075"/>
            <a:chOff x="544" y="3203"/>
            <a:chExt cx="929" cy="538"/>
          </a:xfrm>
        </p:grpSpPr>
        <p:sp>
          <p:nvSpPr>
            <p:cNvPr id="16404" name="Text Box 8"/>
            <p:cNvSpPr txBox="1">
              <a:spLocks noChangeArrowheads="1"/>
            </p:cNvSpPr>
            <p:nvPr/>
          </p:nvSpPr>
          <p:spPr bwMode="auto">
            <a:xfrm>
              <a:off x="544" y="345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400">
                <a:latin typeface="Book Antiqua" pitchFamily="18" charset="0"/>
                <a:cs typeface="Arial" charset="0"/>
              </a:endParaRPr>
            </a:p>
          </p:txBody>
        </p:sp>
        <p:pic>
          <p:nvPicPr>
            <p:cNvPr id="1640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9138" y="2276475"/>
            <a:ext cx="1487487" cy="1204913"/>
            <a:chOff x="544" y="3203"/>
            <a:chExt cx="937" cy="759"/>
          </a:xfrm>
        </p:grpSpPr>
        <p:sp>
          <p:nvSpPr>
            <p:cNvPr id="16402" name="Text Box 11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1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1</a:t>
              </a:r>
            </a:p>
          </p:txBody>
        </p:sp>
        <p:pic>
          <p:nvPicPr>
            <p:cNvPr id="1640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00113" y="3895725"/>
            <a:ext cx="1487487" cy="1204913"/>
            <a:chOff x="544" y="3203"/>
            <a:chExt cx="937" cy="759"/>
          </a:xfrm>
        </p:grpSpPr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2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3</a:t>
              </a:r>
            </a:p>
          </p:txBody>
        </p:sp>
        <p:pic>
          <p:nvPicPr>
            <p:cNvPr id="1640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61038" y="1771650"/>
            <a:ext cx="1487487" cy="1204913"/>
            <a:chOff x="544" y="3203"/>
            <a:chExt cx="937" cy="759"/>
          </a:xfrm>
        </p:grpSpPr>
        <p:sp>
          <p:nvSpPr>
            <p:cNvPr id="16398" name="Text Box 17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3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2</a:t>
              </a:r>
            </a:p>
          </p:txBody>
        </p:sp>
        <p:pic>
          <p:nvPicPr>
            <p:cNvPr id="16399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11975" y="4148138"/>
            <a:ext cx="1487488" cy="1204912"/>
            <a:chOff x="544" y="3203"/>
            <a:chExt cx="937" cy="759"/>
          </a:xfrm>
        </p:grpSpPr>
        <p:sp>
          <p:nvSpPr>
            <p:cNvPr id="16396" name="Text Box 20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4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4</a:t>
              </a:r>
            </a:p>
          </p:txBody>
        </p:sp>
        <p:pic>
          <p:nvPicPr>
            <p:cNvPr id="16397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68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32363" y="3355975"/>
            <a:ext cx="2627312" cy="360363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156325" y="2925763"/>
            <a:ext cx="1588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06988" y="2565400"/>
            <a:ext cx="2309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itchFamily="18" charset="0"/>
              </a:rPr>
              <a:t>aprendizado social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051050" y="3357563"/>
            <a:ext cx="2592388" cy="360362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325563" y="3357563"/>
            <a:ext cx="395287" cy="360362"/>
          </a:xfrm>
          <a:prstGeom prst="rect">
            <a:avLst/>
          </a:prstGeom>
          <a:solidFill>
            <a:srgbClr val="F8F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28600" y="152082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>
                <a:latin typeface="Book Antiqua" pitchFamily="18" charset="0"/>
                <a:cs typeface="Arial" charset="0"/>
              </a:rPr>
              <a:t>PSO</a:t>
            </a:r>
            <a:r>
              <a:rPr lang="en-US" sz="2400">
                <a:latin typeface="Book Antiqua" pitchFamily="18" charset="0"/>
                <a:cs typeface="Arial" charset="0"/>
              </a:rPr>
              <a:t> tradicional – Eberhart, R. C. and Kennedy, J. (1995)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77275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itchFamily="18" charset="0"/>
              </a:rPr>
              <a:t>Atualização de velocidade e posição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541463" y="2960688"/>
            <a:ext cx="15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73150" y="2600325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itchFamily="18" charset="0"/>
              </a:rPr>
              <a:t>inércia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449638" y="2960688"/>
            <a:ext cx="1587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08288" y="2600325"/>
            <a:ext cx="1236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FF"/>
                </a:solidFill>
                <a:latin typeface="Book Antiqua" pitchFamily="18" charset="0"/>
              </a:rPr>
              <a:t>cognitivo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30188" y="2276475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>
                <a:latin typeface="Book Antiqua" pitchFamily="18" charset="0"/>
              </a:rPr>
              <a:t>	Para cada agente </a:t>
            </a:r>
            <a:r>
              <a:rPr lang="pt-BR" sz="2400" i="1">
                <a:latin typeface="Book Antiqua" pitchFamily="18" charset="0"/>
              </a:rPr>
              <a:t>a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>
                <a:latin typeface="Book Antiqua" pitchFamily="18" charset="0"/>
              </a:rPr>
              <a:t> :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endParaRPr lang="pt-BR" sz="2400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 i="1">
                <a:latin typeface="Book Antiqua" pitchFamily="18" charset="0"/>
              </a:rPr>
              <a:t>v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= wv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+ </a:t>
            </a:r>
            <a:r>
              <a:rPr lang="el-GR" sz="2400" i="1">
                <a:latin typeface="Book Antiqua" pitchFamily="18" charset="0"/>
              </a:rPr>
              <a:t>η</a:t>
            </a:r>
            <a:r>
              <a:rPr lang="pt-BR" sz="2400" baseline="-25000">
                <a:latin typeface="Book Antiqua" pitchFamily="18" charset="0"/>
              </a:rPr>
              <a:t>1</a:t>
            </a:r>
            <a:r>
              <a:rPr lang="pt-BR" sz="2400" i="1">
                <a:latin typeface="Book Antiqua" pitchFamily="18" charset="0"/>
              </a:rPr>
              <a:t>.rand().(pbest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- x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) + </a:t>
            </a:r>
            <a:r>
              <a:rPr lang="el-GR" sz="2400" i="1">
                <a:latin typeface="Book Antiqua" pitchFamily="18" charset="0"/>
              </a:rPr>
              <a:t>η</a:t>
            </a:r>
            <a:r>
              <a:rPr lang="pt-BR" sz="2400" baseline="-25000">
                <a:latin typeface="Book Antiqua" pitchFamily="18" charset="0"/>
              </a:rPr>
              <a:t>2</a:t>
            </a:r>
            <a:r>
              <a:rPr lang="pt-BR" sz="2400" i="1">
                <a:latin typeface="Book Antiqua" pitchFamily="18" charset="0"/>
              </a:rPr>
              <a:t>.rand().(gbest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- x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 i="1">
                <a:latin typeface="Book Antiqua" pitchFamily="18" charset="0"/>
              </a:rPr>
              <a:t>x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= x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+ v</a:t>
            </a:r>
            <a:r>
              <a:rPr lang="pt-BR" sz="2400" i="1" baseline="-25000">
                <a:latin typeface="Book Antiqua" pitchFamily="18" charset="0"/>
              </a:rPr>
              <a:t>i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>
                <a:latin typeface="Book Antiqua" pitchFamily="18" charset="0"/>
              </a:rPr>
              <a:t>	onde: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 i="1">
                <a:latin typeface="Book Antiqua" pitchFamily="18" charset="0"/>
              </a:rPr>
              <a:t>pbest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>
                <a:latin typeface="Book Antiqua" pitchFamily="18" charset="0"/>
              </a:rPr>
              <a:t> é a melhor posição em que a partícula </a:t>
            </a:r>
            <a:r>
              <a:rPr lang="pt-BR" sz="2400" i="1">
                <a:latin typeface="Book Antiqua" pitchFamily="18" charset="0"/>
              </a:rPr>
              <a:t>a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>
                <a:latin typeface="Book Antiqua" pitchFamily="18" charset="0"/>
              </a:rPr>
              <a:t> já esteve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 i="1">
                <a:latin typeface="Book Antiqua" pitchFamily="18" charset="0"/>
              </a:rPr>
              <a:t>gbest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 i="1">
                <a:latin typeface="Book Antiqua" pitchFamily="18" charset="0"/>
              </a:rPr>
              <a:t> </a:t>
            </a:r>
            <a:r>
              <a:rPr lang="pt-BR" sz="2400">
                <a:latin typeface="Book Antiqua" pitchFamily="18" charset="0"/>
              </a:rPr>
              <a:t>é a melhor posição em que algum vizinho de </a:t>
            </a:r>
            <a:r>
              <a:rPr lang="pt-BR" sz="2400" i="1">
                <a:latin typeface="Book Antiqua" pitchFamily="18" charset="0"/>
              </a:rPr>
              <a:t>a</a:t>
            </a:r>
            <a:r>
              <a:rPr lang="pt-BR" sz="2400" i="1" baseline="-25000">
                <a:latin typeface="Book Antiqua" pitchFamily="18" charset="0"/>
              </a:rPr>
              <a:t>i</a:t>
            </a:r>
            <a:r>
              <a:rPr lang="pt-BR" sz="2400">
                <a:latin typeface="Book Antiqua" pitchFamily="18" charset="0"/>
              </a:rPr>
              <a:t> já esteve.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pt-BR" sz="2400" i="1">
                <a:latin typeface="Book Antiqua" pitchFamily="18" charset="0"/>
              </a:rPr>
              <a:t>w</a:t>
            </a:r>
            <a:r>
              <a:rPr lang="pt-BR" sz="2400">
                <a:latin typeface="Book Antiqua" pitchFamily="18" charset="0"/>
              </a:rPr>
              <a:t> é o peso de inércia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/>
      <p:bldP spid="37893" grpId="0" animBg="1"/>
      <p:bldP spid="37894" grpId="0" animBg="1"/>
      <p:bldP spid="37895" grpId="0"/>
      <p:bldP spid="37897" grpId="0" animBg="1"/>
      <p:bldP spid="37898" grpId="0"/>
      <p:bldP spid="37899" grpId="0" animBg="1"/>
      <p:bldP spid="37900" grpId="0"/>
      <p:bldP spid="37901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536825" y="1150938"/>
            <a:ext cx="3889375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Inicialize as partículas com posições aleatórias e velocidades nulas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790825" y="2235200"/>
            <a:ext cx="3403600" cy="287338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Calcular os valores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2411413" y="3024188"/>
            <a:ext cx="4157662" cy="836612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Compare os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com os melhores valores do indivíduo (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) e dos demais (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gbest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)</a:t>
            </a:r>
            <a:endParaRPr lang="en-US" i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573338" y="4149725"/>
            <a:ext cx="3816350" cy="935038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O critério de parada está  satisfeito?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717800" y="5761038"/>
            <a:ext cx="3527425" cy="287337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Atualize velocidades e posições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922713" y="368300"/>
            <a:ext cx="1103312" cy="3810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Início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6786563" y="4437063"/>
            <a:ext cx="1101725" cy="3683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Fim</a:t>
            </a:r>
          </a:p>
        </p:txBody>
      </p:sp>
      <p:cxnSp>
        <p:nvCxnSpPr>
          <p:cNvPr id="38921" name="AutoShape 9"/>
          <p:cNvCxnSpPr>
            <a:cxnSpLocks noChangeShapeType="1"/>
            <a:stCxn id="38914" idx="2"/>
            <a:endCxn id="38915" idx="0"/>
          </p:cNvCxnSpPr>
          <p:nvPr/>
        </p:nvCxnSpPr>
        <p:spPr bwMode="auto">
          <a:xfrm>
            <a:off x="4481513" y="1712913"/>
            <a:ext cx="11112" cy="522287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0"/>
          <p:cNvCxnSpPr>
            <a:cxnSpLocks noChangeShapeType="1"/>
            <a:stCxn id="38919" idx="2"/>
            <a:endCxn id="38914" idx="0"/>
          </p:cNvCxnSpPr>
          <p:nvPr/>
        </p:nvCxnSpPr>
        <p:spPr bwMode="auto">
          <a:xfrm>
            <a:off x="4475163" y="749300"/>
            <a:ext cx="6350" cy="4016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AutoShape 11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4491038" y="2522538"/>
            <a:ext cx="1587" cy="50165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AutoShape 12"/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flipH="1">
            <a:off x="4481513" y="3860800"/>
            <a:ext cx="9525" cy="28892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3"/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4481513" y="5084763"/>
            <a:ext cx="0" cy="67627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4"/>
          <p:cNvCxnSpPr>
            <a:cxnSpLocks noChangeShapeType="1"/>
          </p:cNvCxnSpPr>
          <p:nvPr/>
        </p:nvCxnSpPr>
        <p:spPr bwMode="auto">
          <a:xfrm>
            <a:off x="6389688" y="4616450"/>
            <a:ext cx="396875" cy="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15"/>
          <p:cNvCxnSpPr>
            <a:cxnSpLocks noChangeShapeType="1"/>
            <a:stCxn id="38918" idx="2"/>
            <a:endCxn id="38915" idx="1"/>
          </p:cNvCxnSpPr>
          <p:nvPr/>
        </p:nvCxnSpPr>
        <p:spPr bwMode="auto">
          <a:xfrm rot="16200000" flipV="1">
            <a:off x="1801813" y="3368675"/>
            <a:ext cx="3668712" cy="1690688"/>
          </a:xfrm>
          <a:prstGeom prst="bentConnector4">
            <a:avLst>
              <a:gd name="adj1" fmla="val -6190"/>
              <a:gd name="adj2" fmla="val 138588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300788" y="4329113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464050" y="5221288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8" grpId="0"/>
      <p:bldP spid="389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90525"/>
            <a:ext cx="71818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4648200" y="4038600"/>
            <a:ext cx="228600" cy="2286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1</a:t>
            </a:r>
            <a:endParaRPr lang="fr-FR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1242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2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75438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3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400675" y="1258888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Book Antiqua" pitchFamily="18" charset="0"/>
                <a:cs typeface="Arial" charset="0"/>
              </a:rPr>
              <a:t>Problema de minimização</a:t>
            </a:r>
            <a:endParaRPr lang="fr-FR" sz="2400">
              <a:solidFill>
                <a:srgbClr val="FF33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019925" y="598328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245350" y="59118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7019925" y="6288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207250" y="6230938"/>
            <a:ext cx="168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outra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3276600" y="2133600"/>
            <a:ext cx="533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6705600" y="3200400"/>
            <a:ext cx="838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79388" y="5805488"/>
            <a:ext cx="427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pitchFamily="18" charset="0"/>
              </a:rPr>
              <a:t>Inicialização as posições 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pitchFamily="18" charset="0"/>
              </a:rPr>
              <a:t>Criando o vetor de velocidades</a:t>
            </a:r>
            <a:endParaRPr lang="fr-FR" sz="200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itchFamily="18" charset="0"/>
              </a:rPr>
              <a:t>Exemplo: </a:t>
            </a:r>
            <a:r>
              <a:rPr lang="en-US" sz="3600" smtClean="0">
                <a:solidFill>
                  <a:schemeClr val="tx1"/>
                </a:solidFill>
                <a:latin typeface="Book Antiqua" pitchFamily="18" charset="0"/>
              </a:rPr>
              <a:t>1ª Iteração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/>
      <p:bldP spid="39943" grpId="0" animBg="1"/>
      <p:bldP spid="39944" grpId="0"/>
      <p:bldP spid="39945" grpId="0" animBg="1"/>
      <p:bldP spid="39946" grpId="0"/>
      <p:bldP spid="39947" grpId="0" animBg="1"/>
      <p:bldP spid="39948" grpId="0" animBg="1"/>
      <p:bldP spid="399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46482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1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648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1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7338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2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477000" y="3581400"/>
            <a:ext cx="228600" cy="2286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3</a:t>
            </a:r>
            <a:endParaRPr lang="fr-FR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962400" y="2971800"/>
            <a:ext cx="990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4876800" y="38862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Exemplo: </a:t>
            </a:r>
            <a:r>
              <a:rPr lang="en-US" sz="3600" smtClean="0">
                <a:latin typeface="Book Antiqua" pitchFamily="18" charset="0"/>
              </a:rPr>
              <a:t>2ª Iteração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400675" y="1258888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Book Antiqua" pitchFamily="18" charset="0"/>
                <a:cs typeface="Arial" charset="0"/>
              </a:rPr>
              <a:t>Problema de minimização</a:t>
            </a:r>
            <a:endParaRPr lang="fr-FR" sz="2400">
              <a:solidFill>
                <a:srgbClr val="FF33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7019925" y="598328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245350" y="59118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7019925" y="6288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207250" y="6230938"/>
            <a:ext cx="168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outra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79388" y="5805488"/>
            <a:ext cx="4716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pitchFamily="18" charset="0"/>
              </a:rPr>
              <a:t>Atualizando as posições 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pitchFamily="18" charset="0"/>
              </a:rPr>
              <a:t>Modificando o vetor de velocidades</a:t>
            </a:r>
            <a:endParaRPr lang="fr-FR" sz="200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2879725" y="4570413"/>
            <a:ext cx="228600" cy="228600"/>
          </a:xfrm>
          <a:prstGeom prst="ellips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3114675" y="4189413"/>
            <a:ext cx="14414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4611688" y="4016375"/>
            <a:ext cx="228600" cy="228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872163" y="3662363"/>
            <a:ext cx="228600" cy="228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860925" y="3808413"/>
            <a:ext cx="99060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669088" y="3392488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6100763" y="3544888"/>
            <a:ext cx="5334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187450" y="5734050"/>
            <a:ext cx="214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Book Antiqua" pitchFamily="18" charset="0"/>
                <a:cs typeface="Arial" charset="0"/>
              </a:rPr>
              <a:t>Termo de inércia</a:t>
            </a:r>
            <a:endParaRPr lang="fr-FR" sz="2000" b="1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2875" y="6019800"/>
            <a:ext cx="392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Book Antiqua" pitchFamily="18" charset="0"/>
                <a:cs typeface="Arial" charset="0"/>
              </a:rPr>
              <a:t>Melhor posição individual (</a:t>
            </a:r>
            <a:r>
              <a:rPr lang="en-US" sz="2000" i="1">
                <a:latin typeface="Book Antiqua" pitchFamily="18" charset="0"/>
                <a:cs typeface="Arial" charset="0"/>
              </a:rPr>
              <a:t>pbest</a:t>
            </a:r>
            <a:r>
              <a:rPr lang="en-US" sz="2000">
                <a:latin typeface="Book Antiqua" pitchFamily="18" charset="0"/>
                <a:cs typeface="Arial" charset="0"/>
              </a:rPr>
              <a:t>)</a:t>
            </a:r>
            <a:endParaRPr lang="fr-FR" sz="2000">
              <a:latin typeface="Book Antiqua" pitchFamily="18" charset="0"/>
              <a:cs typeface="Arial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572000" y="461963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859338" y="458788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Posição atual (</a:t>
            </a:r>
            <a:r>
              <a:rPr lang="en-US" i="1">
                <a:latin typeface="Book Antiqua" pitchFamily="18" charset="0"/>
                <a:cs typeface="Arial" charset="0"/>
              </a:rPr>
              <a:t>x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572000" y="9953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859338" y="930275"/>
            <a:ext cx="381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posição do indivíduo (</a:t>
            </a:r>
            <a:r>
              <a:rPr lang="en-US" i="1"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635125" y="4537075"/>
            <a:ext cx="242888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235325" y="4841875"/>
            <a:ext cx="166688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859213" y="54546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392613" y="4308475"/>
            <a:ext cx="762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64" name="AutoShape 12"/>
          <p:cNvCxnSpPr>
            <a:cxnSpLocks noChangeShapeType="1"/>
            <a:stCxn id="23560" idx="4"/>
            <a:endCxn id="23571" idx="2"/>
          </p:cNvCxnSpPr>
          <p:nvPr/>
        </p:nvCxnSpPr>
        <p:spPr bwMode="auto">
          <a:xfrm rot="16200000" flipH="1">
            <a:off x="1816894" y="4706144"/>
            <a:ext cx="746125" cy="865187"/>
          </a:xfrm>
          <a:prstGeom prst="curvedConnector2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/>
          <p:cNvCxnSpPr>
            <a:cxnSpLocks noChangeShapeType="1"/>
            <a:stCxn id="23571" idx="6"/>
            <a:endCxn id="23561" idx="2"/>
          </p:cNvCxnSpPr>
          <p:nvPr/>
        </p:nvCxnSpPr>
        <p:spPr bwMode="auto">
          <a:xfrm flipV="1">
            <a:off x="2713038" y="4956175"/>
            <a:ext cx="522287" cy="555625"/>
          </a:xfrm>
          <a:prstGeom prst="curvedConnector3">
            <a:avLst>
              <a:gd name="adj1" fmla="val 49847"/>
            </a:avLst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/>
          <p:cNvCxnSpPr>
            <a:cxnSpLocks noChangeShapeType="1"/>
            <a:stCxn id="23561" idx="6"/>
          </p:cNvCxnSpPr>
          <p:nvPr/>
        </p:nvCxnSpPr>
        <p:spPr bwMode="auto">
          <a:xfrm>
            <a:off x="3402013" y="4956175"/>
            <a:ext cx="519112" cy="609600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AutoShape 15"/>
          <p:cNvCxnSpPr>
            <a:cxnSpLocks noChangeShapeType="1"/>
            <a:stCxn id="23562" idx="6"/>
            <a:endCxn id="23563" idx="2"/>
          </p:cNvCxnSpPr>
          <p:nvPr/>
        </p:nvCxnSpPr>
        <p:spPr bwMode="auto">
          <a:xfrm flipV="1">
            <a:off x="4164013" y="4422775"/>
            <a:ext cx="228600" cy="118427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5383213" y="41560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69" name="AutoShape 17"/>
          <p:cNvCxnSpPr>
            <a:cxnSpLocks noChangeShapeType="1"/>
            <a:stCxn id="23563" idx="6"/>
            <a:endCxn id="23568" idx="0"/>
          </p:cNvCxnSpPr>
          <p:nvPr/>
        </p:nvCxnSpPr>
        <p:spPr bwMode="auto">
          <a:xfrm flipV="1">
            <a:off x="4468813" y="4156075"/>
            <a:ext cx="1066800" cy="266700"/>
          </a:xfrm>
          <a:prstGeom prst="curvedConnector4">
            <a:avLst>
              <a:gd name="adj1" fmla="val 42856"/>
              <a:gd name="adj2" fmla="val 18571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4621213" y="4460875"/>
            <a:ext cx="762000" cy="685800"/>
          </a:xfrm>
          <a:prstGeom prst="line">
            <a:avLst/>
          </a:prstGeom>
          <a:noFill/>
          <a:ln w="889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2622550" y="5473700"/>
            <a:ext cx="90488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185863" y="3678238"/>
            <a:ext cx="242887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024063" y="4592638"/>
            <a:ext cx="904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786063" y="3983038"/>
            <a:ext cx="166687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409950" y="466883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943350" y="3449638"/>
            <a:ext cx="762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962150" y="383063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608513" y="417513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065713" y="3984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Posição atual (</a:t>
            </a:r>
            <a:r>
              <a:rPr lang="en-US" i="1">
                <a:latin typeface="Book Antiqua" pitchFamily="18" charset="0"/>
                <a:cs typeface="Arial" charset="0"/>
              </a:rPr>
              <a:t>x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4608513" y="73501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065713" y="714375"/>
            <a:ext cx="381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posição do indivíduo (</a:t>
            </a:r>
            <a:r>
              <a:rPr lang="en-US" i="1"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cxnSp>
        <p:nvCxnSpPr>
          <p:cNvPr id="24589" name="AutoShape 13"/>
          <p:cNvCxnSpPr>
            <a:cxnSpLocks noChangeShapeType="1"/>
            <a:stCxn id="24582" idx="0"/>
            <a:endCxn id="24584" idx="3"/>
          </p:cNvCxnSpPr>
          <p:nvPr/>
        </p:nvCxnSpPr>
        <p:spPr bwMode="auto">
          <a:xfrm rot="5400000" flipH="1">
            <a:off x="2495550" y="3602038"/>
            <a:ext cx="577850" cy="1555750"/>
          </a:xfrm>
          <a:prstGeom prst="curvedConnector3">
            <a:avLst>
              <a:gd name="adj1" fmla="val 4615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4781550" y="22304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2876550" y="215423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92" name="AutoShape 16"/>
          <p:cNvCxnSpPr>
            <a:cxnSpLocks noChangeShapeType="1"/>
            <a:stCxn id="24590" idx="0"/>
            <a:endCxn id="24591" idx="3"/>
          </p:cNvCxnSpPr>
          <p:nvPr/>
        </p:nvCxnSpPr>
        <p:spPr bwMode="auto">
          <a:xfrm rot="-5400000" flipH="1" flipV="1">
            <a:off x="3835400" y="1316038"/>
            <a:ext cx="184150" cy="2012950"/>
          </a:xfrm>
          <a:prstGeom prst="curvedConnector5">
            <a:avLst>
              <a:gd name="adj1" fmla="val -124139"/>
              <a:gd name="adj2" fmla="val 47319"/>
              <a:gd name="adj3" fmla="val 2482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076950" y="3611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7296150" y="3078163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95" name="AutoShape 19"/>
          <p:cNvCxnSpPr>
            <a:cxnSpLocks noChangeShapeType="1"/>
            <a:stCxn id="24593" idx="0"/>
            <a:endCxn id="24594" idx="3"/>
          </p:cNvCxnSpPr>
          <p:nvPr/>
        </p:nvCxnSpPr>
        <p:spPr bwMode="auto">
          <a:xfrm rot="-5400000">
            <a:off x="6648450" y="2919413"/>
            <a:ext cx="273050" cy="1111250"/>
          </a:xfrm>
          <a:prstGeom prst="curvedConnector3">
            <a:avLst>
              <a:gd name="adj1" fmla="val 4186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343150" y="4059238"/>
            <a:ext cx="990600" cy="5334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257550" y="2306638"/>
            <a:ext cx="1371600" cy="76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6457950" y="3306763"/>
            <a:ext cx="762000" cy="30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105150" y="2459038"/>
            <a:ext cx="2286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2419350" y="3983038"/>
            <a:ext cx="609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5391150" y="3382963"/>
            <a:ext cx="1905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608513" y="106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5065713" y="1046163"/>
            <a:ext cx="3119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posição global (</a:t>
            </a:r>
            <a:r>
              <a:rPr lang="en-US" i="1">
                <a:latin typeface="Book Antiqua" pitchFamily="18" charset="0"/>
                <a:cs typeface="Arial" charset="0"/>
              </a:rPr>
              <a:t>gbest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42875" y="6019800"/>
            <a:ext cx="343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Book Antiqua" pitchFamily="18" charset="0"/>
                <a:cs typeface="Arial" charset="0"/>
              </a:rPr>
              <a:t>Melhor posição global (</a:t>
            </a:r>
            <a:r>
              <a:rPr lang="en-US" sz="2000" i="1">
                <a:latin typeface="Book Antiqua" pitchFamily="18" charset="0"/>
                <a:cs typeface="Arial" charset="0"/>
              </a:rPr>
              <a:t>gbest</a:t>
            </a:r>
            <a:r>
              <a:rPr lang="en-US" sz="2000">
                <a:latin typeface="Book Antiqua" pitchFamily="18" charset="0"/>
                <a:cs typeface="Arial" charset="0"/>
              </a:rPr>
              <a:t>)</a:t>
            </a:r>
            <a:endParaRPr lang="fr-FR" sz="200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52475"/>
            <a:ext cx="8048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maior parte dos algoritmos usam elitismo</a:t>
            </a:r>
          </a:p>
          <a:p>
            <a:r>
              <a:rPr lang="pt-BR" dirty="0" smtClean="0"/>
              <a:t>Pode causar convergência prematura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82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66713"/>
            <a:ext cx="6781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90538"/>
            <a:ext cx="82772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382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Melhoramentos e Variantes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Redução linear da ponderação de inércia;</a:t>
            </a:r>
          </a:p>
          <a:p>
            <a:pPr eaLnBrk="1" hangingPunct="1"/>
            <a:r>
              <a:rPr lang="en-US" smtClean="0"/>
              <a:t>Fator de constrição;</a:t>
            </a:r>
          </a:p>
          <a:p>
            <a:pPr eaLnBrk="1" hangingPunct="1"/>
            <a:r>
              <a:rPr lang="en-US" smtClean="0"/>
              <a:t>Modelos com Vizinhanças.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4338"/>
            <a:ext cx="78295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Fator de Constrição</a:t>
            </a:r>
          </a:p>
        </p:txBody>
      </p:sp>
      <p:sp>
        <p:nvSpPr>
          <p:cNvPr id="31747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Fator de Constrição foi introduzido por </a:t>
            </a:r>
            <a:r>
              <a:rPr lang="en-US" smtClean="0"/>
              <a:t>Clerc e Kennedy (2002).</a:t>
            </a:r>
          </a:p>
          <a:p>
            <a:pPr eaLnBrk="1" hangingPunct="1"/>
            <a:r>
              <a:rPr lang="pt-BR" smtClean="0"/>
              <a:t>Tornou-se muito popular nos algoritmos </a:t>
            </a:r>
            <a:r>
              <a:rPr lang="en-US" smtClean="0"/>
              <a:t>recentes de nuvem de partícula.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95313"/>
            <a:ext cx="80105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Modelos com Vizinhanças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cada partícula é atribuído uma </a:t>
            </a:r>
            <a:r>
              <a:rPr lang="en-US" smtClean="0"/>
              <a:t>vizinhança;</a:t>
            </a:r>
          </a:p>
          <a:p>
            <a:pPr eaLnBrk="1" hangingPunct="1"/>
            <a:r>
              <a:rPr lang="pt-BR" smtClean="0"/>
              <a:t>As vizinhanças tornam mais lento a transmissão da melhor posição atráves da </a:t>
            </a:r>
            <a:r>
              <a:rPr lang="en-US" smtClean="0"/>
              <a:t>nuvem;</a:t>
            </a:r>
          </a:p>
          <a:p>
            <a:pPr eaLnBrk="1" hangingPunct="1"/>
            <a:r>
              <a:rPr lang="pt-BR" smtClean="0"/>
              <a:t>Converge mais lentamente, mas melhora a </a:t>
            </a:r>
            <a:r>
              <a:rPr lang="en-US" smtClean="0"/>
              <a:t>diversificação.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1950"/>
            <a:ext cx="81153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5825"/>
            <a:ext cx="80867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62626" cy="64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23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52475"/>
            <a:ext cx="78581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Armadilhas da técnica </a:t>
            </a:r>
            <a:r>
              <a:rPr lang="en-US" sz="4000" i="1" smtClean="0">
                <a:latin typeface="Book Antiqua" pitchFamily="18" charset="0"/>
              </a:rPr>
              <a:t>PSO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As partículas tendem a se agrupar, ou seja, devido a uma convergência rápida demais, a solução fica presa em um ponto ótimo local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O movimento de alguma partícula pode ser levado a um ponto de solução infactível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As partículas poder mapear um espaço inapropriado de soluções factíveis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50825" y="584200"/>
            <a:ext cx="8893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Book Antiqua" pitchFamily="18" charset="0"/>
                <a:cs typeface="Arial" charset="0"/>
              </a:rPr>
              <a:t>Problema: Partículas tendem a se agrupar, reduzindo a capacidade de movimentos da nuvem para soluções melhores.</a:t>
            </a:r>
            <a:endParaRPr lang="fr-FR" sz="240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50825" y="533400"/>
            <a:ext cx="889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Book Antiqua" pitchFamily="18" charset="0"/>
                <a:cs typeface="Arial" charset="0"/>
              </a:rPr>
              <a:t>Solução: reiniciar algumas partículas em novas posições, as quais podem mover-se para áreas com soluções melhores. As demais partículas podem mover-se para estas áreas.</a:t>
            </a:r>
            <a:endParaRPr lang="fr-FR" sz="2400">
              <a:latin typeface="Book Antiqua" pitchFamily="18" charset="0"/>
              <a:cs typeface="Arial" charset="0"/>
            </a:endParaRP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37338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800600" y="236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4038600" y="4343400"/>
            <a:ext cx="7620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latin typeface="Book Antiqua" pitchFamily="18" charset="0"/>
                <a:cs typeface="Arial" charset="0"/>
              </a:rPr>
              <a:t>!</a:t>
            </a:r>
            <a:endParaRPr lang="fr-FR" sz="2400" b="1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2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5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9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1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3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5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7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9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3333 0.144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22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1667 0.14445 " pathEditMode="relative" ptsTypes="AA">
                                      <p:cBhvr>
                                        <p:cTn id="53" dur="2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09" grpId="1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5" grpId="1" animBg="1"/>
      <p:bldP spid="47116" grpId="0" animBg="1"/>
      <p:bldP spid="47116" grpId="1" animBg="1"/>
      <p:bldP spid="47117" grpId="0" animBg="1"/>
      <p:bldP spid="47119" grpId="0" animBg="1"/>
      <p:bldP spid="47119" grpId="1" animBg="1"/>
      <p:bldP spid="47120" grpId="0" animBg="1"/>
      <p:bldP spid="47121" grpId="0" animBg="1"/>
      <p:bldP spid="47121" grpId="1" animBg="1"/>
      <p:bldP spid="471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1344613" y="698500"/>
            <a:ext cx="4141787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Inicialize as partículas em posições aleatórias e velocidades nulas</a:t>
            </a:r>
            <a:endParaRPr lang="en-US">
              <a:latin typeface="Book Antiqua" pitchFamily="18" charset="0"/>
              <a:cs typeface="Arial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885950" y="1624013"/>
            <a:ext cx="3057525" cy="287337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Calcule os valores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663700" y="2106613"/>
            <a:ext cx="3492500" cy="900112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sz="1600" b="1">
                <a:latin typeface="Book Antiqua" pitchFamily="18" charset="0"/>
                <a:cs typeface="Angsana New" pitchFamily="18" charset="-34"/>
              </a:rPr>
              <a:t>Achou um critério de busca local?</a:t>
            </a:r>
            <a:endParaRPr lang="en-US" sz="1600" b="1">
              <a:latin typeface="Book Antiqua" pitchFamily="18" charset="0"/>
              <a:cs typeface="Arial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570038" y="3219450"/>
            <a:ext cx="3706812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Compare/atualize os valores dos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e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gbest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203450" y="4014788"/>
            <a:ext cx="2413000" cy="782637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Critério de parada?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039938" y="5059363"/>
            <a:ext cx="2755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Atualize velocidades e posições das partículas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568450" y="5949950"/>
            <a:ext cx="3690938" cy="908050"/>
          </a:xfrm>
          <a:prstGeom prst="flowChartDecision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b="1">
                <a:latin typeface="Book Antiqua" pitchFamily="18" charset="0"/>
                <a:cs typeface="Angsana New" pitchFamily="18" charset="-34"/>
              </a:rPr>
              <a:t>Critério de reinicialização?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916238" y="0"/>
            <a:ext cx="990600" cy="3810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Início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732463" y="4230688"/>
            <a:ext cx="733425" cy="368300"/>
          </a:xfrm>
          <a:prstGeom prst="flowChartTerminator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Fim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37225" y="2259013"/>
            <a:ext cx="930275" cy="620712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Busca local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708650" y="6137275"/>
            <a:ext cx="2247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Reinicialize algumas partículas</a:t>
            </a:r>
          </a:p>
        </p:txBody>
      </p:sp>
      <p:cxnSp>
        <p:nvCxnSpPr>
          <p:cNvPr id="48141" name="AutoShape 13"/>
          <p:cNvCxnSpPr>
            <a:cxnSpLocks noChangeShapeType="1"/>
            <a:stCxn id="48130" idx="2"/>
            <a:endCxn id="48131" idx="0"/>
          </p:cNvCxnSpPr>
          <p:nvPr/>
        </p:nvCxnSpPr>
        <p:spPr bwMode="auto">
          <a:xfrm flipH="1">
            <a:off x="3414713" y="1260475"/>
            <a:ext cx="1587" cy="3635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4"/>
          <p:cNvCxnSpPr>
            <a:cxnSpLocks noChangeShapeType="1"/>
            <a:stCxn id="48137" idx="2"/>
            <a:endCxn id="48130" idx="0"/>
          </p:cNvCxnSpPr>
          <p:nvPr/>
        </p:nvCxnSpPr>
        <p:spPr bwMode="auto">
          <a:xfrm>
            <a:off x="3411538" y="381000"/>
            <a:ext cx="4762" cy="3175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5"/>
          <p:cNvCxnSpPr>
            <a:cxnSpLocks noChangeShapeType="1"/>
            <a:stCxn id="48131" idx="2"/>
            <a:endCxn id="48132" idx="0"/>
          </p:cNvCxnSpPr>
          <p:nvPr/>
        </p:nvCxnSpPr>
        <p:spPr bwMode="auto">
          <a:xfrm flipH="1">
            <a:off x="3409950" y="1911350"/>
            <a:ext cx="4763" cy="1952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6"/>
          <p:cNvCxnSpPr>
            <a:cxnSpLocks noChangeShapeType="1"/>
            <a:stCxn id="48132" idx="2"/>
            <a:endCxn id="48133" idx="0"/>
          </p:cNvCxnSpPr>
          <p:nvPr/>
        </p:nvCxnSpPr>
        <p:spPr bwMode="auto">
          <a:xfrm>
            <a:off x="3409950" y="3006725"/>
            <a:ext cx="14288" cy="21272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7"/>
          <p:cNvCxnSpPr>
            <a:cxnSpLocks noChangeShapeType="1"/>
            <a:stCxn id="48133" idx="2"/>
            <a:endCxn id="48134" idx="0"/>
          </p:cNvCxnSpPr>
          <p:nvPr/>
        </p:nvCxnSpPr>
        <p:spPr bwMode="auto">
          <a:xfrm flipH="1">
            <a:off x="3409950" y="3781425"/>
            <a:ext cx="14288" cy="2333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8"/>
          <p:cNvCxnSpPr>
            <a:cxnSpLocks noChangeShapeType="1"/>
            <a:stCxn id="48134" idx="2"/>
            <a:endCxn id="48135" idx="0"/>
          </p:cNvCxnSpPr>
          <p:nvPr/>
        </p:nvCxnSpPr>
        <p:spPr bwMode="auto">
          <a:xfrm>
            <a:off x="3409950" y="4797425"/>
            <a:ext cx="7938" cy="261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9"/>
          <p:cNvCxnSpPr>
            <a:cxnSpLocks noChangeShapeType="1"/>
            <a:stCxn id="48135" idx="2"/>
            <a:endCxn id="48136" idx="0"/>
          </p:cNvCxnSpPr>
          <p:nvPr/>
        </p:nvCxnSpPr>
        <p:spPr bwMode="auto">
          <a:xfrm flipH="1">
            <a:off x="3414713" y="5621338"/>
            <a:ext cx="3175" cy="328612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20"/>
          <p:cNvCxnSpPr>
            <a:cxnSpLocks noChangeShapeType="1"/>
            <a:stCxn id="48132" idx="3"/>
            <a:endCxn id="48139" idx="1"/>
          </p:cNvCxnSpPr>
          <p:nvPr/>
        </p:nvCxnSpPr>
        <p:spPr bwMode="auto">
          <a:xfrm>
            <a:off x="5156200" y="2557463"/>
            <a:ext cx="581025" cy="127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1"/>
          <p:cNvCxnSpPr>
            <a:cxnSpLocks noChangeShapeType="1"/>
            <a:stCxn id="48134" idx="3"/>
            <a:endCxn id="48138" idx="1"/>
          </p:cNvCxnSpPr>
          <p:nvPr/>
        </p:nvCxnSpPr>
        <p:spPr bwMode="auto">
          <a:xfrm>
            <a:off x="4616450" y="4406900"/>
            <a:ext cx="1116013" cy="7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2"/>
          <p:cNvCxnSpPr>
            <a:cxnSpLocks noChangeShapeType="1"/>
            <a:stCxn id="48136" idx="3"/>
            <a:endCxn id="48140" idx="1"/>
          </p:cNvCxnSpPr>
          <p:nvPr/>
        </p:nvCxnSpPr>
        <p:spPr bwMode="auto">
          <a:xfrm>
            <a:off x="5259388" y="6403975"/>
            <a:ext cx="449262" cy="1428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3"/>
          <p:cNvCxnSpPr>
            <a:cxnSpLocks noChangeShapeType="1"/>
            <a:stCxn id="48136" idx="1"/>
            <a:endCxn id="48131" idx="1"/>
          </p:cNvCxnSpPr>
          <p:nvPr/>
        </p:nvCxnSpPr>
        <p:spPr bwMode="auto">
          <a:xfrm rot="10800000" flipH="1">
            <a:off x="1568450" y="1768475"/>
            <a:ext cx="317500" cy="4635500"/>
          </a:xfrm>
          <a:prstGeom prst="bentConnector3">
            <a:avLst>
              <a:gd name="adj1" fmla="val -188005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4"/>
          <p:cNvCxnSpPr>
            <a:cxnSpLocks noChangeShapeType="1"/>
            <a:stCxn id="48140" idx="3"/>
            <a:endCxn id="48131" idx="3"/>
          </p:cNvCxnSpPr>
          <p:nvPr/>
        </p:nvCxnSpPr>
        <p:spPr bwMode="auto">
          <a:xfrm flipH="1" flipV="1">
            <a:off x="4943475" y="1768475"/>
            <a:ext cx="3013075" cy="4649788"/>
          </a:xfrm>
          <a:prstGeom prst="bentConnector3">
            <a:avLst>
              <a:gd name="adj1" fmla="val -7588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083175" y="2286000"/>
            <a:ext cx="54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940300" y="4122738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5172075" y="6111875"/>
            <a:ext cx="768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2816225" y="293528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816225" y="477043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008063" y="61118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  <p:cxnSp>
        <p:nvCxnSpPr>
          <p:cNvPr id="48159" name="AutoShape 31"/>
          <p:cNvCxnSpPr>
            <a:cxnSpLocks noChangeShapeType="1"/>
            <a:stCxn id="48139" idx="2"/>
            <a:endCxn id="48133" idx="3"/>
          </p:cNvCxnSpPr>
          <p:nvPr/>
        </p:nvCxnSpPr>
        <p:spPr bwMode="auto">
          <a:xfrm rot="5400000">
            <a:off x="5429250" y="2727325"/>
            <a:ext cx="620713" cy="925513"/>
          </a:xfrm>
          <a:prstGeom prst="bentConnector2">
            <a:avLst/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53" grpId="0"/>
      <p:bldP spid="48154" grpId="0"/>
      <p:bldP spid="48155" grpId="0"/>
      <p:bldP spid="48156" grpId="0"/>
      <p:bldP spid="48157" grpId="0"/>
      <p:bldP spid="481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Restrições da técnica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Mapeamento das partículas em direção às soluções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Dimensões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Função de </a:t>
            </a:r>
            <a:r>
              <a:rPr lang="en-US" sz="2400" i="1" smtClean="0">
                <a:latin typeface="Book Antiqua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Número de partículas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Estrutura do aprendizado social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Valores dos parâmetros (</a:t>
            </a:r>
            <a:r>
              <a:rPr lang="en-US" sz="2400" i="1" smtClean="0">
                <a:latin typeface="Book Antiqua" pitchFamily="18" charset="0"/>
                <a:sym typeface="Symbol" pitchFamily="18" charset="2"/>
              </a:rPr>
              <a:t></a:t>
            </a:r>
            <a:r>
              <a:rPr lang="en-US" sz="2400" baseline="-25000" smtClean="0">
                <a:latin typeface="Book Antiqua" pitchFamily="18" charset="0"/>
              </a:rPr>
              <a:t>1</a:t>
            </a:r>
            <a:r>
              <a:rPr lang="en-US" sz="2400" smtClean="0">
                <a:latin typeface="Book Antiqua" pitchFamily="18" charset="0"/>
              </a:rPr>
              <a:t> </a:t>
            </a:r>
            <a:r>
              <a:rPr lang="en-US" sz="2400" i="1" smtClean="0">
                <a:latin typeface="Book Antiqua" pitchFamily="18" charset="0"/>
                <a:sym typeface="Symbol" pitchFamily="18" charset="2"/>
              </a:rPr>
              <a:t></a:t>
            </a:r>
            <a:r>
              <a:rPr lang="en-US" sz="2400" baseline="-25000" smtClean="0">
                <a:latin typeface="Book Antiqua" pitchFamily="18" charset="0"/>
              </a:rPr>
              <a:t>2  </a:t>
            </a:r>
            <a:r>
              <a:rPr lang="en-US" sz="2400" i="1" smtClean="0">
                <a:latin typeface="Book Antiqua" pitchFamily="18" charset="0"/>
              </a:rPr>
              <a:t>w</a:t>
            </a:r>
            <a:r>
              <a:rPr lang="en-US" sz="2400" smtClean="0">
                <a:latin typeface="Book Antiqua" pitchFamily="18" charset="0"/>
              </a:rPr>
              <a:t>)</a:t>
            </a:r>
            <a:endParaRPr lang="en-US" sz="2400" baseline="-2500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Como eliminar partículas em regiões infactíveis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Critério de parada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itchFamily="18" charset="0"/>
              </a:rPr>
              <a:t>Principais elementos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1898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>
                <a:solidFill>
                  <a:srgbClr val="0000FF"/>
                </a:solidFill>
                <a:latin typeface="Book Antiqua" pitchFamily="18" charset="0"/>
              </a:rPr>
              <a:t>Intensificação</a:t>
            </a:r>
            <a:r>
              <a:rPr lang="en-US" sz="2400" smtClean="0">
                <a:latin typeface="Book Antiqua" pitchFamily="18" charset="0"/>
              </a:rPr>
              <a:t> é a exploração das soluções encontradas em procuras anteriores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>
                <a:solidFill>
                  <a:srgbClr val="0000FF"/>
                </a:solidFill>
                <a:latin typeface="Book Antiqua" pitchFamily="18" charset="0"/>
              </a:rPr>
              <a:t>Diversificação</a:t>
            </a:r>
            <a:r>
              <a:rPr lang="en-US" sz="2400" smtClean="0">
                <a:latin typeface="Book Antiqua" pitchFamily="18" charset="0"/>
              </a:rPr>
              <a:t> é a busca por soluções ainda não visitadas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684213" y="3249613"/>
            <a:ext cx="7772400" cy="3124200"/>
            <a:chOff x="576" y="2554"/>
            <a:chExt cx="4896" cy="1670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2510" y="2554"/>
              <a:ext cx="100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CC00CC"/>
                  </a:solidFill>
                  <a:latin typeface="Book Antiqua" pitchFamily="18" charset="0"/>
                  <a:cs typeface="Arial" charset="0"/>
                </a:rPr>
                <a:t>Encontrar </a:t>
              </a:r>
            </a:p>
            <a:p>
              <a:pPr algn="ctr"/>
              <a:r>
                <a:rPr lang="en-US" sz="2000" b="1">
                  <a:solidFill>
                    <a:srgbClr val="CC00CC"/>
                  </a:solidFill>
                  <a:latin typeface="Book Antiqua" pitchFamily="18" charset="0"/>
                  <a:cs typeface="Arial" charset="0"/>
                </a:rPr>
                <a:t>o equilíbrio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1392" y="2736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itchFamily="18" charset="0"/>
                  <a:cs typeface="Angsana New" pitchFamily="18" charset="-34"/>
                </a:rPr>
                <a:t>Intensificação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3552" y="2736"/>
              <a:ext cx="1059" cy="2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itchFamily="18" charset="0"/>
                  <a:cs typeface="Angsana New" pitchFamily="18" charset="-34"/>
                </a:rPr>
                <a:t>Diversificação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3504" y="3264"/>
              <a:ext cx="196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Identifica rapidamente regiões com potencial para melhores soluções</a:t>
              </a:r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576" y="3264"/>
              <a:ext cx="190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Encontra rapidamente a melhor solução de uma região</a:t>
              </a:r>
            </a:p>
          </p:txBody>
        </p:sp>
        <p:sp>
          <p:nvSpPr>
            <p:cNvPr id="43018" name="AutoShape 10"/>
            <p:cNvSpPr>
              <a:spLocks noChangeArrowheads="1"/>
            </p:cNvSpPr>
            <p:nvPr/>
          </p:nvSpPr>
          <p:spPr bwMode="auto">
            <a:xfrm>
              <a:off x="2629" y="3046"/>
              <a:ext cx="742" cy="117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2F2F76"/>
                </a:gs>
                <a:gs pos="50000">
                  <a:srgbClr val="6666FF"/>
                </a:gs>
                <a:gs pos="100000">
                  <a:srgbClr val="2F2F76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1914" y="3046"/>
              <a:ext cx="21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3400" y="2286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tx2"/>
                </a:solidFill>
                <a:latin typeface="Book Antiqua" pitchFamily="18" charset="0"/>
                <a:ea typeface="SimSun" pitchFamily="2" charset="-122"/>
              </a:rPr>
              <a:t>Exemplo</a:t>
            </a:r>
            <a:endParaRPr lang="th-TH" sz="2800">
              <a:solidFill>
                <a:schemeClr val="tx2"/>
              </a:solidFill>
              <a:latin typeface="Book Antiqua" pitchFamily="18" charset="0"/>
              <a:ea typeface="SimSun" pitchFamily="2" charset="-122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94000"/>
            <a:ext cx="30591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449388"/>
            <a:ext cx="89646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400">
                <a:latin typeface="Book Antiqua" pitchFamily="18" charset="0"/>
              </a:rPr>
              <a:t>	Utilizar o algoritmo de PSO para encontrar pontos de mínimo da função abaixo, usando as 3 partículas dadas abaixo: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636838"/>
            <a:ext cx="48974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459788" y="6057900"/>
            <a:ext cx="360362" cy="323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pt-BR" sz="1400" i="1">
                <a:latin typeface="Book Antiqua" pitchFamily="18" charset="0"/>
              </a:rPr>
              <a:t>pso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Book Antiqua" pitchFamily="18" charset="0"/>
              </a:rPr>
              <a:t>Pesquisas atuais de PSO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PSO com termos sociais múltiplos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Diferentes índices de medidas para PSO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Partículas heterogêneas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PSO hierárquico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PSO para o problema de escalonamento de tarefas(</a:t>
            </a:r>
            <a:r>
              <a:rPr lang="en-US" sz="2400" i="1">
                <a:latin typeface="Book Antiqua" pitchFamily="18" charset="0"/>
              </a:rPr>
              <a:t>JSS</a:t>
            </a:r>
            <a:r>
              <a:rPr lang="en-US" sz="2400">
                <a:latin typeface="Book Antiqua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PSO para roteamento de veículos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PSO para extração de regras de RNA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PSO para problemas com restrições de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Adaptações da PSO para o PCV </a:t>
            </a:r>
            <a:br>
              <a:rPr lang="en-US" sz="4000" smtClean="0">
                <a:latin typeface="Book Antiqua" pitchFamily="18" charset="0"/>
              </a:rPr>
            </a:br>
            <a:r>
              <a:rPr lang="en-US" sz="2400" smtClean="0">
                <a:latin typeface="Book Antiqua" pitchFamily="18" charset="0"/>
              </a:rPr>
              <a:t>[M. Clerc, 2004; T. R. Machado e H. S. Lopes, 2005]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7838"/>
            <a:ext cx="8507413" cy="4525962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Partículas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Em PCV procuramos ciclos com 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smtClean="0">
                <a:latin typeface="Book Antiqua" pitchFamily="18" charset="0"/>
              </a:rPr>
              <a:t>+1 vértices. Logo uma partícula consiste em um ciclo com as cidades do PCV:</a:t>
            </a:r>
          </a:p>
          <a:p>
            <a:pPr lvl="1" algn="ctr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2000" i="1" smtClean="0">
                <a:latin typeface="Book Antiqua" pitchFamily="18" charset="0"/>
              </a:rPr>
              <a:t>	x</a:t>
            </a:r>
            <a:r>
              <a:rPr lang="en-US" sz="2000" smtClean="0">
                <a:latin typeface="Book Antiqua" pitchFamily="18" charset="0"/>
              </a:rPr>
              <a:t> = (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baseline="-25000" smtClean="0">
                <a:latin typeface="Book Antiqua" pitchFamily="18" charset="0"/>
              </a:rPr>
              <a:t>1</a:t>
            </a:r>
            <a:r>
              <a:rPr lang="en-US" sz="2000" smtClean="0">
                <a:latin typeface="Book Antiqua" pitchFamily="18" charset="0"/>
              </a:rPr>
              <a:t>, 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baseline="-25000" smtClean="0">
                <a:latin typeface="Book Antiqua" pitchFamily="18" charset="0"/>
              </a:rPr>
              <a:t>2</a:t>
            </a:r>
            <a:r>
              <a:rPr lang="en-US" sz="2000" smtClean="0">
                <a:latin typeface="Book Antiqua" pitchFamily="18" charset="0"/>
              </a:rPr>
              <a:t>, …, 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i="1" baseline="-25000" smtClean="0">
                <a:latin typeface="Book Antiqua" pitchFamily="18" charset="0"/>
              </a:rPr>
              <a:t>N</a:t>
            </a:r>
            <a:r>
              <a:rPr lang="en-US" sz="2000" smtClean="0">
                <a:latin typeface="Book Antiqua" pitchFamily="18" charset="0"/>
              </a:rPr>
              <a:t>, 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i="1" baseline="-25000" smtClean="0">
                <a:latin typeface="Book Antiqua" pitchFamily="18" charset="0"/>
              </a:rPr>
              <a:t>N</a:t>
            </a:r>
            <a:r>
              <a:rPr lang="en-US" sz="2000" baseline="-25000" smtClean="0">
                <a:latin typeface="Book Antiqua" pitchFamily="18" charset="0"/>
              </a:rPr>
              <a:t>+1</a:t>
            </a:r>
            <a:r>
              <a:rPr lang="en-US" sz="2000" smtClean="0">
                <a:latin typeface="Book Antiqua" pitchFamily="18" charset="0"/>
              </a:rPr>
              <a:t>)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Esta partícula somente é aceita se todos os arcos (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i="1" baseline="-25000" smtClean="0">
                <a:latin typeface="Book Antiqua" pitchFamily="18" charset="0"/>
              </a:rPr>
              <a:t>i</a:t>
            </a:r>
            <a:r>
              <a:rPr lang="en-US" sz="2000" smtClean="0">
                <a:latin typeface="Book Antiqua" pitchFamily="18" charset="0"/>
              </a:rPr>
              <a:t>, </a:t>
            </a:r>
            <a:r>
              <a:rPr lang="en-US" sz="2000" i="1" smtClean="0">
                <a:latin typeface="Book Antiqua" pitchFamily="18" charset="0"/>
              </a:rPr>
              <a:t>n</a:t>
            </a:r>
            <a:r>
              <a:rPr lang="en-US" sz="2000" i="1" baseline="-25000" smtClean="0">
                <a:latin typeface="Book Antiqua" pitchFamily="18" charset="0"/>
              </a:rPr>
              <a:t>i</a:t>
            </a:r>
            <a:r>
              <a:rPr lang="en-US" sz="2000" baseline="-25000" smtClean="0">
                <a:latin typeface="Book Antiqua" pitchFamily="18" charset="0"/>
              </a:rPr>
              <a:t>+1</a:t>
            </a:r>
            <a:r>
              <a:rPr lang="en-US" sz="2000" smtClean="0">
                <a:latin typeface="Book Antiqua" pitchFamily="18" charset="0"/>
              </a:rPr>
              <a:t>) existem</a:t>
            </a:r>
            <a:endParaRPr lang="en-US" sz="2000" baseline="-2500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Função de </a:t>
            </a:r>
            <a:r>
              <a:rPr lang="en-US" sz="2400" i="1" smtClean="0">
                <a:latin typeface="Book Antiqua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endParaRPr lang="en-US" sz="2400" i="1" smtClean="0">
              <a:latin typeface="Book Antiqua" pitchFamily="18" charset="0"/>
            </a:endParaRP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endParaRPr lang="en-US" sz="200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Velocidade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Definir um operador </a:t>
            </a:r>
            <a:r>
              <a:rPr lang="en-US" sz="2000" i="1" smtClean="0">
                <a:latin typeface="Book Antiqua" pitchFamily="18" charset="0"/>
              </a:rPr>
              <a:t>v</a:t>
            </a:r>
            <a:r>
              <a:rPr lang="en-US" sz="2000" smtClean="0">
                <a:latin typeface="Book Antiqua" pitchFamily="18" charset="0"/>
              </a:rPr>
              <a:t> que quando aplicado a uma partícula retorna uma outra posição.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27538" y="4257675"/>
          <a:ext cx="12223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57675"/>
                        <a:ext cx="122237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1488"/>
            <a:ext cx="73152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16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8313" y="225425"/>
            <a:ext cx="85074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Definimos então uma lista de transposições de elementos da partícula. Estas transposições são trocas de 2 a 2:</a:t>
            </a:r>
          </a:p>
          <a:p>
            <a:pPr marL="742950" lvl="1" indent="-285750" algn="ctr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2000" i="1">
                <a:latin typeface="Book Antiqua" pitchFamily="18" charset="0"/>
              </a:rPr>
              <a:t>v = </a:t>
            </a:r>
            <a:r>
              <a:rPr lang="en-US" sz="2000">
                <a:latin typeface="Book Antiqua" pitchFamily="18" charset="0"/>
              </a:rPr>
              <a:t>{(</a:t>
            </a:r>
            <a:r>
              <a:rPr lang="en-US" sz="2000" i="1">
                <a:latin typeface="Book Antiqua" pitchFamily="18" charset="0"/>
              </a:rPr>
              <a:t>i</a:t>
            </a:r>
            <a:r>
              <a:rPr lang="en-US" sz="2000" i="1" baseline="-25000">
                <a:latin typeface="Book Antiqua" pitchFamily="18" charset="0"/>
              </a:rPr>
              <a:t>k</a:t>
            </a:r>
            <a:r>
              <a:rPr lang="en-US" sz="2000" i="1">
                <a:latin typeface="Book Antiqua" pitchFamily="18" charset="0"/>
              </a:rPr>
              <a:t>, j</a:t>
            </a:r>
            <a:r>
              <a:rPr lang="en-US" sz="2000" i="1" baseline="-25000">
                <a:latin typeface="Book Antiqua" pitchFamily="18" charset="0"/>
              </a:rPr>
              <a:t>k</a:t>
            </a:r>
            <a:r>
              <a:rPr lang="en-US" sz="2000">
                <a:latin typeface="Book Antiqua" pitchFamily="18" charset="0"/>
              </a:rPr>
              <a:t>)}, onde </a:t>
            </a:r>
            <a:r>
              <a:rPr lang="en-US" sz="2000" i="1">
                <a:latin typeface="Book Antiqua" pitchFamily="18" charset="0"/>
              </a:rPr>
              <a:t>i</a:t>
            </a:r>
            <a:r>
              <a:rPr lang="en-US" sz="2000" i="1" baseline="-25000">
                <a:latin typeface="Book Antiqua" pitchFamily="18" charset="0"/>
              </a:rPr>
              <a:t>k</a:t>
            </a:r>
            <a:r>
              <a:rPr lang="en-US" sz="2000" i="1">
                <a:latin typeface="Book Antiqua" pitchFamily="18" charset="0"/>
              </a:rPr>
              <a:t>, j</a:t>
            </a:r>
            <a:r>
              <a:rPr lang="en-US" sz="2000" i="1" baseline="-25000">
                <a:latin typeface="Book Antiqua" pitchFamily="18" charset="0"/>
              </a:rPr>
              <a:t>k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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 {1, 2,…,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N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}</a:t>
            </a:r>
            <a:r>
              <a:rPr lang="en-US" sz="2000">
                <a:latin typeface="Book Antiqua" pitchFamily="18" charset="0"/>
              </a:rPr>
              <a:t> </a:t>
            </a:r>
          </a:p>
          <a:p>
            <a:pPr marL="742950" lvl="1" indent="-285750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</a:rPr>
              <a:t>	que significa: troque os elementos (</a:t>
            </a:r>
            <a:r>
              <a:rPr lang="en-US" sz="2000" i="1">
                <a:latin typeface="Book Antiqua" pitchFamily="18" charset="0"/>
              </a:rPr>
              <a:t>i</a:t>
            </a:r>
            <a:r>
              <a:rPr lang="en-US" sz="2000" baseline="-25000">
                <a:latin typeface="Book Antiqua" pitchFamily="18" charset="0"/>
              </a:rPr>
              <a:t>1</a:t>
            </a:r>
            <a:r>
              <a:rPr lang="en-US" sz="2000" i="1">
                <a:latin typeface="Book Antiqua" pitchFamily="18" charset="0"/>
              </a:rPr>
              <a:t>, j</a:t>
            </a:r>
            <a:r>
              <a:rPr lang="en-US" sz="2000" baseline="-25000">
                <a:latin typeface="Book Antiqua" pitchFamily="18" charset="0"/>
              </a:rPr>
              <a:t>1</a:t>
            </a:r>
            <a:r>
              <a:rPr lang="en-US" sz="2000">
                <a:latin typeface="Book Antiqua" pitchFamily="18" charset="0"/>
              </a:rPr>
              <a:t>), depois (</a:t>
            </a:r>
            <a:r>
              <a:rPr lang="en-US" sz="2000" i="1">
                <a:latin typeface="Book Antiqua" pitchFamily="18" charset="0"/>
              </a:rPr>
              <a:t>i</a:t>
            </a:r>
            <a:r>
              <a:rPr lang="en-US" sz="2000" baseline="-25000">
                <a:latin typeface="Book Antiqua" pitchFamily="18" charset="0"/>
              </a:rPr>
              <a:t>2</a:t>
            </a:r>
            <a:r>
              <a:rPr lang="en-US" sz="2000" i="1">
                <a:latin typeface="Book Antiqua" pitchFamily="18" charset="0"/>
              </a:rPr>
              <a:t>, j</a:t>
            </a:r>
            <a:r>
              <a:rPr lang="en-US" sz="2000" baseline="-25000">
                <a:latin typeface="Book Antiqua" pitchFamily="18" charset="0"/>
              </a:rPr>
              <a:t>2</a:t>
            </a:r>
            <a:r>
              <a:rPr lang="en-US" sz="2000">
                <a:latin typeface="Book Antiqua" pitchFamily="18" charset="0"/>
              </a:rPr>
              <a:t>), até </a:t>
            </a:r>
            <a:r>
              <a:rPr lang="en-US" sz="2000" i="1">
                <a:latin typeface="Book Antiqua" pitchFamily="18" charset="0"/>
              </a:rPr>
              <a:t>k</a:t>
            </a:r>
            <a:r>
              <a:rPr lang="en-US" sz="2000">
                <a:latin typeface="Book Antiqua" pitchFamily="18" charset="0"/>
              </a:rPr>
              <a:t>.</a:t>
            </a:r>
            <a:endParaRPr lang="en-US" sz="2000" i="1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Movimento</a:t>
            </a:r>
            <a:endParaRPr lang="en-US" sz="2400" i="1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O movimento da partícula é obtido aplicando-se a velocidade à partícula: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>
                <a:latin typeface="Book Antiqua" pitchFamily="18" charset="0"/>
              </a:rPr>
              <a:t>’=</a:t>
            </a:r>
            <a:r>
              <a:rPr lang="en-US" sz="2000" i="1">
                <a:latin typeface="Book Antiqua" pitchFamily="18" charset="0"/>
              </a:rPr>
              <a:t>x </a:t>
            </a:r>
            <a:r>
              <a:rPr lang="en-US" sz="2000">
                <a:latin typeface="Book Antiqua" pitchFamily="18" charset="0"/>
              </a:rPr>
              <a:t>+ </a:t>
            </a:r>
            <a:r>
              <a:rPr lang="en-US" sz="2000" i="1">
                <a:latin typeface="Book Antiqua" pitchFamily="18" charset="0"/>
              </a:rPr>
              <a:t>v.</a:t>
            </a:r>
          </a:p>
          <a:p>
            <a:pPr marL="742950" lvl="1" indent="-285750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 i="1">
                <a:latin typeface="Book Antiqua" pitchFamily="18" charset="0"/>
              </a:rPr>
              <a:t>	Exemplo: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>
                <a:latin typeface="Book Antiqua" pitchFamily="18" charset="0"/>
              </a:rPr>
              <a:t>=(1, 2, 3, 4, 5, 1), </a:t>
            </a:r>
            <a:r>
              <a:rPr lang="en-US" sz="2000" i="1">
                <a:latin typeface="Book Antiqua" pitchFamily="18" charset="0"/>
              </a:rPr>
              <a:t>v</a:t>
            </a:r>
            <a:r>
              <a:rPr lang="en-US" sz="2000">
                <a:latin typeface="Book Antiqua" pitchFamily="18" charset="0"/>
              </a:rPr>
              <a:t>={(1, 2), (2, 3)}</a:t>
            </a:r>
          </a:p>
          <a:p>
            <a:pPr marL="742950" lvl="1" indent="-285750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</a:rPr>
              <a:t>	com a primeira troca (1, 2), temos: x’=(2, 1, 3, 4, 5, 2)</a:t>
            </a:r>
          </a:p>
          <a:p>
            <a:pPr marL="742950" lvl="1" indent="-285750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</a:rPr>
              <a:t>	com a segunda troca (2, 3), temos x’=(3, 1, 2, 4, 5, 3)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Subtração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A diferença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 i="1" baseline="-25000">
                <a:latin typeface="Book Antiqua" pitchFamily="18" charset="0"/>
              </a:rPr>
              <a:t>i</a:t>
            </a:r>
            <a:r>
              <a:rPr lang="en-US" sz="2000">
                <a:latin typeface="Book Antiqua" pitchFamily="18" charset="0"/>
              </a:rPr>
              <a:t> –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 i="1" baseline="-25000">
                <a:latin typeface="Book Antiqua" pitchFamily="18" charset="0"/>
              </a:rPr>
              <a:t>j</a:t>
            </a:r>
            <a:r>
              <a:rPr lang="en-US" sz="2000">
                <a:latin typeface="Book Antiqua" pitchFamily="18" charset="0"/>
              </a:rPr>
              <a:t> é </a:t>
            </a:r>
            <a:r>
              <a:rPr lang="en-US" sz="1900">
                <a:latin typeface="Book Antiqua" pitchFamily="18" charset="0"/>
              </a:rPr>
              <a:t>definida como a velocidade que deve ser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en-US" sz="1900">
                <a:latin typeface="Book Antiqua" pitchFamily="18" charset="0"/>
              </a:rPr>
              <a:t>aplicada</a:t>
            </a:r>
            <a:r>
              <a:rPr lang="en-US" sz="2000">
                <a:latin typeface="Book Antiqua" pitchFamily="18" charset="0"/>
              </a:rPr>
              <a:t> na posição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 i="1" baseline="-25000">
                <a:latin typeface="Book Antiqua" pitchFamily="18" charset="0"/>
              </a:rPr>
              <a:t>j</a:t>
            </a:r>
            <a:r>
              <a:rPr lang="en-US" sz="2000">
                <a:latin typeface="Book Antiqua" pitchFamily="18" charset="0"/>
              </a:rPr>
              <a:t> para obter a posição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 i="1" baseline="-25000">
                <a:latin typeface="Book Antiqua" pitchFamily="18" charset="0"/>
              </a:rPr>
              <a:t>i</a:t>
            </a:r>
            <a:r>
              <a:rPr lang="en-US" sz="2000">
                <a:latin typeface="Book Antiqua" pitchFamily="18" charset="0"/>
              </a:rPr>
              <a:t>. Quando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 i="1" baseline="-25000">
                <a:latin typeface="Book Antiqua" pitchFamily="18" charset="0"/>
              </a:rPr>
              <a:t>i</a:t>
            </a:r>
            <a:r>
              <a:rPr lang="en-US" sz="2000">
                <a:latin typeface="Book Antiqua" pitchFamily="18" charset="0"/>
              </a:rPr>
              <a:t> = </a:t>
            </a:r>
            <a:r>
              <a:rPr lang="en-US" sz="2000" i="1">
                <a:latin typeface="Book Antiqua" pitchFamily="18" charset="0"/>
              </a:rPr>
              <a:t>x</a:t>
            </a:r>
            <a:r>
              <a:rPr lang="en-US" sz="2000" i="1" baseline="-25000">
                <a:latin typeface="Book Antiqua" pitchFamily="18" charset="0"/>
              </a:rPr>
              <a:t>j</a:t>
            </a:r>
            <a:r>
              <a:rPr lang="en-US" sz="2000">
                <a:latin typeface="Book Antiqua" pitchFamily="18" charset="0"/>
              </a:rPr>
              <a:t>, temos </a:t>
            </a:r>
            <a:r>
              <a:rPr lang="en-US" sz="2000" i="1">
                <a:latin typeface="Book Antiqua" pitchFamily="18" charset="0"/>
              </a:rPr>
              <a:t>v</a:t>
            </a:r>
            <a:r>
              <a:rPr lang="en-US" sz="2000">
                <a:latin typeface="Book Antiqua" pitchFamily="18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Adição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O resultado da soma de duas velocidade </a:t>
            </a:r>
            <a:r>
              <a:rPr lang="en-US" sz="2000" i="1">
                <a:latin typeface="Book Antiqua" pitchFamily="18" charset="0"/>
              </a:rPr>
              <a:t>v</a:t>
            </a:r>
            <a:r>
              <a:rPr lang="en-US" sz="2000" i="1" baseline="-25000">
                <a:latin typeface="Book Antiqua" pitchFamily="18" charset="0"/>
              </a:rPr>
              <a:t>i</a:t>
            </a:r>
            <a:r>
              <a:rPr lang="en-US" sz="2000">
                <a:latin typeface="Book Antiqua" pitchFamily="18" charset="0"/>
              </a:rPr>
              <a:t> + </a:t>
            </a:r>
            <a:r>
              <a:rPr lang="en-US" sz="2000" i="1">
                <a:latin typeface="Book Antiqua" pitchFamily="18" charset="0"/>
              </a:rPr>
              <a:t>v</a:t>
            </a:r>
            <a:r>
              <a:rPr lang="en-US" sz="2000" i="1" baseline="-25000">
                <a:latin typeface="Book Antiqua" pitchFamily="18" charset="0"/>
              </a:rPr>
              <a:t>j</a:t>
            </a:r>
            <a:r>
              <a:rPr lang="en-US" sz="2000">
                <a:latin typeface="Book Antiqua" pitchFamily="18" charset="0"/>
              </a:rPr>
              <a:t> é a lista de transposições primeiro de </a:t>
            </a:r>
            <a:r>
              <a:rPr lang="en-US" sz="2000" i="1">
                <a:latin typeface="Book Antiqua" pitchFamily="18" charset="0"/>
              </a:rPr>
              <a:t>v</a:t>
            </a:r>
            <a:r>
              <a:rPr lang="en-US" sz="2000" i="1" baseline="-25000">
                <a:latin typeface="Book Antiqua" pitchFamily="18" charset="0"/>
              </a:rPr>
              <a:t>i</a:t>
            </a:r>
            <a:r>
              <a:rPr lang="en-US" sz="2000">
                <a:latin typeface="Book Antiqua" pitchFamily="18" charset="0"/>
              </a:rPr>
              <a:t>, depois de </a:t>
            </a:r>
            <a:r>
              <a:rPr lang="en-US" sz="2000" i="1">
                <a:latin typeface="Book Antiqua" pitchFamily="18" charset="0"/>
              </a:rPr>
              <a:t>v</a:t>
            </a:r>
            <a:r>
              <a:rPr lang="en-US" sz="2000" i="1" baseline="-25000">
                <a:latin typeface="Book Antiqua" pitchFamily="18" charset="0"/>
              </a:rPr>
              <a:t>j</a:t>
            </a:r>
            <a:r>
              <a:rPr lang="en-US" sz="2000">
                <a:latin typeface="Book Antiqua" pitchFamily="18" charset="0"/>
              </a:rPr>
              <a:t>. </a:t>
            </a:r>
            <a:endParaRPr lang="en-US" sz="2000" i="1" baseline="-25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8313" y="225425"/>
            <a:ext cx="85074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>
                <a:latin typeface="Book Antiqua" pitchFamily="18" charset="0"/>
              </a:rPr>
              <a:t>Multiplicação de escalar por vetor</a:t>
            </a:r>
            <a:endParaRPr lang="en-US" sz="2400" i="1">
              <a:latin typeface="Book Antiqua" pitchFamily="18" charset="0"/>
            </a:endParaRP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quando </a:t>
            </a:r>
            <a:r>
              <a:rPr lang="en-US" sz="2000" i="1">
                <a:latin typeface="Book Antiqua" pitchFamily="18" charset="0"/>
              </a:rPr>
              <a:t>c</a:t>
            </a:r>
            <a:r>
              <a:rPr lang="en-US" sz="2000">
                <a:latin typeface="Book Antiqua" pitchFamily="18" charset="0"/>
              </a:rPr>
              <a:t> = 0, temos </a:t>
            </a:r>
            <a:r>
              <a:rPr lang="en-US" sz="2000" i="1">
                <a:latin typeface="Book Antiqua" pitchFamily="18" charset="0"/>
              </a:rPr>
              <a:t>cv </a:t>
            </a:r>
            <a:r>
              <a:rPr lang="en-US" sz="2000">
                <a:latin typeface="Book Antiqua" pitchFamily="18" charset="0"/>
              </a:rPr>
              <a:t>=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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quando c 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 [0, 1], trunca-se v.</a:t>
            </a:r>
          </a:p>
          <a:p>
            <a:pPr marL="742950" lvl="1" indent="-285750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  <a:sym typeface="Symbol" pitchFamily="18" charset="2"/>
              </a:rPr>
              <a:t>	Exemplo:</a:t>
            </a:r>
          </a:p>
          <a:p>
            <a:pPr marL="742950" lvl="1" indent="-285750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  <a:sym typeface="Symbol" pitchFamily="18" charset="2"/>
              </a:rPr>
              <a:t>	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c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 = 0,6; e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v 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= {(1, 2), (3, 5), (17, 23), (7, 3), (8, 19)}</a:t>
            </a:r>
          </a:p>
          <a:p>
            <a:pPr marL="742950" lvl="1" indent="-285750"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  <a:sym typeface="Symbol" pitchFamily="18" charset="2"/>
              </a:rPr>
              <a:t>	logo,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cv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 = {(1, 2), (3, 5), (17, 23)}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>
                <a:latin typeface="Book Antiqua" pitchFamily="18" charset="0"/>
              </a:rPr>
              <a:t>quando </a:t>
            </a:r>
            <a:r>
              <a:rPr lang="en-US" sz="2000" i="1">
                <a:latin typeface="Book Antiqua" pitchFamily="18" charset="0"/>
              </a:rPr>
              <a:t>c</a:t>
            </a:r>
            <a:r>
              <a:rPr lang="en-US" sz="2000">
                <a:latin typeface="Book Antiqua" pitchFamily="18" charset="0"/>
              </a:rPr>
              <a:t> &gt; 1, defina </a:t>
            </a:r>
            <a:r>
              <a:rPr lang="en-US" sz="2000" i="1">
                <a:latin typeface="Book Antiqua" pitchFamily="18" charset="0"/>
              </a:rPr>
              <a:t>c</a:t>
            </a:r>
            <a:r>
              <a:rPr lang="en-US" sz="2000">
                <a:latin typeface="Book Antiqua" pitchFamily="18" charset="0"/>
              </a:rPr>
              <a:t> = </a:t>
            </a:r>
            <a:r>
              <a:rPr lang="en-US" sz="2000" i="1">
                <a:latin typeface="Book Antiqua" pitchFamily="18" charset="0"/>
              </a:rPr>
              <a:t>k</a:t>
            </a:r>
            <a:r>
              <a:rPr lang="en-US" sz="2000">
                <a:latin typeface="Book Antiqua" pitchFamily="18" charset="0"/>
              </a:rPr>
              <a:t> + </a:t>
            </a:r>
            <a:r>
              <a:rPr lang="en-US" sz="2000" i="1">
                <a:latin typeface="Book Antiqua" pitchFamily="18" charset="0"/>
              </a:rPr>
              <a:t>c</a:t>
            </a:r>
            <a:r>
              <a:rPr lang="en-US" sz="2000">
                <a:latin typeface="Book Antiqua" pitchFamily="18" charset="0"/>
              </a:rPr>
              <a:t>’, onde </a:t>
            </a:r>
            <a:r>
              <a:rPr lang="en-US" sz="2000" i="1">
                <a:latin typeface="Book Antiqua" pitchFamily="18" charset="0"/>
              </a:rPr>
              <a:t>k</a:t>
            </a:r>
            <a:r>
              <a:rPr lang="en-US" sz="2000">
                <a:latin typeface="Book Antiqua" pitchFamily="18" charset="0"/>
              </a:rPr>
              <a:t> 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 N, e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c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’ [0, 1]. </a:t>
            </a:r>
          </a:p>
          <a:p>
            <a:pPr marL="742950" lvl="1" indent="-285750">
              <a:buFont typeface="Wingdings" pitchFamily="2" charset="2"/>
              <a:buNone/>
            </a:pPr>
            <a:r>
              <a:rPr lang="en-US" sz="2000">
                <a:latin typeface="Book Antiqua" pitchFamily="18" charset="0"/>
                <a:sym typeface="Symbol" pitchFamily="18" charset="2"/>
              </a:rPr>
              <a:t>	logo,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cv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 = </a:t>
            </a:r>
            <a:r>
              <a:rPr lang="en-US" sz="2000" b="1" i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v </a:t>
            </a:r>
            <a:r>
              <a:rPr lang="en-US" sz="2000" b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+ </a:t>
            </a:r>
            <a:r>
              <a:rPr lang="en-US" sz="2000" b="1" i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v </a:t>
            </a:r>
            <a:r>
              <a:rPr lang="en-US" sz="2000" b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+…+ </a:t>
            </a:r>
            <a:r>
              <a:rPr lang="en-US" sz="2000" b="1" i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v</a:t>
            </a:r>
            <a:r>
              <a:rPr lang="en-US" sz="2000" b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 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+ 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c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’</a:t>
            </a:r>
            <a:r>
              <a:rPr lang="en-US" sz="2000" i="1">
                <a:latin typeface="Book Antiqua" pitchFamily="18" charset="0"/>
                <a:sym typeface="Symbol" pitchFamily="18" charset="2"/>
              </a:rPr>
              <a:t>v</a:t>
            </a:r>
          </a:p>
          <a:p>
            <a:pPr marL="742950" lvl="1" indent="-285750">
              <a:buFont typeface="Wingdings" pitchFamily="2" charset="2"/>
              <a:buNone/>
            </a:pPr>
            <a:r>
              <a:rPr lang="en-US" sz="1600" i="1">
                <a:latin typeface="Book Antiqua" pitchFamily="18" charset="0"/>
                <a:sym typeface="Symbol" pitchFamily="18" charset="2"/>
              </a:rPr>
              <a:t>			          </a:t>
            </a:r>
            <a:r>
              <a:rPr lang="en-US" sz="1600" i="1">
                <a:solidFill>
                  <a:srgbClr val="0000FF"/>
                </a:solidFill>
                <a:latin typeface="Book Antiqua" pitchFamily="18" charset="0"/>
                <a:sym typeface="Symbol" pitchFamily="18" charset="2"/>
              </a:rPr>
              <a:t>k vezes</a:t>
            </a:r>
            <a:endParaRPr lang="en-US" sz="1600" i="1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03238" y="3897313"/>
            <a:ext cx="7775575" cy="83185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1" algn="ctr"/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v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 = wv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 + </a:t>
            </a:r>
            <a:r>
              <a:rPr lang="el-GR" sz="2400" b="1" i="1">
                <a:solidFill>
                  <a:srgbClr val="0000FF"/>
                </a:solidFill>
                <a:latin typeface="Book Antiqua" pitchFamily="18" charset="0"/>
              </a:rPr>
              <a:t>η</a:t>
            </a:r>
            <a:r>
              <a:rPr lang="pt-BR" sz="2400" b="1" baseline="-25000">
                <a:solidFill>
                  <a:srgbClr val="0000FF"/>
                </a:solidFill>
                <a:latin typeface="Book Antiqua" pitchFamily="18" charset="0"/>
              </a:rPr>
              <a:t>1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.rand().(pbest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 - x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) + </a:t>
            </a:r>
            <a:r>
              <a:rPr lang="el-GR" sz="2400" b="1" i="1">
                <a:solidFill>
                  <a:srgbClr val="0000FF"/>
                </a:solidFill>
                <a:latin typeface="Book Antiqua" pitchFamily="18" charset="0"/>
              </a:rPr>
              <a:t>η</a:t>
            </a:r>
            <a:r>
              <a:rPr lang="pt-BR" sz="2400" b="1" baseline="-25000">
                <a:solidFill>
                  <a:srgbClr val="0000FF"/>
                </a:solidFill>
                <a:latin typeface="Book Antiqua" pitchFamily="18" charset="0"/>
              </a:rPr>
              <a:t>2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.rand().(pgbest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 - x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)</a:t>
            </a:r>
          </a:p>
          <a:p>
            <a:pPr lvl="1" algn="ctr"/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x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 = x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  <a:r>
              <a:rPr lang="pt-BR" sz="2400" b="1" i="1">
                <a:solidFill>
                  <a:srgbClr val="0000FF"/>
                </a:solidFill>
                <a:latin typeface="Book Antiqua" pitchFamily="18" charset="0"/>
              </a:rPr>
              <a:t> + v</a:t>
            </a:r>
            <a:r>
              <a:rPr lang="pt-BR" sz="2400" b="1" i="1" baseline="-25000">
                <a:solidFill>
                  <a:srgbClr val="0000FF"/>
                </a:solidFill>
                <a:latin typeface="Book Antiqua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18050"/>
            <a:ext cx="9509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11188" y="1773238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Book Antiqua" pitchFamily="18" charset="0"/>
                <a:cs typeface="Arial" charset="0"/>
              </a:rPr>
              <a:t>A combinação dos vetores </a:t>
            </a:r>
            <a:r>
              <a:rPr lang="en-US" sz="2400" i="1">
                <a:latin typeface="Book Antiqua" pitchFamily="18" charset="0"/>
                <a:cs typeface="Arial" charset="0"/>
              </a:rPr>
              <a:t>pbest</a:t>
            </a:r>
            <a:r>
              <a:rPr lang="en-US" sz="2400">
                <a:latin typeface="Book Antiqua" pitchFamily="18" charset="0"/>
                <a:cs typeface="Arial" charset="0"/>
              </a:rPr>
              <a:t>, </a:t>
            </a:r>
            <a:r>
              <a:rPr lang="en-US" sz="2400" i="1">
                <a:latin typeface="Book Antiqua" pitchFamily="18" charset="0"/>
                <a:cs typeface="Arial" charset="0"/>
              </a:rPr>
              <a:t>pgbest</a:t>
            </a:r>
            <a:r>
              <a:rPr lang="en-US" sz="2400">
                <a:latin typeface="Book Antiqua" pitchFamily="18" charset="0"/>
                <a:cs typeface="Arial" charset="0"/>
              </a:rPr>
              <a:t>, </a:t>
            </a:r>
            <a:r>
              <a:rPr lang="en-US" sz="2400" i="1">
                <a:latin typeface="Book Antiqua" pitchFamily="18" charset="0"/>
                <a:cs typeface="Arial" charset="0"/>
              </a:rPr>
              <a:t>lbest </a:t>
            </a:r>
            <a:r>
              <a:rPr lang="en-US" sz="2400">
                <a:latin typeface="Book Antiqua" pitchFamily="18" charset="0"/>
                <a:cs typeface="Arial" charset="0"/>
              </a:rPr>
              <a:t>e </a:t>
            </a:r>
            <a:r>
              <a:rPr lang="en-US" sz="2400" i="1">
                <a:latin typeface="Book Antiqua" pitchFamily="18" charset="0"/>
                <a:cs typeface="Arial" charset="0"/>
              </a:rPr>
              <a:t>nbest </a:t>
            </a:r>
            <a:r>
              <a:rPr lang="en-US" sz="2400">
                <a:latin typeface="Book Antiqua" pitchFamily="18" charset="0"/>
                <a:cs typeface="Arial" charset="0"/>
              </a:rPr>
              <a:t>direciona uma partícula para melhores posições do que um PSO padrão.</a:t>
            </a:r>
            <a:endParaRPr lang="fr-FR" sz="2400">
              <a:latin typeface="Book Antiqua" pitchFamily="18" charset="0"/>
              <a:cs typeface="Arial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1143000" y="4213225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93750" y="3767138"/>
            <a:ext cx="65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latin typeface="Book Antiqua" pitchFamily="18" charset="0"/>
                <a:cs typeface="Arial" charset="0"/>
              </a:rPr>
              <a:t>pbest</a:t>
            </a:r>
            <a:endParaRPr lang="fr-FR" i="1">
              <a:latin typeface="Book Antiqua" pitchFamily="18" charset="0"/>
              <a:cs typeface="Arial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403350" y="5432425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371850" y="5224463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latin typeface="Book Antiqua" pitchFamily="18" charset="0"/>
                <a:cs typeface="Arial" charset="0"/>
              </a:rPr>
              <a:t>pgbest</a:t>
            </a:r>
            <a:endParaRPr lang="fr-FR" i="1">
              <a:latin typeface="Book Antiqua" pitchFamily="18" charset="0"/>
              <a:cs typeface="Arial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174750" y="42132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289300" y="42132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V="1">
            <a:off x="1327150" y="4213225"/>
            <a:ext cx="1905000" cy="1066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600200" y="3562350"/>
            <a:ext cx="157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Book Antiqua" pitchFamily="18" charset="0"/>
                <a:cs typeface="Arial" charset="0"/>
              </a:rPr>
              <a:t>PSO padrão</a:t>
            </a:r>
            <a:endParaRPr lang="fr-FR" sz="2000" b="1">
              <a:latin typeface="Book Antiqua" pitchFamily="18" charset="0"/>
              <a:cs typeface="Arial" charset="0"/>
            </a:endParaRPr>
          </a:p>
        </p:txBody>
      </p:sp>
      <p:pic>
        <p:nvPicPr>
          <p:cNvPr id="48140" name="Picture 12" descr="b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95091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5562600" y="4191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213350" y="3744913"/>
            <a:ext cx="658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latin typeface="Book Antiqua" pitchFamily="18" charset="0"/>
                <a:cs typeface="Arial" charset="0"/>
              </a:rPr>
              <a:t>pbest</a:t>
            </a:r>
            <a:endParaRPr lang="fr-FR" i="1">
              <a:latin typeface="Book Antiqua" pitchFamily="18" charset="0"/>
              <a:cs typeface="Arial" charset="0"/>
            </a:endParaRP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822950" y="54102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791450" y="5202238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latin typeface="Book Antiqua" pitchFamily="18" charset="0"/>
                <a:cs typeface="Arial" charset="0"/>
              </a:rPr>
              <a:t>pgbest</a:t>
            </a:r>
            <a:endParaRPr lang="fr-FR" i="1">
              <a:latin typeface="Book Antiqua" pitchFamily="18" charset="0"/>
              <a:cs typeface="Arial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638800" y="5875338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486400" y="6419850"/>
            <a:ext cx="67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latin typeface="Book Antiqua" pitchFamily="18" charset="0"/>
                <a:cs typeface="Arial" charset="0"/>
              </a:rPr>
              <a:t>nbest</a:t>
            </a:r>
            <a:endParaRPr lang="fr-FR" i="1">
              <a:latin typeface="Book Antiqua" pitchFamily="18" charset="0"/>
              <a:cs typeface="Arial" charset="0"/>
            </a:endParaRPr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715000" y="5722938"/>
            <a:ext cx="762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324600" y="6419850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latin typeface="Book Antiqua" pitchFamily="18" charset="0"/>
                <a:cs typeface="Arial" charset="0"/>
              </a:rPr>
              <a:t>lbest</a:t>
            </a:r>
            <a:endParaRPr lang="fr-FR" i="1">
              <a:latin typeface="Book Antiqua" pitchFamily="18" charset="0"/>
              <a:cs typeface="Arial" charset="0"/>
            </a:endParaRPr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791200" y="5570538"/>
            <a:ext cx="2286000" cy="762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48375" y="3438525"/>
            <a:ext cx="2425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Book Antiqua" pitchFamily="18" charset="0"/>
                <a:cs typeface="Arial" charset="0"/>
              </a:rPr>
              <a:t>PSO com múltiplas</a:t>
            </a:r>
          </a:p>
          <a:p>
            <a:pPr algn="ctr" eaLnBrk="1" hangingPunct="1"/>
            <a:r>
              <a:rPr lang="en-US" sz="2000" b="1">
                <a:latin typeface="Book Antiqua" pitchFamily="18" charset="0"/>
                <a:cs typeface="Arial" charset="0"/>
              </a:rPr>
              <a:t>estruturas sociais</a:t>
            </a:r>
            <a:endParaRPr lang="fr-FR" sz="2000" b="1">
              <a:latin typeface="Book Antiqua" pitchFamily="18" charset="0"/>
              <a:cs typeface="Arial" charset="0"/>
            </a:endParaRP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PSO com estruturas de múltiplos grupos sociais </a:t>
            </a:r>
            <a:r>
              <a:rPr lang="en-US" sz="2000" smtClean="0">
                <a:latin typeface="Book Antiqua" pitchFamily="18" charset="0"/>
              </a:rPr>
              <a:t>[</a:t>
            </a:r>
            <a:r>
              <a:rPr lang="en-US" altLang="zh-CN" sz="2000" smtClean="0">
                <a:latin typeface="Book Antiqua" pitchFamily="18" charset="0"/>
                <a:ea typeface="SimSun" pitchFamily="2" charset="-122"/>
              </a:rPr>
              <a:t>Pongchairerks, Kachitvichyanukul, 2006]</a:t>
            </a:r>
            <a:br>
              <a:rPr lang="en-US" altLang="zh-CN" sz="2000" smtClean="0">
                <a:latin typeface="Book Antiqua" pitchFamily="18" charset="0"/>
                <a:ea typeface="SimSun" pitchFamily="2" charset="-122"/>
              </a:rPr>
            </a:br>
            <a:endParaRPr lang="en-US" sz="200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38237"/>
          </a:xfrm>
        </p:spPr>
        <p:txBody>
          <a:bodyPr/>
          <a:lstStyle/>
          <a:p>
            <a:pPr eaLnBrk="1" hangingPunct="1"/>
            <a:r>
              <a:rPr lang="es-ES" sz="4000" smtClean="0">
                <a:latin typeface="Book Antiqua" pitchFamily="18" charset="0"/>
              </a:rPr>
              <a:t>Mais aplicações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96728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PSO trata-se de uma técnica atrativa, porque é: 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computacionamente “barata”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robusta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simples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Outras aplicações: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Controle de veículos por controle remoto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Controle para detectar e eliminar tumores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O filme da Disney “O Rei Leão” foi o primeiro a usar tecnologia de nuvem de partículas para fazer a cena da debandada de pássaros. O filme da New Line Cinema “O Senhor dos Anéis” também utilizou técnicas semelhantes nas cenas de batalhas. </a:t>
            </a:r>
          </a:p>
          <a:p>
            <a:pPr lvl="1"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000" smtClean="0">
                <a:latin typeface="Book Antiqua" pitchFamily="18" charset="0"/>
              </a:rPr>
              <a:t>Réplica de dados em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71625"/>
            <a:ext cx="88106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23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>
                <a:latin typeface="Book Antiqua" pitchFamily="18" charset="0"/>
              </a:rPr>
              <a:t>Nuvem de Partículas</a:t>
            </a:r>
            <a:br>
              <a:rPr lang="pt-BR" sz="4000" smtClean="0">
                <a:latin typeface="Book Antiqua" pitchFamily="18" charset="0"/>
              </a:rPr>
            </a:br>
            <a:r>
              <a:rPr lang="pt-BR" sz="2800" i="1" smtClean="0">
                <a:latin typeface="Book Antiqua" pitchFamily="18" charset="0"/>
              </a:rPr>
              <a:t>PSO</a:t>
            </a:r>
            <a:r>
              <a:rPr lang="pt-BR" sz="2800" smtClean="0">
                <a:latin typeface="Book Antiqua" pitchFamily="18" charset="0"/>
              </a:rPr>
              <a:t> - </a:t>
            </a:r>
            <a:r>
              <a:rPr lang="pt-BR" sz="2800" i="1" smtClean="0">
                <a:latin typeface="Book Antiqua" pitchFamily="18" charset="0"/>
              </a:rPr>
              <a:t>Particle Swarm Optimization </a:t>
            </a:r>
            <a:r>
              <a:rPr lang="pt-BR" sz="2800" smtClean="0">
                <a:latin typeface="Book Antiqua" pitchFamily="18" charset="0"/>
              </a:rPr>
              <a:t>(1995)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Desenvolvida por James Kennedy (psicólogo) e Russell Eberhart (engenheiro), com base no comportamento de pássaros em revoadas modelado pelo biólogo Frank Heppner.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Inspirado no comportamento e na dinâmica dos movimentos dos pássaros, insetos e peixes;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Originalmente desenvolvido para problemas de otimização com variáveis contínuas;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pt-BR" sz="2400" smtClean="0">
                <a:latin typeface="Book Antiqua" pitchFamily="18" charset="0"/>
              </a:rPr>
              <a:t>Desempenho similar ao dos Algoritmos Genéticos;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Otimização Nuvem de Partículas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1600200"/>
            <a:ext cx="68611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Otimização Nuvem de Partículas</a:t>
            </a:r>
            <a:endParaRPr lang="en-US" sz="3600" smtClean="0"/>
          </a:p>
        </p:txBody>
      </p:sp>
      <p:sp>
        <p:nvSpPr>
          <p:cNvPr id="5123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00063"/>
            <a:ext cx="87915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1499</Words>
  <Application>Microsoft Office PowerPoint</Application>
  <PresentationFormat>Apresentação na tela (4:3)</PresentationFormat>
  <Paragraphs>263</Paragraphs>
  <Slides>53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Tema do Office</vt:lpstr>
      <vt:lpstr>Microsoft Equation 3.0</vt:lpstr>
      <vt:lpstr>Algoritmos Genéticos</vt:lpstr>
      <vt:lpstr>Apresentação do PowerPoint</vt:lpstr>
      <vt:lpstr>Elitismo</vt:lpstr>
      <vt:lpstr>Apresentação do PowerPoint</vt:lpstr>
      <vt:lpstr>Apresentação do PowerPoint</vt:lpstr>
      <vt:lpstr>Apresentação do PowerPoint</vt:lpstr>
      <vt:lpstr>Nuvem de Partículas PSO - Particle Swarm Optimization (1995)</vt:lpstr>
      <vt:lpstr>Otimização Nuvem de Partículas</vt:lpstr>
      <vt:lpstr>Otimização Nuvem de Partículas</vt:lpstr>
      <vt:lpstr>PSO</vt:lpstr>
      <vt:lpstr>Otimização Nuvem de Partículas</vt:lpstr>
      <vt:lpstr>Apresentação do PowerPoint</vt:lpstr>
      <vt:lpstr>Aplicações de PSO</vt:lpstr>
      <vt:lpstr>Imitando a natureza</vt:lpstr>
      <vt:lpstr>Apresentação do PowerPoint</vt:lpstr>
      <vt:lpstr>Notação</vt:lpstr>
      <vt:lpstr>Notação</vt:lpstr>
      <vt:lpstr>Atualização da velocidade</vt:lpstr>
      <vt:lpstr>Idéia básica: comportamento cognitivo</vt:lpstr>
      <vt:lpstr>Idéia básica: comportamento social</vt:lpstr>
      <vt:lpstr>Atualização de velocidade e posição</vt:lpstr>
      <vt:lpstr>Apresentação do PowerPoint</vt:lpstr>
      <vt:lpstr>Apresentação do PowerPoint</vt:lpstr>
      <vt:lpstr>Exemplo: 1ª Iteração</vt:lpstr>
      <vt:lpstr>Exemplo: 2ª Iteração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Melhoramentos e Variantes</vt:lpstr>
      <vt:lpstr>Apresentação do PowerPoint</vt:lpstr>
      <vt:lpstr>Fator de Constrição</vt:lpstr>
      <vt:lpstr>Apresentação do PowerPoint</vt:lpstr>
      <vt:lpstr>Modelos com Vizinhanças</vt:lpstr>
      <vt:lpstr>Apresentação do PowerPoint</vt:lpstr>
      <vt:lpstr>Apresentação do PowerPoint</vt:lpstr>
      <vt:lpstr>Apresentação do PowerPoint</vt:lpstr>
      <vt:lpstr>Armadilhas da técnica PSO</vt:lpstr>
      <vt:lpstr>Apresentação do PowerPoint</vt:lpstr>
      <vt:lpstr>Apresentação do PowerPoint</vt:lpstr>
      <vt:lpstr>Apresentação do PowerPoint</vt:lpstr>
      <vt:lpstr>Restrições da técnica</vt:lpstr>
      <vt:lpstr>Principais elementos</vt:lpstr>
      <vt:lpstr>Apresentação do PowerPoint</vt:lpstr>
      <vt:lpstr>Apresentação do PowerPoint</vt:lpstr>
      <vt:lpstr>Adaptações da PSO para o PCV  [M. Clerc, 2004; T. R. Machado e H. S. Lopes, 2005]</vt:lpstr>
      <vt:lpstr>Apresentação do PowerPoint</vt:lpstr>
      <vt:lpstr>Apresentação do PowerPoint</vt:lpstr>
      <vt:lpstr>PSO com estruturas de múltiplos grupos sociais [Pongchairerks, Kachitvichyanukul, 2006] </vt:lpstr>
      <vt:lpstr>Mais aplicações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 Genéticos</dc:title>
  <dc:creator>Aurora</dc:creator>
  <cp:lastModifiedBy>Aurora</cp:lastModifiedBy>
  <cp:revision>6</cp:revision>
  <dcterms:created xsi:type="dcterms:W3CDTF">2012-03-20T17:13:24Z</dcterms:created>
  <dcterms:modified xsi:type="dcterms:W3CDTF">2012-03-20T18:12:24Z</dcterms:modified>
</cp:coreProperties>
</file>