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540" r:id="rId2"/>
    <p:sldId id="541" r:id="rId3"/>
    <p:sldId id="542" r:id="rId4"/>
    <p:sldId id="543" r:id="rId5"/>
    <p:sldId id="544" r:id="rId6"/>
    <p:sldId id="545" r:id="rId7"/>
    <p:sldId id="546" r:id="rId8"/>
    <p:sldId id="54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>
        <p:scale>
          <a:sx n="93" d="100"/>
          <a:sy n="93" d="100"/>
        </p:scale>
        <p:origin x="7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0BAD7-34EF-4544-88FD-F8418CCBA731}" type="datetimeFigureOut">
              <a:rPr lang="pt-BR" smtClean="0"/>
              <a:t>05/04/2018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26E49A-F9D3-4F65-9611-BF803596D2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9262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>
            <a:extLst>
              <a:ext uri="{FF2B5EF4-FFF2-40B4-BE49-F238E27FC236}">
                <a16:creationId xmlns:a16="http://schemas.microsoft.com/office/drawing/2014/main" id="{7CD41319-95A6-4CC2-8D26-7DFCA5137D7C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1185863" y="933450"/>
            <a:ext cx="4486275" cy="3365500"/>
          </a:xfrm>
          <a:solidFill>
            <a:srgbClr val="FFFFFF"/>
          </a:solidFill>
          <a:ln/>
        </p:spPr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DC5CE64E-4E64-4377-B039-824B03DBCC99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1062038" y="4625975"/>
            <a:ext cx="4738687" cy="3733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708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>
            <a:extLst>
              <a:ext uri="{FF2B5EF4-FFF2-40B4-BE49-F238E27FC236}">
                <a16:creationId xmlns:a16="http://schemas.microsoft.com/office/drawing/2014/main" id="{70A699B1-F577-4F9E-9779-B50B75C87A03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1185863" y="933450"/>
            <a:ext cx="4486275" cy="3365500"/>
          </a:xfrm>
          <a:solidFill>
            <a:srgbClr val="FFFFFF"/>
          </a:solidFill>
          <a:ln/>
        </p:spPr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8E20C3AA-887A-4129-85BF-7684F7CCF360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1062038" y="4625975"/>
            <a:ext cx="4738687" cy="3733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801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>
            <a:extLst>
              <a:ext uri="{FF2B5EF4-FFF2-40B4-BE49-F238E27FC236}">
                <a16:creationId xmlns:a16="http://schemas.microsoft.com/office/drawing/2014/main" id="{A11726E6-1004-47CA-832B-F2ED3825305D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1185863" y="933450"/>
            <a:ext cx="4486275" cy="3365500"/>
          </a:xfrm>
          <a:solidFill>
            <a:srgbClr val="FFFFFF"/>
          </a:solidFill>
          <a:ln/>
        </p:spPr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9C04871F-7C00-4CAE-92C7-EC9A70B06DB5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1062038" y="4625975"/>
            <a:ext cx="4738687" cy="3733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208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>
            <a:extLst>
              <a:ext uri="{FF2B5EF4-FFF2-40B4-BE49-F238E27FC236}">
                <a16:creationId xmlns:a16="http://schemas.microsoft.com/office/drawing/2014/main" id="{7785DB5B-FF9B-4DE6-BAD1-717C6B541B04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1185863" y="933450"/>
            <a:ext cx="4486275" cy="3365500"/>
          </a:xfrm>
          <a:solidFill>
            <a:srgbClr val="FFFFFF"/>
          </a:solidFill>
          <a:ln/>
        </p:spPr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D26056DC-FDFB-4A46-A6DD-4C81373034B3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1062038" y="4625975"/>
            <a:ext cx="4738687" cy="3733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1667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>
            <a:extLst>
              <a:ext uri="{FF2B5EF4-FFF2-40B4-BE49-F238E27FC236}">
                <a16:creationId xmlns:a16="http://schemas.microsoft.com/office/drawing/2014/main" id="{DA64D3A4-3041-4E19-B6A1-3442F08B91A8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1185863" y="933450"/>
            <a:ext cx="4486275" cy="3365500"/>
          </a:xfrm>
          <a:solidFill>
            <a:srgbClr val="FFFFFF"/>
          </a:solidFill>
          <a:ln/>
        </p:spPr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46504DF0-725C-4378-AA92-83CD5C6A4DB8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1062038" y="4625975"/>
            <a:ext cx="4738687" cy="3733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5490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>
            <a:extLst>
              <a:ext uri="{FF2B5EF4-FFF2-40B4-BE49-F238E27FC236}">
                <a16:creationId xmlns:a16="http://schemas.microsoft.com/office/drawing/2014/main" id="{3DCF8CEA-0C20-496D-9F71-FB08BF0AB737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1185863" y="933450"/>
            <a:ext cx="4486275" cy="3365500"/>
          </a:xfrm>
          <a:solidFill>
            <a:srgbClr val="FFFFFF"/>
          </a:solidFill>
          <a:ln/>
        </p:spPr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75DF7AF7-AF58-4709-816B-6CCBD812885C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1062038" y="4625975"/>
            <a:ext cx="4738687" cy="3733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7738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>
            <a:extLst>
              <a:ext uri="{FF2B5EF4-FFF2-40B4-BE49-F238E27FC236}">
                <a16:creationId xmlns:a16="http://schemas.microsoft.com/office/drawing/2014/main" id="{876E1614-F386-4E75-B701-561CC6BF4336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1185863" y="933450"/>
            <a:ext cx="4486275" cy="3365500"/>
          </a:xfrm>
          <a:solidFill>
            <a:srgbClr val="FFFFFF"/>
          </a:solidFill>
          <a:ln/>
        </p:spPr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6913E3BE-FC07-4FDB-88FD-2910B895D415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1062038" y="4625975"/>
            <a:ext cx="4738687" cy="3733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7197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>
            <a:extLst>
              <a:ext uri="{FF2B5EF4-FFF2-40B4-BE49-F238E27FC236}">
                <a16:creationId xmlns:a16="http://schemas.microsoft.com/office/drawing/2014/main" id="{EDE316AB-63D9-49B5-AC72-21E622064114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1185863" y="933450"/>
            <a:ext cx="4486275" cy="3365500"/>
          </a:xfrm>
          <a:solidFill>
            <a:srgbClr val="FFFFFF"/>
          </a:solidFill>
          <a:ln/>
        </p:spPr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C701797A-CAC5-422A-9348-45D0CC51B2A3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1062038" y="4625975"/>
            <a:ext cx="4738687" cy="3733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770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>
            <a:extLst>
              <a:ext uri="{FF2B5EF4-FFF2-40B4-BE49-F238E27FC236}">
                <a16:creationId xmlns:a16="http://schemas.microsoft.com/office/drawing/2014/main" id="{300194AC-26CE-494B-91D5-36A9E29D25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97101" y="504826"/>
            <a:ext cx="7808913" cy="1146175"/>
          </a:xfrm>
        </p:spPr>
        <p:txBody>
          <a:bodyPr/>
          <a:lstStyle/>
          <a:p>
            <a:pPr>
              <a:lnSpc>
                <a:spcPct val="98000"/>
              </a:lnSpc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en-GB" altLang="pt-BR"/>
              <a:t> PATH-RELINKING</a:t>
            </a: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B42411D3-4670-4191-8052-36DCA6C4D8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97101" y="1906589"/>
            <a:ext cx="7808913" cy="4321175"/>
          </a:xfrm>
        </p:spPr>
        <p:txBody>
          <a:bodyPr/>
          <a:lstStyle/>
          <a:p>
            <a:pPr marL="388938" indent="-293688">
              <a:lnSpc>
                <a:spcPct val="98000"/>
              </a:lnSpc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GB" altLang="pt-BR"/>
              <a:t>Path-Relinking, melhoramento em tempo e qualidade da solução</a:t>
            </a:r>
          </a:p>
          <a:p>
            <a:pPr marL="388938" indent="-293688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GB" altLang="pt-BR"/>
              <a:t>Path-Relinking, explora trajetórias </a:t>
            </a:r>
          </a:p>
          <a:p>
            <a:pPr marL="781050" lvl="1">
              <a:buSzPct val="75000"/>
              <a:buFont typeface="Symbol" panose="05050102010706020507" pitchFamily="18" charset="2"/>
              <a:buChar char="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GB" altLang="pt-BR"/>
              <a:t>conectando soluções. </a:t>
            </a:r>
          </a:p>
          <a:p>
            <a:pPr marL="388938" indent="-293688">
              <a:buClr>
                <a:srgbClr val="0E594D"/>
              </a:buClr>
              <a:buSzPct val="45000"/>
              <a:buNone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endParaRPr lang="en-GB" altLang="pt-BR"/>
          </a:p>
          <a:p>
            <a:pPr marL="388938" indent="-293688">
              <a:buClr>
                <a:srgbClr val="0E594D"/>
              </a:buClr>
              <a:buSzPct val="45000"/>
              <a:buNone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endParaRPr lang="en-GB" altLang="pt-BR"/>
          </a:p>
        </p:txBody>
      </p:sp>
    </p:spTree>
    <p:extLst>
      <p:ext uri="{BB962C8B-B14F-4D97-AF65-F5344CB8AC3E}">
        <p14:creationId xmlns:p14="http://schemas.microsoft.com/office/powerpoint/2010/main" val="2536242458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>
            <a:extLst>
              <a:ext uri="{FF2B5EF4-FFF2-40B4-BE49-F238E27FC236}">
                <a16:creationId xmlns:a16="http://schemas.microsoft.com/office/drawing/2014/main" id="{5B823126-B971-432A-9476-272CFA500F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97101" y="504826"/>
            <a:ext cx="7808913" cy="1146175"/>
          </a:xfrm>
        </p:spPr>
        <p:txBody>
          <a:bodyPr/>
          <a:lstStyle/>
          <a:p>
            <a:pPr>
              <a:lnSpc>
                <a:spcPct val="98000"/>
              </a:lnSpc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en-GB" altLang="pt-BR"/>
              <a:t>Path-Relinking</a:t>
            </a: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5D92C2E9-7FF3-477A-A3BB-D8749DCEA7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97101" y="1906589"/>
            <a:ext cx="7808913" cy="4321175"/>
          </a:xfrm>
        </p:spPr>
        <p:txBody>
          <a:bodyPr/>
          <a:lstStyle/>
          <a:p>
            <a:pPr marL="388938" indent="-293688">
              <a:lnSpc>
                <a:spcPct val="98000"/>
              </a:lnSpc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GB" altLang="pt-BR"/>
              <a:t>Originalmente proposto por Glower (TABU)</a:t>
            </a:r>
          </a:p>
          <a:p>
            <a:pPr marL="388938" indent="-293688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GB" altLang="pt-BR"/>
              <a:t>Estratégia de intensificação que explora trajetórias de soluções elites obtidas por TABU ou SCATTER</a:t>
            </a:r>
          </a:p>
          <a:p>
            <a:pPr marL="388938" indent="-293688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GB" altLang="pt-BR"/>
              <a:t>Partindo de 1 ou mais soluções de elite são gerados caminhos para outras soluções</a:t>
            </a:r>
          </a:p>
        </p:txBody>
      </p:sp>
    </p:spTree>
    <p:extLst>
      <p:ext uri="{BB962C8B-B14F-4D97-AF65-F5344CB8AC3E}">
        <p14:creationId xmlns:p14="http://schemas.microsoft.com/office/powerpoint/2010/main" val="3881018517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>
            <a:extLst>
              <a:ext uri="{FF2B5EF4-FFF2-40B4-BE49-F238E27FC236}">
                <a16:creationId xmlns:a16="http://schemas.microsoft.com/office/drawing/2014/main" id="{1C106845-2762-437C-9D50-A6E9811924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97101" y="504826"/>
            <a:ext cx="7808913" cy="1146175"/>
          </a:xfrm>
        </p:spPr>
        <p:txBody>
          <a:bodyPr/>
          <a:lstStyle/>
          <a:p>
            <a:pPr>
              <a:lnSpc>
                <a:spcPct val="98000"/>
              </a:lnSpc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en-GB" altLang="pt-BR"/>
              <a:t>Caminhos</a:t>
            </a: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C9E8EFA9-4BBA-41D9-8FA4-74BEC1E380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97101" y="1906589"/>
            <a:ext cx="7808913" cy="4321175"/>
          </a:xfrm>
        </p:spPr>
        <p:txBody>
          <a:bodyPr/>
          <a:lstStyle/>
          <a:p>
            <a:pPr marL="388938" indent="-293688">
              <a:lnSpc>
                <a:spcPct val="98000"/>
              </a:lnSpc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GB" altLang="pt-BR"/>
              <a:t>Movimentos que introduzam os atributos presentes nas soluções são selecionados</a:t>
            </a:r>
          </a:p>
          <a:p>
            <a:pPr marL="388938" indent="-293688">
              <a:buClr>
                <a:srgbClr val="0E594D"/>
              </a:buClr>
              <a:buSzPct val="45000"/>
              <a:buNone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endParaRPr lang="en-GB" altLang="pt-BR"/>
          </a:p>
        </p:txBody>
      </p:sp>
    </p:spTree>
    <p:extLst>
      <p:ext uri="{BB962C8B-B14F-4D97-AF65-F5344CB8AC3E}">
        <p14:creationId xmlns:p14="http://schemas.microsoft.com/office/powerpoint/2010/main" val="127604905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>
            <a:extLst>
              <a:ext uri="{FF2B5EF4-FFF2-40B4-BE49-F238E27FC236}">
                <a16:creationId xmlns:a16="http://schemas.microsoft.com/office/drawing/2014/main" id="{293236FF-EAB0-4224-B298-FF10CA6861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97101" y="504826"/>
            <a:ext cx="7808913" cy="1146175"/>
          </a:xfrm>
        </p:spPr>
        <p:txBody>
          <a:bodyPr/>
          <a:lstStyle/>
          <a:p>
            <a:pPr>
              <a:lnSpc>
                <a:spcPct val="98000"/>
              </a:lnSpc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en-GB" altLang="pt-BR"/>
              <a:t>Implementações</a:t>
            </a: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8569E68A-6032-4F90-91D1-7D4E0C1C9F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97101" y="1906589"/>
            <a:ext cx="7808913" cy="4321175"/>
          </a:xfrm>
        </p:spPr>
        <p:txBody>
          <a:bodyPr/>
          <a:lstStyle/>
          <a:p>
            <a:pPr marL="388938" indent="-293688">
              <a:lnSpc>
                <a:spcPct val="98000"/>
              </a:lnSpc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GB" altLang="pt-BR"/>
              <a:t>Relink periódico: não sistemático, mais periódico</a:t>
            </a:r>
          </a:p>
          <a:p>
            <a:pPr marL="388938" indent="-293688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GB" altLang="pt-BR"/>
              <a:t>Forward: aplicado entre o pior Xs e Xt</a:t>
            </a:r>
          </a:p>
          <a:p>
            <a:pPr marL="388938" indent="-293688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GB" altLang="pt-BR"/>
              <a:t>Backward: </a:t>
            </a:r>
          </a:p>
          <a:p>
            <a:pPr marL="388938" indent="-293688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GB" altLang="pt-BR"/>
              <a:t>Back e Forward</a:t>
            </a:r>
          </a:p>
          <a:p>
            <a:pPr marL="388938" indent="-293688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GB" altLang="pt-BR"/>
              <a:t>Mixed: Back e Forward ate uma solução equidistante.</a:t>
            </a:r>
          </a:p>
          <a:p>
            <a:pPr marL="388938" indent="-293688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GB" altLang="pt-BR"/>
              <a:t>Movimentos Aleatórios</a:t>
            </a:r>
          </a:p>
          <a:p>
            <a:pPr marL="388938" indent="-293688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GB" altLang="pt-BR"/>
              <a:t>Truncada: alguns movimentos são explorados.</a:t>
            </a:r>
          </a:p>
        </p:txBody>
      </p:sp>
    </p:spTree>
    <p:extLst>
      <p:ext uri="{BB962C8B-B14F-4D97-AF65-F5344CB8AC3E}">
        <p14:creationId xmlns:p14="http://schemas.microsoft.com/office/powerpoint/2010/main" val="1083948737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>
            <a:extLst>
              <a:ext uri="{FF2B5EF4-FFF2-40B4-BE49-F238E27FC236}">
                <a16:creationId xmlns:a16="http://schemas.microsoft.com/office/drawing/2014/main" id="{9B6B18CA-1AA2-45DA-BAC0-249DDC876C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97101" y="504826"/>
            <a:ext cx="7808913" cy="1146175"/>
          </a:xfrm>
        </p:spPr>
        <p:txBody>
          <a:bodyPr/>
          <a:lstStyle/>
          <a:p>
            <a:pPr>
              <a:lnSpc>
                <a:spcPct val="98000"/>
              </a:lnSpc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en-GB" altLang="pt-BR"/>
              <a:t>GRASP com Path-Relinking</a:t>
            </a: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DCDCEDD6-D682-4D09-B05B-4AAE377757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97101" y="1906589"/>
            <a:ext cx="7808913" cy="4321175"/>
          </a:xfrm>
        </p:spPr>
        <p:txBody>
          <a:bodyPr/>
          <a:lstStyle/>
          <a:p>
            <a:pPr marL="388938" indent="-293688">
              <a:lnSpc>
                <a:spcPct val="98000"/>
              </a:lnSpc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GB" altLang="pt-BR"/>
              <a:t>Path-Relinking é aplicado a todos os pares de soluções elites.</a:t>
            </a:r>
          </a:p>
          <a:p>
            <a:pPr marL="781050" lvl="1">
              <a:buSzPct val="75000"/>
              <a:buFont typeface="Symbol" panose="05050102010706020507" pitchFamily="18" charset="2"/>
              <a:buChar char="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GB" altLang="pt-BR"/>
              <a:t>seja periodicamente durante as iterações GRASP</a:t>
            </a:r>
          </a:p>
          <a:p>
            <a:pPr marL="781050" lvl="1">
              <a:buSzPct val="75000"/>
              <a:buFont typeface="Symbol" panose="05050102010706020507" pitchFamily="18" charset="2"/>
              <a:buChar char="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GB" altLang="pt-BR"/>
              <a:t>após todas as iterações GRASP, pos-otimização</a:t>
            </a:r>
          </a:p>
          <a:p>
            <a:pPr marL="781050" lvl="1">
              <a:buSzPct val="75000"/>
              <a:buFont typeface="Symbol" panose="05050102010706020507" pitchFamily="18" charset="2"/>
              <a:buChar char="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GB" altLang="pt-BR"/>
              <a:t>path-relinking aplicado como estratégia de intensificação após a fase local.</a:t>
            </a:r>
          </a:p>
        </p:txBody>
      </p:sp>
    </p:spTree>
    <p:extLst>
      <p:ext uri="{BB962C8B-B14F-4D97-AF65-F5344CB8AC3E}">
        <p14:creationId xmlns:p14="http://schemas.microsoft.com/office/powerpoint/2010/main" val="1502608831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>
            <a:extLst>
              <a:ext uri="{FF2B5EF4-FFF2-40B4-BE49-F238E27FC236}">
                <a16:creationId xmlns:a16="http://schemas.microsoft.com/office/drawing/2014/main" id="{87722736-F42F-4EB7-8436-B9B7521567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97101" y="504826"/>
            <a:ext cx="7808913" cy="1146175"/>
          </a:xfrm>
        </p:spPr>
        <p:txBody>
          <a:bodyPr/>
          <a:lstStyle/>
          <a:p>
            <a:pPr>
              <a:lnSpc>
                <a:spcPct val="98000"/>
              </a:lnSpc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en-GB" altLang="pt-BR"/>
              <a:t>Soluções Elites</a:t>
            </a: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EA3BAA11-7C37-43B1-8DD6-383D9694E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97101" y="1906589"/>
            <a:ext cx="7808913" cy="4321175"/>
          </a:xfrm>
        </p:spPr>
        <p:txBody>
          <a:bodyPr/>
          <a:lstStyle/>
          <a:p>
            <a:pPr marL="388938" indent="-293688">
              <a:lnSpc>
                <a:spcPct val="98000"/>
              </a:lnSpc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GB" altLang="pt-BR"/>
              <a:t>Cada solução da busca local</a:t>
            </a:r>
          </a:p>
          <a:p>
            <a:pPr marL="388938" indent="-293688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GB" altLang="pt-BR"/>
              <a:t>Medidas de similaridades</a:t>
            </a:r>
          </a:p>
          <a:p>
            <a:pPr marL="388938" indent="-293688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GB" altLang="pt-BR"/>
              <a:t>Soluções Geradas no Path-Relinking</a:t>
            </a:r>
          </a:p>
        </p:txBody>
      </p:sp>
    </p:spTree>
    <p:extLst>
      <p:ext uri="{BB962C8B-B14F-4D97-AF65-F5344CB8AC3E}">
        <p14:creationId xmlns:p14="http://schemas.microsoft.com/office/powerpoint/2010/main" val="3100847100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>
            <a:extLst>
              <a:ext uri="{FF2B5EF4-FFF2-40B4-BE49-F238E27FC236}">
                <a16:creationId xmlns:a16="http://schemas.microsoft.com/office/drawing/2014/main" id="{5AD219A2-060B-43DC-A2A5-9277238B01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97101" y="504826"/>
            <a:ext cx="7808913" cy="1146175"/>
          </a:xfrm>
        </p:spPr>
        <p:txBody>
          <a:bodyPr/>
          <a:lstStyle/>
          <a:p>
            <a:pPr>
              <a:lnSpc>
                <a:spcPct val="98000"/>
              </a:lnSpc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en-GB" altLang="pt-BR"/>
              <a:t>3 Fases GRASP</a:t>
            </a: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7C1F04BC-E2BD-4D9E-803C-B04E067710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97101" y="1906589"/>
            <a:ext cx="7808913" cy="4321175"/>
          </a:xfrm>
        </p:spPr>
        <p:txBody>
          <a:bodyPr/>
          <a:lstStyle/>
          <a:p>
            <a:pPr marL="388938" indent="-293688">
              <a:lnSpc>
                <a:spcPct val="98000"/>
              </a:lnSpc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GB" altLang="pt-BR"/>
              <a:t>Fase de Construção</a:t>
            </a:r>
          </a:p>
          <a:p>
            <a:pPr marL="388938" indent="-293688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GB" altLang="pt-BR"/>
              <a:t>Busca Local</a:t>
            </a:r>
          </a:p>
          <a:p>
            <a:pPr marL="388938" indent="-293688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03225" algn="l"/>
                <a:tab pos="811213" algn="l"/>
                <a:tab pos="1219200" algn="l"/>
                <a:tab pos="1627188" algn="l"/>
                <a:tab pos="2033588" algn="l"/>
                <a:tab pos="2441575" algn="l"/>
                <a:tab pos="2849563" algn="l"/>
                <a:tab pos="3255963" algn="l"/>
                <a:tab pos="3663950" algn="l"/>
                <a:tab pos="4071938" algn="l"/>
                <a:tab pos="4478338" algn="l"/>
                <a:tab pos="4886325" algn="l"/>
                <a:tab pos="5294313" algn="l"/>
                <a:tab pos="5702300" algn="l"/>
                <a:tab pos="6108700" algn="l"/>
                <a:tab pos="6516688" algn="l"/>
                <a:tab pos="6924675" algn="l"/>
                <a:tab pos="7331075" algn="l"/>
                <a:tab pos="7739063" algn="l"/>
                <a:tab pos="8147050" algn="l"/>
              </a:tabLst>
            </a:pPr>
            <a:r>
              <a:rPr lang="en-GB" altLang="pt-BR"/>
              <a:t>Path-Relinking</a:t>
            </a:r>
          </a:p>
        </p:txBody>
      </p:sp>
    </p:spTree>
    <p:extLst>
      <p:ext uri="{BB962C8B-B14F-4D97-AF65-F5344CB8AC3E}">
        <p14:creationId xmlns:p14="http://schemas.microsoft.com/office/powerpoint/2010/main" val="2560843229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1">
            <a:extLst>
              <a:ext uri="{FF2B5EF4-FFF2-40B4-BE49-F238E27FC236}">
                <a16:creationId xmlns:a16="http://schemas.microsoft.com/office/drawing/2014/main" id="{BA5EF383-8627-41F2-9C9D-8A689AB6D5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951" y="357188"/>
            <a:ext cx="7673975" cy="6011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5165449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168</Words>
  <Application>Microsoft Office PowerPoint</Application>
  <PresentationFormat>Widescreen</PresentationFormat>
  <Paragraphs>31</Paragraphs>
  <Slides>8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5" baseType="lpstr">
      <vt:lpstr>Arial</vt:lpstr>
      <vt:lpstr>Calibri</vt:lpstr>
      <vt:lpstr>Symbol</vt:lpstr>
      <vt:lpstr>Trebuchet MS</vt:lpstr>
      <vt:lpstr>Wingdings</vt:lpstr>
      <vt:lpstr>Wingdings 3</vt:lpstr>
      <vt:lpstr>Facetado</vt:lpstr>
      <vt:lpstr> PATH-RELINKING</vt:lpstr>
      <vt:lpstr>Path-Relinking</vt:lpstr>
      <vt:lpstr>Caminhos</vt:lpstr>
      <vt:lpstr>Implementações</vt:lpstr>
      <vt:lpstr>GRASP com Path-Relinking</vt:lpstr>
      <vt:lpstr>Soluções Elites</vt:lpstr>
      <vt:lpstr>3 Fases GRASP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PATH-RELINKING</dc:title>
  <dc:creator>Visitante</dc:creator>
  <cp:lastModifiedBy>Visitante</cp:lastModifiedBy>
  <cp:revision>1</cp:revision>
  <dcterms:created xsi:type="dcterms:W3CDTF">2018-04-05T17:46:01Z</dcterms:created>
  <dcterms:modified xsi:type="dcterms:W3CDTF">2018-04-05T17:47:57Z</dcterms:modified>
</cp:coreProperties>
</file>