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13" r:id="rId2"/>
    <p:sldId id="314" r:id="rId3"/>
    <p:sldId id="315" r:id="rId4"/>
    <p:sldId id="270" r:id="rId5"/>
    <p:sldId id="279" r:id="rId6"/>
    <p:sldId id="291" r:id="rId7"/>
    <p:sldId id="273" r:id="rId8"/>
    <p:sldId id="274" r:id="rId9"/>
    <p:sldId id="292" r:id="rId10"/>
    <p:sldId id="293" r:id="rId11"/>
    <p:sldId id="294" r:id="rId12"/>
    <p:sldId id="272" r:id="rId13"/>
    <p:sldId id="295" r:id="rId14"/>
    <p:sldId id="277" r:id="rId15"/>
    <p:sldId id="276" r:id="rId16"/>
    <p:sldId id="278" r:id="rId17"/>
    <p:sldId id="280" r:id="rId18"/>
    <p:sldId id="281" r:id="rId19"/>
    <p:sldId id="282" r:id="rId20"/>
    <p:sldId id="283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288" r:id="rId39"/>
    <p:sldId id="258" r:id="rId40"/>
    <p:sldId id="262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11" d="100"/>
          <a:sy n="111" d="100"/>
        </p:scale>
        <p:origin x="54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C2B73-38B4-4800-8BB8-F09147F45FD6}" type="datetimeFigureOut">
              <a:rPr lang="pt-BR" smtClean="0"/>
              <a:t>20/02/2018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4B6A-68FA-42BE-8327-04C9696F4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48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41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2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6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46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1275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1169280" y="5086800"/>
            <a:ext cx="5222520" cy="410796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41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1CD3F4-800A-484D-B61D-297F2BC0EDF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B838DC-D7B6-487A-AF09-FDF00423D359}" type="slidenum">
              <a:rPr lang="en-US" smtClean="0"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t-BR" sz="2100" dirty="0"/>
            </a:br>
            <a:r>
              <a:rPr lang="en-US" dirty="0"/>
              <a:t>COMPUTAÇÃO </a:t>
            </a:r>
            <a:br>
              <a:rPr lang="en-US" dirty="0"/>
            </a:br>
            <a:r>
              <a:rPr lang="en-US" dirty="0"/>
              <a:t>BIOINSPIRADA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Professora: Aurora Pozo</a:t>
            </a:r>
            <a:br>
              <a:rPr lang="pt-BR" dirty="0"/>
            </a:br>
            <a:r>
              <a:rPr lang="pt-BR" dirty="0"/>
              <a:t>Carga horária: 60 horas - 4 créditos</a:t>
            </a:r>
            <a:br>
              <a:rPr lang="pt-BR" dirty="0"/>
            </a:br>
            <a:r>
              <a:rPr lang="pt-BR" dirty="0"/>
              <a:t>Primeiro semestre de 2018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074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Metaheurísticas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Inteligência e Resolução de Problemas</a:t>
            </a:r>
          </a:p>
          <a:p>
            <a:r>
              <a:rPr lang="pt-BR" dirty="0"/>
              <a:t>Métodos de BUSCA</a:t>
            </a:r>
          </a:p>
          <a:p>
            <a:pPr lvl="1"/>
            <a:r>
              <a:rPr lang="pt-BR" dirty="0"/>
              <a:t>Enxergam o problema a ser resolvido como um conjunto de informações a partir das quais algo deverá ser extraído ou inferido;</a:t>
            </a:r>
          </a:p>
          <a:p>
            <a:pPr lvl="1"/>
            <a:r>
              <a:rPr lang="pt-BR" dirty="0"/>
              <a:t>O processo de solução corresponde a uma seqüência de ações que levam a um desempenho desejado ou melhoram o desempenho relativo de </a:t>
            </a:r>
            <a:r>
              <a:rPr lang="pt-BR" i="1" dirty="0"/>
              <a:t>soluções candidatas;</a:t>
            </a:r>
          </a:p>
          <a:p>
            <a:pPr lvl="1"/>
            <a:r>
              <a:rPr lang="pt-BR" dirty="0"/>
              <a:t>Este processo de procura por um desempenho desejado é denominado </a:t>
            </a:r>
            <a:r>
              <a:rPr lang="pt-BR" i="1" dirty="0"/>
              <a:t>busca.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69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Utilizar estas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Quase que invariavelmente, as técnicas de inteligência  computacional  (IC) são </a:t>
            </a:r>
            <a:r>
              <a:rPr lang="pt-BR" i="1" dirty="0"/>
              <a:t>técnicas alternativas;</a:t>
            </a:r>
          </a:p>
          <a:p>
            <a:r>
              <a:rPr lang="pt-BR" dirty="0"/>
              <a:t>Isso indica que existem outras maneiras para se resolver um mesmo problema ou sintetizar um dado fenômeno;</a:t>
            </a:r>
          </a:p>
          <a:p>
            <a:r>
              <a:rPr lang="pt-BR" dirty="0"/>
              <a:t>É preciso avaliar com cuidado se há ou não a necessidade de aplicação de técnicas de IC a um dado problema.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6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Metaheuristicas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Algoritmos usados em problemas nos quais existe pouca informação : </a:t>
            </a:r>
          </a:p>
          <a:p>
            <a:pPr lvl="1"/>
            <a:r>
              <a:rPr lang="pt-BR" dirty="0"/>
              <a:t>não se conhece a forma de uma solução ótima , </a:t>
            </a:r>
          </a:p>
          <a:p>
            <a:pPr lvl="1"/>
            <a:r>
              <a:rPr lang="pt-BR" dirty="0"/>
              <a:t>Não se sabe como encontrar ela</a:t>
            </a:r>
          </a:p>
          <a:p>
            <a:r>
              <a:rPr lang="pt-BR" dirty="0"/>
              <a:t>Uma exploração completa e impossível devido ao tamanho do espaço </a:t>
            </a:r>
          </a:p>
          <a:p>
            <a:r>
              <a:rPr lang="pt-BR" dirty="0"/>
              <a:t>Porem se você tem uma solução candidata , ela pode ser avaliada </a:t>
            </a:r>
          </a:p>
        </p:txBody>
      </p:sp>
    </p:spTree>
    <p:extLst>
      <p:ext uri="{BB962C8B-B14F-4D97-AF65-F5344CB8AC3E}">
        <p14:creationId xmlns:p14="http://schemas.microsoft.com/office/powerpoint/2010/main" val="251967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IC pode ser usada quando:</a:t>
            </a:r>
          </a:p>
          <a:p>
            <a:pPr lvl="1"/>
            <a:r>
              <a:rPr lang="pt-BR" dirty="0"/>
              <a:t>O problema a ser resolvido é complexo (grande número de variáveis, grande quantidade de possíveis soluções, etc.);</a:t>
            </a:r>
          </a:p>
          <a:p>
            <a:pPr lvl="1"/>
            <a:r>
              <a:rPr lang="pt-BR" dirty="0"/>
              <a:t>Não é possível garantir que uma solução encontrada é ótima, mas é possível criar métricas de comparação entre soluções candidatas;</a:t>
            </a:r>
          </a:p>
          <a:p>
            <a:pPr lvl="1"/>
            <a:r>
              <a:rPr lang="pt-BR" dirty="0"/>
              <a:t>O problema a ser resolvido não pode ser (apropriadamente) modelado. Em alguns casos, pode-se empregar </a:t>
            </a:r>
            <a:r>
              <a:rPr lang="pt-BR" i="1" dirty="0"/>
              <a:t>exemplos para ensinar o sistema a resolver o problema;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5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Qualidade de uma Solução</a:t>
            </a:r>
          </a:p>
          <a:p>
            <a:r>
              <a:rPr lang="pt-BR" dirty="0"/>
              <a:t>Porem não se conhece a superfície  da função</a:t>
            </a:r>
          </a:p>
          <a:p>
            <a:r>
              <a:rPr lang="pt-BR" dirty="0"/>
              <a:t>Qualquer  tipo de representação da solução</a:t>
            </a:r>
          </a:p>
          <a:p>
            <a:r>
              <a:rPr lang="pt-BR" dirty="0"/>
              <a:t>Espaço real, inteiro, um grafo…</a:t>
            </a:r>
          </a:p>
          <a:p>
            <a:r>
              <a:rPr lang="en-GB" dirty="0"/>
              <a:t>2 </a:t>
            </a:r>
            <a:r>
              <a:rPr lang="pt-BR"/>
              <a:t>espaços </a:t>
            </a:r>
            <a:r>
              <a:rPr lang="pt-BR" dirty="0"/>
              <a:t>solução e função….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388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4441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38400" y="762000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Problema</a:t>
            </a:r>
            <a:r>
              <a:rPr lang="en-GB" dirty="0"/>
              <a:t> de Santa Fe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2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Enfrentar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Ter uma ou mais soluções candidatas iniciais. </a:t>
            </a:r>
          </a:p>
          <a:p>
            <a:pPr lvl="1"/>
            <a:r>
              <a:rPr lang="pt-BR" dirty="0"/>
              <a:t>Procedimento de Inicialização </a:t>
            </a:r>
          </a:p>
          <a:p>
            <a:r>
              <a:rPr lang="pt-BR" dirty="0"/>
              <a:t>Avaliação de uma solução candidata</a:t>
            </a:r>
          </a:p>
          <a:p>
            <a:pPr lvl="1"/>
            <a:r>
              <a:rPr lang="pt-BR" dirty="0"/>
              <a:t>Procedimento de Avaliação</a:t>
            </a:r>
          </a:p>
          <a:p>
            <a:r>
              <a:rPr lang="pt-BR" dirty="0"/>
              <a:t>Realizar uma copia da solução candidata</a:t>
            </a:r>
          </a:p>
          <a:p>
            <a:r>
              <a:rPr lang="pt-BR" dirty="0"/>
              <a:t>Construir uma solução candidata  levemente diferente da solução original (aleatoriamente)</a:t>
            </a:r>
          </a:p>
          <a:p>
            <a:pPr lvl="1"/>
            <a:r>
              <a:rPr lang="pt-BR" dirty="0"/>
              <a:t>Procedimento de modificação </a:t>
            </a:r>
          </a:p>
          <a:p>
            <a:r>
              <a:rPr lang="pt-BR" dirty="0"/>
              <a:t>Procedimento de seleção : que solução continua</a:t>
            </a:r>
          </a:p>
        </p:txBody>
      </p:sp>
    </p:spTree>
    <p:extLst>
      <p:ext uri="{BB962C8B-B14F-4D97-AF65-F5344CB8AC3E}">
        <p14:creationId xmlns:p14="http://schemas.microsoft.com/office/powerpoint/2010/main" val="14165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Hill-Climbing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828800"/>
            <a:ext cx="63436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60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Hill-Climbing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Similar a gradiente descendente sem derivadas</a:t>
            </a:r>
          </a:p>
          <a:p>
            <a:r>
              <a:rPr lang="pt-BR" b="1" dirty="0"/>
              <a:t>Algoritmo </a:t>
            </a:r>
            <a:r>
              <a:rPr lang="pt-BR" dirty="0"/>
              <a:t>Hill-</a:t>
            </a:r>
            <a:r>
              <a:rPr lang="pt-BR" dirty="0" err="1"/>
              <a:t>Climbing</a:t>
            </a:r>
            <a:endParaRPr lang="pt-BR" dirty="0"/>
          </a:p>
          <a:p>
            <a:r>
              <a:rPr lang="en-US" sz="3500" dirty="0"/>
              <a:t>1: </a:t>
            </a:r>
            <a:r>
              <a:rPr lang="en-US" dirty="0"/>
              <a:t>S ← </a:t>
            </a:r>
            <a:r>
              <a:rPr lang="pt-BR" dirty="0"/>
              <a:t>Solução Inicial; Procedimento de Inicialização</a:t>
            </a:r>
          </a:p>
          <a:p>
            <a:r>
              <a:rPr lang="pt-BR" sz="3500" dirty="0"/>
              <a:t>2:</a:t>
            </a:r>
            <a:r>
              <a:rPr lang="pt-BR" dirty="0"/>
              <a:t> Repita</a:t>
            </a:r>
          </a:p>
          <a:p>
            <a:pPr lvl="1"/>
            <a:r>
              <a:rPr lang="pt-BR" sz="3300" dirty="0"/>
              <a:t>3: </a:t>
            </a:r>
            <a:r>
              <a:rPr lang="pt-BR" dirty="0"/>
              <a:t>R ← </a:t>
            </a:r>
            <a:r>
              <a:rPr lang="pt-BR" dirty="0" err="1"/>
              <a:t>Tweak</a:t>
            </a:r>
            <a:r>
              <a:rPr lang="pt-BR" dirty="0"/>
              <a:t>(</a:t>
            </a:r>
            <a:r>
              <a:rPr lang="pt-BR" dirty="0" err="1"/>
              <a:t>Copy</a:t>
            </a:r>
            <a:r>
              <a:rPr lang="pt-BR" dirty="0"/>
              <a:t>(S)) ; Procedimento de Modificação</a:t>
            </a:r>
          </a:p>
          <a:p>
            <a:pPr lvl="1"/>
            <a:r>
              <a:rPr lang="pt-BR" sz="3300" dirty="0"/>
              <a:t>4:</a:t>
            </a:r>
            <a:r>
              <a:rPr lang="pt-BR" dirty="0"/>
              <a:t> Se Qualidade(R) &gt; Qualidade(S) Então  </a:t>
            </a:r>
          </a:p>
          <a:p>
            <a:pPr lvl="1"/>
            <a:r>
              <a:rPr lang="pt-BR" sz="3300" dirty="0"/>
              <a:t>5:</a:t>
            </a:r>
            <a:r>
              <a:rPr lang="pt-BR" dirty="0"/>
              <a:t> S ← R</a:t>
            </a:r>
          </a:p>
          <a:p>
            <a:r>
              <a:rPr lang="pt-BR" sz="3500" dirty="0"/>
              <a:t>6:</a:t>
            </a:r>
            <a:r>
              <a:rPr lang="pt-BR" dirty="0"/>
              <a:t> Ate  S seja a solução ideal ou limite de tempo </a:t>
            </a:r>
          </a:p>
          <a:p>
            <a:r>
              <a:rPr lang="pt-BR" sz="3500" dirty="0"/>
              <a:t>7:</a:t>
            </a:r>
            <a:r>
              <a:rPr lang="pt-BR" dirty="0"/>
              <a:t> retorne S</a:t>
            </a:r>
          </a:p>
        </p:txBody>
      </p:sp>
    </p:spTree>
    <p:extLst>
      <p:ext uri="{BB962C8B-B14F-4D97-AF65-F5344CB8AC3E}">
        <p14:creationId xmlns:p14="http://schemas.microsoft.com/office/powerpoint/2010/main" val="288412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/>
              <a:t>Steepest</a:t>
            </a:r>
            <a:r>
              <a:rPr lang="pt-BR" b="1" dirty="0"/>
              <a:t> </a:t>
            </a:r>
            <a:r>
              <a:rPr lang="pt-BR" b="1" dirty="0" err="1"/>
              <a:t>Ascent</a:t>
            </a:r>
            <a:r>
              <a:rPr lang="pt-BR" b="1" dirty="0"/>
              <a:t> Hill-</a:t>
            </a:r>
            <a:r>
              <a:rPr lang="pt-BR" b="1" dirty="0" err="1"/>
              <a:t>Climbing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Amostrar a vizinhança e ficar com o melhor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38400"/>
            <a:ext cx="69151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8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Metaheurísticas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Otimização  Estocástica é uma classe de algoritmos e técnicas que utilizam algum grau de aleatoriedade para encontrar um ótimo (o mais perto do ótimo) para problemas difíceis. </a:t>
            </a:r>
            <a:r>
              <a:rPr lang="en-US" dirty="0"/>
              <a:t> 	</a:t>
            </a:r>
          </a:p>
          <a:p>
            <a:endParaRPr lang="en-US" dirty="0"/>
          </a:p>
          <a:p>
            <a:pPr lvl="2"/>
            <a:r>
              <a:rPr lang="pt-BR" b="1" dirty="0"/>
              <a:t>Essentials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Metaheuristics</a:t>
            </a:r>
            <a:r>
              <a:rPr lang="pt-BR" b="1" dirty="0"/>
              <a:t> (Sean Luke)</a:t>
            </a:r>
            <a:endParaRPr lang="pt-BR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5973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2926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7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94725" y="914400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Busca Local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431554" y="2284621"/>
            <a:ext cx="8285257" cy="1692771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Partindo de uma solução inicial, consiste em “navegar” interativamente pelo espaço de busca </a:t>
            </a:r>
            <a:r>
              <a:rPr lang="pt-BR" b="1" dirty="0">
                <a:solidFill>
                  <a:srgbClr val="008000"/>
                </a:solidFill>
              </a:rPr>
              <a:t>movendo-se</a:t>
            </a:r>
            <a:r>
              <a:rPr lang="pt-BR" dirty="0"/>
              <a:t>, em cada passo, de uma solução para uma solução </a:t>
            </a:r>
            <a:r>
              <a:rPr lang="pt-BR" b="1" dirty="0">
                <a:solidFill>
                  <a:srgbClr val="008000"/>
                </a:solidFill>
              </a:rPr>
              <a:t>vizinha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(adjacente).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80307" y="3131007"/>
            <a:ext cx="7548231" cy="32181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167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Busca</a:t>
            </a:r>
            <a:r>
              <a:rPr lang="en-GB" dirty="0"/>
              <a:t> Local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8077200" cy="48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1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81525" y="762000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Noção de vizinhança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1525" y="1981200"/>
            <a:ext cx="8285257" cy="3213187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Seja</a:t>
            </a:r>
            <a:r>
              <a:rPr lang="pt-BR" i="1" dirty="0"/>
              <a:t> S</a:t>
            </a:r>
            <a:r>
              <a:rPr lang="pt-BR" dirty="0"/>
              <a:t> o espaço de busca do problema</a:t>
            </a:r>
          </a:p>
          <a:p>
            <a:pPr lvl="0"/>
            <a:r>
              <a:rPr lang="pt-BR" dirty="0"/>
              <a:t>Seja </a:t>
            </a:r>
            <a:r>
              <a:rPr lang="pt-BR" i="1" dirty="0"/>
              <a:t>s</a:t>
            </a:r>
            <a:r>
              <a:rPr lang="pt-BR" dirty="0"/>
              <a:t> uma solução do problema</a:t>
            </a:r>
          </a:p>
          <a:p>
            <a:pPr lvl="0">
              <a:buNone/>
            </a:pPr>
            <a:r>
              <a:rPr lang="pt-BR" b="1" i="1" dirty="0">
                <a:solidFill>
                  <a:srgbClr val="0000FF"/>
                </a:solidFill>
              </a:rPr>
              <a:t>DEFINIÇÕES</a:t>
            </a:r>
          </a:p>
          <a:p>
            <a:pPr lvl="0"/>
            <a:r>
              <a:rPr lang="pt-BR" dirty="0"/>
              <a:t>A função </a:t>
            </a:r>
            <a:r>
              <a:rPr lang="pt-BR" b="1" dirty="0">
                <a:solidFill>
                  <a:srgbClr val="008000"/>
                </a:solidFill>
              </a:rPr>
              <a:t>vizinhança</a:t>
            </a:r>
            <a:r>
              <a:rPr lang="pt-BR" dirty="0"/>
              <a:t> é uma função </a:t>
            </a:r>
            <a:r>
              <a:rPr lang="pt-BR" i="1" dirty="0"/>
              <a:t>N(s)</a:t>
            </a:r>
            <a:r>
              <a:rPr lang="pt-BR" dirty="0"/>
              <a:t> que mapeia cada solução </a:t>
            </a:r>
            <a:r>
              <a:rPr lang="pt-BR" i="1" dirty="0"/>
              <a:t>s  </a:t>
            </a:r>
            <a:r>
              <a:rPr lang="pt-BR" i="1" dirty="0">
                <a:latin typeface="Standard Symbols L" pitchFamily="18"/>
              </a:rPr>
              <a:t>  </a:t>
            </a:r>
            <a:r>
              <a:rPr lang="pt-BR" i="1" dirty="0" err="1"/>
              <a:t>S</a:t>
            </a:r>
            <a:r>
              <a:rPr lang="pt-BR" dirty="0"/>
              <a:t>  para um subconjunto </a:t>
            </a:r>
            <a:r>
              <a:rPr lang="pt-BR" i="1" dirty="0"/>
              <a:t>N(s) </a:t>
            </a:r>
            <a:r>
              <a:rPr lang="pt-BR" i="1" dirty="0">
                <a:latin typeface="Standard Symbols L" pitchFamily="18"/>
              </a:rPr>
              <a:t>   </a:t>
            </a:r>
            <a:r>
              <a:rPr lang="pt-BR" i="1" dirty="0"/>
              <a:t>S.</a:t>
            </a:r>
          </a:p>
          <a:p>
            <a:pPr lvl="0"/>
            <a:r>
              <a:rPr lang="pt-BR" dirty="0"/>
              <a:t>Um elemento qualquer </a:t>
            </a:r>
            <a:r>
              <a:rPr lang="pt-BR" dirty="0">
                <a:latin typeface="Bitstream Vera Sans" pitchFamily="34"/>
              </a:rPr>
              <a:t>de</a:t>
            </a:r>
            <a:r>
              <a:rPr lang="pt-BR" i="1" dirty="0">
                <a:latin typeface="Standard Symbols L" pitchFamily="18"/>
              </a:rPr>
              <a:t> </a:t>
            </a:r>
            <a:r>
              <a:rPr lang="pt-BR" i="1" dirty="0"/>
              <a:t>N(s)</a:t>
            </a:r>
            <a:r>
              <a:rPr lang="pt-BR" dirty="0"/>
              <a:t> é denominado de </a:t>
            </a:r>
            <a:r>
              <a:rPr lang="pt-BR" b="1" dirty="0">
                <a:solidFill>
                  <a:srgbClr val="008000"/>
                </a:solidFill>
              </a:rPr>
              <a:t>vizinho</a:t>
            </a:r>
            <a:r>
              <a:rPr lang="pt-BR" dirty="0"/>
              <a:t> de </a:t>
            </a:r>
            <a:r>
              <a:rPr lang="pt-BR" i="1" dirty="0"/>
              <a:t>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962400"/>
            <a:ext cx="250893" cy="2226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971499"/>
            <a:ext cx="286735" cy="2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89412" y="484012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Movimento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669430" y="1597350"/>
            <a:ext cx="7807839" cy="1292662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Todo vizinho </a:t>
            </a:r>
            <a:r>
              <a:rPr lang="pt-BR" i="1" dirty="0"/>
              <a:t>s' </a:t>
            </a:r>
            <a:r>
              <a:rPr lang="pt-BR" i="1" dirty="0">
                <a:latin typeface="Standard Symbols L" pitchFamily="18"/>
              </a:rPr>
              <a:t> </a:t>
            </a:r>
            <a:r>
              <a:rPr lang="pt-BR" i="1" dirty="0">
                <a:latin typeface="Standard Symbols L" pitchFamily="18"/>
                <a:sym typeface="Symbol" panose="05050102010706020507" pitchFamily="18" charset="2"/>
              </a:rPr>
              <a:t></a:t>
            </a:r>
            <a:r>
              <a:rPr lang="pt-BR" i="1" dirty="0">
                <a:latin typeface="Standard Symbols L" pitchFamily="18"/>
              </a:rPr>
              <a:t> </a:t>
            </a:r>
            <a:r>
              <a:rPr lang="pt-BR" i="1" dirty="0"/>
              <a:t>N(s)</a:t>
            </a:r>
            <a:r>
              <a:rPr lang="pt-BR" dirty="0"/>
              <a:t> é alcançado pela solução </a:t>
            </a:r>
            <a:r>
              <a:rPr lang="pt-BR" i="1" dirty="0"/>
              <a:t>s</a:t>
            </a:r>
            <a:r>
              <a:rPr lang="pt-BR" dirty="0"/>
              <a:t> através de uma operação denominada de </a:t>
            </a:r>
            <a:r>
              <a:rPr lang="pt-BR" b="1" dirty="0">
                <a:solidFill>
                  <a:srgbClr val="008000"/>
                </a:solidFill>
              </a:rPr>
              <a:t>movimento</a:t>
            </a:r>
            <a:r>
              <a:rPr lang="pt-BR" dirty="0"/>
              <a:t>.</a:t>
            </a:r>
          </a:p>
        </p:txBody>
      </p:sp>
      <p:sp>
        <p:nvSpPr>
          <p:cNvPr id="4" name="Conector reto 3"/>
          <p:cNvSpPr/>
          <p:nvPr/>
        </p:nvSpPr>
        <p:spPr>
          <a:xfrm flipH="1">
            <a:off x="4560941" y="4718045"/>
            <a:ext cx="24818" cy="49864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5" name="Conector reto 4"/>
          <p:cNvSpPr/>
          <p:nvPr/>
        </p:nvSpPr>
        <p:spPr>
          <a:xfrm flipH="1" flipV="1">
            <a:off x="3750441" y="4243240"/>
            <a:ext cx="723311" cy="19984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5683623" y="4792499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4312436" y="5204607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649109" y="3321060"/>
            <a:ext cx="449008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9" name="Conector reto 8"/>
          <p:cNvSpPr/>
          <p:nvPr/>
        </p:nvSpPr>
        <p:spPr>
          <a:xfrm flipV="1">
            <a:off x="4748055" y="3744923"/>
            <a:ext cx="112660" cy="54860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3302086" y="3944772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4449914" y="4294182"/>
            <a:ext cx="449334" cy="46239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2" name="Conector reto 11"/>
          <p:cNvSpPr/>
          <p:nvPr/>
        </p:nvSpPr>
        <p:spPr>
          <a:xfrm>
            <a:off x="4896309" y="4586772"/>
            <a:ext cx="812785" cy="36018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0" tIns="0" rIns="0" bIns="0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00303" y="3314855"/>
            <a:ext cx="31022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63728" y="3980693"/>
            <a:ext cx="307285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88446" y="5170645"/>
            <a:ext cx="304346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c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823061" y="4771273"/>
            <a:ext cx="31022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76289" y="4280140"/>
            <a:ext cx="31022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428990" y="4224896"/>
            <a:ext cx="1919800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i="1" dirty="0">
                <a:latin typeface="Nimbus Sans L" pitchFamily="18"/>
                <a:ea typeface="HG Mincho Light J" pitchFamily="2"/>
                <a:cs typeface="Tahoma" pitchFamily="2"/>
              </a:rPr>
              <a:t> movimento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7405" y="3055900"/>
            <a:ext cx="2648705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marL="391867" lvl="1" indent="-293900" hangingPunct="0"/>
            <a:r>
              <a:rPr lang="pt-BR" sz="2540" i="1">
                <a:latin typeface="Nimbus Sans L" pitchFamily="18"/>
                <a:ea typeface="Symbol" pitchFamily="2"/>
                <a:cs typeface="Symbol" pitchFamily="2"/>
              </a:rPr>
              <a:t>N(S) </a:t>
            </a:r>
            <a:r>
              <a:rPr lang="pt-BR" sz="2540">
                <a:latin typeface="Nimbus Sans L" pitchFamily="18"/>
                <a:ea typeface="Symbol" pitchFamily="2"/>
                <a:cs typeface="Symbol" pitchFamily="2"/>
              </a:rPr>
              <a:t>=</a:t>
            </a:r>
            <a:r>
              <a:rPr lang="pt-BR" sz="2540" i="1">
                <a:latin typeface="Nimbus Sans L" pitchFamily="18"/>
                <a:ea typeface="Symbol" pitchFamily="2"/>
                <a:cs typeface="Symbol" pitchFamily="2"/>
              </a:rPr>
              <a:t> </a:t>
            </a:r>
            <a:r>
              <a:rPr lang="pt-BR" sz="2540">
                <a:latin typeface="Nimbus Sans L" pitchFamily="18"/>
                <a:ea typeface="Symbol" pitchFamily="2"/>
                <a:cs typeface="Symbol" pitchFamily="2"/>
              </a:rPr>
              <a:t>{</a:t>
            </a:r>
            <a:r>
              <a:rPr lang="pt-BR" sz="2540" i="1">
                <a:latin typeface="Nimbus Sans L" pitchFamily="18"/>
                <a:ea typeface="Symbol" pitchFamily="2"/>
                <a:cs typeface="Symbol" pitchFamily="2"/>
              </a:rPr>
              <a:t>a, b, c, e</a:t>
            </a:r>
            <a:r>
              <a:rPr lang="pt-BR" sz="2540">
                <a:latin typeface="Nimbus Sans L" pitchFamily="18"/>
                <a:ea typeface="Symbol" pitchFamily="2"/>
                <a:cs typeface="Symbol" pitchFamily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0387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99718" y="762000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O Problema da mochila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616787" y="1828800"/>
            <a:ext cx="8285257" cy="3102388"/>
          </a:xfrm>
        </p:spPr>
        <p:txBody>
          <a:bodyPr>
            <a:spAutoFit/>
          </a:bodyPr>
          <a:lstStyle/>
          <a:p>
            <a:pPr lvl="0"/>
            <a:r>
              <a:rPr lang="pt-BR" dirty="0"/>
              <a:t>Dados um conjunto de </a:t>
            </a:r>
            <a:r>
              <a:rPr lang="pt-BR" i="1" dirty="0"/>
              <a:t>n</a:t>
            </a:r>
            <a:r>
              <a:rPr lang="pt-BR" dirty="0"/>
              <a:t> objetos e uma mochila com:</a:t>
            </a:r>
          </a:p>
          <a:p>
            <a:pPr lvl="1">
              <a:buSzPct val="45000"/>
              <a:buChar char="●"/>
            </a:pPr>
            <a:r>
              <a:rPr lang="pt-BR" i="1" dirty="0" err="1"/>
              <a:t>c</a:t>
            </a:r>
            <a:r>
              <a:rPr lang="pt-BR" i="1" baseline="-25000" dirty="0" err="1"/>
              <a:t>j</a:t>
            </a:r>
            <a:r>
              <a:rPr lang="pt-BR" dirty="0"/>
              <a:t> = benefício do objeto </a:t>
            </a:r>
            <a:r>
              <a:rPr lang="pt-BR" i="1" dirty="0"/>
              <a:t>j</a:t>
            </a:r>
          </a:p>
          <a:p>
            <a:pPr lvl="1">
              <a:buSzPct val="45000"/>
              <a:buChar char="●"/>
            </a:pPr>
            <a:r>
              <a:rPr lang="pt-BR" i="1" dirty="0" err="1"/>
              <a:t>w</a:t>
            </a:r>
            <a:r>
              <a:rPr lang="pt-BR" i="1" baseline="-25000" dirty="0" err="1"/>
              <a:t>j</a:t>
            </a:r>
            <a:r>
              <a:rPr lang="pt-BR" dirty="0"/>
              <a:t> = peso do objeto </a:t>
            </a:r>
            <a:r>
              <a:rPr lang="pt-BR" i="1" dirty="0"/>
              <a:t>j</a:t>
            </a:r>
          </a:p>
          <a:p>
            <a:pPr lvl="1">
              <a:buSzPct val="45000"/>
              <a:buChar char="●"/>
            </a:pPr>
            <a:r>
              <a:rPr lang="pt-BR" i="1" dirty="0"/>
              <a:t>b</a:t>
            </a:r>
            <a:r>
              <a:rPr lang="pt-BR" dirty="0"/>
              <a:t>  = capacidade da mochila</a:t>
            </a:r>
          </a:p>
          <a:p>
            <a:pPr lvl="0"/>
            <a:r>
              <a:rPr lang="pt-BR" dirty="0"/>
              <a:t>Determinar quais objetos devem ser colocados na mochila para maximizar o benefício total de tal forma que o peso da mochila não ultrapasse sua capacidade.</a:t>
            </a:r>
          </a:p>
        </p:txBody>
      </p:sp>
    </p:spTree>
    <p:extLst>
      <p:ext uri="{BB962C8B-B14F-4D97-AF65-F5344CB8AC3E}">
        <p14:creationId xmlns:p14="http://schemas.microsoft.com/office/powerpoint/2010/main" val="1707354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01984" y="193143"/>
            <a:ext cx="8519394" cy="815608"/>
          </a:xfrm>
        </p:spPr>
        <p:txBody>
          <a:bodyPr>
            <a:spAutoFit/>
          </a:bodyPr>
          <a:lstStyle/>
          <a:p>
            <a:pPr lvl="0"/>
            <a:r>
              <a:rPr lang="pt-BR"/>
              <a:t>O problema da mochila zero-um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>
                <a:spLocks noResize="1"/>
              </p:cNvSpPr>
              <p:nvPr/>
            </p:nvSpPr>
            <p:spPr>
              <a:xfrm>
                <a:off x="4187040" y="1717367"/>
                <a:ext cx="1605979" cy="947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0" rIns="0" bIns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33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1633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1633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pt-BR" sz="1633" i="1">
                  <a:latin typeface="Nimbus Sans L" pitchFamily="18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040" y="1717367"/>
                <a:ext cx="1605979" cy="947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458930" y="1949871"/>
            <a:ext cx="1665737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Maximizar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>
                <a:spLocks noResize="1"/>
              </p:cNvSpPr>
              <p:nvPr/>
            </p:nvSpPr>
            <p:spPr>
              <a:xfrm>
                <a:off x="4124667" y="2701264"/>
                <a:ext cx="1765989" cy="954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0" rIns="0" bIns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1633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16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1633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1633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sz="1633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sz="1633" i="1" dirty="0">
                  <a:latin typeface="Nimbus Sans L" pitchFamily="18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7" y="2701264"/>
                <a:ext cx="1765989" cy="9545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458931" y="2891364"/>
            <a:ext cx="1510884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Sujeito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>
                <a:spLocks noResize="1"/>
              </p:cNvSpPr>
              <p:nvPr/>
            </p:nvSpPr>
            <p:spPr>
              <a:xfrm>
                <a:off x="4224266" y="3915710"/>
                <a:ext cx="1417559" cy="457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0" tIns="0" rIns="0" bIns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1633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1633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33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pt-BR" sz="1633" i="1">
                  <a:latin typeface="Nimbus Sans L" pitchFamily="18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66" y="3915710"/>
                <a:ext cx="1417559" cy="457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664531" y="4608325"/>
            <a:ext cx="6963598" cy="11237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Uma solução </a:t>
            </a:r>
            <a:r>
              <a:rPr lang="pt-BR" sz="2540" i="1" dirty="0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é um vetor de uns e zeros.</a:t>
            </a:r>
          </a:p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Se o objeto </a:t>
            </a:r>
            <a:r>
              <a:rPr lang="pt-BR" sz="2540" i="1" dirty="0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está mochila então </a:t>
            </a:r>
            <a:r>
              <a:rPr lang="pt-BR" sz="2540" i="1" dirty="0" err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i="1" baseline="-25000" dirty="0" err="1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= 1, caso contrário</a:t>
            </a:r>
          </a:p>
          <a:p>
            <a:pPr hangingPunct="0"/>
            <a:r>
              <a:rPr lang="pt-BR" sz="2540" i="1" dirty="0" err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i="1" baseline="-25000" dirty="0" err="1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 = 0.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3462" y="1094632"/>
            <a:ext cx="5437404" cy="3745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/>
          <a:p>
            <a:pPr hangingPunct="0"/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(do inglês, 0-1 knapsack problem)</a:t>
            </a:r>
          </a:p>
        </p:txBody>
      </p:sp>
    </p:spTree>
    <p:extLst>
      <p:ext uri="{BB962C8B-B14F-4D97-AF65-F5344CB8AC3E}">
        <p14:creationId xmlns:p14="http://schemas.microsoft.com/office/powerpoint/2010/main" val="333883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79453" y="738729"/>
            <a:ext cx="8519394" cy="723275"/>
          </a:xfrm>
        </p:spPr>
        <p:txBody>
          <a:bodyPr>
            <a:spAutoFit/>
          </a:bodyPr>
          <a:lstStyle/>
          <a:p>
            <a:pPr lvl="0"/>
            <a:r>
              <a:rPr lang="pt-BR" sz="4400" dirty="0"/>
              <a:t>Vizinhança no problema da mochila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9975" y="3035653"/>
            <a:ext cx="2251716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s = (0,1,0,1,0)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55778" y="2459617"/>
            <a:ext cx="1687177" cy="3745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pt-BR" sz="2540" dirty="0">
                <a:latin typeface="Nimbus Sans L" pitchFamily="18"/>
                <a:ea typeface="HG Mincho Light J" pitchFamily="2"/>
                <a:cs typeface="Tahoma" pitchFamily="2"/>
              </a:rPr>
              <a:t>(1,1,0,1,0)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15826" y="1887500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(0,0,0,1,0)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96635" y="2486067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(0,1,1,1,0)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42352" y="3992121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(0,1,0,0,0)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76515" y="3925832"/>
            <a:ext cx="1474379" cy="4790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(0,1,0,1,1)</a:t>
            </a:r>
          </a:p>
        </p:txBody>
      </p:sp>
      <p:sp>
        <p:nvSpPr>
          <p:cNvPr id="9" name="Conector reto 8"/>
          <p:cNvSpPr/>
          <p:nvPr/>
        </p:nvSpPr>
        <p:spPr>
          <a:xfrm flipH="1" flipV="1">
            <a:off x="4408768" y="2393000"/>
            <a:ext cx="88495" cy="576036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0" name="Conector reto 9"/>
          <p:cNvSpPr/>
          <p:nvPr/>
        </p:nvSpPr>
        <p:spPr>
          <a:xfrm flipV="1">
            <a:off x="4962924" y="2747636"/>
            <a:ext cx="1040719" cy="221401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1" name="Conector reto 10"/>
          <p:cNvSpPr/>
          <p:nvPr/>
        </p:nvSpPr>
        <p:spPr>
          <a:xfrm flipH="1" flipV="1">
            <a:off x="3256696" y="2792047"/>
            <a:ext cx="708942" cy="24360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2" name="Conector reto 11"/>
          <p:cNvSpPr/>
          <p:nvPr/>
        </p:nvSpPr>
        <p:spPr>
          <a:xfrm flipH="1">
            <a:off x="3411480" y="3589484"/>
            <a:ext cx="1107989" cy="332103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3" name="Conector reto 12"/>
          <p:cNvSpPr/>
          <p:nvPr/>
        </p:nvSpPr>
        <p:spPr>
          <a:xfrm>
            <a:off x="4918188" y="3633569"/>
            <a:ext cx="1085455" cy="177317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lIns="16328" tIns="16328" rIns="16328" bIns="16328" anchor="ctr" anchorCtr="1" compatLnSpc="0"/>
          <a:lstStyle/>
          <a:p>
            <a:pPr hangingPunct="0"/>
            <a:endParaRPr lang="pt-BR" sz="2540" i="1">
              <a:latin typeface="Nimbus Sans L" pitchFamily="18"/>
              <a:ea typeface="HG Mincho Light J" pitchFamily="2"/>
              <a:cs typeface="Tahoma" pitchFamily="2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9453" y="5116765"/>
            <a:ext cx="7766367" cy="7491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O movimento consiste em mudar a variável </a:t>
            </a:r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s</a:t>
            </a:r>
            <a:r>
              <a:rPr lang="pt-BR" sz="2540" i="1" baseline="-25000">
                <a:latin typeface="Nimbus Sans L" pitchFamily="18"/>
                <a:ea typeface="HG Mincho Light J" pitchFamily="2"/>
                <a:cs typeface="Tahoma" pitchFamily="2"/>
              </a:rPr>
              <a:t>j</a:t>
            </a:r>
            <a:r>
              <a:rPr lang="pt-BR" sz="2540" i="1">
                <a:latin typeface="Nimbus Sans L" pitchFamily="18"/>
                <a:ea typeface="HG Mincho Light J" pitchFamily="2"/>
                <a:cs typeface="Tahoma" pitchFamily="2"/>
              </a:rPr>
              <a:t> </a:t>
            </a:r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de 1 para 0</a:t>
            </a:r>
          </a:p>
          <a:p>
            <a:pPr hangingPunct="0"/>
            <a:r>
              <a:rPr lang="pt-BR" sz="2540">
                <a:latin typeface="Nimbus Sans L" pitchFamily="18"/>
                <a:ea typeface="HG Mincho Light J" pitchFamily="2"/>
                <a:cs typeface="Tahoma" pitchFamily="2"/>
              </a:rPr>
              <a:t>ou vice-versa.</a:t>
            </a:r>
          </a:p>
        </p:txBody>
      </p:sp>
    </p:spTree>
    <p:extLst>
      <p:ext uri="{BB962C8B-B14F-4D97-AF65-F5344CB8AC3E}">
        <p14:creationId xmlns:p14="http://schemas.microsoft.com/office/powerpoint/2010/main" val="1896120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Uma instância do Problema da Mochila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11" y="2498296"/>
            <a:ext cx="7692493" cy="19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de Avaliação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547" y="2148240"/>
            <a:ext cx="6878853" cy="4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Metaheurísticas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Iterativamente  melhorar um conjunto de soluções </a:t>
            </a:r>
          </a:p>
          <a:p>
            <a:r>
              <a:rPr lang="pt-BR" dirty="0"/>
              <a:t>Pouco conhecimento do problema </a:t>
            </a:r>
          </a:p>
          <a:p>
            <a:r>
              <a:rPr lang="pt-BR" dirty="0"/>
              <a:t>Precisa poder distinguir boas soluções</a:t>
            </a:r>
          </a:p>
          <a:p>
            <a:r>
              <a:rPr lang="pt-BR" dirty="0"/>
              <a:t>Geralmente encontra boas  soluções possivelmente não o ótimo </a:t>
            </a:r>
          </a:p>
          <a:p>
            <a:r>
              <a:rPr lang="pt-BR" dirty="0"/>
              <a:t>Adaptáveis : parâmetros ajustáveis</a:t>
            </a:r>
          </a:p>
        </p:txBody>
      </p:sp>
    </p:spTree>
    <p:extLst>
      <p:ext uri="{BB962C8B-B14F-4D97-AF65-F5344CB8AC3E}">
        <p14:creationId xmlns:p14="http://schemas.microsoft.com/office/powerpoint/2010/main" val="392505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Iteração</a:t>
            </a:r>
            <a:r>
              <a:rPr lang="en-GB" dirty="0"/>
              <a:t> 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024"/>
            <a:ext cx="7162800" cy="44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2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Iteração 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1207"/>
            <a:ext cx="6917482" cy="41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Iteração 3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743200"/>
            <a:ext cx="5816495" cy="38636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86000" y="2286000"/>
            <a:ext cx="401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/>
            <a:r>
              <a:rPr lang="pt-BR" dirty="0">
                <a:latin typeface="Nimbus Sans L" pitchFamily="34"/>
                <a:ea typeface="Nimbus Sans L" pitchFamily="2"/>
                <a:cs typeface="Tahoma" pitchFamily="2"/>
              </a:rPr>
              <a:t>Iteração 3, solução corrente = 11010010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58000" y="28956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t-BR" dirty="0">
                <a:latin typeface="Nimbus Sans L" pitchFamily="18"/>
                <a:ea typeface="HG Mincho Light J" pitchFamily="2"/>
                <a:cs typeface="Tahoma" pitchFamily="2"/>
              </a:rPr>
              <a:t>Não é possível</a:t>
            </a:r>
          </a:p>
          <a:p>
            <a:pPr lvl="0" hangingPunct="0"/>
            <a:r>
              <a:rPr lang="pt-BR" dirty="0">
                <a:latin typeface="Nimbus Sans L" pitchFamily="18"/>
                <a:ea typeface="HG Mincho Light J" pitchFamily="2"/>
                <a:cs typeface="Tahoma" pitchFamily="2"/>
              </a:rPr>
              <a:t>melhorar</a:t>
            </a:r>
          </a:p>
          <a:p>
            <a:pPr lvl="0" hangingPunct="0"/>
            <a:r>
              <a:rPr lang="pt-BR" dirty="0">
                <a:latin typeface="Nimbus Sans L" pitchFamily="18"/>
                <a:ea typeface="HG Mincho Light J" pitchFamily="2"/>
                <a:cs typeface="Tahoma" pitchFamily="2"/>
              </a:rPr>
              <a:t>mais a solução</a:t>
            </a:r>
          </a:p>
        </p:txBody>
      </p:sp>
    </p:spTree>
    <p:extLst>
      <p:ext uri="{BB962C8B-B14F-4D97-AF65-F5344CB8AC3E}">
        <p14:creationId xmlns:p14="http://schemas.microsoft.com/office/powerpoint/2010/main" val="2247732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838200"/>
            <a:ext cx="68199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5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Inicialização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590800"/>
            <a:ext cx="80777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Tweak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8" y="2133600"/>
            <a:ext cx="8058301" cy="32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3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Tweak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9980"/>
            <a:ext cx="6372839" cy="51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7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Tweak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7" y="2514600"/>
            <a:ext cx="8494525" cy="37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 txBox="1">
            <a:spLocks noChangeArrowheads="1"/>
          </p:cNvSpPr>
          <p:nvPr/>
        </p:nvSpPr>
        <p:spPr>
          <a:xfrm>
            <a:off x="5500688" y="4854575"/>
            <a:ext cx="1925637" cy="388938"/>
          </a:xfrm>
          <a:prstGeom prst="rect">
            <a:avLst/>
          </a:prstGeom>
          <a:noFill/>
          <a:ln/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pt-BR" sz="1300" b="1"/>
              <a:t>Distância Total</a:t>
            </a:r>
            <a:r>
              <a:rPr lang="pt-BR" sz="1300"/>
              <a:t> </a:t>
            </a:r>
            <a:r>
              <a:rPr lang="pt-BR" sz="1300" b="1"/>
              <a:t>=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879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1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4</a:t>
            </a:r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auto"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3</a:t>
            </a:r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276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2</a:t>
            </a:r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1879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5</a:t>
            </a: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>
                <a:latin typeface="Arial" pitchFamily="34" charset="0"/>
              </a:rPr>
              <a:t>6</a:t>
            </a: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50826"/>
              </p:ext>
            </p:extLst>
          </p:nvPr>
        </p:nvGraphicFramePr>
        <p:xfrm>
          <a:off x="4457700" y="2050242"/>
          <a:ext cx="2855912" cy="1920240"/>
        </p:xfrm>
        <a:graphic>
          <a:graphicData uri="http://schemas.openxmlformats.org/drawingml/2006/table">
            <a:tbl>
              <a:tblPr/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Cid.</a:t>
                      </a:r>
                      <a:endParaRPr kumimoji="0" 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Box 109"/>
          <p:cNvSpPr txBox="1">
            <a:spLocks noChangeArrowheads="1"/>
          </p:cNvSpPr>
          <p:nvPr/>
        </p:nvSpPr>
        <p:spPr bwMode="auto">
          <a:xfrm>
            <a:off x="7175500" y="4867275"/>
            <a:ext cx="276225" cy="290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300">
                <a:latin typeface="Arial" pitchFamily="34" charset="0"/>
              </a:rPr>
              <a:t>1</a:t>
            </a:r>
          </a:p>
        </p:txBody>
      </p:sp>
      <p:cxnSp>
        <p:nvCxnSpPr>
          <p:cNvPr id="11" name="AutoShape 110"/>
          <p:cNvCxnSpPr>
            <a:cxnSpLocks noChangeShapeType="1"/>
            <a:stCxn id="8" idx="7"/>
            <a:endCxn id="3" idx="3"/>
          </p:cNvCxnSpPr>
          <p:nvPr/>
        </p:nvCxnSpPr>
        <p:spPr bwMode="auto">
          <a:xfrm flipV="1">
            <a:off x="1206500" y="3949700"/>
            <a:ext cx="7366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Text Box 111"/>
          <p:cNvSpPr txBox="1">
            <a:spLocks noChangeArrowheads="1"/>
          </p:cNvSpPr>
          <p:nvPr/>
        </p:nvSpPr>
        <p:spPr bwMode="auto">
          <a:xfrm>
            <a:off x="1333500" y="4051300"/>
            <a:ext cx="26828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Arial" pitchFamily="34" charset="0"/>
              </a:rPr>
              <a:t>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76600" y="1143000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PCV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137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848600" cy="60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etaheuristics classific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457200"/>
            <a:ext cx="6781800" cy="62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31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Heurísticas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solucionar problemas desse nível de complexidade. </a:t>
            </a:r>
          </a:p>
          <a:p>
            <a:r>
              <a:rPr lang="pt-BR" dirty="0"/>
              <a:t>Definimos heurística como sendo uma técnica inspirada em processos intuitivos que procura uma boa solução</a:t>
            </a:r>
          </a:p>
          <a:p>
            <a:r>
              <a:rPr lang="pt-BR" dirty="0"/>
              <a:t>a um custo computacional aceitável, </a:t>
            </a:r>
          </a:p>
          <a:p>
            <a:r>
              <a:rPr lang="pt-BR" dirty="0"/>
              <a:t>sem garantir sua </a:t>
            </a:r>
            <a:r>
              <a:rPr lang="pt-BR" dirty="0" err="1"/>
              <a:t>otimalidade</a:t>
            </a:r>
            <a:r>
              <a:rPr lang="pt-BR" dirty="0"/>
              <a:t>, bem como garantir quão próximo está da solução ótima.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Heurísticas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Entretanto, a maioria das heurísticas desenvolvidas é muito específica para um problema particular, não sendo eficientes (ou mesmo aplicáveis) na resolução de uma classe mais ampla de problemas.</a:t>
            </a:r>
          </a:p>
          <a:p>
            <a:r>
              <a:rPr lang="pt-BR" dirty="0"/>
              <a:t>Somente a partir da década de 1980 intensificaram-se os estudos no sentido de se desenvolver procedimentos heurísticos com uma certa estrutura teórica e com caráter mais geral, sem prejudicar a principal característica destes, que é a flexibilidade.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3388"/>
            <a:ext cx="74866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1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Otimização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7701090" cy="8050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35703"/>
            <a:ext cx="2186355" cy="712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144" y="5111865"/>
            <a:ext cx="1541201" cy="7303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496827" y="5111865"/>
            <a:ext cx="86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pt-B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67400" y="4876800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Sujeito a restrições</a:t>
            </a:r>
          </a:p>
        </p:txBody>
      </p:sp>
    </p:spTree>
    <p:extLst>
      <p:ext uri="{BB962C8B-B14F-4D97-AF65-F5344CB8AC3E}">
        <p14:creationId xmlns:p14="http://schemas.microsoft.com/office/powerpoint/2010/main" val="326335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Otimização Baseada em Gradiente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Método matemático clássico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2362724"/>
            <a:ext cx="5645727" cy="410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1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54999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3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Método matemático clássico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Conhecer a função que se otimiza</a:t>
            </a:r>
          </a:p>
          <a:p>
            <a:r>
              <a:rPr lang="pt-BR" dirty="0"/>
              <a:t>Conhecer suas derivadas</a:t>
            </a:r>
          </a:p>
        </p:txBody>
      </p:sp>
    </p:spTree>
    <p:extLst>
      <p:ext uri="{BB962C8B-B14F-4D97-AF65-F5344CB8AC3E}">
        <p14:creationId xmlns:p14="http://schemas.microsoft.com/office/powerpoint/2010/main" val="20761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1013</Words>
  <Application>Microsoft Office PowerPoint</Application>
  <PresentationFormat>Apresentação na tela (4:3)</PresentationFormat>
  <Paragraphs>193</Paragraphs>
  <Slides>41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5" baseType="lpstr">
      <vt:lpstr>Arial</vt:lpstr>
      <vt:lpstr>Bitstream Vera Sans</vt:lpstr>
      <vt:lpstr>Calibri</vt:lpstr>
      <vt:lpstr>Cambria Math</vt:lpstr>
      <vt:lpstr>Constantia</vt:lpstr>
      <vt:lpstr>HG Mincho Light J</vt:lpstr>
      <vt:lpstr>Nimbus Sans L</vt:lpstr>
      <vt:lpstr>Standard Symbols L</vt:lpstr>
      <vt:lpstr>Symbol</vt:lpstr>
      <vt:lpstr>Tahoma</vt:lpstr>
      <vt:lpstr>Times New Roman</vt:lpstr>
      <vt:lpstr>Wingdings</vt:lpstr>
      <vt:lpstr>Wingdings 2</vt:lpstr>
      <vt:lpstr>Fluxo</vt:lpstr>
      <vt:lpstr> COMPUTAÇÃO  BIOINSPIRADA </vt:lpstr>
      <vt:lpstr>Metaheurísticas</vt:lpstr>
      <vt:lpstr>Metaheurísticas</vt:lpstr>
      <vt:lpstr>Apresentação do PowerPoint</vt:lpstr>
      <vt:lpstr>Apresentação do PowerPoint</vt:lpstr>
      <vt:lpstr>Otimização</vt:lpstr>
      <vt:lpstr>Otimização Baseada em Gradiente</vt:lpstr>
      <vt:lpstr>Apresentação do PowerPoint</vt:lpstr>
      <vt:lpstr>  Método matemático clássico</vt:lpstr>
      <vt:lpstr>Metaheurísticas</vt:lpstr>
      <vt:lpstr>Quando Utilizar estas técnicas</vt:lpstr>
      <vt:lpstr>Metaheuristicas</vt:lpstr>
      <vt:lpstr>Apresentação do PowerPoint</vt:lpstr>
      <vt:lpstr>Informações</vt:lpstr>
      <vt:lpstr>Apresentação do PowerPoint</vt:lpstr>
      <vt:lpstr>Como Enfrentar</vt:lpstr>
      <vt:lpstr>Hill-Climbing</vt:lpstr>
      <vt:lpstr>Hill-Climbing</vt:lpstr>
      <vt:lpstr>Steepest Ascent Hill-Climbing</vt:lpstr>
      <vt:lpstr>Apresentação do PowerPoint</vt:lpstr>
      <vt:lpstr>Busca Local</vt:lpstr>
      <vt:lpstr>Busca Local</vt:lpstr>
      <vt:lpstr>Noção de vizinhança</vt:lpstr>
      <vt:lpstr>Movimento</vt:lpstr>
      <vt:lpstr>O Problema da mochila</vt:lpstr>
      <vt:lpstr>O problema da mochila zero-um</vt:lpstr>
      <vt:lpstr>Vizinhança no problema da mochila</vt:lpstr>
      <vt:lpstr>Uma instância do Problema da Mochila</vt:lpstr>
      <vt:lpstr>Função de Avaliação</vt:lpstr>
      <vt:lpstr>Iteração 1</vt:lpstr>
      <vt:lpstr>Iteração 2</vt:lpstr>
      <vt:lpstr>Iteração 3</vt:lpstr>
      <vt:lpstr>Apresentação do PowerPoint</vt:lpstr>
      <vt:lpstr>Inicialização</vt:lpstr>
      <vt:lpstr>Tweak</vt:lpstr>
      <vt:lpstr>Tweak</vt:lpstr>
      <vt:lpstr>Tweak</vt:lpstr>
      <vt:lpstr>Apresentação do PowerPoint</vt:lpstr>
      <vt:lpstr>Apresentação do PowerPoint</vt:lpstr>
      <vt:lpstr>Heurísticas</vt:lpstr>
      <vt:lpstr>Heurísticas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Tópicos em Inteligência Artificial – opt. CI309A</dc:title>
  <dc:creator>Aurora</dc:creator>
  <cp:lastModifiedBy>Visitante </cp:lastModifiedBy>
  <cp:revision>84</cp:revision>
  <dcterms:created xsi:type="dcterms:W3CDTF">2010-02-28T19:14:39Z</dcterms:created>
  <dcterms:modified xsi:type="dcterms:W3CDTF">2018-02-20T15:04:04Z</dcterms:modified>
</cp:coreProperties>
</file>