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8"/>
  </p:notesMasterIdLst>
  <p:sldIdLst>
    <p:sldId id="287" r:id="rId2"/>
    <p:sldId id="288" r:id="rId3"/>
    <p:sldId id="286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9" r:id="rId15"/>
    <p:sldId id="267" r:id="rId16"/>
    <p:sldId id="268" r:id="rId17"/>
    <p:sldId id="269" r:id="rId18"/>
    <p:sldId id="270" r:id="rId19"/>
    <p:sldId id="271" r:id="rId20"/>
    <p:sldId id="337" r:id="rId21"/>
    <p:sldId id="290" r:id="rId22"/>
    <p:sldId id="291" r:id="rId23"/>
    <p:sldId id="292" r:id="rId24"/>
    <p:sldId id="293" r:id="rId25"/>
    <p:sldId id="294" r:id="rId26"/>
    <p:sldId id="278" r:id="rId27"/>
    <p:sldId id="279" r:id="rId28"/>
    <p:sldId id="295" r:id="rId29"/>
    <p:sldId id="296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3" r:id="rId65"/>
    <p:sldId id="334" r:id="rId66"/>
    <p:sldId id="335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54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AC3442-18BB-46BA-880A-5E4D698D8C65}" type="datetimeFigureOut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F0D1FB-96C0-424D-BCEB-81201C5269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05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257787-DF4A-4CA7-80B0-361404B1D4F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BC9347-1FB4-4D38-95C2-7E51A62AD9B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6DE516-2566-4859-B569-D27AD83DB93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CB439-D42A-4FB4-82B5-93D81FA4401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60815-703C-4875-BA26-3D702C32BE2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CEC1D9-7C47-4BB9-BEC6-4B6A08C6D0C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ECECF-8516-4A52-A947-6F925622CF1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6BCE8-3FCC-4523-8B56-FC21F9BC84F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EE32-F5C6-4D4B-BC94-6B7A1ECAC292}" type="slidenum">
              <a:rPr lang="pt-BR"/>
              <a:pPr/>
              <a:t>28</a:t>
            </a:fld>
            <a:endParaRPr 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8D307-6169-47C7-98E7-F2E3EA0750C4}" type="slidenum">
              <a:rPr lang="pt-BR"/>
              <a:pPr/>
              <a:t>29</a:t>
            </a:fld>
            <a:endParaRPr 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87FC5-7452-4D05-8135-E0C927EC4E0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57E7F-4FBE-4DEB-8A5A-93B1B03921A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7C9C-C7BE-46C2-8526-93EEA970C03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4E8AB3-D393-4CB5-8DE1-782B41F5679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C8A72-20B8-42C5-A624-5FFD8EE8B8A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18869D-6BF7-40D0-AD9E-ADB56B02450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541FB-3F23-487D-A77E-6E032DF53D0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440D8-7D05-4104-8A91-8C5D07CB7D4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C534-5F46-46D6-8D26-864DA71BE0ED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C895F-E8AD-41D5-ABF2-46E9FEA1BC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4A1D-32CF-4175-BDDF-1CB0D513618C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5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2AD4-234A-4E10-A734-9E8EB28E50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B97C-DEE5-4530-B253-EEEB73615AEA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7889-5E5A-47D8-AD59-DB1B7543E1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2735263" y="6642100"/>
            <a:ext cx="4543425" cy="215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8064500" y="5805488"/>
            <a:ext cx="622300" cy="900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A5E0-DEF7-4B45-A28C-CD8B10A3A2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AF2D-6ED7-472A-8F9C-1B909313CA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6C45-B8A0-49F2-89E0-CD66BE473A77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B305-8960-4BB9-9EF5-A38583B494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AD33-489D-4A4C-A313-F42F6FAF9C27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803A-0501-40A0-9FA1-F2CFC49B34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45F8-0781-4F3E-944A-7BF1C0A9A65E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2BBB-CB84-435E-95F6-CD2A24CAF0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71D4-DC65-40E0-89EA-11343654E928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AFA9-7EEB-4E61-AB1F-328870DEAE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1160-8F2D-4630-9B48-44EA31A3575C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4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F508-9EF3-4EF9-9522-E26C2D91B5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F0E-05B6-43B7-88A0-9B70432C173E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28FF-B316-4105-8542-07BB208E94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ECF3-CDB6-4856-8FD8-531A7A47E9EF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9FCF-30F9-4309-A6AE-48C2AD6E95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C487-D51F-4826-A3FD-4247082F6EF3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7EA4-2E75-43A9-9D9E-189300FCC3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4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4B504-FBE0-4547-9054-67807982A0A4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08CE-4BF9-4895-8603-AD2AFB1390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86" r:id="rId4"/>
    <p:sldLayoutId id="2147483692" r:id="rId5"/>
    <p:sldLayoutId id="2147483687" r:id="rId6"/>
    <p:sldLayoutId id="2147483693" r:id="rId7"/>
    <p:sldLayoutId id="2147483694" r:id="rId8"/>
    <p:sldLayoutId id="2147483695" r:id="rId9"/>
    <p:sldLayoutId id="2147483688" r:id="rId10"/>
    <p:sldLayoutId id="2147483696" r:id="rId11"/>
    <p:sldLayoutId id="2147483697" r:id="rId12"/>
    <p:sldLayoutId id="2147483699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b="1" dirty="0" err="1"/>
              <a:t>Metaheurísticas</a:t>
            </a:r>
            <a:endParaRPr lang="pt-BR" sz="4000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Aceitação de um novo estado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28775"/>
            <a:ext cx="7712075" cy="431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700" dirty="0"/>
              <a:t>A cada iteração, um novo estado é gerado a partir do estado atual, por uma modificação aleatória neste;</a:t>
            </a:r>
          </a:p>
          <a:p>
            <a:pPr>
              <a:lnSpc>
                <a:spcPct val="90000"/>
              </a:lnSpc>
            </a:pPr>
            <a:r>
              <a:rPr lang="pt-BR" sz="1700" dirty="0"/>
              <a:t>Considerando os estados sucessivos de energia </a:t>
            </a:r>
            <a:r>
              <a:rPr lang="pt-BR" sz="1800" i="1" dirty="0"/>
              <a:t>E</a:t>
            </a:r>
            <a:r>
              <a:rPr lang="pt-BR" sz="1800" i="1" baseline="-25000" dirty="0"/>
              <a:t>i+1</a:t>
            </a:r>
            <a:r>
              <a:rPr lang="pt-BR" sz="1800" dirty="0"/>
              <a:t> e </a:t>
            </a:r>
            <a:r>
              <a:rPr lang="pt-BR" sz="1800" i="1" dirty="0"/>
              <a:t>E</a:t>
            </a:r>
            <a:r>
              <a:rPr lang="pt-BR" sz="1800" i="1" baseline="-25000" dirty="0"/>
              <a:t>i</a:t>
            </a:r>
            <a:r>
              <a:rPr lang="pt-BR" sz="1800" dirty="0"/>
              <a:t>, pode ocorrer:</a:t>
            </a:r>
            <a:endParaRPr lang="pt-BR" sz="1700" dirty="0"/>
          </a:p>
          <a:p>
            <a:pPr lvl="1">
              <a:lnSpc>
                <a:spcPct val="90000"/>
              </a:lnSpc>
            </a:pPr>
            <a:r>
              <a:rPr lang="pt-BR" sz="1500" dirty="0"/>
              <a:t>Se o novo estado é de energia </a:t>
            </a:r>
            <a:r>
              <a:rPr lang="pt-BR" sz="1500" b="1" dirty="0"/>
              <a:t>menor </a:t>
            </a:r>
            <a:r>
              <a:rPr lang="pt-BR" sz="1500" dirty="0"/>
              <a:t>que o estado atual (</a:t>
            </a:r>
            <a:r>
              <a:rPr lang="pt-BR" sz="1500" dirty="0">
                <a:latin typeface="Symbol" pitchFamily="18" charset="2"/>
              </a:rPr>
              <a:t>D</a:t>
            </a:r>
            <a:r>
              <a:rPr lang="pt-BR" sz="1500" dirty="0"/>
              <a:t>E&lt;0), esse novo estado passa a ser o estado atual;</a:t>
            </a:r>
          </a:p>
          <a:p>
            <a:pPr lvl="1">
              <a:lnSpc>
                <a:spcPct val="90000"/>
              </a:lnSpc>
            </a:pPr>
            <a:r>
              <a:rPr lang="pt-BR" sz="1500" dirty="0"/>
              <a:t>Se o novo estado tem uma energia </a:t>
            </a:r>
            <a:r>
              <a:rPr lang="pt-BR" sz="1500" b="1" dirty="0"/>
              <a:t>maior</a:t>
            </a:r>
            <a:r>
              <a:rPr lang="pt-BR" sz="1500" dirty="0"/>
              <a:t> que o estado atual (</a:t>
            </a:r>
            <a:r>
              <a:rPr lang="pt-BR" sz="1500" dirty="0">
                <a:latin typeface="Symbol" pitchFamily="18" charset="2"/>
              </a:rPr>
              <a:t>D</a:t>
            </a:r>
            <a:r>
              <a:rPr lang="pt-BR" sz="1500" dirty="0"/>
              <a:t>E&gt;0), a probabilidade de se mudar do estado atual para o novo estado é:</a:t>
            </a:r>
          </a:p>
          <a:p>
            <a:pPr lvl="2">
              <a:lnSpc>
                <a:spcPct val="90000"/>
              </a:lnSpc>
            </a:pPr>
            <a:r>
              <a:rPr lang="pt-BR" sz="1400" dirty="0"/>
              <a:t>e-</a:t>
            </a:r>
            <a:r>
              <a:rPr lang="pt-BR" sz="1400" baseline="30000" dirty="0">
                <a:sym typeface="Symbol" pitchFamily="18" charset="2"/>
              </a:rPr>
              <a:t>/(</a:t>
            </a:r>
            <a:r>
              <a:rPr lang="pt-BR" sz="1400" baseline="30000" dirty="0" err="1">
                <a:sym typeface="Symbol" pitchFamily="18" charset="2"/>
              </a:rPr>
              <a:t>kT</a:t>
            </a:r>
            <a:r>
              <a:rPr lang="pt-BR" sz="1400" baseline="30000" dirty="0">
                <a:sym typeface="Symbol" pitchFamily="18" charset="2"/>
              </a:rPr>
              <a:t>),</a:t>
            </a:r>
            <a:r>
              <a:rPr lang="pt-BR" sz="1400" dirty="0">
                <a:sym typeface="Symbol" pitchFamily="18" charset="2"/>
              </a:rPr>
              <a:t> onde k = constante de Boltzmann e T = temperatura atual</a:t>
            </a:r>
            <a:r>
              <a:rPr lang="pt-BR" sz="1400" dirty="0"/>
              <a:t>;</a:t>
            </a:r>
          </a:p>
          <a:p>
            <a:pPr>
              <a:lnSpc>
                <a:spcPct val="90000"/>
              </a:lnSpc>
            </a:pPr>
            <a:endParaRPr lang="pt-BR" sz="1700" dirty="0"/>
          </a:p>
          <a:p>
            <a:pPr>
              <a:lnSpc>
                <a:spcPct val="90000"/>
              </a:lnSpc>
            </a:pPr>
            <a:r>
              <a:rPr lang="pt-BR" sz="1700" dirty="0"/>
              <a:t>Este procedimento é repetido até se atingir o equilíbrio térmico (passo de </a:t>
            </a:r>
            <a:r>
              <a:rPr lang="pt-BR" sz="1700" dirty="0" err="1"/>
              <a:t>Metropolis</a:t>
            </a:r>
            <a:r>
              <a:rPr lang="pt-BR" sz="1700" dirty="0"/>
              <a:t>);</a:t>
            </a:r>
          </a:p>
          <a:p>
            <a:pPr>
              <a:lnSpc>
                <a:spcPct val="90000"/>
              </a:lnSpc>
            </a:pPr>
            <a:endParaRPr lang="pt-BR" sz="1700" i="1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pt-BR" sz="1700" i="1" dirty="0">
                <a:sym typeface="Symbol" pitchFamily="18" charset="2"/>
              </a:rPr>
              <a:t></a:t>
            </a:r>
            <a:r>
              <a:rPr lang="pt-BR" sz="1700" i="1" dirty="0"/>
              <a:t>E</a:t>
            </a:r>
            <a:r>
              <a:rPr lang="pt-BR" sz="1700" dirty="0"/>
              <a:t>  =  0 - estabilidade ou equilíbrio. Neste caso tem-se duas configurações vizinhas com o mesmo custo (coincidência pouco provável de acontecer na prática).</a:t>
            </a:r>
          </a:p>
          <a:p>
            <a:pPr>
              <a:lnSpc>
                <a:spcPct val="90000"/>
              </a:lnSpc>
            </a:pPr>
            <a:endParaRPr lang="pt-BR" sz="17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Probabilidade de aceitação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9175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pt-BR" sz="1800"/>
              <a:t>Comportamento da função para alguns valores de temperatura e variação de energia </a:t>
            </a:r>
            <a:r>
              <a:rPr lang="pt-BR" sz="1800" i="1">
                <a:sym typeface="Symbol" pitchFamily="18" charset="2"/>
              </a:rPr>
              <a:t></a:t>
            </a:r>
            <a:r>
              <a:rPr lang="pt-BR" sz="1800" i="1"/>
              <a:t>E</a:t>
            </a:r>
            <a:r>
              <a:rPr lang="pt-BR" sz="1800"/>
              <a:t> &gt; 0:</a:t>
            </a:r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  <p:sp>
        <p:nvSpPr>
          <p:cNvPr id="541064" name="Rectangle 392"/>
          <p:cNvSpPr>
            <a:spLocks noChangeArrowheads="1"/>
          </p:cNvSpPr>
          <p:nvPr/>
        </p:nvSpPr>
        <p:spPr bwMode="auto">
          <a:xfrm>
            <a:off x="1223963" y="5661025"/>
            <a:ext cx="731361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5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pt-BR">
                <a:latin typeface="Verdana" pitchFamily="34" charset="0"/>
              </a:rPr>
              <a:t>Conforme a temperatura aumenta, aumenta a probabilidade de aceitação do novo estado</a:t>
            </a:r>
          </a:p>
        </p:txBody>
      </p:sp>
      <p:pic>
        <p:nvPicPr>
          <p:cNvPr id="541521" name="Picture 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2673350"/>
            <a:ext cx="5364163" cy="257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4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/>
      <p:bldP spid="5410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/>
              <a:t>Passos para utilização do procedimento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100"/>
              <a:t>Identificar a função energia do sistema com a função objetivo que se quer otimizar, por exemplo minimizar;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100"/>
              <a:t>Associar os átomos do sistema às variáveis do problema;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100"/>
              <a:t>Para cada temperatura de uma sequência de temperaturas decrescentes realiza-se a simulação descrita;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100"/>
              <a:t>No final do processo, espera-se que o sistema estacione em um estado de energia globalmente mínima, por analogia com a física do problema.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Soluções temporárias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92263"/>
            <a:ext cx="8072437" cy="482441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100"/>
              <a:t>O fato do método </a:t>
            </a:r>
            <a:r>
              <a:rPr lang="pt-BR" sz="2100" i="1"/>
              <a:t>Simulated Annealing</a:t>
            </a:r>
            <a:r>
              <a:rPr lang="pt-BR" sz="2100"/>
              <a:t> permitir a aceitação de configurações intermediárias do problema, na qual o valor da função objetivo aumenta quando que se deseja minimizar é importante;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100"/>
              <a:t>Essa aceitação temporária de soluções, significa que o método permite pesquisar todo o espaço de soluções, para evitar ótimos locais;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100"/>
              <a:t>Laarhoven e Aarts, 1987 - estudo detalhado da teoria e aplicações de </a:t>
            </a:r>
            <a:r>
              <a:rPr lang="pt-BR" sz="2100" i="1"/>
              <a:t>Simulated Annealing</a:t>
            </a:r>
            <a:r>
              <a:rPr lang="pt-BR" sz="2100"/>
              <a:t>, apresentam várias formas de se obter o </a:t>
            </a:r>
            <a:r>
              <a:rPr lang="pt-BR" sz="2100" b="1"/>
              <a:t>fator de decréscimo da temperatura</a:t>
            </a:r>
            <a:r>
              <a:rPr lang="pt-BR" sz="2100"/>
              <a:t>, dentre as quais se tem a seguinte:</a:t>
            </a:r>
            <a:endParaRPr lang="pt-BR" sz="2100" b="1" i="1"/>
          </a:p>
          <a:p>
            <a:pPr algn="ctr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pt-BR" sz="2100" i="1"/>
              <a:t>T</a:t>
            </a:r>
            <a:r>
              <a:rPr lang="pt-BR" sz="2100" i="1" baseline="-25000"/>
              <a:t>i</a:t>
            </a:r>
            <a:r>
              <a:rPr lang="pt-BR" sz="2100"/>
              <a:t> = </a:t>
            </a:r>
            <a:r>
              <a:rPr lang="pt-BR" sz="2100" i="1">
                <a:sym typeface="Symbol" pitchFamily="18" charset="2"/>
              </a:rPr>
              <a:t></a:t>
            </a:r>
            <a:r>
              <a:rPr lang="pt-BR" sz="2100" i="1"/>
              <a:t> T</a:t>
            </a:r>
            <a:r>
              <a:rPr lang="pt-BR" sz="2100" i="1" baseline="-25000"/>
              <a:t>i-1</a:t>
            </a:r>
            <a:r>
              <a:rPr lang="pt-BR" sz="2100" b="1" baseline="-25000"/>
              <a:t> </a:t>
            </a:r>
            <a:endParaRPr lang="pt-BR" sz="2100" baseline="-2500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pt-BR" sz="1900"/>
              <a:t>Romeo et al., 1985 - </a:t>
            </a:r>
            <a:r>
              <a:rPr lang="pt-BR" sz="1900" i="1">
                <a:sym typeface="Symbol" pitchFamily="18" charset="2"/>
              </a:rPr>
              <a:t></a:t>
            </a:r>
            <a:r>
              <a:rPr lang="pt-BR" sz="1900" i="1"/>
              <a:t> </a:t>
            </a:r>
            <a:r>
              <a:rPr lang="pt-BR" sz="1900"/>
              <a:t>= 0.9 (em geral).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pt-BR" sz="210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920837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Temperatura Inicial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592263"/>
            <a:ext cx="7891462" cy="4897437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t-BR" sz="2000" dirty="0"/>
              <a:t>A referência (</a:t>
            </a:r>
            <a:r>
              <a:rPr lang="pt-BR" sz="2000" dirty="0" err="1"/>
              <a:t>Laarhoven</a:t>
            </a:r>
            <a:r>
              <a:rPr lang="pt-BR" sz="2000" dirty="0"/>
              <a:t>, 1987) indica várias formas de se obter a temperatura inicial, dentre as quais:</a:t>
            </a:r>
          </a:p>
          <a:p>
            <a:pPr algn="ctr">
              <a:spcAft>
                <a:spcPct val="20000"/>
              </a:spcAft>
              <a:buFont typeface="Wingdings" pitchFamily="2" charset="2"/>
              <a:buNone/>
            </a:pPr>
            <a:r>
              <a:rPr lang="pt-BR" sz="2000" i="1" dirty="0"/>
              <a:t>T</a:t>
            </a:r>
            <a:r>
              <a:rPr lang="pt-BR" sz="2000" i="1" baseline="-25000" dirty="0"/>
              <a:t>0</a:t>
            </a:r>
            <a:r>
              <a:rPr lang="pt-BR" sz="2000" dirty="0"/>
              <a:t> = </a:t>
            </a:r>
            <a:r>
              <a:rPr lang="pt-BR" sz="2000" i="1" dirty="0"/>
              <a:t>- </a:t>
            </a:r>
            <a:r>
              <a:rPr lang="pt-BR" sz="2000" i="1" dirty="0">
                <a:sym typeface="Symbol" pitchFamily="18" charset="2"/>
              </a:rPr>
              <a:t></a:t>
            </a:r>
            <a:r>
              <a:rPr lang="pt-BR" sz="2000" i="1" dirty="0"/>
              <a:t>E</a:t>
            </a:r>
            <a:r>
              <a:rPr lang="pt-BR" sz="2000" i="1" baseline="30000" dirty="0"/>
              <a:t>+</a:t>
            </a:r>
            <a:r>
              <a:rPr lang="pt-BR" sz="2000" dirty="0"/>
              <a:t> / </a:t>
            </a:r>
            <a:r>
              <a:rPr lang="pt-BR" sz="2000" i="1" dirty="0" err="1"/>
              <a:t>ln</a:t>
            </a:r>
            <a:r>
              <a:rPr lang="pt-BR" sz="2000" dirty="0"/>
              <a:t> (</a:t>
            </a:r>
            <a:r>
              <a:rPr lang="pt-BR" sz="2000" i="1" dirty="0">
                <a:sym typeface="Symbol" pitchFamily="18" charset="2"/>
              </a:rPr>
              <a:t></a:t>
            </a:r>
            <a:r>
              <a:rPr lang="pt-BR" sz="2000" i="1" baseline="-25000" dirty="0"/>
              <a:t>0</a:t>
            </a:r>
            <a:r>
              <a:rPr lang="pt-BR" sz="2000" dirty="0"/>
              <a:t>)</a:t>
            </a:r>
          </a:p>
          <a:p>
            <a:pPr lvl="1">
              <a:spcAft>
                <a:spcPct val="20000"/>
              </a:spcAft>
              <a:buFont typeface="Wingdings" pitchFamily="2" charset="2"/>
              <a:buNone/>
            </a:pPr>
            <a:r>
              <a:rPr lang="pt-BR" sz="2000" dirty="0"/>
              <a:t>Proposta  por Johnson et al., 1987, onde:</a:t>
            </a:r>
          </a:p>
          <a:p>
            <a:pPr lvl="2">
              <a:spcAft>
                <a:spcPct val="20000"/>
              </a:spcAft>
            </a:pPr>
            <a:r>
              <a:rPr lang="pt-BR" dirty="0"/>
              <a:t>- </a:t>
            </a:r>
            <a:r>
              <a:rPr lang="pt-BR" dirty="0">
                <a:sym typeface="Symbol" pitchFamily="18" charset="2"/>
              </a:rPr>
              <a:t></a:t>
            </a:r>
            <a:r>
              <a:rPr lang="pt-BR" i="1" dirty="0"/>
              <a:t>E</a:t>
            </a:r>
            <a:r>
              <a:rPr lang="pt-BR" i="1" baseline="30000" dirty="0"/>
              <a:t>+</a:t>
            </a:r>
            <a:r>
              <a:rPr lang="pt-BR" dirty="0"/>
              <a:t> é a média aritmética, para um número randômico de perturbações, dos incrementos da função objetivo.</a:t>
            </a:r>
          </a:p>
          <a:p>
            <a:pPr lvl="3">
              <a:spcAft>
                <a:spcPct val="20000"/>
              </a:spcAft>
            </a:pPr>
            <a:r>
              <a:rPr lang="pt-BR" sz="1600" dirty="0"/>
              <a:t>Ex.: gerar 10 soluções aleatórias para o PCV,</a:t>
            </a:r>
          </a:p>
          <a:p>
            <a:pPr lvl="3">
              <a:spcAft>
                <a:spcPct val="20000"/>
              </a:spcAft>
            </a:pPr>
            <a:r>
              <a:rPr lang="pt-BR" sz="1600" dirty="0"/>
              <a:t>Calcular a variação obtida na função objetivo, de uma para outra solução gerada (1ª p/ 2ª; da 2ª p/ a 3ª, etc...);</a:t>
            </a:r>
          </a:p>
          <a:p>
            <a:pPr lvl="3">
              <a:spcAft>
                <a:spcPct val="20000"/>
              </a:spcAft>
            </a:pPr>
            <a:r>
              <a:rPr lang="pt-BR" sz="1600" dirty="0"/>
              <a:t>Em seguida calcular a média aritmética destas variações para obter o </a:t>
            </a:r>
            <a:r>
              <a:rPr lang="pt-BR" sz="1600" dirty="0">
                <a:sym typeface="Symbol" pitchFamily="18" charset="2"/>
              </a:rPr>
              <a:t></a:t>
            </a:r>
            <a:r>
              <a:rPr lang="pt-BR" sz="1600" i="1" dirty="0"/>
              <a:t>E</a:t>
            </a:r>
            <a:r>
              <a:rPr lang="pt-BR" sz="1600" i="1" baseline="30000" dirty="0"/>
              <a:t>+</a:t>
            </a:r>
            <a:r>
              <a:rPr lang="pt-BR" sz="1600" dirty="0"/>
              <a:t> </a:t>
            </a:r>
          </a:p>
          <a:p>
            <a:pPr lvl="2">
              <a:spcAft>
                <a:spcPct val="20000"/>
              </a:spcAft>
            </a:pPr>
            <a:r>
              <a:rPr lang="pt-BR" sz="1600" i="1" dirty="0">
                <a:sym typeface="Symbol" pitchFamily="18" charset="2"/>
              </a:rPr>
              <a:t></a:t>
            </a:r>
            <a:r>
              <a:rPr lang="pt-BR" sz="1600" i="1" baseline="-25000" dirty="0"/>
              <a:t>0</a:t>
            </a:r>
            <a:r>
              <a:rPr lang="pt-BR" sz="1600" dirty="0"/>
              <a:t>  é um valor empírico, em torno de 0.8.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Número de iterações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27213"/>
            <a:ext cx="8072437" cy="444658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t-BR" sz="2000"/>
              <a:t>Pode-se estimar previamente o número de iterações, </a:t>
            </a:r>
            <a:r>
              <a:rPr lang="pt-BR" sz="2000" i="1"/>
              <a:t>m, </a:t>
            </a:r>
            <a:r>
              <a:rPr lang="pt-BR" sz="2000"/>
              <a:t>necessárias para variação da temperatura, pois em geral as fórmulas possuem, implicitamente, um fator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/>
              <a:t> de seu decréscimo:</a:t>
            </a:r>
          </a:p>
          <a:p>
            <a:pPr lvl="1">
              <a:lnSpc>
                <a:spcPct val="115000"/>
              </a:lnSpc>
            </a:pPr>
            <a:r>
              <a:rPr lang="pt-BR" sz="2000"/>
              <a:t>Se </a:t>
            </a:r>
            <a:r>
              <a:rPr lang="pt-BR" sz="2000" i="1"/>
              <a:t>T</a:t>
            </a:r>
            <a:r>
              <a:rPr lang="pt-BR" sz="2000" i="1" baseline="-25000"/>
              <a:t>i</a:t>
            </a:r>
            <a:r>
              <a:rPr lang="pt-BR" sz="2000"/>
              <a:t> =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 i="1"/>
              <a:t>T</a:t>
            </a:r>
            <a:r>
              <a:rPr lang="pt-BR" sz="2000" i="1" baseline="-25000"/>
              <a:t>i-1</a:t>
            </a:r>
            <a:r>
              <a:rPr lang="pt-BR" sz="2000"/>
              <a:t>, então </a:t>
            </a:r>
            <a:r>
              <a:rPr lang="pt-BR" sz="2000" i="1"/>
              <a:t>T</a:t>
            </a:r>
            <a:r>
              <a:rPr lang="pt-BR" sz="2000" i="1" baseline="-25000"/>
              <a:t>1</a:t>
            </a:r>
            <a:r>
              <a:rPr lang="pt-BR" sz="2000"/>
              <a:t> =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 i="1"/>
              <a:t>T</a:t>
            </a:r>
            <a:r>
              <a:rPr lang="pt-BR" sz="2000" i="1" baseline="-25000"/>
              <a:t>0</a:t>
            </a:r>
            <a:r>
              <a:rPr lang="pt-BR" sz="2000"/>
              <a:t>; </a:t>
            </a:r>
            <a:r>
              <a:rPr lang="pt-BR" sz="2000" i="1"/>
              <a:t>T</a:t>
            </a:r>
            <a:r>
              <a:rPr lang="pt-BR" sz="2000" i="1" baseline="-25000"/>
              <a:t>2</a:t>
            </a:r>
            <a:r>
              <a:rPr lang="pt-BR" sz="2000"/>
              <a:t>=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 i="1"/>
              <a:t>T</a:t>
            </a:r>
            <a:r>
              <a:rPr lang="pt-BR" sz="2000" i="1" baseline="-25000"/>
              <a:t>1</a:t>
            </a:r>
            <a:r>
              <a:rPr lang="pt-BR" sz="2000"/>
              <a:t> =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/>
              <a:t>(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 i="1"/>
              <a:t>T</a:t>
            </a:r>
            <a:r>
              <a:rPr lang="pt-BR" sz="2000" i="1" baseline="-25000"/>
              <a:t>0</a:t>
            </a:r>
            <a:r>
              <a:rPr lang="pt-BR" sz="2000"/>
              <a:t>) =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 i="1" baseline="-25000"/>
              <a:t>2</a:t>
            </a:r>
            <a:r>
              <a:rPr lang="pt-BR" sz="2000" i="1"/>
              <a:t>T</a:t>
            </a:r>
            <a:r>
              <a:rPr lang="pt-BR" sz="2000" i="1" baseline="-25000"/>
              <a:t>0</a:t>
            </a:r>
            <a:r>
              <a:rPr lang="pt-BR" sz="2000"/>
              <a:t>; ...; </a:t>
            </a:r>
            <a:r>
              <a:rPr lang="pt-BR" sz="2000" i="1"/>
              <a:t>T</a:t>
            </a:r>
            <a:r>
              <a:rPr lang="pt-BR" sz="2000" i="1" baseline="-25000"/>
              <a:t>m</a:t>
            </a:r>
            <a:r>
              <a:rPr lang="pt-BR" sz="2000"/>
              <a:t> =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 i="1" baseline="-25000"/>
              <a:t>m</a:t>
            </a:r>
            <a:r>
              <a:rPr lang="pt-BR" sz="2000" i="1"/>
              <a:t>T</a:t>
            </a:r>
            <a:r>
              <a:rPr lang="pt-BR" sz="2000" i="1" baseline="-25000"/>
              <a:t>0</a:t>
            </a:r>
            <a:r>
              <a:rPr lang="pt-BR" sz="2000"/>
              <a:t>; assim: </a:t>
            </a:r>
            <a:endParaRPr lang="pt-BR" sz="2000" i="1"/>
          </a:p>
          <a:p>
            <a:pPr lvl="1">
              <a:lnSpc>
                <a:spcPct val="115000"/>
              </a:lnSpc>
            </a:pPr>
            <a:r>
              <a:rPr lang="pt-BR" sz="2000" i="1"/>
              <a:t>m</a:t>
            </a:r>
            <a:r>
              <a:rPr lang="pt-BR" sz="2000"/>
              <a:t> = </a:t>
            </a:r>
            <a:r>
              <a:rPr lang="pt-BR" sz="2000" i="1"/>
              <a:t>log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 i="1"/>
              <a:t> </a:t>
            </a:r>
            <a:r>
              <a:rPr lang="pt-BR" sz="2000"/>
              <a:t>(</a:t>
            </a:r>
            <a:r>
              <a:rPr lang="pt-BR" sz="2000" i="1"/>
              <a:t>T</a:t>
            </a:r>
            <a:r>
              <a:rPr lang="pt-BR" sz="2000" i="1" baseline="-25000"/>
              <a:t>m</a:t>
            </a:r>
            <a:r>
              <a:rPr lang="pt-BR" sz="2000"/>
              <a:t>/</a:t>
            </a:r>
            <a:r>
              <a:rPr lang="pt-BR" sz="2000" i="1"/>
              <a:t>T</a:t>
            </a:r>
            <a:r>
              <a:rPr lang="pt-BR" sz="2000" i="1" baseline="-25000"/>
              <a:t>0</a:t>
            </a:r>
            <a:r>
              <a:rPr lang="pt-BR" sz="2000"/>
              <a:t>)</a:t>
            </a:r>
          </a:p>
          <a:p>
            <a:pPr>
              <a:lnSpc>
                <a:spcPct val="115000"/>
              </a:lnSpc>
            </a:pPr>
            <a:r>
              <a:rPr lang="pt-BR" sz="2000"/>
              <a:t>Valores sugeridos: </a:t>
            </a:r>
            <a:r>
              <a:rPr lang="pt-BR" sz="2000" i="1">
                <a:sym typeface="Symbol" pitchFamily="18" charset="2"/>
              </a:rPr>
              <a:t></a:t>
            </a:r>
            <a:r>
              <a:rPr lang="pt-BR" sz="2000"/>
              <a:t> = 0.9, se </a:t>
            </a:r>
            <a:r>
              <a:rPr lang="pt-BR" sz="2000" i="1"/>
              <a:t>m </a:t>
            </a:r>
            <a:r>
              <a:rPr lang="pt-BR" sz="2000"/>
              <a:t>= 100 iterações,  para </a:t>
            </a:r>
            <a:r>
              <a:rPr lang="pt-BR" sz="2000" i="1"/>
              <a:t>T</a:t>
            </a:r>
            <a:r>
              <a:rPr lang="pt-BR" sz="2000" i="1" baseline="-25000"/>
              <a:t>0</a:t>
            </a:r>
            <a:r>
              <a:rPr lang="pt-BR" sz="2000"/>
              <a:t> valores entre 0.5 a 100.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Informações adicionais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557338"/>
            <a:ext cx="7415212" cy="4384675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t-BR" sz="2000"/>
              <a:t>Proposta original - função </a:t>
            </a:r>
            <a:r>
              <a:rPr lang="pt-BR" sz="2000" i="1"/>
              <a:t>r</a:t>
            </a:r>
            <a:r>
              <a:rPr lang="pt-BR" sz="2000"/>
              <a:t> promove a redução de temperatura dada por:</a:t>
            </a:r>
            <a:endParaRPr lang="pt-BR" sz="2000" i="1"/>
          </a:p>
          <a:p>
            <a:pPr lvl="1" algn="ctr">
              <a:lnSpc>
                <a:spcPct val="115000"/>
              </a:lnSpc>
              <a:buFont typeface="Wingdings" pitchFamily="2" charset="2"/>
              <a:buNone/>
            </a:pPr>
            <a:r>
              <a:rPr lang="pt-BR" sz="2100" i="1"/>
              <a:t>r </a:t>
            </a:r>
            <a:r>
              <a:rPr lang="pt-BR" sz="2100"/>
              <a:t>(</a:t>
            </a:r>
            <a:r>
              <a:rPr lang="pt-BR" sz="2100" i="1"/>
              <a:t>k</a:t>
            </a:r>
            <a:r>
              <a:rPr lang="pt-BR" sz="2100"/>
              <a:t>) = </a:t>
            </a:r>
            <a:r>
              <a:rPr lang="pt-BR" sz="2100" i="1">
                <a:sym typeface="Symbol" pitchFamily="18" charset="2"/>
              </a:rPr>
              <a:t></a:t>
            </a:r>
            <a:r>
              <a:rPr lang="pt-BR" sz="2100" i="1" baseline="30000"/>
              <a:t>k + 1</a:t>
            </a:r>
            <a:r>
              <a:rPr lang="pt-BR" sz="2100" i="1"/>
              <a:t>T</a:t>
            </a:r>
            <a:r>
              <a:rPr lang="pt-BR" sz="2100" i="1" baseline="-25000"/>
              <a:t>0</a:t>
            </a:r>
            <a:r>
              <a:rPr lang="pt-BR" sz="2100"/>
              <a:t> , para todo </a:t>
            </a:r>
            <a:r>
              <a:rPr lang="pt-BR" sz="2100" i="1"/>
              <a:t>k</a:t>
            </a:r>
            <a:r>
              <a:rPr lang="pt-BR" sz="2100"/>
              <a:t> </a:t>
            </a:r>
            <a:r>
              <a:rPr lang="pt-BR" sz="2100">
                <a:sym typeface="Symbol" pitchFamily="18" charset="2"/>
              </a:rPr>
              <a:t></a:t>
            </a:r>
            <a:r>
              <a:rPr lang="pt-BR" sz="2100"/>
              <a:t>0 e algum  0&lt;</a:t>
            </a:r>
            <a:r>
              <a:rPr lang="pt-BR" sz="2100" i="1">
                <a:sym typeface="Symbol" pitchFamily="18" charset="2"/>
              </a:rPr>
              <a:t> </a:t>
            </a:r>
            <a:r>
              <a:rPr lang="pt-BR" sz="2100"/>
              <a:t>&lt;1.</a:t>
            </a:r>
          </a:p>
          <a:p>
            <a:pPr>
              <a:lnSpc>
                <a:spcPct val="115000"/>
              </a:lnSpc>
            </a:pPr>
            <a:r>
              <a:rPr lang="pt-BR" sz="2000"/>
              <a:t>A probabilidade do algoritmo aceitar </a:t>
            </a:r>
            <a:r>
              <a:rPr lang="pt-BR" sz="2000" b="1" i="1">
                <a:latin typeface="Times New Roman" pitchFamily="18" charset="0"/>
              </a:rPr>
              <a:t>j</a:t>
            </a:r>
            <a:r>
              <a:rPr lang="pt-BR" sz="2000"/>
              <a:t> como solução factível a partir de uma solução </a:t>
            </a:r>
            <a:r>
              <a:rPr lang="pt-BR" sz="2000" b="1" i="1">
                <a:latin typeface="Times New Roman" pitchFamily="18" charset="0"/>
              </a:rPr>
              <a:t>i</a:t>
            </a:r>
            <a:r>
              <a:rPr lang="pt-BR" sz="2000"/>
              <a:t> corrente é dada por:</a:t>
            </a:r>
          </a:p>
          <a:p>
            <a:pPr>
              <a:lnSpc>
                <a:spcPct val="115000"/>
              </a:lnSpc>
            </a:pPr>
            <a:endParaRPr lang="pt-BR" sz="2000"/>
          </a:p>
          <a:p>
            <a:pPr>
              <a:lnSpc>
                <a:spcPct val="115000"/>
              </a:lnSpc>
            </a:pPr>
            <a:endParaRPr lang="pt-BR" sz="2000"/>
          </a:p>
          <a:p>
            <a:pPr>
              <a:lnSpc>
                <a:spcPct val="115000"/>
              </a:lnSpc>
            </a:pPr>
            <a:r>
              <a:rPr lang="pt-BR" sz="2000"/>
              <a:t>onde   </a:t>
            </a:r>
            <a:r>
              <a:rPr lang="pt-BR" sz="2000">
                <a:sym typeface="Symbol" pitchFamily="18" charset="2"/>
              </a:rPr>
              <a:t></a:t>
            </a:r>
            <a:r>
              <a:rPr lang="pt-BR" sz="2000"/>
              <a:t> = f (</a:t>
            </a:r>
            <a:r>
              <a:rPr lang="pt-BR" sz="2000" i="1">
                <a:latin typeface="Times New Roman" pitchFamily="18" charset="0"/>
              </a:rPr>
              <a:t>j</a:t>
            </a:r>
            <a:r>
              <a:rPr lang="pt-BR" sz="2000"/>
              <a:t>)- f(</a:t>
            </a:r>
            <a:r>
              <a:rPr lang="pt-BR" sz="2000" i="1">
                <a:latin typeface="Times New Roman" pitchFamily="18" charset="0"/>
              </a:rPr>
              <a:t>i</a:t>
            </a:r>
            <a:r>
              <a:rPr lang="pt-BR" sz="2000"/>
              <a:t>)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pt-BR" sz="2000"/>
          </a:p>
        </p:txBody>
      </p:sp>
      <p:graphicFrame>
        <p:nvGraphicFramePr>
          <p:cNvPr id="55092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951163" y="3608388"/>
          <a:ext cx="406876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3543120" imgH="850680" progId="">
                  <p:embed/>
                </p:oleObj>
              </mc:Choice>
              <mc:Fallback>
                <p:oleObj name="Equation" r:id="rId4" imgW="3543120" imgH="850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3608388"/>
                        <a:ext cx="4068762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5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Informações adicionais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557338"/>
            <a:ext cx="7889875" cy="367188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t-BR" sz="1800"/>
              <a:t>Algumas decisões e escolhas de parâmetros dependem do problema em questão;</a:t>
            </a:r>
          </a:p>
          <a:p>
            <a:pPr>
              <a:lnSpc>
                <a:spcPct val="115000"/>
              </a:lnSpc>
            </a:pPr>
            <a:r>
              <a:rPr lang="pt-BR" sz="1800"/>
              <a:t>Por exemplo, a escolha da solução inicial x</a:t>
            </a:r>
            <a:r>
              <a:rPr lang="pt-BR" sz="1800" baseline="-25000"/>
              <a:t>0</a:t>
            </a:r>
            <a:r>
              <a:rPr lang="pt-BR" sz="1800"/>
              <a:t> e a escolha do conjunto </a:t>
            </a:r>
            <a:r>
              <a:rPr lang="pt-BR" sz="1800" i="1"/>
              <a:t>A</a:t>
            </a:r>
            <a:r>
              <a:rPr lang="pt-BR" sz="1800"/>
              <a:t>(</a:t>
            </a:r>
            <a:r>
              <a:rPr lang="pt-BR" sz="1800" i="1"/>
              <a:t>x</a:t>
            </a:r>
            <a:r>
              <a:rPr lang="pt-BR" sz="1800"/>
              <a:t>)</a:t>
            </a:r>
            <a:r>
              <a:rPr lang="pt-BR" sz="1800">
                <a:sym typeface="Symbol" pitchFamily="18" charset="2"/>
              </a:rPr>
              <a:t> </a:t>
            </a:r>
            <a:r>
              <a:rPr lang="pt-BR" sz="1800" i="1"/>
              <a:t>D</a:t>
            </a:r>
            <a:r>
              <a:rPr lang="pt-BR" sz="1800"/>
              <a:t> de soluções, dentre as quais uma será selecionada para o teste de aceitação,podem variar de problema para problema;</a:t>
            </a:r>
          </a:p>
          <a:p>
            <a:pPr>
              <a:lnSpc>
                <a:spcPct val="115000"/>
              </a:lnSpc>
            </a:pPr>
            <a:r>
              <a:rPr lang="pt-BR" sz="1800"/>
              <a:t>Segundo Barbosa, 1989 e Mitra </a:t>
            </a:r>
            <a:r>
              <a:rPr lang="pt-BR" sz="1800" i="1"/>
              <a:t>et al</a:t>
            </a:r>
            <a:r>
              <a:rPr lang="pt-BR" sz="1800"/>
              <a:t>., 1984, um dos principais resultados relativos às condições sob as quais se pode garantir a convergência para um mínimo local, é selecionar </a:t>
            </a:r>
            <a:r>
              <a:rPr lang="pt-BR" sz="1800" i="1"/>
              <a:t>T</a:t>
            </a:r>
            <a:r>
              <a:rPr lang="pt-BR" sz="1800" i="1" baseline="-25000"/>
              <a:t>0</a:t>
            </a:r>
            <a:r>
              <a:rPr lang="pt-BR" sz="1800"/>
              <a:t> e </a:t>
            </a:r>
            <a:r>
              <a:rPr lang="pt-BR" sz="1800" i="1"/>
              <a:t>r</a:t>
            </a:r>
            <a:r>
              <a:rPr lang="pt-BR" sz="1800"/>
              <a:t> (</a:t>
            </a:r>
            <a:r>
              <a:rPr lang="pt-BR" sz="1800" i="1"/>
              <a:t>k</a:t>
            </a:r>
            <a:r>
              <a:rPr lang="pt-BR" sz="1800"/>
              <a:t>) de forma que: </a:t>
            </a:r>
          </a:p>
          <a:p>
            <a:pPr>
              <a:lnSpc>
                <a:spcPct val="115000"/>
              </a:lnSpc>
            </a:pPr>
            <a:endParaRPr lang="pt-BR" sz="1800"/>
          </a:p>
          <a:p>
            <a:pPr>
              <a:lnSpc>
                <a:spcPct val="115000"/>
              </a:lnSpc>
            </a:pPr>
            <a:endParaRPr lang="pt-BR" sz="200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graphicFrame>
        <p:nvGraphicFramePr>
          <p:cNvPr id="552966" name="Object 2"/>
          <p:cNvGraphicFramePr>
            <a:graphicFrameLocks noChangeAspect="1"/>
          </p:cNvGraphicFramePr>
          <p:nvPr/>
        </p:nvGraphicFramePr>
        <p:xfrm>
          <a:off x="1763713" y="4905375"/>
          <a:ext cx="53292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3009900" imgH="431800" progId="">
                  <p:embed/>
                </p:oleObj>
              </mc:Choice>
              <mc:Fallback>
                <p:oleObj name="Equation" r:id="rId4" imgW="3009900" imgH="431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905375"/>
                        <a:ext cx="5329237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1779588" y="5786438"/>
            <a:ext cx="662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 pitchFamily="34" charset="0"/>
              </a:rPr>
              <a:t>K </a:t>
            </a:r>
            <a:r>
              <a:rPr lang="pt-BR">
                <a:latin typeface="Franklin Gothic Book" pitchFamily="34" charset="0"/>
                <a:sym typeface="Symbol" pitchFamily="18" charset="2"/>
              </a:rPr>
              <a:t></a:t>
            </a:r>
            <a:r>
              <a:rPr lang="pt-BR">
                <a:latin typeface="Franklin Gothic Book" pitchFamily="34" charset="0"/>
              </a:rPr>
              <a:t> 0; 1 </a:t>
            </a:r>
            <a:r>
              <a:rPr lang="pt-BR">
                <a:latin typeface="Franklin Gothic Book" pitchFamily="34" charset="0"/>
                <a:sym typeface="Symbol" pitchFamily="18" charset="2"/>
              </a:rPr>
              <a:t> </a:t>
            </a:r>
            <a:r>
              <a:rPr lang="pt-BR" i="1">
                <a:latin typeface="Franklin Gothic Book" pitchFamily="34" charset="0"/>
              </a:rPr>
              <a:t>k</a:t>
            </a:r>
            <a:r>
              <a:rPr lang="pt-BR" i="1" baseline="-25000">
                <a:latin typeface="Franklin Gothic Book" pitchFamily="34" charset="0"/>
              </a:rPr>
              <a:t>0</a:t>
            </a:r>
            <a:r>
              <a:rPr lang="pt-BR" i="1">
                <a:latin typeface="Franklin Gothic Book" pitchFamily="34" charset="0"/>
              </a:rPr>
              <a:t> </a:t>
            </a:r>
            <a:r>
              <a:rPr lang="pt-BR">
                <a:latin typeface="Franklin Gothic Book" pitchFamily="34" charset="0"/>
                <a:sym typeface="Symbol" pitchFamily="18" charset="2"/>
              </a:rPr>
              <a:t> ; </a:t>
            </a:r>
            <a:r>
              <a:rPr lang="pt-BR" i="1">
                <a:latin typeface="Franklin Gothic Book" pitchFamily="34" charset="0"/>
                <a:sym typeface="Symbol" pitchFamily="18" charset="2"/>
              </a:rPr>
              <a:t></a:t>
            </a:r>
            <a:r>
              <a:rPr lang="pt-BR">
                <a:latin typeface="Franklin Gothic Book" pitchFamily="34" charset="0"/>
              </a:rPr>
              <a:t>  - constante (depende da cadeia de Markov)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5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/>
      <p:bldP spid="552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Informações adicionais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pt-BR" sz="2100"/>
              <a:t>Em </a:t>
            </a:r>
            <a:r>
              <a:rPr lang="pt-BR" sz="2100" i="1"/>
              <a:t>Simulated Annealing,</a:t>
            </a:r>
            <a:r>
              <a:rPr lang="pt-BR" sz="2100"/>
              <a:t> o comprimento da cadeia de Markov é o número máximo de perturbações tentadas em cada iteração;</a:t>
            </a:r>
          </a:p>
          <a:p>
            <a:pPr>
              <a:spcAft>
                <a:spcPct val="20000"/>
              </a:spcAft>
            </a:pPr>
            <a:r>
              <a:rPr lang="pt-BR" sz="2100"/>
              <a:t>A maior dificuldade do algoritmo, é decidir quando a temperatura </a:t>
            </a:r>
            <a:r>
              <a:rPr lang="pt-BR" sz="2100" i="1"/>
              <a:t>T</a:t>
            </a:r>
            <a:r>
              <a:rPr lang="pt-BR" sz="2100"/>
              <a:t> será adaptada;</a:t>
            </a:r>
          </a:p>
          <a:p>
            <a:pPr>
              <a:spcAft>
                <a:spcPct val="20000"/>
              </a:spcAft>
            </a:pPr>
            <a:r>
              <a:rPr lang="pt-BR" sz="2100"/>
              <a:t>A verificação da verdadeira condição de equilíbrio é realmente bastante difícil;</a:t>
            </a:r>
          </a:p>
          <a:p>
            <a:pPr>
              <a:spcAft>
                <a:spcPct val="20000"/>
              </a:spcAft>
            </a:pPr>
            <a:r>
              <a:rPr lang="pt-BR" sz="2100"/>
              <a:t>Uma solução simples é introduzir outro parâmetro </a:t>
            </a:r>
            <a:r>
              <a:rPr lang="pt-BR" sz="2100" i="1"/>
              <a:t>H</a:t>
            </a:r>
            <a:r>
              <a:rPr lang="pt-BR" sz="2100"/>
              <a:t>, fixando o número máximo de iterações para ser usado com a temperatura </a:t>
            </a:r>
            <a:r>
              <a:rPr lang="pt-BR" sz="2100" i="1"/>
              <a:t>T</a:t>
            </a:r>
            <a:r>
              <a:rPr lang="pt-BR" sz="2100"/>
              <a:t>, dependendo do número de variáveis do problema.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</a:t>
            </a:r>
            <a:r>
              <a:rPr lang="pt-BR"/>
              <a:t>ção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Uma heurística para um algoritmo heurístico</a:t>
            </a:r>
          </a:p>
          <a:p>
            <a:r>
              <a:rPr lang="pt-BR" sz="2800" dirty="0"/>
              <a:t>Combinam heurísticas básicas em um nível de estrutura mais alto</a:t>
            </a:r>
          </a:p>
          <a:p>
            <a:r>
              <a:rPr lang="pt-BR" sz="2800" dirty="0"/>
              <a:t>Eficiente e Efetivamente explorar o espaço de busca.</a:t>
            </a:r>
          </a:p>
          <a:p>
            <a:r>
              <a:rPr lang="pt-BR" sz="2400" b="1" dirty="0" err="1"/>
              <a:t>Metaheuristics</a:t>
            </a:r>
            <a:r>
              <a:rPr lang="pt-BR" sz="2400" b="1" dirty="0"/>
              <a:t> in </a:t>
            </a:r>
            <a:r>
              <a:rPr lang="pt-BR" sz="2400" b="1" dirty="0" err="1"/>
              <a:t>Combinatorial</a:t>
            </a:r>
            <a:r>
              <a:rPr lang="pt-BR" sz="2400" b="1" dirty="0"/>
              <a:t> </a:t>
            </a:r>
            <a:r>
              <a:rPr lang="pt-BR" sz="2400" b="1" dirty="0" err="1"/>
              <a:t>Optimization</a:t>
            </a:r>
            <a:r>
              <a:rPr lang="pt-BR" sz="2400" b="1" dirty="0"/>
              <a:t>: Overview </a:t>
            </a:r>
            <a:r>
              <a:rPr lang="pt-BR" sz="2400" b="1" dirty="0" err="1"/>
              <a:t>and</a:t>
            </a:r>
            <a:r>
              <a:rPr lang="pt-BR" sz="2400" b="1" dirty="0"/>
              <a:t> Conceptual </a:t>
            </a:r>
            <a:r>
              <a:rPr lang="pt-BR" sz="2400" b="1" dirty="0" err="1"/>
              <a:t>Comparison</a:t>
            </a:r>
            <a:r>
              <a:rPr lang="pt-BR" sz="2400" b="1" dirty="0"/>
              <a:t>. </a:t>
            </a:r>
            <a:r>
              <a:rPr lang="pt-BR" sz="2400" dirty="0"/>
              <a:t>CHRISTIAN BLUM AND ANDREA ROLI. </a:t>
            </a:r>
            <a:r>
              <a:rPr lang="en-US" sz="2800" dirty="0"/>
              <a:t>http://doi.acm.org/10.1145/937503.937505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6E3B832-DE3F-4E2B-A95A-7C37A25D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086600" cy="762000"/>
          </a:xfrm>
        </p:spPr>
        <p:txBody>
          <a:bodyPr/>
          <a:lstStyle/>
          <a:p>
            <a:r>
              <a:rPr lang="en-US" altLang="pt-BR" sz="3200" dirty="0"/>
              <a:t>Algorithm SA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77EC12-1BC3-486C-B7E8-106837185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pt-BR" sz="2000" b="1"/>
              <a:t>Algorithm</a:t>
            </a:r>
            <a:r>
              <a:rPr lang="en-US" altLang="pt-BR" sz="2000"/>
              <a:t> SIMULATED-ANNEALING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 b="1"/>
              <a:t>Begin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/>
              <a:t>	</a:t>
            </a:r>
            <a:r>
              <a:rPr lang="en-US" altLang="pt-BR" sz="2000" i="1"/>
              <a:t>temp</a:t>
            </a:r>
            <a:r>
              <a:rPr lang="en-US" altLang="pt-BR" sz="2000"/>
              <a:t> = INIT-TEMP;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/>
              <a:t>	</a:t>
            </a:r>
            <a:r>
              <a:rPr lang="en-US" altLang="pt-BR" sz="2000" i="1"/>
              <a:t>place</a:t>
            </a:r>
            <a:r>
              <a:rPr lang="en-US" altLang="pt-BR" sz="2000"/>
              <a:t> = INIT-PLACEMENT;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/>
              <a:t>	</a:t>
            </a:r>
            <a:r>
              <a:rPr lang="en-US" altLang="pt-BR" sz="2000" b="1"/>
              <a:t>while</a:t>
            </a:r>
            <a:r>
              <a:rPr lang="en-US" altLang="pt-BR" sz="2000"/>
              <a:t> (</a:t>
            </a:r>
            <a:r>
              <a:rPr lang="en-US" altLang="pt-BR" sz="2000" i="1"/>
              <a:t>temp</a:t>
            </a:r>
            <a:r>
              <a:rPr lang="en-US" altLang="pt-BR" sz="2000"/>
              <a:t> &gt; FINAL-TEMP) </a:t>
            </a:r>
            <a:r>
              <a:rPr lang="en-US" altLang="pt-BR" sz="2000" b="1"/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/>
              <a:t>		</a:t>
            </a:r>
            <a:r>
              <a:rPr lang="en-US" altLang="pt-BR" sz="2000" b="1"/>
              <a:t>while</a:t>
            </a:r>
            <a:r>
              <a:rPr lang="en-US" altLang="pt-BR" sz="2000"/>
              <a:t> (</a:t>
            </a:r>
            <a:r>
              <a:rPr lang="en-US" altLang="pt-BR" sz="2000" i="1"/>
              <a:t>inner_loop_criterion</a:t>
            </a:r>
            <a:r>
              <a:rPr lang="en-US" altLang="pt-BR" sz="2000"/>
              <a:t> = FALSE) </a:t>
            </a:r>
            <a:r>
              <a:rPr lang="en-US" altLang="pt-BR" sz="2000" b="1"/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/>
              <a:t>			</a:t>
            </a:r>
            <a:r>
              <a:rPr lang="en-US" altLang="pt-BR" sz="2000" i="1"/>
              <a:t>new_place</a:t>
            </a:r>
            <a:r>
              <a:rPr lang="en-US" altLang="pt-BR" sz="2000"/>
              <a:t> = PERTURB(</a:t>
            </a:r>
            <a:r>
              <a:rPr lang="en-US" altLang="pt-BR" sz="2000" i="1"/>
              <a:t>place</a:t>
            </a:r>
            <a:r>
              <a:rPr lang="en-US" altLang="pt-BR" sz="2000"/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/>
              <a:t>			</a:t>
            </a:r>
            <a:r>
              <a:rPr lang="en-US" altLang="pt-BR" sz="2000">
                <a:cs typeface="Times New Roman" panose="02020603050405020304" pitchFamily="18" charset="0"/>
              </a:rPr>
              <a:t>ΔC = COST(</a:t>
            </a:r>
            <a:r>
              <a:rPr lang="en-US" altLang="pt-BR" sz="2000" i="1">
                <a:cs typeface="Times New Roman" panose="02020603050405020304" pitchFamily="18" charset="0"/>
              </a:rPr>
              <a:t>new_place</a:t>
            </a:r>
            <a:r>
              <a:rPr lang="en-US" altLang="pt-BR" sz="2000">
                <a:cs typeface="Times New Roman" panose="02020603050405020304" pitchFamily="18" charset="0"/>
              </a:rPr>
              <a:t>)  - COST(</a:t>
            </a:r>
            <a:r>
              <a:rPr lang="en-US" altLang="pt-BR" sz="2000" i="1">
                <a:cs typeface="Times New Roman" panose="02020603050405020304" pitchFamily="18" charset="0"/>
              </a:rPr>
              <a:t>place</a:t>
            </a:r>
            <a:r>
              <a:rPr lang="en-US" altLang="pt-BR" sz="2000"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>
                <a:cs typeface="Times New Roman" panose="02020603050405020304" pitchFamily="18" charset="0"/>
              </a:rPr>
              <a:t>			</a:t>
            </a:r>
            <a:r>
              <a:rPr lang="en-US" altLang="pt-BR" sz="2000" b="1">
                <a:cs typeface="Times New Roman" panose="02020603050405020304" pitchFamily="18" charset="0"/>
              </a:rPr>
              <a:t>if</a:t>
            </a:r>
            <a:r>
              <a:rPr lang="en-US" altLang="pt-BR" sz="2000">
                <a:cs typeface="Times New Roman" panose="02020603050405020304" pitchFamily="18" charset="0"/>
              </a:rPr>
              <a:t> (ΔC &lt; 0) </a:t>
            </a:r>
            <a:r>
              <a:rPr lang="en-US" altLang="pt-BR" sz="2000" b="1">
                <a:cs typeface="Times New Roman" panose="02020603050405020304" pitchFamily="18" charset="0"/>
              </a:rPr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>
                <a:cs typeface="Times New Roman" panose="02020603050405020304" pitchFamily="18" charset="0"/>
              </a:rPr>
              <a:t>				</a:t>
            </a:r>
            <a:r>
              <a:rPr lang="en-US" altLang="pt-BR" sz="2000" i="1">
                <a:cs typeface="Times New Roman" panose="02020603050405020304" pitchFamily="18" charset="0"/>
              </a:rPr>
              <a:t>place = new_place</a:t>
            </a:r>
            <a:r>
              <a:rPr lang="en-US" altLang="pt-BR" sz="2000"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>
                <a:cs typeface="Times New Roman" panose="02020603050405020304" pitchFamily="18" charset="0"/>
              </a:rPr>
              <a:t>			</a:t>
            </a:r>
            <a:r>
              <a:rPr lang="en-US" altLang="pt-BR" sz="2000" b="1">
                <a:cs typeface="Times New Roman" panose="02020603050405020304" pitchFamily="18" charset="0"/>
              </a:rPr>
              <a:t>else if</a:t>
            </a:r>
            <a:r>
              <a:rPr lang="en-US" altLang="pt-BR" sz="2000">
                <a:cs typeface="Times New Roman" panose="02020603050405020304" pitchFamily="18" charset="0"/>
              </a:rPr>
              <a:t> (RANDOM(0,1) &gt; e</a:t>
            </a:r>
            <a:r>
              <a:rPr lang="en-US" altLang="pt-BR" sz="2000" baseline="30000">
                <a:cs typeface="Times New Roman" panose="02020603050405020304" pitchFamily="18" charset="0"/>
              </a:rPr>
              <a:t>-(ΔC/temp)</a:t>
            </a:r>
            <a:r>
              <a:rPr lang="en-US" altLang="pt-BR" sz="2000">
                <a:cs typeface="Times New Roman" panose="02020603050405020304" pitchFamily="18" charset="0"/>
              </a:rPr>
              <a:t>) </a:t>
            </a:r>
            <a:r>
              <a:rPr lang="en-US" altLang="pt-BR" sz="2000" b="1">
                <a:cs typeface="Times New Roman" panose="02020603050405020304" pitchFamily="18" charset="0"/>
              </a:rPr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>
                <a:cs typeface="Times New Roman" panose="02020603050405020304" pitchFamily="18" charset="0"/>
              </a:rPr>
              <a:t>				</a:t>
            </a:r>
            <a:r>
              <a:rPr lang="en-US" altLang="pt-BR" sz="2000" i="1">
                <a:cs typeface="Times New Roman" panose="02020603050405020304" pitchFamily="18" charset="0"/>
              </a:rPr>
              <a:t>place = new_place</a:t>
            </a:r>
            <a:r>
              <a:rPr lang="en-US" altLang="pt-BR" sz="2000"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>
                <a:cs typeface="Times New Roman" panose="02020603050405020304" pitchFamily="18" charset="0"/>
              </a:rPr>
              <a:t>		</a:t>
            </a:r>
            <a:r>
              <a:rPr lang="en-US" altLang="pt-BR" sz="2000" i="1">
                <a:cs typeface="Times New Roman" panose="02020603050405020304" pitchFamily="18" charset="0"/>
              </a:rPr>
              <a:t>temp</a:t>
            </a:r>
            <a:r>
              <a:rPr lang="en-US" altLang="pt-BR" sz="2000">
                <a:cs typeface="Times New Roman" panose="02020603050405020304" pitchFamily="18" charset="0"/>
              </a:rPr>
              <a:t> = SCHEDULE(</a:t>
            </a:r>
            <a:r>
              <a:rPr lang="en-US" altLang="pt-BR" sz="2000" i="1">
                <a:cs typeface="Times New Roman" panose="02020603050405020304" pitchFamily="18" charset="0"/>
              </a:rPr>
              <a:t>temp</a:t>
            </a:r>
            <a:r>
              <a:rPr lang="en-US" altLang="pt-BR" sz="2000"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BR" sz="2000" b="1">
                <a:cs typeface="Times New Roman" panose="02020603050405020304" pitchFamily="18" charset="0"/>
              </a:rPr>
              <a:t>End.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pt-BR" sz="2800"/>
          </a:p>
        </p:txBody>
      </p:sp>
    </p:spTree>
    <p:extLst>
      <p:ext uri="{BB962C8B-B14F-4D97-AF65-F5344CB8AC3E}">
        <p14:creationId xmlns:p14="http://schemas.microsoft.com/office/powerpoint/2010/main" val="36265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3CC0-9073-40FD-B3F9-B8D22C03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2AAE32-C302-45D1-8ED4-D275EFC9A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S0 = CDEABC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1256"/>
            <a:ext cx="2494692" cy="17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71497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9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937350-285F-48DE-BF08-3E84A58F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82BCB09-9789-4FF4-B5E0-45EC018A0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Gerar algumas </a:t>
            </a:r>
            <a:r>
              <a:rPr lang="pt-BR" dirty="0" err="1"/>
              <a:t>solu</a:t>
            </a:r>
            <a:r>
              <a:rPr lang="en-US" dirty="0" err="1"/>
              <a:t>ções</a:t>
            </a:r>
            <a:r>
              <a:rPr lang="en-US" dirty="0"/>
              <a:t> </a:t>
            </a:r>
            <a:r>
              <a:rPr lang="en-US" dirty="0" err="1"/>
              <a:t>aleatoriamente</a:t>
            </a:r>
            <a:endParaRPr lang="en-US" dirty="0"/>
          </a:p>
          <a:p>
            <a:r>
              <a:rPr lang="en-US" dirty="0"/>
              <a:t>CDEABC   E= 5+4+1+1+4=15</a:t>
            </a:r>
          </a:p>
          <a:p>
            <a:r>
              <a:rPr lang="en-US" dirty="0"/>
              <a:t>ABCDEA  E= 1+4+5+4+1=15          </a:t>
            </a:r>
            <a:r>
              <a:rPr lang="en-US" dirty="0" err="1"/>
              <a:t>Dif</a:t>
            </a:r>
            <a:r>
              <a:rPr lang="en-US" dirty="0"/>
              <a:t>=0</a:t>
            </a:r>
          </a:p>
          <a:p>
            <a:r>
              <a:rPr lang="en-US" dirty="0"/>
              <a:t>EDCABE  E= 5+2+1+1+4=13          </a:t>
            </a:r>
            <a:r>
              <a:rPr lang="en-US" dirty="0" err="1"/>
              <a:t>Dif</a:t>
            </a:r>
            <a:r>
              <a:rPr lang="en-US" dirty="0"/>
              <a:t>=2</a:t>
            </a:r>
          </a:p>
          <a:p>
            <a:r>
              <a:rPr lang="en-US" dirty="0"/>
              <a:t>CABDEC  E= 1+1+1+4+5=12          </a:t>
            </a:r>
            <a:r>
              <a:rPr lang="en-US" dirty="0" err="1"/>
              <a:t>Dif</a:t>
            </a:r>
            <a:r>
              <a:rPr lang="en-US" dirty="0"/>
              <a:t>=1</a:t>
            </a:r>
          </a:p>
          <a:p>
            <a:r>
              <a:rPr lang="en-US" dirty="0"/>
              <a:t>       DE += 1   media das </a:t>
            </a:r>
            <a:r>
              <a:rPr lang="en-US" dirty="0" err="1"/>
              <a:t>diferenças</a:t>
            </a:r>
            <a:endParaRPr lang="en-US" dirty="0"/>
          </a:p>
          <a:p>
            <a:r>
              <a:rPr lang="en-US" dirty="0"/>
              <a:t>To=-DE / ln(</a:t>
            </a:r>
            <a:r>
              <a:rPr lang="en-US" dirty="0" err="1"/>
              <a:t>phio</a:t>
            </a:r>
            <a:r>
              <a:rPr lang="en-US" dirty="0"/>
              <a:t>)    phi0=0.9 </a:t>
            </a:r>
          </a:p>
          <a:p>
            <a:r>
              <a:rPr lang="en-US" dirty="0"/>
              <a:t>To=9,49</a:t>
            </a:r>
          </a:p>
          <a:p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1256"/>
            <a:ext cx="2494692" cy="17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38" y="5181600"/>
            <a:ext cx="1733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7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1433513"/>
            <a:ext cx="7176143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0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39000" cy="604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95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681038"/>
            <a:ext cx="71247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1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/>
              <a:t>Exemplo 2 - PCV  – Viana, 1998</a:t>
            </a:r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773238"/>
            <a:ext cx="6877050" cy="415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08063" y="6057900"/>
            <a:ext cx="73802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Franklin Gothic Book" pitchFamily="34" charset="0"/>
              </a:rPr>
              <a:t>Figura 2.1 – Configurações inicial e final para o PCV do ex. 3.2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79388" y="2781300"/>
            <a:ext cx="1495425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</a:rPr>
              <a:t>n</a:t>
            </a:r>
            <a:r>
              <a:rPr lang="pt-BR">
                <a:latin typeface="Franklin Gothic Book" pitchFamily="34" charset="0"/>
              </a:rPr>
              <a:t> = 100</a:t>
            </a:r>
          </a:p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</a:rPr>
              <a:t>M</a:t>
            </a:r>
            <a:r>
              <a:rPr lang="pt-BR">
                <a:latin typeface="Franklin Gothic Book" pitchFamily="34" charset="0"/>
              </a:rPr>
              <a:t> = 100</a:t>
            </a:r>
          </a:p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</a:rPr>
              <a:t>P</a:t>
            </a:r>
            <a:r>
              <a:rPr lang="pt-BR">
                <a:latin typeface="Franklin Gothic Book" pitchFamily="34" charset="0"/>
              </a:rPr>
              <a:t> = 1000</a:t>
            </a:r>
          </a:p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</a:rPr>
              <a:t>L</a:t>
            </a:r>
            <a:r>
              <a:rPr lang="pt-BR">
                <a:latin typeface="Franklin Gothic Book" pitchFamily="34" charset="0"/>
              </a:rPr>
              <a:t> = 10000</a:t>
            </a:r>
          </a:p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  <a:sym typeface="Symbol" pitchFamily="18" charset="2"/>
              </a:rPr>
              <a:t></a:t>
            </a:r>
            <a:r>
              <a:rPr lang="pt-BR">
                <a:latin typeface="Franklin Gothic Book" pitchFamily="34" charset="0"/>
              </a:rPr>
              <a:t> = 0,90</a:t>
            </a:r>
          </a:p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</a:rPr>
              <a:t>S0</a:t>
            </a:r>
            <a:r>
              <a:rPr lang="pt-BR">
                <a:latin typeface="Franklin Gothic Book" pitchFamily="34" charset="0"/>
              </a:rPr>
              <a:t> = 481.82</a:t>
            </a:r>
          </a:p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</a:rPr>
              <a:t>T0</a:t>
            </a:r>
            <a:r>
              <a:rPr lang="pt-BR">
                <a:latin typeface="Franklin Gothic Book" pitchFamily="34" charset="0"/>
              </a:rPr>
              <a:t> = 8.5</a:t>
            </a:r>
          </a:p>
          <a:p>
            <a:r>
              <a:rPr lang="pt-BR">
                <a:latin typeface="Franklin Gothic Book" pitchFamily="34" charset="0"/>
              </a:rPr>
              <a:t> </a:t>
            </a:r>
            <a:r>
              <a:rPr lang="pt-BR" i="1">
                <a:latin typeface="Franklin Gothic Book" pitchFamily="34" charset="0"/>
              </a:rPr>
              <a:t>S</a:t>
            </a:r>
            <a:r>
              <a:rPr lang="pt-BR">
                <a:latin typeface="Franklin Gothic Book" pitchFamily="34" charset="0"/>
              </a:rPr>
              <a:t> = 100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3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/>
              <a:t>Evoluções do SA para o PCV (n=100)</a:t>
            </a:r>
            <a:br>
              <a:rPr lang="pt-BR" sz="3200"/>
            </a:br>
            <a:r>
              <a:rPr lang="pt-BR" sz="3200"/>
              <a:t>partindo de diferentes configurações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700213"/>
            <a:ext cx="6664325" cy="431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50938" y="6273800"/>
            <a:ext cx="73802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Franklin Gothic Book" pitchFamily="34" charset="0"/>
              </a:rPr>
              <a:t>Figura 2.2 – Evoluções do algoritmo AS para o PCV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Busca Tabu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Meta - heurísticas</a:t>
            </a:r>
          </a:p>
          <a:p>
            <a:pPr eaLnBrk="1" hangingPunct="1">
              <a:defRPr/>
            </a:pPr>
            <a:r>
              <a:rPr lang="en-US"/>
              <a:t>Prof. Aurora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Tabu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Fred Glover  e Pierre Hansen,</a:t>
            </a:r>
            <a:r>
              <a:rPr lang="pt-BR" dirty="0"/>
              <a:t> 1986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é um </a:t>
            </a:r>
            <a:r>
              <a:rPr lang="en-US" dirty="0" err="1">
                <a:effectLst/>
              </a:rPr>
              <a:t>método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busca</a:t>
            </a:r>
            <a:r>
              <a:rPr lang="en-US" dirty="0">
                <a:effectLst/>
              </a:rPr>
              <a:t> local</a:t>
            </a:r>
          </a:p>
          <a:p>
            <a:pPr eaLnBrk="1" hangingPunct="1">
              <a:defRPr/>
            </a:pPr>
            <a:r>
              <a:rPr lang="pt-BR" dirty="0">
                <a:effectLst/>
              </a:rPr>
              <a:t>explorar o espaço de soluções movendo-se de uma solução para outra que seja seu melhor vizinho.</a:t>
            </a:r>
          </a:p>
          <a:p>
            <a:pPr eaLnBrk="1" hangingPunct="1">
              <a:defRPr/>
            </a:pPr>
            <a:r>
              <a:rPr lang="pt-BR" dirty="0">
                <a:effectLst/>
              </a:rPr>
              <a:t>uma estrutura de memória para armazenar as soluções geradas </a:t>
            </a:r>
          </a:p>
          <a:p>
            <a:pPr lvl="1" eaLnBrk="1" hangingPunct="1">
              <a:defRPr/>
            </a:pPr>
            <a:r>
              <a:rPr lang="pt-BR" dirty="0">
                <a:effectLst/>
              </a:rPr>
              <a:t>Ou características destas</a:t>
            </a: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Metaheurísticas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000"/>
              <a:t>Métodos heurísticos, de caráter geral, com capacidade para escapar de ótimos locais</a:t>
            </a:r>
          </a:p>
          <a:p>
            <a:pPr>
              <a:lnSpc>
                <a:spcPct val="90000"/>
              </a:lnSpc>
            </a:pPr>
            <a:r>
              <a:rPr lang="pt-BR" sz="2000"/>
              <a:t>Podem ser baseados em Busca Local ou Busca Populacional.</a:t>
            </a:r>
          </a:p>
          <a:p>
            <a:pPr>
              <a:lnSpc>
                <a:spcPct val="90000"/>
              </a:lnSpc>
            </a:pPr>
            <a:r>
              <a:rPr lang="pt-BR" sz="2000"/>
              <a:t>Os métodos baseados em Busca Local são fundamentados na noção de vizinhança:</a:t>
            </a:r>
          </a:p>
          <a:p>
            <a:pPr lvl="1">
              <a:lnSpc>
                <a:spcPct val="90000"/>
              </a:lnSpc>
            </a:pPr>
            <a:r>
              <a:rPr lang="pt-BR" sz="1800"/>
              <a:t>Dada uma solução </a:t>
            </a:r>
            <a:r>
              <a:rPr lang="pt-BR" sz="1800" i="1">
                <a:solidFill>
                  <a:srgbClr val="CC0000"/>
                </a:solidFill>
              </a:rPr>
              <a:t>s</a:t>
            </a:r>
            <a:r>
              <a:rPr lang="pt-BR" sz="1800"/>
              <a:t>, diz-se que </a:t>
            </a:r>
            <a:r>
              <a:rPr lang="pt-BR" sz="1800" i="1">
                <a:solidFill>
                  <a:srgbClr val="CC0000"/>
                </a:solidFill>
              </a:rPr>
              <a:t>s’</a:t>
            </a:r>
            <a:r>
              <a:rPr lang="pt-BR" sz="1800"/>
              <a:t> é um vizinho de </a:t>
            </a:r>
            <a:r>
              <a:rPr lang="pt-BR" sz="1800" i="1">
                <a:solidFill>
                  <a:srgbClr val="CC0000"/>
                </a:solidFill>
              </a:rPr>
              <a:t>s</a:t>
            </a:r>
            <a:r>
              <a:rPr lang="pt-BR" sz="1800"/>
              <a:t>, se </a:t>
            </a:r>
            <a:r>
              <a:rPr lang="pt-BR" sz="1800" i="1">
                <a:solidFill>
                  <a:srgbClr val="CC0000"/>
                </a:solidFill>
              </a:rPr>
              <a:t>s’</a:t>
            </a:r>
            <a:r>
              <a:rPr lang="pt-BR" sz="1800"/>
              <a:t> é obtido de </a:t>
            </a:r>
            <a:r>
              <a:rPr lang="pt-BR" sz="1800" i="1">
                <a:solidFill>
                  <a:srgbClr val="CC0000"/>
                </a:solidFill>
              </a:rPr>
              <a:t>s</a:t>
            </a:r>
            <a:r>
              <a:rPr lang="pt-BR" sz="1800"/>
              <a:t> a partir de um movimento </a:t>
            </a:r>
            <a:r>
              <a:rPr lang="pt-BR" sz="1800" i="1">
                <a:solidFill>
                  <a:srgbClr val="CC0000"/>
                </a:solidFill>
              </a:rPr>
              <a:t>m</a:t>
            </a:r>
            <a:r>
              <a:rPr lang="pt-BR" sz="1800"/>
              <a:t>, isto é: </a:t>
            </a:r>
            <a:r>
              <a:rPr lang="pt-BR" sz="1800" i="1">
                <a:solidFill>
                  <a:srgbClr val="CC0000"/>
                </a:solidFill>
              </a:rPr>
              <a:t>s’</a:t>
            </a:r>
            <a:r>
              <a:rPr lang="pt-BR" sz="1800"/>
              <a:t> </a:t>
            </a:r>
            <a:r>
              <a:rPr lang="pt-BR" sz="1800">
                <a:solidFill>
                  <a:srgbClr val="CC0000"/>
                </a:solidFill>
                <a:sym typeface="Symbol" pitchFamily="18" charset="2"/>
              </a:rPr>
              <a:t></a:t>
            </a:r>
            <a:r>
              <a:rPr lang="pt-BR" sz="1800">
                <a:sym typeface="Symbol" pitchFamily="18" charset="2"/>
              </a:rPr>
              <a:t> </a:t>
            </a:r>
            <a:r>
              <a:rPr lang="pt-BR" sz="1800" i="1">
                <a:solidFill>
                  <a:srgbClr val="CC0000"/>
                </a:solidFill>
              </a:rPr>
              <a:t>s</a:t>
            </a:r>
            <a:r>
              <a:rPr lang="pt-BR" sz="1800">
                <a:sym typeface="Symbol" pitchFamily="18" charset="2"/>
              </a:rPr>
              <a:t> </a:t>
            </a:r>
            <a:r>
              <a:rPr lang="pt-BR" sz="1800">
                <a:solidFill>
                  <a:srgbClr val="CC0000"/>
                </a:solidFill>
                <a:sym typeface="Symbol" pitchFamily="18" charset="2"/>
              </a:rPr>
              <a:t></a:t>
            </a:r>
            <a:r>
              <a:rPr lang="pt-BR" sz="1800">
                <a:sym typeface="Symbol" pitchFamily="18" charset="2"/>
              </a:rPr>
              <a:t> </a:t>
            </a:r>
            <a:r>
              <a:rPr lang="pt-BR" sz="1800" i="1">
                <a:solidFill>
                  <a:srgbClr val="CC0000"/>
                </a:solidFill>
                <a:sym typeface="Symbol" pitchFamily="18" charset="2"/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pt-BR" sz="1800"/>
              <a:t>A estrutura de vizinhança varia de acordo com o problema tratado</a:t>
            </a:r>
          </a:p>
          <a:p>
            <a:pPr>
              <a:lnSpc>
                <a:spcPct val="90000"/>
              </a:lnSpc>
            </a:pPr>
            <a:r>
              <a:rPr lang="pt-BR" sz="2000"/>
              <a:t>Os métodos baseados em Busca Populacional partem de um conjunto de soluções, aplicando sobre estes operadores que visam à melhoria desse conjunto.</a:t>
            </a:r>
          </a:p>
          <a:p>
            <a:pPr>
              <a:lnSpc>
                <a:spcPct val="90000"/>
              </a:lnSpc>
            </a:pPr>
            <a:endParaRPr lang="pt-BR" sz="2000" i="1">
              <a:solidFill>
                <a:srgbClr val="CC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Algoritmo BT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/>
              <a:t>Começando com uma solução inicial s</a:t>
            </a:r>
            <a:r>
              <a:rPr lang="pt-BR" baseline="-25000"/>
              <a:t>0</a:t>
            </a:r>
            <a:r>
              <a:rPr lang="pt-BR"/>
              <a:t>, a cada iteração,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>
                <a:effectLst/>
              </a:rPr>
              <a:t>Um subconjunto </a:t>
            </a:r>
            <a:r>
              <a:rPr lang="pt-BR" i="1">
                <a:effectLst/>
              </a:rPr>
              <a:t>V </a:t>
            </a:r>
            <a:r>
              <a:rPr lang="pt-BR">
                <a:effectLst/>
              </a:rPr>
              <a:t>da vizinhança </a:t>
            </a:r>
            <a:r>
              <a:rPr lang="pt-BR" i="1">
                <a:effectLst/>
              </a:rPr>
              <a:t>N</a:t>
            </a:r>
            <a:r>
              <a:rPr lang="pt-BR">
                <a:effectLst/>
              </a:rPr>
              <a:t>(</a:t>
            </a:r>
            <a:r>
              <a:rPr lang="pt-BR" i="1">
                <a:effectLst/>
              </a:rPr>
              <a:t>s</a:t>
            </a:r>
            <a:r>
              <a:rPr lang="pt-BR">
                <a:effectLst/>
              </a:rPr>
              <a:t>) da solução corrente </a:t>
            </a:r>
            <a:r>
              <a:rPr lang="pt-BR" i="1">
                <a:effectLst/>
              </a:rPr>
              <a:t>s</a:t>
            </a:r>
            <a:r>
              <a:rPr lang="pt-BR">
                <a:effectLst/>
              </a:rPr>
              <a:t> é explorado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>
                <a:effectLst/>
              </a:rPr>
              <a:t>O membro </a:t>
            </a:r>
            <a:r>
              <a:rPr lang="pt-BR" i="1">
                <a:effectLst/>
              </a:rPr>
              <a:t>s</a:t>
            </a:r>
            <a:r>
              <a:rPr lang="pt-BR" i="1" baseline="-25000">
                <a:effectLst/>
              </a:rPr>
              <a:t>0</a:t>
            </a:r>
            <a:r>
              <a:rPr lang="pt-BR" i="1">
                <a:effectLst/>
              </a:rPr>
              <a:t> </a:t>
            </a:r>
            <a:r>
              <a:rPr lang="pt-BR">
                <a:effectLst/>
              </a:rPr>
              <a:t>de </a:t>
            </a:r>
            <a:r>
              <a:rPr lang="pt-BR" i="1">
                <a:effectLst/>
              </a:rPr>
              <a:t>V </a:t>
            </a:r>
            <a:r>
              <a:rPr lang="pt-BR">
                <a:effectLst/>
              </a:rPr>
              <a:t>com melhor valor nesta região segundo a função </a:t>
            </a:r>
            <a:r>
              <a:rPr lang="pt-BR" i="1">
                <a:effectLst/>
              </a:rPr>
              <a:t>f</a:t>
            </a:r>
            <a:r>
              <a:rPr lang="pt-BR">
                <a:effectLst/>
              </a:rPr>
              <a:t>(</a:t>
            </a:r>
            <a:r>
              <a:rPr lang="pt-BR" i="1">
                <a:effectLst/>
              </a:rPr>
              <a:t>:</a:t>
            </a:r>
            <a:r>
              <a:rPr lang="pt-BR">
                <a:effectLst/>
              </a:rPr>
              <a:t>) torna-se a nova solução corrente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>
                <a:effectLst/>
              </a:rPr>
              <a:t>mesmo que </a:t>
            </a:r>
            <a:r>
              <a:rPr lang="pt-BR" i="1">
                <a:effectLst/>
              </a:rPr>
              <a:t>s</a:t>
            </a:r>
            <a:r>
              <a:rPr lang="pt-BR" i="1" baseline="-25000">
                <a:effectLst/>
              </a:rPr>
              <a:t>0</a:t>
            </a:r>
            <a:r>
              <a:rPr lang="pt-BR" i="1">
                <a:effectLst/>
              </a:rPr>
              <a:t> </a:t>
            </a:r>
            <a:r>
              <a:rPr lang="pt-BR">
                <a:effectLst/>
              </a:rPr>
              <a:t>seja pior que </a:t>
            </a:r>
            <a:r>
              <a:rPr lang="pt-BR" i="1">
                <a:effectLst/>
              </a:rPr>
              <a:t>s.</a:t>
            </a:r>
            <a:endParaRPr lang="pt-BR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/>
          </a:p>
          <a:p>
            <a:pPr eaLnBrk="1" hangingPunct="1">
              <a:lnSpc>
                <a:spcPct val="90000"/>
              </a:lnSpc>
              <a:defRPr/>
            </a:pPr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Evitando Ciclos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existe uma lista tabu </a:t>
            </a:r>
            <a:r>
              <a:rPr lang="pt-BR" sz="2400" i="1">
                <a:effectLst/>
              </a:rPr>
              <a:t>T</a:t>
            </a:r>
            <a:r>
              <a:rPr lang="pt-BR" sz="2400">
                <a:effectLst/>
              </a:rPr>
              <a:t>, a qual é uma lista de movimentos proibidos.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A lista tabu clássica contém os movimentos reversos aos últimos |</a:t>
            </a:r>
            <a:r>
              <a:rPr lang="pt-BR" sz="2400" i="1">
                <a:effectLst/>
              </a:rPr>
              <a:t>T| </a:t>
            </a:r>
            <a:r>
              <a:rPr lang="pt-BR" sz="2400">
                <a:effectLst/>
              </a:rPr>
              <a:t>movimentos realizados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|</a:t>
            </a:r>
            <a:r>
              <a:rPr lang="pt-BR" sz="2400" i="1">
                <a:effectLst/>
              </a:rPr>
              <a:t>T</a:t>
            </a:r>
            <a:r>
              <a:rPr lang="pt-BR" sz="2400">
                <a:effectLst/>
              </a:rPr>
              <a:t>| funciona como uma fila de tamanho fixo,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>
                <a:effectLst/>
              </a:rPr>
              <a:t>isto é, quando um novo movimento é adicionado à lista, o mais antigo sai.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Assim, na exploração do subconjunto </a:t>
            </a:r>
            <a:r>
              <a:rPr lang="pt-BR" sz="2400" i="1">
                <a:effectLst/>
              </a:rPr>
              <a:t>V </a:t>
            </a:r>
            <a:r>
              <a:rPr lang="pt-BR" sz="2400">
                <a:effectLst/>
              </a:rPr>
              <a:t>da vizinhança </a:t>
            </a:r>
            <a:r>
              <a:rPr lang="pt-BR" sz="2400" i="1">
                <a:effectLst/>
              </a:rPr>
              <a:t>N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s</a:t>
            </a:r>
            <a:r>
              <a:rPr lang="pt-BR" sz="2400">
                <a:effectLst/>
              </a:rPr>
              <a:t>) da solução corrente </a:t>
            </a:r>
            <a:r>
              <a:rPr lang="pt-BR" sz="2400" i="1">
                <a:effectLst/>
              </a:rPr>
              <a:t>s</a:t>
            </a:r>
            <a:r>
              <a:rPr lang="pt-BR" sz="2400">
                <a:effectLst/>
              </a:rPr>
              <a:t>, ficam excluídos da busca os vizinhos </a:t>
            </a:r>
            <a:r>
              <a:rPr lang="pt-BR" sz="2400" i="1">
                <a:effectLst/>
              </a:rPr>
              <a:t>s</a:t>
            </a:r>
            <a:r>
              <a:rPr lang="pt-BR" sz="2400" i="1" baseline="-25000">
                <a:effectLst/>
              </a:rPr>
              <a:t>0</a:t>
            </a:r>
            <a:r>
              <a:rPr lang="pt-BR" sz="2400" i="1">
                <a:effectLst/>
              </a:rPr>
              <a:t> </a:t>
            </a:r>
            <a:r>
              <a:rPr lang="pt-BR" sz="2400">
                <a:effectLst/>
              </a:rPr>
              <a:t>que são obtidos de </a:t>
            </a:r>
            <a:r>
              <a:rPr lang="pt-BR" sz="2400" i="1">
                <a:effectLst/>
              </a:rPr>
              <a:t>s </a:t>
            </a:r>
            <a:r>
              <a:rPr lang="pt-BR" sz="2400">
                <a:effectLst/>
              </a:rPr>
              <a:t>por movimentos </a:t>
            </a:r>
            <a:r>
              <a:rPr lang="pt-BR" sz="2400" i="1">
                <a:effectLst/>
              </a:rPr>
              <a:t>m </a:t>
            </a:r>
            <a:r>
              <a:rPr lang="pt-BR" sz="2400">
                <a:effectLst/>
              </a:rPr>
              <a:t>que constam na lista tabu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effectLst/>
              </a:rPr>
              <a:t>Função de Aspiração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 lista tabu</a:t>
            </a:r>
          </a:p>
          <a:p>
            <a:pPr lvl="1" eaLnBrk="1" hangingPunct="1">
              <a:defRPr/>
            </a:pPr>
            <a:r>
              <a:rPr lang="pt-BR"/>
              <a:t>por um lado, reduz o risco de ciclagem </a:t>
            </a:r>
          </a:p>
          <a:p>
            <a:pPr lvl="1" eaLnBrk="1" hangingPunct="1">
              <a:defRPr/>
            </a:pPr>
            <a:r>
              <a:rPr lang="pt-BR"/>
              <a:t>por outro, também pode proibir movimentos para soluções que ainda não foram visitadas</a:t>
            </a:r>
          </a:p>
          <a:p>
            <a:pPr eaLnBrk="1" hangingPunct="1">
              <a:defRPr/>
            </a:pPr>
            <a:r>
              <a:rPr lang="pt-BR" i="1">
                <a:effectLst/>
              </a:rPr>
              <a:t>Função de aspiração </a:t>
            </a:r>
            <a:r>
              <a:rPr lang="pt-BR">
                <a:effectLst/>
              </a:rPr>
              <a:t>é um mecanismo que retira, sob certas circunstâncias, </a:t>
            </a:r>
          </a:p>
          <a:p>
            <a:pPr lvl="1" eaLnBrk="1" hangingPunct="1">
              <a:defRPr/>
            </a:pPr>
            <a:r>
              <a:rPr lang="pt-BR">
                <a:effectLst/>
              </a:rPr>
              <a:t>o </a:t>
            </a:r>
            <a:r>
              <a:rPr lang="pt-BR" i="1">
                <a:effectLst/>
              </a:rPr>
              <a:t>status </a:t>
            </a:r>
            <a:r>
              <a:rPr lang="pt-BR">
                <a:effectLst/>
              </a:rPr>
              <a:t>tabu de um movimento.</a:t>
            </a:r>
          </a:p>
          <a:p>
            <a:pPr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Aspiração por Objetivo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Mais precisamente, para cada possível valor </a:t>
            </a:r>
            <a:r>
              <a:rPr lang="pt-BR" sz="2400" i="1">
                <a:effectLst/>
              </a:rPr>
              <a:t>v </a:t>
            </a:r>
            <a:r>
              <a:rPr lang="pt-BR" sz="2400">
                <a:effectLst/>
              </a:rPr>
              <a:t>da função objetivo existe um nível de aspiração </a:t>
            </a:r>
            <a:r>
              <a:rPr lang="pt-BR" sz="2400" i="1">
                <a:effectLst/>
              </a:rPr>
              <a:t>A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v</a:t>
            </a:r>
            <a:r>
              <a:rPr lang="pt-BR" sz="2400">
                <a:effectLst/>
              </a:rPr>
              <a:t>):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uma solução </a:t>
            </a:r>
            <a:r>
              <a:rPr lang="pt-BR" sz="2400" i="1">
                <a:effectLst/>
              </a:rPr>
              <a:t>s0 </a:t>
            </a:r>
            <a:r>
              <a:rPr lang="pt-BR" sz="2400">
                <a:effectLst/>
              </a:rPr>
              <a:t>em </a:t>
            </a:r>
            <a:r>
              <a:rPr lang="pt-BR" sz="2400" i="1">
                <a:effectLst/>
              </a:rPr>
              <a:t>V </a:t>
            </a:r>
            <a:r>
              <a:rPr lang="pt-BR" sz="2400">
                <a:effectLst/>
              </a:rPr>
              <a:t>pode ser gerada se </a:t>
            </a:r>
            <a:r>
              <a:rPr lang="pt-BR" sz="2400" i="1">
                <a:effectLst/>
              </a:rPr>
              <a:t>f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s0</a:t>
            </a:r>
            <a:r>
              <a:rPr lang="pt-BR" sz="2400">
                <a:effectLst/>
              </a:rPr>
              <a:t>) </a:t>
            </a:r>
            <a:r>
              <a:rPr lang="pt-BR" sz="2400" i="1">
                <a:effectLst/>
              </a:rPr>
              <a:t>&lt; A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f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s</a:t>
            </a:r>
            <a:r>
              <a:rPr lang="pt-BR" sz="2400">
                <a:effectLst/>
              </a:rPr>
              <a:t>)), mesmo que o movimento </a:t>
            </a:r>
            <a:r>
              <a:rPr lang="pt-BR" sz="2400" i="1">
                <a:effectLst/>
              </a:rPr>
              <a:t>m </a:t>
            </a:r>
            <a:r>
              <a:rPr lang="pt-BR" sz="2400">
                <a:effectLst/>
              </a:rPr>
              <a:t>esteja na lista tabu.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 A função de aspiração </a:t>
            </a:r>
            <a:r>
              <a:rPr lang="pt-BR" sz="2400" i="1">
                <a:effectLst/>
              </a:rPr>
              <a:t>A </a:t>
            </a:r>
            <a:r>
              <a:rPr lang="pt-BR" sz="2400">
                <a:effectLst/>
              </a:rPr>
              <a:t>é tal que,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 para cada valor </a:t>
            </a:r>
            <a:r>
              <a:rPr lang="pt-BR" sz="2400" i="1">
                <a:effectLst/>
              </a:rPr>
              <a:t>v </a:t>
            </a:r>
            <a:r>
              <a:rPr lang="pt-BR" sz="2400">
                <a:effectLst/>
              </a:rPr>
              <a:t>da função objetivo, retorna outro valor </a:t>
            </a:r>
            <a:r>
              <a:rPr lang="pt-BR" sz="2400" i="1">
                <a:effectLst/>
              </a:rPr>
              <a:t>A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v</a:t>
            </a:r>
            <a:r>
              <a:rPr lang="pt-BR" sz="2400">
                <a:effectLst/>
              </a:rPr>
              <a:t>) que representa o valor que o algoritmo aspira ao chegar de </a:t>
            </a:r>
            <a:r>
              <a:rPr lang="pt-BR" sz="2400" i="1">
                <a:effectLst/>
              </a:rPr>
              <a:t>v</a:t>
            </a:r>
            <a:r>
              <a:rPr lang="pt-BR" sz="240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 Um exemplo simples de aplicação desta idéia é considerar </a:t>
            </a:r>
            <a:r>
              <a:rPr lang="pt-BR" sz="2400" i="1">
                <a:effectLst/>
              </a:rPr>
              <a:t>A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f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s</a:t>
            </a:r>
            <a:r>
              <a:rPr lang="pt-BR" sz="2400">
                <a:effectLst/>
              </a:rPr>
              <a:t>)) = </a:t>
            </a:r>
            <a:r>
              <a:rPr lang="pt-BR" sz="2400" i="1">
                <a:effectLst/>
              </a:rPr>
              <a:t>f</a:t>
            </a:r>
            <a:r>
              <a:rPr lang="pt-BR" sz="2400">
                <a:effectLst/>
              </a:rPr>
              <a:t>(</a:t>
            </a:r>
            <a:r>
              <a:rPr lang="pt-BR" sz="2400" i="1">
                <a:effectLst/>
              </a:rPr>
              <a:t>s*</a:t>
            </a:r>
            <a:r>
              <a:rPr lang="pt-BR" sz="2400">
                <a:effectLst/>
              </a:rPr>
              <a:t>) onde </a:t>
            </a:r>
            <a:r>
              <a:rPr lang="pt-BR" sz="2400" i="1">
                <a:effectLst/>
              </a:rPr>
              <a:t>s* </a:t>
            </a:r>
            <a:r>
              <a:rPr lang="pt-BR" sz="2400">
                <a:effectLst/>
              </a:rPr>
              <a:t>é a melhor solução encontrada até então.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Neste caso, aceita-se um movimento tabu somente se ele conduzir a um vizinho melhor que </a:t>
            </a:r>
            <a:r>
              <a:rPr lang="pt-BR" sz="2400" i="1">
                <a:effectLst/>
              </a:rPr>
              <a:t>s*</a:t>
            </a:r>
            <a:r>
              <a:rPr lang="pt-BR" sz="2400">
                <a:effectLst/>
              </a:rPr>
              <a:t>. Esta é a chamada aspiração por objetivo.</a:t>
            </a:r>
            <a:endParaRPr lang="pt-BR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Critério de Parada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Duas regras são normalmente utilizadas de forma a interromper o procedimento.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Pela primeira, pára-se quando é atingido um certo número máximo de iterações sem melhora no valor da melhor solução.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Pela segunda, quando o valor da melhor solução chega a um limite inferior conhecido (ou próximo dele).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>
                <a:effectLst/>
              </a:rPr>
              <a:t>Esse segundo critério evita a execução desnecessária do algoritmo quando uma solução ótima é encontrada ou quando uma solução é julgada suficientemente boa.</a:t>
            </a:r>
            <a:endParaRPr lang="pt-BR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effectLst/>
              </a:rPr>
              <a:t>Parâmetros Principais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>
                <a:effectLst/>
              </a:rPr>
              <a:t>a cardinalidade </a:t>
            </a:r>
            <a:r>
              <a:rPr lang="pt-BR" i="1">
                <a:effectLst/>
              </a:rPr>
              <a:t>|T| </a:t>
            </a:r>
            <a:r>
              <a:rPr lang="pt-BR">
                <a:effectLst/>
              </a:rPr>
              <a:t>da lista tabu, </a:t>
            </a:r>
          </a:p>
          <a:p>
            <a:pPr eaLnBrk="1" hangingPunct="1">
              <a:defRPr/>
            </a:pPr>
            <a:r>
              <a:rPr lang="pt-BR">
                <a:effectLst/>
              </a:rPr>
              <a:t>a função de aspiração </a:t>
            </a:r>
            <a:r>
              <a:rPr lang="pt-BR" i="1">
                <a:effectLst/>
              </a:rPr>
              <a:t>A</a:t>
            </a:r>
            <a:r>
              <a:rPr lang="pt-BR">
                <a:effectLst/>
              </a:rPr>
              <a:t>, </a:t>
            </a:r>
          </a:p>
          <a:p>
            <a:pPr eaLnBrk="1" hangingPunct="1">
              <a:defRPr/>
            </a:pPr>
            <a:r>
              <a:rPr lang="pt-BR">
                <a:effectLst/>
              </a:rPr>
              <a:t>a cardinalidade do conjunto </a:t>
            </a:r>
            <a:r>
              <a:rPr lang="pt-BR" i="1">
                <a:effectLst/>
              </a:rPr>
              <a:t>V </a:t>
            </a:r>
            <a:r>
              <a:rPr lang="pt-BR">
                <a:effectLst/>
              </a:rPr>
              <a:t>de soluções vizinhas testadas em cada iteração e </a:t>
            </a:r>
          </a:p>
          <a:p>
            <a:pPr eaLnBrk="1" hangingPunct="1">
              <a:defRPr/>
            </a:pPr>
            <a:r>
              <a:rPr lang="pt-BR" i="1">
                <a:effectLst/>
              </a:rPr>
              <a:t>BTmax</a:t>
            </a:r>
            <a:r>
              <a:rPr lang="pt-BR">
                <a:effectLst/>
              </a:rPr>
              <a:t>, o número máximo de iterações sem melhora no valor da melhor solução.</a:t>
            </a:r>
          </a:p>
          <a:p>
            <a:pPr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B48CC78-98B9-45C5-B84D-5A759372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20167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effectLst/>
              </a:rPr>
              <a:t>Estratégias de Intensificação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>
                <a:effectLst/>
              </a:rPr>
              <a:t>Uma estratégia típica é retornar à uma solução já visitada para explorar sua vizinhança de forma mais efetiva.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>
                <a:effectLst/>
              </a:rPr>
              <a:t>Outra estratégia consiste em incorporar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atributos das melhores soluções já encontradas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estimular componentes destas soluções a tornar parte da solução corrente.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>
                <a:effectLst/>
              </a:rPr>
              <a:t>Um critério de término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>
                <a:effectLst/>
              </a:rPr>
              <a:t>tal como um número fixo de iterações, é utilizado para encerrar o período de intensificação.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pt-BR" sz="240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Busca Tabu</a:t>
            </a:r>
            <a:br>
              <a:rPr lang="pt-BR"/>
            </a:br>
            <a:r>
              <a:rPr lang="pt-BR" sz="3200"/>
              <a:t>Fred Glover (1986) &amp; Pierre Hansen (1986)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197100" y="2895600"/>
            <a:ext cx="5118100" cy="3033713"/>
            <a:chOff x="1797" y="2679"/>
            <a:chExt cx="8060" cy="4779"/>
          </a:xfrm>
        </p:grpSpPr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 flipV="1">
              <a:off x="2447" y="2679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2967" y="3564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1797" y="6927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1ª Idéia: </a:t>
            </a:r>
            <a:r>
              <a:rPr lang="pt-BR" sz="4000"/>
              <a:t>Utilizar heurística de descida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197100" y="2908300"/>
            <a:ext cx="5118100" cy="3035300"/>
            <a:chOff x="1797" y="9302"/>
            <a:chExt cx="8060" cy="4779"/>
          </a:xfrm>
        </p:grpSpPr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 flipV="1">
              <a:off x="2447" y="9302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2967" y="10187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797" y="13550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67" name="Oval 7"/>
            <p:cNvSpPr>
              <a:spLocks noChangeAspect="1" noChangeArrowheads="1"/>
            </p:cNvSpPr>
            <p:nvPr/>
          </p:nvSpPr>
          <p:spPr bwMode="auto">
            <a:xfrm>
              <a:off x="3227" y="11175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/>
              <a:t>Simulated</a:t>
            </a:r>
            <a:r>
              <a:rPr lang="pt-BR" dirty="0"/>
              <a:t> </a:t>
            </a:r>
            <a:r>
              <a:rPr lang="pt-BR" dirty="0" err="1"/>
              <a:t>Annealing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Aurora Pozo– UFPR – Meta-Heurísticas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1ª Idéia: </a:t>
            </a:r>
            <a:r>
              <a:rPr lang="pt-BR" sz="4000"/>
              <a:t>Utilizar heurística de descida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97100" y="2908300"/>
            <a:ext cx="5118100" cy="3035300"/>
            <a:chOff x="1797" y="1943"/>
            <a:chExt cx="8060" cy="4779"/>
          </a:xfrm>
        </p:grpSpPr>
        <p:sp>
          <p:nvSpPr>
            <p:cNvPr id="16388" name="Oval 4"/>
            <p:cNvSpPr>
              <a:spLocks noChangeAspect="1" noChangeArrowheads="1"/>
            </p:cNvSpPr>
            <p:nvPr/>
          </p:nvSpPr>
          <p:spPr bwMode="auto">
            <a:xfrm>
              <a:off x="2837" y="3387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V="1">
              <a:off x="2447" y="1943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2967" y="2828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797" y="6191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2" name="Oval 8"/>
            <p:cNvSpPr>
              <a:spLocks noChangeAspect="1" noChangeArrowheads="1"/>
            </p:cNvSpPr>
            <p:nvPr/>
          </p:nvSpPr>
          <p:spPr bwMode="auto">
            <a:xfrm>
              <a:off x="3227" y="3816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3" name="Oval 9"/>
            <p:cNvSpPr>
              <a:spLocks noChangeAspect="1" noChangeArrowheads="1"/>
            </p:cNvSpPr>
            <p:nvPr/>
          </p:nvSpPr>
          <p:spPr bwMode="auto">
            <a:xfrm>
              <a:off x="3385" y="4272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1ª Idéia: </a:t>
            </a:r>
            <a:r>
              <a:rPr lang="pt-BR" sz="4000"/>
              <a:t>Utilizar heurística de descida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197100" y="2908300"/>
            <a:ext cx="5118100" cy="3035300"/>
            <a:chOff x="1797" y="8198"/>
            <a:chExt cx="8060" cy="4779"/>
          </a:xfrm>
        </p:grpSpPr>
        <p:sp>
          <p:nvSpPr>
            <p:cNvPr id="17414" name="Oval 4"/>
            <p:cNvSpPr>
              <a:spLocks noChangeAspect="1" noChangeArrowheads="1"/>
            </p:cNvSpPr>
            <p:nvPr/>
          </p:nvSpPr>
          <p:spPr bwMode="auto">
            <a:xfrm>
              <a:off x="3747" y="10644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 flipV="1">
              <a:off x="2447" y="8198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6" name="Freeform 6"/>
            <p:cNvSpPr>
              <a:spLocks/>
            </p:cNvSpPr>
            <p:nvPr/>
          </p:nvSpPr>
          <p:spPr bwMode="auto">
            <a:xfrm>
              <a:off x="2967" y="9083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1797" y="12446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8" name="Oval 8"/>
            <p:cNvSpPr>
              <a:spLocks noChangeAspect="1" noChangeArrowheads="1"/>
            </p:cNvSpPr>
            <p:nvPr/>
          </p:nvSpPr>
          <p:spPr bwMode="auto">
            <a:xfrm>
              <a:off x="4165" y="11120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295400" y="6019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066800" y="6096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Problema: Fica-se </a:t>
            </a:r>
            <a:r>
              <a:rPr lang="pt-BR" sz="2400" b="1">
                <a:solidFill>
                  <a:srgbClr val="CC0000"/>
                </a:solidFill>
                <a:latin typeface="Times New Roman" pitchFamily="18" charset="0"/>
              </a:rPr>
              <a:t>preso</a:t>
            </a:r>
            <a:r>
              <a:rPr lang="pt-BR" sz="2400" b="1">
                <a:latin typeface="Times New Roman" pitchFamily="18" charset="0"/>
              </a:rPr>
              <a:t> no primeiro ótimo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2ª Idéia: </a:t>
            </a:r>
            <a:r>
              <a:rPr lang="pt-BR" sz="4000"/>
              <a:t>Mover para o melhor vizinho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197100" y="2908300"/>
            <a:ext cx="5118100" cy="3035300"/>
            <a:chOff x="1797" y="2311"/>
            <a:chExt cx="8060" cy="4779"/>
          </a:xfrm>
        </p:grpSpPr>
        <p:sp>
          <p:nvSpPr>
            <p:cNvPr id="18437" name="Oval 4"/>
            <p:cNvSpPr>
              <a:spLocks noChangeAspect="1" noChangeArrowheads="1"/>
            </p:cNvSpPr>
            <p:nvPr/>
          </p:nvSpPr>
          <p:spPr bwMode="auto">
            <a:xfrm>
              <a:off x="3747" y="4757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 flipV="1">
              <a:off x="2447" y="2311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39" name="Freeform 6"/>
            <p:cNvSpPr>
              <a:spLocks/>
            </p:cNvSpPr>
            <p:nvPr/>
          </p:nvSpPr>
          <p:spPr bwMode="auto">
            <a:xfrm>
              <a:off x="2967" y="3196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1797" y="6559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1" name="Oval 8"/>
            <p:cNvSpPr>
              <a:spLocks noChangeAspect="1" noChangeArrowheads="1"/>
            </p:cNvSpPr>
            <p:nvPr/>
          </p:nvSpPr>
          <p:spPr bwMode="auto">
            <a:xfrm>
              <a:off x="4165" y="5233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2" name="Oval 9"/>
            <p:cNvSpPr>
              <a:spLocks noChangeAspect="1" noChangeArrowheads="1"/>
            </p:cNvSpPr>
            <p:nvPr/>
          </p:nvSpPr>
          <p:spPr bwMode="auto">
            <a:xfrm>
              <a:off x="4657" y="4925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90600" y="6172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tx2"/>
                </a:solidFill>
                <a:latin typeface="Arial" charset="0"/>
              </a:rPr>
              <a:t>O melhor vizinho pode ser de piora!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2ª Idéia: </a:t>
            </a:r>
            <a:r>
              <a:rPr lang="pt-BR" sz="4000"/>
              <a:t>Mover para o melhor vizinho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197100" y="2908300"/>
            <a:ext cx="5118100" cy="3035300"/>
            <a:chOff x="1797" y="7830"/>
            <a:chExt cx="8060" cy="4779"/>
          </a:xfrm>
        </p:grpSpPr>
        <p:sp>
          <p:nvSpPr>
            <p:cNvPr id="19461" name="Oval 4"/>
            <p:cNvSpPr>
              <a:spLocks noChangeAspect="1" noChangeArrowheads="1"/>
            </p:cNvSpPr>
            <p:nvPr/>
          </p:nvSpPr>
          <p:spPr bwMode="auto">
            <a:xfrm>
              <a:off x="4267" y="10113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2" name="Line 5"/>
            <p:cNvSpPr>
              <a:spLocks noChangeShapeType="1"/>
            </p:cNvSpPr>
            <p:nvPr/>
          </p:nvSpPr>
          <p:spPr bwMode="auto">
            <a:xfrm flipV="1">
              <a:off x="2447" y="7830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3" name="Freeform 6"/>
            <p:cNvSpPr>
              <a:spLocks/>
            </p:cNvSpPr>
            <p:nvPr/>
          </p:nvSpPr>
          <p:spPr bwMode="auto">
            <a:xfrm>
              <a:off x="2967" y="8715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4" name="Line 7"/>
            <p:cNvSpPr>
              <a:spLocks noChangeShapeType="1"/>
            </p:cNvSpPr>
            <p:nvPr/>
          </p:nvSpPr>
          <p:spPr bwMode="auto">
            <a:xfrm>
              <a:off x="1797" y="12078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5" name="Oval 8"/>
            <p:cNvSpPr>
              <a:spLocks noChangeAspect="1" noChangeArrowheads="1"/>
            </p:cNvSpPr>
            <p:nvPr/>
          </p:nvSpPr>
          <p:spPr bwMode="auto">
            <a:xfrm>
              <a:off x="4165" y="10752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6" name="Oval 9"/>
            <p:cNvSpPr>
              <a:spLocks noChangeAspect="1" noChangeArrowheads="1"/>
            </p:cNvSpPr>
            <p:nvPr/>
          </p:nvSpPr>
          <p:spPr bwMode="auto">
            <a:xfrm>
              <a:off x="4657" y="10444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43000" y="6172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latin typeface="Times New Roman" pitchFamily="18" charset="0"/>
              </a:rPr>
              <a:t>Problema: Ciclagem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3ª Idéia: Criar Lista Tabu</a:t>
            </a:r>
            <a:endParaRPr lang="pt-BR" sz="400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197100" y="2908300"/>
            <a:ext cx="5118100" cy="3035300"/>
            <a:chOff x="1797" y="1943"/>
            <a:chExt cx="8060" cy="4779"/>
          </a:xfrm>
        </p:grpSpPr>
        <p:sp>
          <p:nvSpPr>
            <p:cNvPr id="20484" name="Oval 4"/>
            <p:cNvSpPr>
              <a:spLocks noChangeAspect="1" noChangeArrowheads="1"/>
            </p:cNvSpPr>
            <p:nvPr/>
          </p:nvSpPr>
          <p:spPr bwMode="auto">
            <a:xfrm>
              <a:off x="4267" y="4226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V="1">
              <a:off x="2447" y="1943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2967" y="2828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1797" y="6191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8" name="Oval 8"/>
            <p:cNvSpPr>
              <a:spLocks noChangeAspect="1" noChangeArrowheads="1"/>
            </p:cNvSpPr>
            <p:nvPr/>
          </p:nvSpPr>
          <p:spPr bwMode="auto">
            <a:xfrm>
              <a:off x="4165" y="4865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Oval 9"/>
            <p:cNvSpPr>
              <a:spLocks noChangeAspect="1" noChangeArrowheads="1"/>
            </p:cNvSpPr>
            <p:nvPr/>
          </p:nvSpPr>
          <p:spPr bwMode="auto">
            <a:xfrm>
              <a:off x="4657" y="4557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>
              <a:off x="3357" y="5160"/>
              <a:ext cx="1170" cy="354"/>
            </a:xfrm>
            <a:prstGeom prst="curvedUpArrow">
              <a:avLst>
                <a:gd name="adj1" fmla="val 66102"/>
                <a:gd name="adj2" fmla="val 13220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2577" y="4803"/>
              <a:ext cx="1170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b="1">
                  <a:solidFill>
                    <a:srgbClr val="800000"/>
                  </a:solidFill>
                  <a:latin typeface="Times New Roman" pitchFamily="18" charset="0"/>
                </a:rPr>
                <a:t>TABU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3ª Idéia: Criar Lista Tabu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197100" y="2908300"/>
            <a:ext cx="5118100" cy="3035300"/>
            <a:chOff x="1797" y="7463"/>
            <a:chExt cx="8060" cy="4779"/>
          </a:xfrm>
        </p:grpSpPr>
        <p:sp>
          <p:nvSpPr>
            <p:cNvPr id="21508" name="Oval 4"/>
            <p:cNvSpPr>
              <a:spLocks noChangeAspect="1" noChangeArrowheads="1"/>
            </p:cNvSpPr>
            <p:nvPr/>
          </p:nvSpPr>
          <p:spPr bwMode="auto">
            <a:xfrm>
              <a:off x="4267" y="9745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V="1">
              <a:off x="2447" y="7463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2967" y="8347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3"/>
                <a:gd name="T40" fmla="*/ 0 h 2936"/>
                <a:gd name="T41" fmla="*/ 6033 w 6033"/>
                <a:gd name="T42" fmla="*/ 2936 h 29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797" y="11710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2" name="Oval 8"/>
            <p:cNvSpPr>
              <a:spLocks noChangeAspect="1" noChangeArrowheads="1"/>
            </p:cNvSpPr>
            <p:nvPr/>
          </p:nvSpPr>
          <p:spPr bwMode="auto">
            <a:xfrm>
              <a:off x="4165" y="10384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3" name="Oval 9"/>
            <p:cNvSpPr>
              <a:spLocks noChangeAspect="1" noChangeArrowheads="1"/>
            </p:cNvSpPr>
            <p:nvPr/>
          </p:nvSpPr>
          <p:spPr bwMode="auto">
            <a:xfrm>
              <a:off x="4657" y="10076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4" name="Oval 10"/>
            <p:cNvSpPr>
              <a:spLocks noChangeAspect="1" noChangeArrowheads="1"/>
            </p:cNvSpPr>
            <p:nvPr/>
          </p:nvSpPr>
          <p:spPr bwMode="auto">
            <a:xfrm>
              <a:off x="4897" y="9614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5" name="Oval 11"/>
            <p:cNvSpPr>
              <a:spLocks noChangeAspect="1" noChangeArrowheads="1"/>
            </p:cNvSpPr>
            <p:nvPr/>
          </p:nvSpPr>
          <p:spPr bwMode="auto">
            <a:xfrm>
              <a:off x="5177" y="9083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6" name="Oval 12"/>
            <p:cNvSpPr>
              <a:spLocks noChangeAspect="1" noChangeArrowheads="1"/>
            </p:cNvSpPr>
            <p:nvPr/>
          </p:nvSpPr>
          <p:spPr bwMode="auto">
            <a:xfrm>
              <a:off x="5697" y="8729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7" name="Oval 13"/>
            <p:cNvSpPr>
              <a:spLocks noChangeAspect="1" noChangeArrowheads="1"/>
            </p:cNvSpPr>
            <p:nvPr/>
          </p:nvSpPr>
          <p:spPr bwMode="auto">
            <a:xfrm>
              <a:off x="6375" y="9028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8" name="Oval 14"/>
            <p:cNvSpPr>
              <a:spLocks noChangeAspect="1" noChangeArrowheads="1"/>
            </p:cNvSpPr>
            <p:nvPr/>
          </p:nvSpPr>
          <p:spPr bwMode="auto">
            <a:xfrm>
              <a:off x="6737" y="9614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19" name="Oval 15"/>
            <p:cNvSpPr>
              <a:spLocks noChangeAspect="1" noChangeArrowheads="1"/>
            </p:cNvSpPr>
            <p:nvPr/>
          </p:nvSpPr>
          <p:spPr bwMode="auto">
            <a:xfrm>
              <a:off x="7025" y="10316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0" name="Oval 16"/>
            <p:cNvSpPr>
              <a:spLocks noChangeAspect="1" noChangeArrowheads="1"/>
            </p:cNvSpPr>
            <p:nvPr/>
          </p:nvSpPr>
          <p:spPr bwMode="auto">
            <a:xfrm>
              <a:off x="7907" y="11152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Problemas com uma Lista Tabu de soluções.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/>
              <a:t>É computacionalmente inviável armazenar </a:t>
            </a:r>
            <a:r>
              <a:rPr lang="pt-BR" sz="2400">
                <a:solidFill>
                  <a:srgbClr val="CC0000"/>
                </a:solidFill>
              </a:rPr>
              <a:t>todas</a:t>
            </a:r>
            <a:r>
              <a:rPr lang="pt-BR" sz="2400"/>
              <a:t> as soluções geradas!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Idéia: Armazenar apenas as últimas |T| soluções geradas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Observação: Uma lista com as |T| últimas soluções evita ciclos de até |T| iterações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Problema: Pode ser inviável armazenar |T| soluções e testar se uma solução está ou não na Lista Tabu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Idéia: Criar uma Lista Tabu de </a:t>
            </a:r>
            <a:r>
              <a:rPr lang="pt-BR" sz="2000" b="1">
                <a:solidFill>
                  <a:srgbClr val="CC0000"/>
                </a:solidFill>
              </a:rPr>
              <a:t>movimentos reversos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/>
              <a:t>Problema: Uma Lista Tabu de movimentos pode ser muito </a:t>
            </a:r>
            <a:r>
              <a:rPr lang="pt-BR" sz="2400" b="1">
                <a:solidFill>
                  <a:srgbClr val="CC0000"/>
                </a:solidFill>
              </a:rPr>
              <a:t>restritiva</a:t>
            </a:r>
            <a:r>
              <a:rPr lang="pt-BR" sz="2400"/>
              <a:t> (</a:t>
            </a:r>
            <a:r>
              <a:rPr lang="pt-BR" sz="2000"/>
              <a:t>impede o retorno a uma solução já gerada anteriormente e também a outras soluções ainda não geradas</a:t>
            </a:r>
            <a:r>
              <a:rPr lang="pt-BR" sz="2400"/>
              <a:t>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/>
              <a:t>Exemplo de que uma Lista Tabu de movimentos pode ser restritiva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3248954"/>
              </p:ext>
            </p:extLst>
          </p:nvPr>
        </p:nvGraphicFramePr>
        <p:xfrm>
          <a:off x="457200" y="1645920"/>
          <a:ext cx="8229600" cy="414528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</a:t>
                      </a:r>
                      <a:r>
                        <a:rPr kumimoji="0" lang="pt-BR" sz="2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</a:t>
                      </a:r>
                      <a:endParaRPr kumimoji="0" lang="pt-BR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</a:t>
                      </a:r>
                      <a:r>
                        <a:rPr kumimoji="0" lang="pt-BR" sz="2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 = {}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T={</a:t>
                      </a: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&lt;4,3,1&gt;</a:t>
                      </a: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40" name="Text Box 98"/>
          <p:cNvSpPr txBox="1">
            <a:spLocks noChangeArrowheads="1"/>
          </p:cNvSpPr>
          <p:nvPr/>
        </p:nvSpPr>
        <p:spPr bwMode="auto">
          <a:xfrm>
            <a:off x="2590800" y="6172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23641" name="Text Box 99"/>
          <p:cNvSpPr txBox="1">
            <a:spLocks noChangeArrowheads="1"/>
          </p:cNvSpPr>
          <p:nvPr/>
        </p:nvSpPr>
        <p:spPr bwMode="auto">
          <a:xfrm>
            <a:off x="1143000" y="6172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latin typeface="Times New Roman" pitchFamily="18" charset="0"/>
              </a:rPr>
              <a:t>Movimento = &lt;Horário de início, Sala antiga, Sala nova&gt;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/>
              <a:t>Exemplo de que uma Lista Tabu de movimentos pode ser restritiva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</a:t>
                      </a:r>
                      <a:r>
                        <a:rPr kumimoji="0" lang="pt-BR" sz="2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</a:t>
                      </a:r>
                      <a:r>
                        <a:rPr kumimoji="0" lang="pt-BR" sz="2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 = {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&lt;4,3,1&gt;, 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{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&lt;3,1,3&gt;, 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&lt;2,1,3&gt;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64" name="Text Box 98"/>
          <p:cNvSpPr txBox="1">
            <a:spLocks noChangeArrowheads="1"/>
          </p:cNvSpPr>
          <p:nvPr/>
        </p:nvSpPr>
        <p:spPr bwMode="auto">
          <a:xfrm>
            <a:off x="2590800" y="6172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24665" name="Text Box 99"/>
          <p:cNvSpPr txBox="1">
            <a:spLocks noChangeArrowheads="1"/>
          </p:cNvSpPr>
          <p:nvPr/>
        </p:nvSpPr>
        <p:spPr bwMode="auto">
          <a:xfrm>
            <a:off x="1447800" y="6172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Fazendo-se o movimento tabu </a:t>
            </a:r>
            <a:r>
              <a:rPr lang="pt-BR" sz="2400">
                <a:solidFill>
                  <a:srgbClr val="000000"/>
                </a:solidFill>
                <a:latin typeface="Times New Roman" pitchFamily="18" charset="0"/>
              </a:rPr>
              <a:t>&lt;4,3,1&gt; </a:t>
            </a:r>
            <a:r>
              <a:rPr lang="pt-BR" sz="2400">
                <a:latin typeface="Times New Roman" pitchFamily="18" charset="0"/>
              </a:rPr>
              <a:t>geramos </a:t>
            </a:r>
            <a:r>
              <a:rPr lang="pt-BR" sz="2400" i="1">
                <a:latin typeface="Arial" charset="0"/>
              </a:rPr>
              <a:t>s</a:t>
            </a:r>
            <a:r>
              <a:rPr lang="pt-BR" sz="2400" i="1" baseline="30000">
                <a:latin typeface="Arial" charset="0"/>
              </a:rPr>
              <a:t>3  </a:t>
            </a:r>
            <a:r>
              <a:rPr lang="pt-BR" sz="2400" i="1" baseline="30000">
                <a:latin typeface="Arial" charset="0"/>
                <a:sym typeface="Symbol" pitchFamily="18" charset="2"/>
              </a:rPr>
              <a:t></a:t>
            </a:r>
            <a:r>
              <a:rPr lang="pt-BR" sz="2400" i="1" baseline="30000">
                <a:latin typeface="Arial" charset="0"/>
              </a:rPr>
              <a:t> </a:t>
            </a:r>
            <a:r>
              <a:rPr lang="pt-BR" sz="2400" i="1">
                <a:latin typeface="Arial" charset="0"/>
              </a:rPr>
              <a:t>s</a:t>
            </a:r>
            <a:r>
              <a:rPr lang="pt-BR" sz="2400" i="1" baseline="30000">
                <a:latin typeface="Arial" charset="0"/>
              </a:rPr>
              <a:t>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4ª Idéia: Critério de Aspiração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Retirar o </a:t>
            </a:r>
            <a:r>
              <a:rPr lang="pt-BR" i="1"/>
              <a:t>status</a:t>
            </a:r>
            <a:r>
              <a:rPr lang="pt-BR"/>
              <a:t> tabu de um movimento sob determinadas circunstâncias</a:t>
            </a:r>
          </a:p>
          <a:p>
            <a:pPr eaLnBrk="1" hangingPunct="1">
              <a:defRPr/>
            </a:pPr>
            <a:r>
              <a:rPr lang="pt-BR"/>
              <a:t>Exemplo: aceitar um movimento, mesmo que tabu, se ele melhorar o valor da função objetivo global (Critério de aspiração por objetivo)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Introdução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557338"/>
            <a:ext cx="7313612" cy="47879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t-BR" sz="1700"/>
              <a:t>A origem da técnica de otimização conhecida por </a:t>
            </a:r>
            <a:r>
              <a:rPr lang="pt-BR" sz="1700" i="1"/>
              <a:t>Simulated Annealing </a:t>
            </a:r>
            <a:r>
              <a:rPr lang="pt-BR" sz="1700"/>
              <a:t>(têmpera simulada ou anelamento simulado) vem de 1953, quando foi usada para simular em um computador o processo de </a:t>
            </a:r>
            <a:r>
              <a:rPr lang="pt-BR" sz="1700" i="1"/>
              <a:t>annealing</a:t>
            </a:r>
            <a:r>
              <a:rPr lang="pt-BR" sz="1700"/>
              <a:t> de cristais;</a:t>
            </a:r>
          </a:p>
          <a:p>
            <a:pPr>
              <a:spcAft>
                <a:spcPct val="20000"/>
              </a:spcAft>
            </a:pPr>
            <a:r>
              <a:rPr lang="pt-BR" sz="1700"/>
              <a:t>O </a:t>
            </a:r>
            <a:r>
              <a:rPr lang="pt-BR" sz="1700" b="1" i="1" u="sng"/>
              <a:t>annealing</a:t>
            </a:r>
            <a:r>
              <a:rPr lang="pt-BR" sz="1700"/>
              <a:t> (anelamento ou têmpera) de certos materiais consiste em submetê-los inicialmente a altas temperaturas e reduzi-las gradualmente até atingirem, com aumentos e reduções do estado de energia, o equilíbrio térmico, tornando-os assim, consistentes e rígidos;</a:t>
            </a:r>
          </a:p>
          <a:p>
            <a:pPr>
              <a:spcAft>
                <a:spcPct val="20000"/>
              </a:spcAft>
            </a:pPr>
            <a:r>
              <a:rPr lang="pt-BR" sz="1700"/>
              <a:t>A técnica matemática de </a:t>
            </a:r>
            <a:r>
              <a:rPr lang="pt-BR" sz="1700" i="1"/>
              <a:t>Simulated Annealing</a:t>
            </a:r>
            <a:r>
              <a:rPr lang="pt-BR" sz="1700"/>
              <a:t> faz uma simulação algorítmica do processo físico da têmpera de materiais;</a:t>
            </a:r>
          </a:p>
          <a:p>
            <a:pPr>
              <a:spcAft>
                <a:spcPct val="20000"/>
              </a:spcAft>
            </a:pPr>
            <a:r>
              <a:rPr lang="pt-BR" sz="1700"/>
              <a:t>A idéia de aplicar este método para resolver problemas de otimização combinatória surgiu bem mais tarde [Kirkpatrick </a:t>
            </a:r>
            <a:r>
              <a:rPr lang="pt-BR" sz="1700" i="1"/>
              <a:t>et al</a:t>
            </a:r>
            <a:r>
              <a:rPr lang="pt-BR" sz="1700"/>
              <a:t>., 1983], [Aragon </a:t>
            </a:r>
            <a:r>
              <a:rPr lang="pt-BR" sz="1700" i="1"/>
              <a:t>et al</a:t>
            </a:r>
            <a:r>
              <a:rPr lang="pt-BR" sz="1700"/>
              <a:t>., 1984].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Busca Tabu aplicada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ahoma" pitchFamily="34" charset="0"/>
              </a:rPr>
              <a:t>Seja uma mochila de capacidade b = 23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3113" y="2349500"/>
            <a:ext cx="6823075" cy="1687513"/>
          </a:xfr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27088" y="4221163"/>
            <a:ext cx="712946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ahoma" pitchFamily="34" charset="0"/>
              </a:rPr>
              <a:t>Representação de uma solução: s = (s</a:t>
            </a:r>
            <a:r>
              <a:rPr lang="pt-BR" sz="2400" baseline="-25000">
                <a:latin typeface="Tahoma" pitchFamily="34" charset="0"/>
              </a:rPr>
              <a:t>1</a:t>
            </a:r>
            <a:r>
              <a:rPr lang="pt-BR" sz="2400">
                <a:latin typeface="Tahoma" pitchFamily="34" charset="0"/>
              </a:rPr>
              <a:t>,s</a:t>
            </a:r>
            <a:r>
              <a:rPr lang="pt-BR" sz="2400" baseline="-25000">
                <a:latin typeface="Tahoma" pitchFamily="34" charset="0"/>
              </a:rPr>
              <a:t>2</a:t>
            </a:r>
            <a:r>
              <a:rPr lang="pt-BR" sz="2400">
                <a:latin typeface="Tahoma" pitchFamily="34" charset="0"/>
              </a:rPr>
              <a:t>,...,s</a:t>
            </a:r>
            <a:r>
              <a:rPr lang="pt-BR" sz="2400" baseline="-25000">
                <a:latin typeface="Tahoma" pitchFamily="34" charset="0"/>
              </a:rPr>
              <a:t>5</a:t>
            </a:r>
            <a:r>
              <a:rPr lang="pt-BR" sz="2400">
                <a:latin typeface="Tahoma" pitchFamily="34" charset="0"/>
              </a:rPr>
              <a:t>), onde s</a:t>
            </a:r>
            <a:r>
              <a:rPr lang="pt-BR" sz="2400" baseline="-25000">
                <a:latin typeface="Tahoma" pitchFamily="34" charset="0"/>
              </a:rPr>
              <a:t>j</a:t>
            </a:r>
            <a:r>
              <a:rPr lang="pt-BR" sz="2400">
                <a:latin typeface="Tahoma" pitchFamily="34" charset="0"/>
              </a:rPr>
              <a:t> </a:t>
            </a:r>
            <a:r>
              <a:rPr lang="pt-BR" sz="2400">
                <a:latin typeface="Tahoma" pitchFamily="34" charset="0"/>
                <a:sym typeface="Symbol" pitchFamily="18" charset="2"/>
              </a:rPr>
              <a:t> {0,1}</a:t>
            </a:r>
          </a:p>
          <a:p>
            <a:pPr>
              <a:spcBef>
                <a:spcPct val="50000"/>
              </a:spcBef>
            </a:pPr>
            <a:r>
              <a:rPr lang="pt-BR" sz="2400">
                <a:latin typeface="Tahoma" pitchFamily="34" charset="0"/>
                <a:sym typeface="Symbol" pitchFamily="18" charset="2"/>
              </a:rPr>
              <a:t>Movimento </a:t>
            </a:r>
            <a:r>
              <a:rPr lang="pt-BR" sz="2400" i="1">
                <a:latin typeface="Tahoma" pitchFamily="34" charset="0"/>
                <a:sym typeface="Symbol" pitchFamily="18" charset="2"/>
              </a:rPr>
              <a:t>m</a:t>
            </a:r>
            <a:r>
              <a:rPr lang="pt-BR" sz="2400">
                <a:latin typeface="Tahoma" pitchFamily="34" charset="0"/>
                <a:sym typeface="Symbol" pitchFamily="18" charset="2"/>
              </a:rPr>
              <a:t> = troca no valor de um bit</a:t>
            </a:r>
          </a:p>
          <a:p>
            <a:pPr>
              <a:spcBef>
                <a:spcPct val="50000"/>
              </a:spcBef>
            </a:pPr>
            <a:r>
              <a:rPr lang="pt-BR" sz="2400">
                <a:latin typeface="Tahoma" pitchFamily="34" charset="0"/>
                <a:sym typeface="Symbol" pitchFamily="18" charset="2"/>
              </a:rPr>
              <a:t>Lista tabu = {&lt;posição do bit alterado&gt;}</a:t>
            </a:r>
          </a:p>
          <a:p>
            <a:pPr>
              <a:spcBef>
                <a:spcPct val="50000"/>
              </a:spcBef>
            </a:pPr>
            <a:r>
              <a:rPr lang="pt-BR" sz="2400">
                <a:latin typeface="Tahoma" pitchFamily="34" charset="0"/>
                <a:sym typeface="Symbol" pitchFamily="18" charset="2"/>
              </a:rPr>
              <a:t>|T| = 1;  BTmax = 1; Aspiração por objetivo.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Busca Tabu aplicada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286000"/>
            <a:ext cx="5608638" cy="1182688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72009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ahoma" pitchFamily="34" charset="0"/>
              </a:rPr>
              <a:t>Função de avaliação:</a:t>
            </a:r>
          </a:p>
          <a:p>
            <a:pPr>
              <a:spcBef>
                <a:spcPct val="50000"/>
              </a:spcBef>
            </a:pPr>
            <a:endParaRPr lang="pt-BR" sz="2400">
              <a:latin typeface="Tahoma" pitchFamily="34" charset="0"/>
            </a:endParaRP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657600"/>
            <a:ext cx="5868988" cy="68262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Busca Tabu aplicada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25588"/>
            <a:ext cx="7169150" cy="5143500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Busca Tabu aplicada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692525"/>
            <a:ext cx="7100888" cy="2544763"/>
          </a:xfrm>
          <a:noFill/>
        </p:spPr>
      </p:pic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628775"/>
            <a:ext cx="7331075" cy="2079625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Busca Tabu aplicada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7239000" cy="411480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Busca Tabu aplicada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84313"/>
            <a:ext cx="7115175" cy="3781425"/>
          </a:xfrm>
          <a:noFill/>
        </p:spPr>
      </p:pic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89025" y="5229225"/>
            <a:ext cx="6578600" cy="1587500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Busca Tabu aplicada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775" y="1536700"/>
            <a:ext cx="7504113" cy="527685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Método de Subida aplicado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89088"/>
            <a:ext cx="7497762" cy="3495675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/>
              <a:t>Método de Subida aplicado ao</a:t>
            </a:r>
            <a:br>
              <a:rPr lang="pt-BR" sz="3200"/>
            </a:br>
            <a:r>
              <a:rPr lang="pt-BR" sz="3200"/>
              <a:t>Problema da Mochila</a:t>
            </a:r>
            <a:endParaRPr lang="pt-BR" sz="400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43063"/>
            <a:ext cx="7523163" cy="3657600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Prescrições especiais para a </a:t>
            </a:r>
            <a:br>
              <a:rPr lang="pt-BR"/>
            </a:br>
            <a:r>
              <a:rPr lang="pt-BR"/>
              <a:t>Busca Tabu</a:t>
            </a:r>
            <a:endParaRPr lang="pt-BR" i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/>
              <a:t>Lista tabu dinâmica: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Tamanho variável no intervalo [tmin, tmax]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Tamanho deve ser mudado periodicamente (p.ex., a cada 2tmax iterações)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Objetivo: Se há ciclagem com um determinado tamanho, mudando-se o tamanho, muda-se a quantidade de movimentos tabu e possivelmente a seqüência de soluções geradas e conseqüentemente, diminui-se a probabilidade de ciclagem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/>
              <a:t>Passagem por regiões planas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Aumentar o tamanho da lista enquanto estiver na região plana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/>
              <a:t>Retornar ao tamanho original quando houver mudança no valor da função de avaliação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BR" sz="2000"/>
          </a:p>
          <a:p>
            <a:pPr eaLnBrk="1" hangingPunct="1">
              <a:lnSpc>
                <a:spcPct val="90000"/>
              </a:lnSpc>
              <a:defRPr/>
            </a:pPr>
            <a:endParaRPr lang="pt-BR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Fundamentação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628775"/>
            <a:ext cx="7313612" cy="4645025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t-BR" sz="1800"/>
              <a:t>Proposto por Kirkpatrick </a:t>
            </a:r>
            <a:r>
              <a:rPr lang="pt-BR" sz="1800" i="1"/>
              <a:t>et al</a:t>
            </a:r>
            <a:r>
              <a:rPr lang="pt-BR" sz="1800"/>
              <a:t>. (1983)</a:t>
            </a:r>
          </a:p>
          <a:p>
            <a:pPr>
              <a:spcAft>
                <a:spcPct val="20000"/>
              </a:spcAft>
            </a:pPr>
            <a:r>
              <a:rPr lang="pt-BR" sz="1800"/>
              <a:t>Simula o processo de recozimento de metais;</a:t>
            </a:r>
          </a:p>
          <a:p>
            <a:pPr>
              <a:spcAft>
                <a:spcPct val="20000"/>
              </a:spcAft>
            </a:pPr>
            <a:r>
              <a:rPr lang="pt-BR" sz="1800"/>
              <a:t>O resfriamento gradativo de um material a partir de uma alta temperatura inicial leva o material a estados mínimos de energia;</a:t>
            </a:r>
          </a:p>
          <a:p>
            <a:pPr>
              <a:spcAft>
                <a:spcPct val="20000"/>
              </a:spcAft>
            </a:pPr>
            <a:r>
              <a:rPr lang="pt-BR" sz="1800"/>
              <a:t>Informalmente esses estados são caracterizados por uma perfeição estrutural do material congelado que não se obteria caso o resfriamento não tivesse sido gradativo;</a:t>
            </a:r>
          </a:p>
          <a:p>
            <a:pPr>
              <a:spcAft>
                <a:spcPct val="20000"/>
              </a:spcAft>
            </a:pPr>
            <a:r>
              <a:rPr lang="pt-BR" sz="1800"/>
              <a:t>Sob outras condições menos cuidadosas de resfriamento, o material se cristalizaria com uma energia “localmente mínima”, apresentando imperfeições estruturais;</a:t>
            </a:r>
          </a:p>
          <a:p>
            <a:pPr>
              <a:spcAft>
                <a:spcPct val="20000"/>
              </a:spcAft>
            </a:pPr>
            <a:r>
              <a:rPr lang="pt-BR" sz="1800"/>
              <a:t>A esse processo cuidadoso de resfriamento dá-se o nome de “</a:t>
            </a:r>
            <a:r>
              <a:rPr lang="pt-BR" sz="1800" i="1"/>
              <a:t>annealing</a:t>
            </a:r>
            <a:r>
              <a:rPr lang="pt-BR" sz="1800"/>
              <a:t>”.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Aurora </a:t>
            </a:r>
            <a:r>
              <a:rPr lang="pt-BR" dirty="0" err="1"/>
              <a:t>Pozo</a:t>
            </a:r>
            <a:r>
              <a:rPr lang="pt-BR" dirty="0"/>
              <a:t>– UFPR – </a:t>
            </a:r>
            <a:r>
              <a:rPr lang="pt-BR" dirty="0" err="1"/>
              <a:t>Meta-Heurísticas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Restrições tabu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  <a:defRPr/>
            </a:pPr>
            <a:r>
              <a:rPr lang="pt-BR" sz="1800" dirty="0"/>
              <a:t>O </a:t>
            </a:r>
            <a:r>
              <a:rPr lang="pt-BR" sz="1800" dirty="0" err="1"/>
              <a:t>Tempo_tabu</a:t>
            </a:r>
            <a:r>
              <a:rPr lang="pt-BR" sz="1800" dirty="0"/>
              <a:t> pode não ser fixo (varia em uma unidade para mais ou para menos, sempre que não houver melhoria na solução corrente durante, por exemplo, 20% do número total de iterações do algoritmo);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pt-BR" sz="1800" dirty="0"/>
              <a:t>Testes empíricos mostraram que, quando diferentes valores para </a:t>
            </a:r>
            <a:r>
              <a:rPr lang="pt-BR" sz="1800" dirty="0" err="1"/>
              <a:t>Tempo_tabu</a:t>
            </a:r>
            <a:r>
              <a:rPr lang="pt-BR" sz="1800" dirty="0"/>
              <a:t> forem determinados de forma aleatória, a eficiência da heurística </a:t>
            </a:r>
            <a:r>
              <a:rPr lang="pt-BR" sz="1800" dirty="0" err="1"/>
              <a:t>BTpMcap</a:t>
            </a:r>
            <a:r>
              <a:rPr lang="pt-BR" sz="1800" dirty="0"/>
              <a:t> aumenta;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pt-BR" sz="1800" dirty="0"/>
              <a:t> Tempo tabu aleatório (TTA)</a:t>
            </a:r>
          </a:p>
          <a:p>
            <a:pPr lvl="1" eaLnBrk="1" hangingPunct="1">
              <a:spcAft>
                <a:spcPct val="25000"/>
              </a:spcAft>
              <a:defRPr/>
            </a:pPr>
            <a:r>
              <a:rPr lang="pt-BR" sz="1600" dirty="0"/>
              <a:t>A cada iteração, um número aleatório é escolhido dentro do intervalo especificado por </a:t>
            </a:r>
            <a:r>
              <a:rPr lang="pt-BR" sz="1600" dirty="0" err="1"/>
              <a:t>Tmín</a:t>
            </a:r>
            <a:r>
              <a:rPr lang="pt-BR" sz="1600" dirty="0"/>
              <a:t> e </a:t>
            </a:r>
            <a:r>
              <a:rPr lang="pt-BR" sz="1600" dirty="0" err="1"/>
              <a:t>Tmáx</a:t>
            </a:r>
            <a:r>
              <a:rPr lang="pt-BR" sz="1600" dirty="0"/>
              <a:t> e atribuído ao elemento tabu que acaba de entrar na lista.</a:t>
            </a:r>
          </a:p>
          <a:p>
            <a:pPr eaLnBrk="1" hangingPunct="1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Tempo Tabu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  <a:defRPr/>
            </a:pPr>
            <a:r>
              <a:rPr lang="pt-BR" sz="2400" dirty="0"/>
              <a:t>Tempo tabu variável (TTV)</a:t>
            </a:r>
          </a:p>
          <a:p>
            <a:pPr lvl="1" eaLnBrk="1" hangingPunct="1">
              <a:spcAft>
                <a:spcPct val="25000"/>
              </a:spcAft>
              <a:defRPr/>
            </a:pPr>
            <a:r>
              <a:rPr lang="pt-BR" sz="2000" dirty="0"/>
              <a:t>Se não ocorrer melhora na função objetivo durante o tempo de T iterações: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pt-BR" sz="2000" dirty="0"/>
              <a:t>        T = Tempo Tabu Corrente =</a:t>
            </a:r>
            <a:r>
              <a:rPr lang="pt-BR" dirty="0"/>
              <a:t>                     </a:t>
            </a:r>
          </a:p>
          <a:p>
            <a:pPr lvl="1" eaLnBrk="1" hangingPunct="1">
              <a:spcAft>
                <a:spcPct val="25000"/>
              </a:spcAft>
              <a:defRPr/>
            </a:pPr>
            <a:r>
              <a:rPr lang="pt-BR" sz="2000" dirty="0"/>
              <a:t>todos os elementos que estão na lista tabu são liberados de seu estado tabu;</a:t>
            </a:r>
          </a:p>
          <a:p>
            <a:pPr lvl="1" eaLnBrk="1" hangingPunct="1">
              <a:spcAft>
                <a:spcPct val="25000"/>
              </a:spcAft>
              <a:defRPr/>
            </a:pPr>
            <a:r>
              <a:rPr lang="pt-BR" sz="2000" dirty="0"/>
              <a:t>A lista tabu é zerada e seu tamanho é modificado para um valor escolhido dentro do intervalo especificado por </a:t>
            </a:r>
            <a:r>
              <a:rPr lang="pt-BR" sz="2000" dirty="0" err="1"/>
              <a:t>Tmín</a:t>
            </a:r>
            <a:r>
              <a:rPr lang="pt-BR" sz="2000" dirty="0"/>
              <a:t> e </a:t>
            </a:r>
            <a:r>
              <a:rPr lang="pt-BR" sz="2000" dirty="0" err="1"/>
              <a:t>Tmáx</a:t>
            </a:r>
            <a:r>
              <a:rPr lang="pt-BR" sz="2000" dirty="0"/>
              <a:t>.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410200" y="3048000"/>
          <a:ext cx="21605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1536480" imgH="317160" progId="Equation.DSMT4">
                  <p:embed/>
                </p:oleObj>
              </mc:Choice>
              <mc:Fallback>
                <p:oleObj name="Equation" r:id="rId3" imgW="1536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48000"/>
                        <a:ext cx="21605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200" dirty="0"/>
              <a:t>Diversificação e memória de longo prazo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400" dirty="0"/>
              <a:t>A diversificação é utilizada para evitar ótimos locais e é ativada pela chamada </a:t>
            </a:r>
            <a:r>
              <a:rPr lang="pt-BR" sz="2400" dirty="0">
                <a:solidFill>
                  <a:schemeClr val="tx2"/>
                </a:solidFill>
              </a:rPr>
              <a:t>“memória de longo prazo”</a:t>
            </a:r>
            <a:r>
              <a:rPr lang="pt-BR" sz="2400" dirty="0"/>
              <a:t>;</a:t>
            </a:r>
          </a:p>
          <a:p>
            <a:pPr eaLnBrk="1" hangingPunct="1">
              <a:defRPr/>
            </a:pPr>
            <a:r>
              <a:rPr lang="pt-BR" sz="2400" dirty="0"/>
              <a:t>A memória de longo prazo é uma lista que armazena a </a:t>
            </a:r>
            <a:r>
              <a:rPr lang="pt-BR" sz="2400" dirty="0" err="1"/>
              <a:t>frequência</a:t>
            </a:r>
            <a:r>
              <a:rPr lang="pt-BR" sz="2400" dirty="0"/>
              <a:t> (número de vezes) que cada movimento foi realizado. </a:t>
            </a:r>
          </a:p>
          <a:p>
            <a:pPr eaLnBrk="1" hangingPunct="1">
              <a:defRPr/>
            </a:pPr>
            <a:r>
              <a:rPr lang="pt-BR" sz="2400" dirty="0"/>
              <a:t>Esta freqüência é representada por </a:t>
            </a:r>
            <a:r>
              <a:rPr lang="pt-BR" sz="2400" dirty="0" err="1"/>
              <a:t>Freq</a:t>
            </a:r>
            <a:r>
              <a:rPr lang="pt-BR" sz="2400" dirty="0"/>
              <a:t>(</a:t>
            </a:r>
            <a:r>
              <a:rPr lang="pt-BR" sz="2400" i="1" dirty="0">
                <a:latin typeface="Times New Roman" pitchFamily="18" charset="0"/>
              </a:rPr>
              <a:t>v</a:t>
            </a:r>
            <a:r>
              <a:rPr lang="pt-BR" sz="2400" i="1" baseline="-25000" dirty="0">
                <a:latin typeface="Times New Roman" pitchFamily="18" charset="0"/>
              </a:rPr>
              <a:t>i</a:t>
            </a:r>
            <a:r>
              <a:rPr lang="pt-BR" sz="2400" dirty="0"/>
              <a:t>). </a:t>
            </a:r>
          </a:p>
          <a:p>
            <a:pPr eaLnBrk="1" hangingPunct="1">
              <a:defRPr/>
            </a:pPr>
            <a:r>
              <a:rPr lang="pt-BR" sz="2400" dirty="0"/>
              <a:t>É utilizada uma função de </a:t>
            </a:r>
            <a:r>
              <a:rPr lang="pt-BR" sz="2400" b="1" dirty="0">
                <a:solidFill>
                  <a:schemeClr val="tx2"/>
                </a:solidFill>
              </a:rPr>
              <a:t>penalização</a:t>
            </a:r>
            <a:r>
              <a:rPr lang="pt-BR" sz="2400" dirty="0">
                <a:solidFill>
                  <a:schemeClr val="tx2"/>
                </a:solidFill>
              </a:rPr>
              <a:t> </a:t>
            </a:r>
            <a:r>
              <a:rPr lang="pt-BR" sz="2400" dirty="0"/>
              <a:t>denotada por </a:t>
            </a:r>
            <a:r>
              <a:rPr lang="pt-BR" sz="2400" dirty="0">
                <a:sym typeface="Symbol" pitchFamily="18" charset="2"/>
              </a:rPr>
              <a:t></a:t>
            </a:r>
            <a:r>
              <a:rPr lang="pt-BR" sz="2400" dirty="0"/>
              <a:t>, onde: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400" dirty="0">
                <a:sym typeface="Symbol" pitchFamily="18" charset="2"/>
              </a:rPr>
              <a:t></a:t>
            </a:r>
            <a:r>
              <a:rPr lang="pt-BR" sz="2400" dirty="0"/>
              <a:t>(</a:t>
            </a:r>
            <a:r>
              <a:rPr lang="pt-BR" sz="2400" i="1" dirty="0">
                <a:latin typeface="Times New Roman" pitchFamily="18" charset="0"/>
              </a:rPr>
              <a:t>v</a:t>
            </a:r>
            <a:r>
              <a:rPr lang="pt-BR" sz="2400" i="1" baseline="-25000" dirty="0">
                <a:latin typeface="Times New Roman" pitchFamily="18" charset="0"/>
              </a:rPr>
              <a:t>i</a:t>
            </a:r>
            <a:r>
              <a:rPr lang="pt-BR" sz="2400" dirty="0"/>
              <a:t>) = </a:t>
            </a:r>
            <a:r>
              <a:rPr lang="pt-BR" sz="2400" i="1" dirty="0" err="1"/>
              <a:t>k.</a:t>
            </a:r>
            <a:r>
              <a:rPr lang="pt-BR" sz="2400" dirty="0" err="1"/>
              <a:t>Freq</a:t>
            </a:r>
            <a:r>
              <a:rPr lang="pt-BR" sz="2400" dirty="0"/>
              <a:t>(</a:t>
            </a:r>
            <a:r>
              <a:rPr lang="pt-BR" sz="2400" i="1" dirty="0">
                <a:latin typeface="Times New Roman" pitchFamily="18" charset="0"/>
              </a:rPr>
              <a:t>v</a:t>
            </a:r>
            <a:r>
              <a:rPr lang="pt-BR" sz="2400" i="1" baseline="-25000" dirty="0">
                <a:latin typeface="Times New Roman" pitchFamily="18" charset="0"/>
              </a:rPr>
              <a:t>i</a:t>
            </a:r>
            <a:r>
              <a:rPr lang="pt-BR" sz="2400" dirty="0"/>
              <a:t>)</a:t>
            </a:r>
          </a:p>
          <a:p>
            <a:pPr eaLnBrk="1" hangingPunct="1">
              <a:defRPr/>
            </a:pPr>
            <a:r>
              <a:rPr lang="pt-BR" sz="2400" i="1" dirty="0"/>
              <a:t>k </a:t>
            </a:r>
            <a:r>
              <a:rPr lang="pt-BR" sz="2400" dirty="0"/>
              <a:t>é uma constante arbitrária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Tamanho de lista variável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O tamanho da lista tabu  variável e limitado a dois parâmetros (</a:t>
            </a:r>
            <a:r>
              <a:rPr lang="pt-BR" sz="2800" dirty="0" err="1"/>
              <a:t>stm_lo</a:t>
            </a:r>
            <a:r>
              <a:rPr lang="pt-BR" sz="2800" dirty="0"/>
              <a:t> e </a:t>
            </a:r>
            <a:r>
              <a:rPr lang="pt-BR" sz="2800" dirty="0" err="1"/>
              <a:t>stm_hi</a:t>
            </a:r>
            <a:r>
              <a:rPr lang="pt-BR" sz="2800" dirty="0"/>
              <a:t>). </a:t>
            </a:r>
          </a:p>
          <a:p>
            <a:r>
              <a:rPr lang="pt-BR" sz="2800" dirty="0"/>
              <a:t>Ao obter-se uma nova solução, se esta apresentar melhora em relação à última, devemos diminuir o tamanho da lista (para intensificar a busca). </a:t>
            </a:r>
          </a:p>
          <a:p>
            <a:r>
              <a:rPr lang="pt-BR" sz="2800" dirty="0"/>
              <a:t>Caso contrário, devemos aumentar o tamanho da lista numa tentativa de buscar outras regiões.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Diversificação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Uma estratégia adotada para estimular a diversificação de soluções, utiliza um mecanismo de gerador de históricos. </a:t>
            </a:r>
          </a:p>
          <a:p>
            <a:r>
              <a:rPr lang="pt-BR" sz="2400" dirty="0"/>
              <a:t>Trata-se de armazenar numa lista LIFO (</a:t>
            </a:r>
            <a:r>
              <a:rPr lang="pt-BR" sz="2400" dirty="0" err="1"/>
              <a:t>last</a:t>
            </a:r>
            <a:r>
              <a:rPr lang="pt-BR" sz="2400" dirty="0"/>
              <a:t> in, </a:t>
            </a:r>
            <a:r>
              <a:rPr lang="pt-BR" sz="2400" dirty="0" err="1"/>
              <a:t>first</a:t>
            </a:r>
            <a:r>
              <a:rPr lang="pt-BR" sz="2400" dirty="0"/>
              <a:t> out) soluções que ao serem encontradas representavam as melhores soluções até aquele momento. </a:t>
            </a:r>
          </a:p>
          <a:p>
            <a:r>
              <a:rPr lang="pt-BR" sz="2400" dirty="0"/>
              <a:t>Se após um número determinado de movimentos não houver melhora na melhor solução, a última solução inserida na pilha é recuperada e a lista tabu é zerada.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2033588"/>
            <a:ext cx="8810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Estratégia de anti-ciclagem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evitar ciclagem, são armazenados algumas características encontrados em soluções. </a:t>
            </a:r>
          </a:p>
          <a:p>
            <a:r>
              <a:rPr lang="pt-BR" dirty="0"/>
              <a:t>A cada nova solução é verificado se a seqüência já foi encontrada</a:t>
            </a:r>
          </a:p>
          <a:p>
            <a:r>
              <a:rPr lang="pt-BR" dirty="0"/>
              <a:t>Caso sim, aumenta-se o </a:t>
            </a:r>
            <a:r>
              <a:rPr lang="pt-BR" dirty="0" err="1"/>
              <a:t>stm_lo</a:t>
            </a:r>
            <a:r>
              <a:rPr lang="pt-BR" dirty="0"/>
              <a:t> em 1. Se </a:t>
            </a:r>
            <a:r>
              <a:rPr lang="pt-BR" dirty="0" err="1"/>
              <a:t>stm_lo</a:t>
            </a:r>
            <a:r>
              <a:rPr lang="pt-BR" dirty="0"/>
              <a:t> for = </a:t>
            </a:r>
            <a:r>
              <a:rPr lang="pt-BR" dirty="0" err="1"/>
              <a:t>stm_hi</a:t>
            </a:r>
            <a:r>
              <a:rPr lang="pt-BR" dirty="0"/>
              <a:t>, então a mesma estratégia (acima) de diversificação é adotada.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Fundamentação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628775"/>
            <a:ext cx="7313612" cy="46450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000"/>
              <a:t>Baseia-se em simulações da evolução do equilíbrio térmico de materiais, proposto por Metropolis et al., 1953;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000"/>
              <a:t>Utiliza o Método de Monte Carlo para gerar sequências de estados do material caracterizados pelas posições de suas partículas;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000"/>
              <a:t>Sob altas temperaturas as partículas estão totalmente “desorganizadas” correspondendo a uma configuração aleatória de um problema de otimização (em geral, distante da configuração ótima desejada);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pt-BR" sz="2000"/>
              <a:t>Uma pequena alteração (perturbação) nas posições de algumas destas partículas resulta numa variação de energia, que equivale a uma alteração no valor da função objetivo.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Simulação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100" dirty="0"/>
              <a:t>A referida simulação a uma temperatura fixa </a:t>
            </a:r>
            <a:r>
              <a:rPr lang="pt-BR" sz="2100" i="1" dirty="0"/>
              <a:t>T, </a:t>
            </a:r>
            <a:r>
              <a:rPr lang="pt-BR" sz="2100" dirty="0"/>
              <a:t>consiste em dar um pequeno deslocamento a um dos átomos, computando a variação </a:t>
            </a:r>
            <a:r>
              <a:rPr lang="pt-BR" sz="2100" dirty="0">
                <a:sym typeface="Symbol" pitchFamily="18" charset="2"/>
              </a:rPr>
              <a:t></a:t>
            </a:r>
            <a:r>
              <a:rPr lang="pt-BR" sz="2100" dirty="0"/>
              <a:t>E da energia do sistema;</a:t>
            </a:r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r>
              <a:rPr lang="pt-BR" sz="2100" dirty="0"/>
              <a:t>Se </a:t>
            </a:r>
            <a:r>
              <a:rPr lang="pt-BR" sz="2400" dirty="0">
                <a:sym typeface="Symbol" pitchFamily="18" charset="2"/>
              </a:rPr>
              <a:t></a:t>
            </a:r>
            <a:r>
              <a:rPr lang="pt-BR" sz="2100" dirty="0"/>
              <a:t>E </a:t>
            </a:r>
            <a:r>
              <a:rPr lang="pt-BR" sz="2100" dirty="0">
                <a:sym typeface="Symbol" pitchFamily="18" charset="2"/>
              </a:rPr>
              <a:t></a:t>
            </a:r>
            <a:r>
              <a:rPr lang="pt-BR" sz="2100" dirty="0"/>
              <a:t> 0, o deslocamento é incorporado ao estado do sistema, que é então utilizado no passo seguinte;</a:t>
            </a:r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r>
              <a:rPr lang="pt-BR" sz="2100" dirty="0"/>
              <a:t>Caso contrário, isto é, se </a:t>
            </a:r>
            <a:r>
              <a:rPr lang="pt-BR" sz="2100" dirty="0">
                <a:sym typeface="Symbol" pitchFamily="18" charset="2"/>
              </a:rPr>
              <a:t></a:t>
            </a:r>
            <a:r>
              <a:rPr lang="pt-BR" sz="2100" dirty="0"/>
              <a:t>E &gt; 0, a aceitação ou não do deslocamento passa a ser uma decisão probabilística, segundo a função de Boltzmann </a:t>
            </a:r>
          </a:p>
          <a:p>
            <a:pPr>
              <a:lnSpc>
                <a:spcPct val="80000"/>
              </a:lnSpc>
            </a:pPr>
            <a:endParaRPr lang="pt-BR" sz="2100" dirty="0"/>
          </a:p>
          <a:p>
            <a:pPr marL="342900" lvl="2" indent="-342900">
              <a:lnSpc>
                <a:spcPct val="80000"/>
              </a:lnSpc>
              <a:buFont typeface="Wingdings 2" pitchFamily="18" charset="2"/>
              <a:buChar char=""/>
            </a:pPr>
            <a:r>
              <a:rPr lang="pt-BR" sz="3200" dirty="0"/>
              <a:t>e-</a:t>
            </a:r>
            <a:r>
              <a:rPr lang="pt-BR" sz="3200" baseline="30000" dirty="0">
                <a:sym typeface="Symbol" pitchFamily="18" charset="2"/>
              </a:rPr>
              <a:t>/(</a:t>
            </a:r>
            <a:r>
              <a:rPr lang="pt-BR" sz="3200" baseline="30000" dirty="0" err="1">
                <a:sym typeface="Symbol" pitchFamily="18" charset="2"/>
              </a:rPr>
              <a:t>kT</a:t>
            </a:r>
            <a:r>
              <a:rPr lang="pt-BR" sz="3200" baseline="30000" dirty="0">
                <a:sym typeface="Symbol" pitchFamily="18" charset="2"/>
              </a:rPr>
              <a:t>),</a:t>
            </a:r>
            <a:r>
              <a:rPr lang="pt-BR" sz="3200" dirty="0">
                <a:sym typeface="Symbol" pitchFamily="18" charset="2"/>
              </a:rPr>
              <a:t> </a:t>
            </a:r>
          </a:p>
          <a:p>
            <a:pPr marL="800100" lvl="3" indent="-342900">
              <a:lnSpc>
                <a:spcPct val="80000"/>
              </a:lnSpc>
              <a:buFont typeface="Wingdings 2" pitchFamily="18" charset="2"/>
              <a:buChar char=""/>
            </a:pPr>
            <a:r>
              <a:rPr lang="pt-BR" sz="2800" dirty="0">
                <a:sym typeface="Symbol" pitchFamily="18" charset="2"/>
              </a:rPr>
              <a:t>onde k = constante de Boltzmann e T = temperatura atual</a:t>
            </a:r>
            <a:r>
              <a:rPr lang="pt-BR" sz="2800" dirty="0"/>
              <a:t>;</a:t>
            </a:r>
          </a:p>
          <a:p>
            <a:pPr>
              <a:lnSpc>
                <a:spcPct val="80000"/>
              </a:lnSpc>
            </a:pPr>
            <a:endParaRPr lang="pt-BR" sz="21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200"/>
              <a:t>Analogia com um problema combinatório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827213"/>
            <a:ext cx="7748587" cy="41148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pt-BR"/>
              <a:t>Os estados possíveis de um metal correspondem a soluções do espaço de busca;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pt-BR"/>
              <a:t>A energia em cada estado corresponde ao valor da função objetivo;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pt-BR"/>
              <a:t>Energia mínima (se o problema for de minimização ou máxima, se de maximização) corresponde ao valor de uma solução ótima local, possivelmente global.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Aurora Pozo– UFPR – Meta-Heurísticas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3424</Words>
  <Application>Microsoft Office PowerPoint</Application>
  <PresentationFormat>Apresentação na tela (4:3)</PresentationFormat>
  <Paragraphs>371</Paragraphs>
  <Slides>66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8" baseType="lpstr">
      <vt:lpstr>Arial</vt:lpstr>
      <vt:lpstr>Calibri</vt:lpstr>
      <vt:lpstr>Franklin Gothic Book</vt:lpstr>
      <vt:lpstr>Franklin Gothic Medium</vt:lpstr>
      <vt:lpstr>Symbol</vt:lpstr>
      <vt:lpstr>Tahoma</vt:lpstr>
      <vt:lpstr>Times New Roman</vt:lpstr>
      <vt:lpstr>Verdana</vt:lpstr>
      <vt:lpstr>Wingdings</vt:lpstr>
      <vt:lpstr>Wingdings 2</vt:lpstr>
      <vt:lpstr>Viagem</vt:lpstr>
      <vt:lpstr>Equation</vt:lpstr>
      <vt:lpstr>Apresentação do PowerPoint</vt:lpstr>
      <vt:lpstr>Definição</vt:lpstr>
      <vt:lpstr>Metaheurísticas</vt:lpstr>
      <vt:lpstr>Simulated Annealing</vt:lpstr>
      <vt:lpstr>Introdução</vt:lpstr>
      <vt:lpstr>Fundamentação</vt:lpstr>
      <vt:lpstr>Fundamentação</vt:lpstr>
      <vt:lpstr>Simulação</vt:lpstr>
      <vt:lpstr>Analogia com um problema combinatório</vt:lpstr>
      <vt:lpstr>Aceitação de um novo estado</vt:lpstr>
      <vt:lpstr>Probabilidade de aceitação</vt:lpstr>
      <vt:lpstr>Passos para utilização do procedimento</vt:lpstr>
      <vt:lpstr>Soluções temporárias</vt:lpstr>
      <vt:lpstr>Apresentação do PowerPoint</vt:lpstr>
      <vt:lpstr>Temperatura Inicial</vt:lpstr>
      <vt:lpstr>Número de iterações</vt:lpstr>
      <vt:lpstr>Informações adicionais</vt:lpstr>
      <vt:lpstr>Informações adicionais</vt:lpstr>
      <vt:lpstr>Informações adicionais</vt:lpstr>
      <vt:lpstr>Algorithm 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2 - PCV  – Viana, 1998</vt:lpstr>
      <vt:lpstr>Evoluções do SA para o PCV (n=100) partindo de diferentes configurações</vt:lpstr>
      <vt:lpstr>Busca Tabu</vt:lpstr>
      <vt:lpstr>Tabu Search</vt:lpstr>
      <vt:lpstr>Algoritmo BT</vt:lpstr>
      <vt:lpstr>Evitando Ciclos</vt:lpstr>
      <vt:lpstr>Função de Aspiração</vt:lpstr>
      <vt:lpstr>Aspiração por Objetivo</vt:lpstr>
      <vt:lpstr>Critério de Parada</vt:lpstr>
      <vt:lpstr>Parâmetros Principais</vt:lpstr>
      <vt:lpstr>Apresentação do PowerPoint</vt:lpstr>
      <vt:lpstr>Estratégias de Intensificação</vt:lpstr>
      <vt:lpstr>Busca Tabu Fred Glover (1986) &amp; Pierre Hansen (1986)</vt:lpstr>
      <vt:lpstr>1ª Idéia: Utilizar heurística de descida</vt:lpstr>
      <vt:lpstr>1ª Idéia: Utilizar heurística de descida</vt:lpstr>
      <vt:lpstr>1ª Idéia: Utilizar heurística de descida</vt:lpstr>
      <vt:lpstr>2ª Idéia: Mover para o melhor vizinho</vt:lpstr>
      <vt:lpstr>2ª Idéia: Mover para o melhor vizinho</vt:lpstr>
      <vt:lpstr>3ª Idéia: Criar Lista Tabu</vt:lpstr>
      <vt:lpstr>3ª Idéia: Criar Lista Tabu</vt:lpstr>
      <vt:lpstr>Problemas com uma Lista Tabu de soluções.</vt:lpstr>
      <vt:lpstr>Exemplo de que uma Lista Tabu de movimentos pode ser restritiva</vt:lpstr>
      <vt:lpstr>Exemplo de que uma Lista Tabu de movimentos pode ser restritiva</vt:lpstr>
      <vt:lpstr>4ª Idéia: Critério de Aspiração</vt:lpstr>
      <vt:lpstr>Busca Tabu aplicada ao Problema da Mochila</vt:lpstr>
      <vt:lpstr>Busca Tabu aplicada ao Problema da Mochila</vt:lpstr>
      <vt:lpstr>Busca Tabu aplicada ao Problema da Mochila</vt:lpstr>
      <vt:lpstr>Busca Tabu aplicada ao Problema da Mochila</vt:lpstr>
      <vt:lpstr>Busca Tabu aplicada ao Problema da Mochila</vt:lpstr>
      <vt:lpstr>Busca Tabu aplicada ao Problema da Mochila</vt:lpstr>
      <vt:lpstr>Busca Tabu aplicada ao Problema da Mochila</vt:lpstr>
      <vt:lpstr>Método de Subida aplicado ao Problema da Mochila</vt:lpstr>
      <vt:lpstr>Método de Subida aplicado ao Problema da Mochila</vt:lpstr>
      <vt:lpstr>Prescrições especiais para a  Busca Tabu</vt:lpstr>
      <vt:lpstr>Restrições tabu</vt:lpstr>
      <vt:lpstr>Tempo Tabu</vt:lpstr>
      <vt:lpstr>Diversificação e memória de longo prazo</vt:lpstr>
      <vt:lpstr>Tamanho de lista variável </vt:lpstr>
      <vt:lpstr> Diversificação</vt:lpstr>
      <vt:lpstr>Apresentação do PowerPoint</vt:lpstr>
      <vt:lpstr>Estratégia de anti-ciclagem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Simulated Annealing</dc:title>
  <dc:creator>Aurora</dc:creator>
  <cp:lastModifiedBy>Visitante </cp:lastModifiedBy>
  <cp:revision>25</cp:revision>
  <dcterms:created xsi:type="dcterms:W3CDTF">2009-03-17T14:13:38Z</dcterms:created>
  <dcterms:modified xsi:type="dcterms:W3CDTF">2018-02-27T16:32:11Z</dcterms:modified>
</cp:coreProperties>
</file>