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57" r:id="rId20"/>
    <p:sldId id="258" r:id="rId21"/>
    <p:sldId id="256" r:id="rId22"/>
    <p:sldId id="298" r:id="rId23"/>
    <p:sldId id="299" r:id="rId24"/>
    <p:sldId id="260" r:id="rId25"/>
    <p:sldId id="261" r:id="rId26"/>
    <p:sldId id="264" r:id="rId27"/>
    <p:sldId id="300" r:id="rId28"/>
    <p:sldId id="265" r:id="rId29"/>
    <p:sldId id="301" r:id="rId30"/>
    <p:sldId id="266" r:id="rId31"/>
    <p:sldId id="267" r:id="rId32"/>
    <p:sldId id="302" r:id="rId33"/>
    <p:sldId id="268" r:id="rId34"/>
    <p:sldId id="269" r:id="rId35"/>
    <p:sldId id="270" r:id="rId36"/>
    <p:sldId id="272" r:id="rId37"/>
    <p:sldId id="271" r:id="rId38"/>
    <p:sldId id="273" r:id="rId39"/>
    <p:sldId id="303" r:id="rId40"/>
    <p:sldId id="276" r:id="rId41"/>
    <p:sldId id="275" r:id="rId42"/>
    <p:sldId id="274" r:id="rId43"/>
    <p:sldId id="279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>
        <p:scale>
          <a:sx n="111" d="100"/>
          <a:sy n="111" d="100"/>
        </p:scale>
        <p:origin x="546" y="-1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4AB90-0F34-4DA2-B4C4-BF59096A9434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7A106-FD8C-41CC-BF38-FCF1B9EEF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97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11CB3-1625-47F8-BC80-530ACEB50AFB}" type="slidenum">
              <a:rPr lang="pt-BR"/>
              <a:pPr/>
              <a:t>33</a:t>
            </a:fld>
            <a:endParaRPr lang="pt-B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4F7CB-4433-44EE-AA20-CD7C9EA657E0}" type="slidenum">
              <a:rPr lang="pt-BR"/>
              <a:pPr/>
              <a:t>34</a:t>
            </a:fld>
            <a:endParaRPr lang="pt-BR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3F384-5DCA-420C-8724-2C89011F49BC}" type="slidenum">
              <a:rPr lang="pt-BR"/>
              <a:pPr/>
              <a:t>35</a:t>
            </a:fld>
            <a:endParaRPr lang="pt-BR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24041-B752-4CAC-BCA9-C4D108A9CD03}" type="slidenum">
              <a:rPr lang="pt-BR"/>
              <a:pPr/>
              <a:t>36</a:t>
            </a:fld>
            <a:endParaRPr lang="pt-BR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10052-BF68-4C9D-8841-30D544FBE885}" type="slidenum">
              <a:rPr lang="pt-BR"/>
              <a:pPr/>
              <a:t>37</a:t>
            </a:fld>
            <a:endParaRPr lang="pt-BR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6AF1D-2C73-4432-8152-4DCCBA04443E}" type="slidenum">
              <a:rPr lang="pt-BR"/>
              <a:pPr/>
              <a:t>40</a:t>
            </a:fld>
            <a:endParaRPr lang="pt-BR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E2EB5-9DDA-45E7-8380-CF2105FD3D6C}" type="slidenum">
              <a:rPr lang="pt-BR"/>
              <a:pPr/>
              <a:t>41</a:t>
            </a:fld>
            <a:endParaRPr lang="pt-BR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A154A-1D47-4960-88DE-7D5065217031}" type="slidenum">
              <a:rPr lang="pt-BR"/>
              <a:pPr/>
              <a:t>42</a:t>
            </a:fld>
            <a:endParaRPr lang="pt-BR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39537" cy="35109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4877-8493-4E42-B486-6E4A771AEDC2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F77-088B-4EB2-8D4F-E7F969A9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19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4877-8493-4E42-B486-6E4A771AEDC2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F77-088B-4EB2-8D4F-E7F969A9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41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4877-8493-4E42-B486-6E4A771AEDC2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F77-088B-4EB2-8D4F-E7F969A9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6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2735263" y="6642100"/>
            <a:ext cx="4543425" cy="215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Luzia Vidal de Souza – UFPR – Meta-Heurísticas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8064500" y="5805488"/>
            <a:ext cx="622300" cy="900112"/>
          </a:xfrm>
        </p:spPr>
        <p:txBody>
          <a:bodyPr/>
          <a:lstStyle>
            <a:lvl1pPr>
              <a:defRPr/>
            </a:lvl1pPr>
          </a:lstStyle>
          <a:p>
            <a:fld id="{8F8716DE-83B0-42AD-A81D-E2F6E050420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99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2735263" y="6642100"/>
            <a:ext cx="4543425" cy="215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Luzia Vidal de Souza – UFPR – Meta-Heurísticas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8064500" y="5805488"/>
            <a:ext cx="622300" cy="900112"/>
          </a:xfrm>
        </p:spPr>
        <p:txBody>
          <a:bodyPr/>
          <a:lstStyle>
            <a:lvl1pPr>
              <a:defRPr/>
            </a:lvl1pPr>
          </a:lstStyle>
          <a:p>
            <a:fld id="{42C486D9-2A10-4C36-9042-8FB30CADA0D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63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480" y="504053"/>
            <a:ext cx="7804800" cy="114204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672480" y="1906761"/>
            <a:ext cx="7804800" cy="4317573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38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4877-8493-4E42-B486-6E4A771AEDC2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F77-088B-4EB2-8D4F-E7F969A9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76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4877-8493-4E42-B486-6E4A771AEDC2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F77-088B-4EB2-8D4F-E7F969A9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52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4877-8493-4E42-B486-6E4A771AEDC2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F77-088B-4EB2-8D4F-E7F969A9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32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4877-8493-4E42-B486-6E4A771AEDC2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F77-088B-4EB2-8D4F-E7F969A9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6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4877-8493-4E42-B486-6E4A771AEDC2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F77-088B-4EB2-8D4F-E7F969A9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68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4877-8493-4E42-B486-6E4A771AEDC2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F77-088B-4EB2-8D4F-E7F969A9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57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4877-8493-4E42-B486-6E4A771AEDC2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F77-088B-4EB2-8D4F-E7F969A9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52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4877-8493-4E42-B486-6E4A771AEDC2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DF77-088B-4EB2-8D4F-E7F969A9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40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4877-8493-4E42-B486-6E4A771AEDC2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6DF77-088B-4EB2-8D4F-E7F969A95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62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72481" y="544377"/>
            <a:ext cx="7807680" cy="564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1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900">
                <a:cs typeface="Arial Unicode MS" charset="0"/>
              </a:rPr>
              <a:t>Métodos Populacionais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544377"/>
            <a:ext cx="780768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Observações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906761"/>
            <a:ext cx="7807680" cy="4238365"/>
          </a:xfrm>
          <a:ln/>
        </p:spPr>
        <p:txBody>
          <a:bodyPr>
            <a:normAutofit fontScale="92500" lnSpcReduction="10000"/>
          </a:bodyPr>
          <a:lstStyle/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O processo de avaliar é feito para producir novos ..</a:t>
            </a: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AEs diferem em como é feita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Breed.. producir os filhos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Join..nova população</a:t>
            </a: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Breed: 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Seleção de pais 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Modificação..Mutação ou Recombinação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Join...Substituição dos pais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0" y="128174"/>
            <a:ext cx="8229600" cy="1434391"/>
          </a:xfrm>
          <a:ln/>
        </p:spPr>
        <p:txBody>
          <a:bodyPr lIns="81639" tIns="42452" rIns="81639" bIns="42452"/>
          <a:lstStyle/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Visão Geral do</a:t>
            </a:r>
            <a:br>
              <a:rPr lang="pt-BR"/>
            </a:br>
            <a:r>
              <a:rPr lang="pt-BR"/>
              <a:t>Algoritmo Evolucionário</a:t>
            </a:r>
          </a:p>
        </p:txBody>
      </p:sp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208960" y="2209192"/>
            <a:ext cx="2819520" cy="1143480"/>
          </a:xfrm>
          <a:prstGeom prst="ellipse">
            <a:avLst/>
          </a:prstGeom>
          <a:solidFill>
            <a:srgbClr val="FFFF99"/>
          </a:solidFill>
          <a:ln w="936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200">
                <a:solidFill>
                  <a:srgbClr val="000000"/>
                </a:solidFill>
                <a:latin typeface="Tahoma" pitchFamily="32" charset="0"/>
              </a:rPr>
              <a:t>população de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200" b="1">
                <a:solidFill>
                  <a:srgbClr val="000000"/>
                </a:solidFill>
                <a:latin typeface="Tahoma" pitchFamily="32" charset="0"/>
              </a:rPr>
              <a:t>pais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208960" y="5334321"/>
            <a:ext cx="2819520" cy="1143480"/>
          </a:xfrm>
          <a:prstGeom prst="ellipse">
            <a:avLst/>
          </a:prstGeom>
          <a:solidFill>
            <a:srgbClr val="FFFF99"/>
          </a:solidFill>
          <a:ln w="936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200">
                <a:solidFill>
                  <a:srgbClr val="000000"/>
                </a:solidFill>
                <a:latin typeface="Tahoma" pitchFamily="32" charset="0"/>
              </a:rPr>
              <a:t>população de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200" b="1">
                <a:solidFill>
                  <a:srgbClr val="000000"/>
                </a:solidFill>
                <a:latin typeface="Tahoma" pitchFamily="32" charset="0"/>
              </a:rPr>
              <a:t>filhos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5400000">
            <a:off x="3202516" y="3581692"/>
            <a:ext cx="838168" cy="685440"/>
          </a:xfrm>
          <a:prstGeom prst="rightArrow">
            <a:avLst>
              <a:gd name="adj1" fmla="val 52315"/>
              <a:gd name="adj2" fmla="val 64961"/>
            </a:avLst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pt-BR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7086241" y="5563305"/>
            <a:ext cx="1828800" cy="685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36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200">
                <a:solidFill>
                  <a:srgbClr val="000000"/>
                </a:solidFill>
                <a:latin typeface="Tahoma" pitchFamily="32" charset="0"/>
              </a:rPr>
              <a:t>solução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rot="5400000">
            <a:off x="3202516" y="4496189"/>
            <a:ext cx="838168" cy="685440"/>
          </a:xfrm>
          <a:prstGeom prst="rightArrow">
            <a:avLst>
              <a:gd name="adj1" fmla="val 52315"/>
              <a:gd name="adj2" fmla="val 64961"/>
            </a:avLst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pt-BR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3505328"/>
            <a:ext cx="3124800" cy="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pt-BR" sz="3300">
                <a:solidFill>
                  <a:srgbClr val="FF6600"/>
                </a:solidFill>
                <a:latin typeface="Tahoma" pitchFamily="32" charset="0"/>
              </a:rPr>
              <a:t>seleção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4419825"/>
            <a:ext cx="3123360" cy="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pt-BR" sz="3300">
                <a:solidFill>
                  <a:srgbClr val="FF6600"/>
                </a:solidFill>
                <a:latin typeface="Tahoma" pitchFamily="32" charset="0"/>
              </a:rPr>
              <a:t>recombinação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5181120" y="5563305"/>
            <a:ext cx="1752480" cy="685512"/>
          </a:xfrm>
          <a:prstGeom prst="rightArrow">
            <a:avLst>
              <a:gd name="adj1" fmla="val 58796"/>
              <a:gd name="adj2" fmla="val 77116"/>
            </a:avLst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pt-BR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flipV="1">
            <a:off x="5181120" y="2056536"/>
            <a:ext cx="1143360" cy="4038184"/>
          </a:xfrm>
          <a:prstGeom prst="curvedLeftArrow">
            <a:avLst>
              <a:gd name="adj1" fmla="val 38258"/>
              <a:gd name="adj2" fmla="val 108887"/>
              <a:gd name="adj3" fmla="val 33333"/>
            </a:avLst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População Inicial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4329"/>
            <a:ext cx="8228160" cy="4444307"/>
          </a:xfrm>
          <a:ln/>
        </p:spPr>
        <p:txBody>
          <a:bodyPr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Criar indivíduos aleatoriamente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Se você conhece boas regiões crie nessas regiões...bias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Seja cuidadoso porque pode ser que essas regiões não sejam as melhores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Inclua um grau significante de aleatoriedade uniforme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313953"/>
            <a:ext cx="8228160" cy="1062832"/>
          </a:xfrm>
          <a:ln/>
        </p:spPr>
        <p:txBody>
          <a:bodyPr tIns="102865"/>
          <a:lstStyle/>
          <a:p>
            <a:pPr>
              <a:lnSpc>
                <a:spcPct val="75000"/>
              </a:lnSpc>
              <a:spcBef>
                <a:spcPts val="635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3300" b="1"/>
              <a:t>Estratégias Evolutivas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4329"/>
            <a:ext cx="8228160" cy="4444307"/>
          </a:xfrm>
          <a:ln/>
        </p:spPr>
        <p:txBody>
          <a:bodyPr tIns="102865"/>
          <a:lstStyle/>
          <a:p>
            <a:pPr marL="391686" indent="-292325">
              <a:lnSpc>
                <a:spcPct val="75000"/>
              </a:lnSpc>
              <a:spcBef>
                <a:spcPts val="635"/>
              </a:spcBef>
              <a:spcAft>
                <a:spcPct val="0"/>
              </a:spcAft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pt-BR" sz="3300" b="1"/>
          </a:p>
          <a:p>
            <a:pPr marL="391686" indent="-292325">
              <a:lnSpc>
                <a:spcPct val="75000"/>
              </a:lnSpc>
              <a:spcBef>
                <a:spcPts val="635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pt-BR"/>
              <a:t>Desenvolvida por Rechenberg, Schwefel, etc. em 1960.</a:t>
            </a:r>
          </a:p>
          <a:p>
            <a:pPr marL="391686" indent="-292325">
              <a:lnSpc>
                <a:spcPct val="75000"/>
              </a:lnSpc>
              <a:spcBef>
                <a:spcPts val="635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pt-BR"/>
              <a:t>Foco: Otimização de parâmetros de valores reais</a:t>
            </a:r>
          </a:p>
          <a:p>
            <a:pPr marL="391686" indent="-292325">
              <a:lnSpc>
                <a:spcPct val="75000"/>
              </a:lnSpc>
              <a:spcBef>
                <a:spcPts val="635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pt-BR"/>
              <a:t>Individuo: vetor de parâmetros de valores reais</a:t>
            </a:r>
          </a:p>
          <a:p>
            <a:pPr marL="391686" indent="-292325">
              <a:lnSpc>
                <a:spcPct val="75000"/>
              </a:lnSpc>
              <a:spcBef>
                <a:spcPts val="635"/>
              </a:spcBef>
              <a:spcAft>
                <a:spcPct val="0"/>
              </a:spcAft>
              <a:buSzPct val="4500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pt-BR" sz="2500"/>
          </a:p>
          <a:p>
            <a:pPr marL="391686" indent="-292325">
              <a:lnSpc>
                <a:spcPct val="75000"/>
              </a:lnSpc>
              <a:spcBef>
                <a:spcPts val="635"/>
              </a:spcBef>
              <a:spcAft>
                <a:spcPct val="0"/>
              </a:spcAft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endParaRPr lang="pt-BR" sz="25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Algoritmo (</a:t>
            </a:r>
            <a:r>
              <a:rPr lang="pt-BR">
                <a:cs typeface="Arial" charset="0"/>
              </a:rPr>
              <a:t>µ</a:t>
            </a:r>
            <a:r>
              <a:rPr lang="pt-BR"/>
              <a:t>,</a:t>
            </a:r>
            <a:r>
              <a:rPr lang="pt-BR">
                <a:cs typeface="Arial" charset="0"/>
              </a:rPr>
              <a:t>λ</a:t>
            </a:r>
            <a:r>
              <a:rPr lang="pt-BR"/>
              <a:t>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4329"/>
            <a:ext cx="8228160" cy="4444307"/>
          </a:xfrm>
          <a:ln/>
        </p:spPr>
        <p:txBody>
          <a:bodyPr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Inicia com uma população </a:t>
            </a:r>
            <a:r>
              <a:rPr lang="pt-BR">
                <a:cs typeface="Arial" charset="0"/>
              </a:rPr>
              <a:t>λ, aleatoria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Iterar</a:t>
            </a:r>
          </a:p>
          <a:p>
            <a:pPr marL="781932" lvl="1" indent="-292325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Avaliação de Fitness</a:t>
            </a:r>
          </a:p>
          <a:p>
            <a:pPr marL="781932" lvl="1" indent="-292325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Os  μ melhores ficam (seleção por truncamento)</a:t>
            </a:r>
          </a:p>
          <a:p>
            <a:pPr marL="781932" lvl="1" indent="-292325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Cada indivíduo gera filhos </a:t>
            </a:r>
            <a:r>
              <a:rPr lang="pt-BR">
                <a:cs typeface="Arial" charset="0"/>
              </a:rPr>
              <a:t>λ/μ </a:t>
            </a:r>
            <a:r>
              <a:rPr lang="pt-BR"/>
              <a:t>(mutação)</a:t>
            </a:r>
          </a:p>
          <a:p>
            <a:pPr marL="781932" lvl="1" indent="-292325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Os filhos substituem os pais, que são descartados</a:t>
            </a:r>
          </a:p>
          <a:p>
            <a:pPr marL="781932" lvl="1" indent="-292325"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29"/>
            <a:ext cx="9142560" cy="529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Algoritmo (</a:t>
            </a:r>
            <a:r>
              <a:rPr lang="pt-BR">
                <a:cs typeface="Arial" charset="0"/>
              </a:rPr>
              <a:t>µ</a:t>
            </a:r>
            <a:r>
              <a:rPr lang="pt-BR"/>
              <a:t>,</a:t>
            </a:r>
            <a:r>
              <a:rPr lang="pt-BR">
                <a:cs typeface="Arial" charset="0"/>
              </a:rPr>
              <a:t>λ</a:t>
            </a:r>
            <a:r>
              <a:rPr lang="pt-BR"/>
              <a:t>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4329"/>
            <a:ext cx="8228160" cy="4444307"/>
          </a:xfrm>
          <a:ln/>
        </p:spPr>
        <p:txBody>
          <a:bodyPr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Exploração x Explotação</a:t>
            </a:r>
          </a:p>
          <a:p>
            <a:pPr marL="781932" lvl="1" indent="-292325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>
                <a:cs typeface="Arial" charset="0"/>
              </a:rPr>
              <a:t>λ, controla numero de amostras de cada individuo, para valores altos busca aleatoria</a:t>
            </a:r>
          </a:p>
          <a:p>
            <a:pPr marL="781932" lvl="1" indent="-292325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 Μ controla seleção, isto é, explotação dos melhores indivíduos que sobrevivem</a:t>
            </a:r>
          </a:p>
          <a:p>
            <a:pPr marL="781932" lvl="1" indent="-292325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O grau de mutação, vizinhança maior ou menor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Mutação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endParaRPr lang="pt-B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1" y="1283175"/>
            <a:ext cx="6204960" cy="377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0" y="5034768"/>
            <a:ext cx="7007040" cy="116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Taxa de Mutação Adaptativa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4328"/>
            <a:ext cx="8228160" cy="9349462"/>
          </a:xfrm>
          <a:ln/>
        </p:spPr>
        <p:txBody>
          <a:bodyPr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400">
                <a:cs typeface="Arial" charset="0"/>
              </a:rPr>
              <a:t>σ</a:t>
            </a:r>
            <a:r>
              <a:rPr lang="pt-BR" sz="2400" baseline="33000">
                <a:cs typeface="Arial" charset="0"/>
              </a:rPr>
              <a:t>2</a:t>
            </a:r>
            <a:r>
              <a:rPr lang="pt-BR" sz="2400">
                <a:cs typeface="Arial" charset="0"/>
              </a:rPr>
              <a:t>, mudar conforme sucessos, mas exploração ou explotação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400">
                <a:cs typeface="Arial" charset="0"/>
              </a:rPr>
              <a:t>Operadores auto-adaptativos, evoluem junto com os indivíduos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400">
                <a:cs typeface="Arial" charset="0"/>
              </a:rPr>
              <a:t>Regra 1-5,  Ingo Rechenberg:</a:t>
            </a:r>
          </a:p>
          <a:p>
            <a:pPr marL="1346420" lvl="1" indent="-515528">
              <a:buFont typeface="Times New Roman" pitchFamily="16" charset="0"/>
              <a:buChar char="–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>
                <a:cs typeface="Arial" charset="0"/>
              </a:rPr>
              <a:t>Se mais de 1/5 dos filhos são de melhor qualidade que os pais, explotação de um otimo local, aumentar σ</a:t>
            </a:r>
            <a:r>
              <a:rPr lang="pt-BR" sz="2200" baseline="33000">
                <a:cs typeface="Arial" charset="0"/>
              </a:rPr>
              <a:t>2</a:t>
            </a:r>
            <a:r>
              <a:rPr lang="pt-BR" sz="2200">
                <a:cs typeface="Arial" charset="0"/>
              </a:rPr>
              <a:t> </a:t>
            </a:r>
          </a:p>
          <a:p>
            <a:pPr marL="1346420" lvl="1" indent="-515528">
              <a:buFont typeface="Times New Roman" pitchFamily="16" charset="0"/>
              <a:buChar char="–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>
                <a:cs typeface="Arial" charset="0"/>
              </a:rPr>
              <a:t>Se menos de 1/5 dos filhos  são de melhor qualidade que os pais, muita exloração, dimuir σ</a:t>
            </a:r>
            <a:r>
              <a:rPr lang="pt-BR" sz="2200" baseline="33000">
                <a:cs typeface="Arial" charset="0"/>
              </a:rPr>
              <a:t>2</a:t>
            </a:r>
            <a:r>
              <a:rPr lang="pt-BR" sz="2200">
                <a:cs typeface="Arial" charset="0"/>
              </a:rPr>
              <a:t>  </a:t>
            </a:r>
          </a:p>
          <a:p>
            <a:pPr marL="1346420" lvl="1" indent="-515528">
              <a:buFont typeface="Times New Roman" pitchFamily="16" charset="0"/>
              <a:buChar char="–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>
                <a:cs typeface="Arial" charset="0"/>
              </a:rPr>
              <a:t>Se exatamente 1/5 dos filhos são de melhor qualidade que os pais, não mude nada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Historia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Programação Evolutiva:</a:t>
            </a:r>
          </a:p>
          <a:p>
            <a:r>
              <a:rPr lang="pt-BR" dirty="0"/>
              <a:t>Desenvolvida por Fogel in 1960</a:t>
            </a:r>
          </a:p>
          <a:p>
            <a:r>
              <a:rPr lang="pt-BR" dirty="0"/>
              <a:t>Objetivo: evoluir comportamento inteligente</a:t>
            </a:r>
          </a:p>
          <a:p>
            <a:r>
              <a:rPr lang="pt-BR" dirty="0"/>
              <a:t>Indivíduos: Maquina de estado finita, grafos</a:t>
            </a:r>
          </a:p>
          <a:p>
            <a:r>
              <a:rPr lang="pt-BR" dirty="0"/>
              <a:t>Filhos via mutação das MEF</a:t>
            </a:r>
          </a:p>
          <a:p>
            <a:r>
              <a:rPr lang="pt-BR" dirty="0"/>
              <a:t>M pais, M filhos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606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544377"/>
            <a:ext cx="780768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Métodos Populacionais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906761"/>
            <a:ext cx="7807680" cy="4238365"/>
          </a:xfrm>
          <a:ln/>
        </p:spPr>
        <p:txBody>
          <a:bodyPr/>
          <a:lstStyle/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Mantém um conjunto de soluções candidatas e não só uma solução</a:t>
            </a: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Cada solução será modificada e avaliada </a:t>
            </a: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Hill-Climbing paralelos ??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Uma solução afeta a outra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Soluções ruins podem ser descartadas ou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Mover para as soluções boas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Historia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b="1" dirty="0"/>
              <a:t>Algoritmos Genéticos</a:t>
            </a:r>
            <a:r>
              <a:rPr lang="pt-BR" sz="2800" dirty="0"/>
              <a:t>:</a:t>
            </a:r>
          </a:p>
          <a:p>
            <a:r>
              <a:rPr lang="pt-BR" sz="2800" dirty="0"/>
              <a:t>Desenvolvidos por </a:t>
            </a:r>
            <a:r>
              <a:rPr lang="pt-BR" sz="2800" dirty="0" err="1"/>
              <a:t>Holland</a:t>
            </a:r>
            <a:r>
              <a:rPr lang="pt-BR" sz="2800" dirty="0"/>
              <a:t> em 1960s</a:t>
            </a:r>
          </a:p>
          <a:p>
            <a:r>
              <a:rPr lang="pt-BR" sz="2800" dirty="0"/>
              <a:t>Objetivo: robustos, sistemas adaptativos </a:t>
            </a:r>
          </a:p>
          <a:p>
            <a:r>
              <a:rPr lang="pt-BR" sz="2800" dirty="0"/>
              <a:t>Utiliza uma codificação “genética” de pontos</a:t>
            </a:r>
          </a:p>
          <a:p>
            <a:r>
              <a:rPr lang="pt-BR" sz="2800" dirty="0"/>
              <a:t>Similar a Estratégias Evolutivas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18997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23900"/>
            <a:ext cx="89249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558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A0939F-2A18-4758-9FF1-00248763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80" y="2220030"/>
            <a:ext cx="8317440" cy="241794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BE8ADCF-09A9-4946-82C3-58519D11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293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7DA66-9034-4670-A367-26401075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Cruzamento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239465F-FE6F-4850-A7E6-2587E1560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880" y="2401131"/>
            <a:ext cx="7428240" cy="29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14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Cruzamento</a:t>
            </a:r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AD4B727-A5BC-411E-B467-4BE2B1CA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6949440" cy="47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6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3821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283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604448" cy="419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Cruzamento Uniforme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147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C69991-84FE-458D-9A00-97F178E8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20" y="1288080"/>
            <a:ext cx="6388560" cy="42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69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9764"/>
            <a:ext cx="8604447" cy="251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59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FF738F4-F192-46A3-BC77-AF48BCB83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60" y="1559970"/>
            <a:ext cx="7127280" cy="37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2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504053"/>
            <a:ext cx="780768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Computação Evolutiva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906760"/>
            <a:ext cx="7807680" cy="4320454"/>
          </a:xfrm>
          <a:ln/>
        </p:spPr>
        <p:txBody>
          <a:bodyPr>
            <a:normAutofit fontScale="92500" lnSpcReduction="20000"/>
          </a:bodyPr>
          <a:lstStyle/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Inspiração libre de conceitos da biologia, genetica e evolução</a:t>
            </a: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Originam algoritmos evolutivos (AEs)</a:t>
            </a: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A maoria dos Eas: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Generacionais : atualizam a população uma vez a cada iteração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“ Steady-State”: Atualizam poucas soluções a cada iteração</a:t>
            </a:r>
          </a:p>
          <a:p>
            <a:pPr marL="390246" indent="-293764">
              <a:lnSpc>
                <a:spcPct val="112000"/>
              </a:lnSpc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pt-BR" sz="1000">
              <a:latin typeface="URWPalladioL-Roma" pitchFamily="32" charset="0"/>
            </a:endParaRP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Aes: Algoritmos Geneticos (AG), Estategias Evolutivas (EE)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Cruzamento x Mutação Global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8768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732240" y="4725144"/>
            <a:ext cx="158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Building blocks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732240" y="5589240"/>
            <a:ext cx="8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linkage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4321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37717" cy="36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04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35664-B9C3-4655-96A2-E7E04621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425EAE-9FBF-4C18-A84E-7CD25598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Truncamento</a:t>
            </a:r>
          </a:p>
          <a:p>
            <a:pPr lvl="1"/>
            <a:r>
              <a:rPr lang="pt-BR" dirty="0"/>
              <a:t>Em EE, nós simplesmente ignoramos todos, exceto os melhores indivíduos, um procedimento conhecido como seleção de truncamento. </a:t>
            </a:r>
          </a:p>
          <a:p>
            <a:r>
              <a:rPr lang="pt-BR" dirty="0"/>
              <a:t>Em AG mais opções: </a:t>
            </a:r>
          </a:p>
          <a:p>
            <a:pPr lvl="1"/>
            <a:r>
              <a:rPr lang="pt-BR" dirty="0"/>
              <a:t>O procedimento </a:t>
            </a:r>
            <a:r>
              <a:rPr lang="pt-BR" dirty="0" err="1"/>
              <a:t>SelectWithReplacement</a:t>
            </a:r>
            <a:r>
              <a:rPr lang="pt-BR" dirty="0"/>
              <a:t> pode (por acaso) escolher certos indivíduos uma e outra vez, e também pode (por acaso) ocasionalmente selecionar alguns indivíduos de baixa aptidão física. </a:t>
            </a:r>
          </a:p>
          <a:p>
            <a:r>
              <a:rPr lang="pt-BR" dirty="0"/>
              <a:t>Em um EE, um indivíduo é o pai de um número fixo e predefinido de filhos.</a:t>
            </a:r>
          </a:p>
        </p:txBody>
      </p:sp>
    </p:spTree>
    <p:extLst>
      <p:ext uri="{BB962C8B-B14F-4D97-AF65-F5344CB8AC3E}">
        <p14:creationId xmlns:p14="http://schemas.microsoft.com/office/powerpoint/2010/main" val="914310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Luzia Vidal de Souza – UFPR – Meta-Heurísticas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Seleção Proporcional - Roleta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628775"/>
            <a:ext cx="7197725" cy="4313238"/>
          </a:xfrm>
        </p:spPr>
        <p:txBody>
          <a:bodyPr/>
          <a:lstStyle/>
          <a:p>
            <a:r>
              <a:rPr lang="pt-BR" sz="2100" dirty="0"/>
              <a:t>Especifica a probabilidade de que cada indivíduo seja selecionado para a próxima geração</a:t>
            </a:r>
          </a:p>
          <a:p>
            <a:pPr>
              <a:buFont typeface="Wingdings" pitchFamily="2" charset="2"/>
              <a:buNone/>
            </a:pPr>
            <a:r>
              <a:rPr lang="pt-BR" sz="2100" dirty="0"/>
              <a:t> </a:t>
            </a:r>
          </a:p>
          <a:p>
            <a:pPr>
              <a:buFont typeface="Wingdings" pitchFamily="2" charset="2"/>
              <a:buNone/>
            </a:pPr>
            <a:endParaRPr lang="pt-BR" sz="2100" dirty="0"/>
          </a:p>
          <a:p>
            <a:pPr>
              <a:buFont typeface="Wingdings" pitchFamily="2" charset="2"/>
              <a:buNone/>
            </a:pPr>
            <a:endParaRPr lang="pt-BR" sz="2100" dirty="0"/>
          </a:p>
          <a:p>
            <a:pPr>
              <a:buFont typeface="Wingdings" pitchFamily="2" charset="2"/>
              <a:buNone/>
            </a:pPr>
            <a:endParaRPr lang="pt-BR" sz="2100" i="1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t-BR" sz="2100" i="1" dirty="0">
                <a:latin typeface="Times New Roman" pitchFamily="18" charset="0"/>
              </a:rPr>
              <a:t>       </a:t>
            </a:r>
            <a:r>
              <a:rPr lang="pt-BR" sz="2100" i="1" dirty="0" err="1">
                <a:latin typeface="Times New Roman" pitchFamily="18" charset="0"/>
              </a:rPr>
              <a:t>f</a:t>
            </a:r>
            <a:r>
              <a:rPr lang="pt-BR" sz="2100" i="1" baseline="-25000" dirty="0" err="1">
                <a:latin typeface="Times New Roman" pitchFamily="18" charset="0"/>
              </a:rPr>
              <a:t>i</a:t>
            </a:r>
            <a:r>
              <a:rPr lang="pt-BR" sz="2100" dirty="0"/>
              <a:t> é o valor de aptidão do indivíduo</a:t>
            </a:r>
          </a:p>
          <a:p>
            <a:pPr>
              <a:buFont typeface="Wingdings" pitchFamily="2" charset="2"/>
              <a:buNone/>
            </a:pPr>
            <a:r>
              <a:rPr lang="pt-BR" sz="21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pt-BR" sz="2100" dirty="0"/>
              <a:t>            - valor acumulado de aptidão de todos os</a:t>
            </a:r>
          </a:p>
          <a:p>
            <a:pPr>
              <a:buFont typeface="Wingdings" pitchFamily="2" charset="2"/>
              <a:buNone/>
            </a:pPr>
            <a:r>
              <a:rPr lang="pt-BR" sz="2100" dirty="0"/>
              <a:t>              indivíduos da população (</a:t>
            </a:r>
            <a:r>
              <a:rPr lang="pt-BR" sz="2100" i="1" dirty="0">
                <a:latin typeface="Times New Roman" pitchFamily="18" charset="0"/>
              </a:rPr>
              <a:t>n</a:t>
            </a:r>
            <a:r>
              <a:rPr lang="pt-BR" sz="2100" dirty="0"/>
              <a:t>)</a:t>
            </a:r>
          </a:p>
        </p:txBody>
      </p:sp>
      <p:graphicFrame>
        <p:nvGraphicFramePr>
          <p:cNvPr id="109574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08513" y="2492375"/>
          <a:ext cx="13970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4" imgW="1396800" imgH="1384200" progId="Equation.DSMT4">
                  <p:embed/>
                </p:oleObj>
              </mc:Choice>
              <mc:Fallback>
                <p:oleObj name="Equation" r:id="rId4" imgW="1396800" imgH="13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2492375"/>
                        <a:ext cx="13970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09578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1435046"/>
              </p:ext>
            </p:extLst>
          </p:nvPr>
        </p:nvGraphicFramePr>
        <p:xfrm>
          <a:off x="1547664" y="4538344"/>
          <a:ext cx="5080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6" imgW="698400" imgH="939600" progId="Equation.DSMT4">
                  <p:embed/>
                </p:oleObj>
              </mc:Choice>
              <mc:Fallback>
                <p:oleObj name="Equation" r:id="rId6" imgW="6984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538344"/>
                        <a:ext cx="508000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8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Luzia Vidal de Souza – UFPR – Meta-Heurísticas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Roleta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592263"/>
            <a:ext cx="7197725" cy="4824412"/>
          </a:xfrm>
        </p:spPr>
        <p:txBody>
          <a:bodyPr/>
          <a:lstStyle/>
          <a:p>
            <a:r>
              <a:rPr lang="pt-BR" sz="2100"/>
              <a:t>Cada indivíduo da população recebe uma porção da roleta proporcional ao seu valor </a:t>
            </a:r>
            <a:r>
              <a:rPr lang="pt-BR" sz="2100" i="1">
                <a:latin typeface="Times New Roman" pitchFamily="18" charset="0"/>
              </a:rPr>
              <a:t>p</a:t>
            </a:r>
            <a:r>
              <a:rPr lang="pt-BR" sz="2100" i="1" baseline="-25000">
                <a:latin typeface="Times New Roman" pitchFamily="18" charset="0"/>
              </a:rPr>
              <a:t>i</a:t>
            </a:r>
            <a:r>
              <a:rPr lang="pt-BR" sz="2100"/>
              <a:t>;</a:t>
            </a:r>
          </a:p>
          <a:p>
            <a:endParaRPr lang="pt-BR" sz="2100"/>
          </a:p>
          <a:p>
            <a:endParaRPr lang="pt-BR" sz="2100"/>
          </a:p>
          <a:p>
            <a:endParaRPr lang="pt-BR" sz="2100"/>
          </a:p>
          <a:p>
            <a:endParaRPr lang="pt-BR" sz="2100"/>
          </a:p>
          <a:p>
            <a:endParaRPr lang="pt-BR" sz="2100"/>
          </a:p>
          <a:p>
            <a:endParaRPr lang="pt-BR" sz="2100"/>
          </a:p>
          <a:p>
            <a:endParaRPr lang="pt-BR" sz="2100"/>
          </a:p>
          <a:p>
            <a:r>
              <a:rPr lang="pt-BR" sz="2100"/>
              <a:t>O sorteio dos elementos é feito através de um </a:t>
            </a:r>
            <a:r>
              <a:rPr lang="pt-BR" sz="2100">
                <a:solidFill>
                  <a:schemeClr val="hlink"/>
                </a:solidFill>
              </a:rPr>
              <a:t>“</a:t>
            </a:r>
            <a:r>
              <a:rPr lang="pt-BR" sz="2100" b="1">
                <a:solidFill>
                  <a:schemeClr val="hlink"/>
                </a:solidFill>
              </a:rPr>
              <a:t>jogo de roleta”</a:t>
            </a:r>
            <a:r>
              <a:rPr lang="pt-BR" sz="2100">
                <a:solidFill>
                  <a:schemeClr val="hlink"/>
                </a:solidFill>
              </a:rPr>
              <a:t>,</a:t>
            </a:r>
            <a:r>
              <a:rPr lang="pt-BR" sz="2100"/>
              <a:t> onde a probabilidade de cada indivíduo ser selecionado é proporcional ao seu </a:t>
            </a:r>
            <a:r>
              <a:rPr lang="pt-BR" sz="2100" i="1"/>
              <a:t>fitness</a:t>
            </a:r>
            <a:r>
              <a:rPr lang="pt-BR" sz="2100"/>
              <a:t>.</a:t>
            </a:r>
          </a:p>
          <a:p>
            <a:endParaRPr lang="pt-BR" sz="2100"/>
          </a:p>
        </p:txBody>
      </p:sp>
      <p:pic>
        <p:nvPicPr>
          <p:cNvPr id="1157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28888"/>
            <a:ext cx="3048000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2241550"/>
            <a:ext cx="46863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Luzia Vidal de Souza – UFPR – Meta-Heurísticas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Roleta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558087" cy="4114800"/>
          </a:xfrm>
        </p:spPr>
        <p:txBody>
          <a:bodyPr/>
          <a:lstStyle/>
          <a:p>
            <a:r>
              <a:rPr lang="pt-BR" dirty="0"/>
              <a:t>Pode ocorrer que os indivíduos que possuem melhor </a:t>
            </a:r>
            <a:r>
              <a:rPr lang="pt-BR" i="1" dirty="0"/>
              <a:t>fitness</a:t>
            </a:r>
            <a:r>
              <a:rPr lang="pt-BR" dirty="0"/>
              <a:t> não sejam selecionados, pois sua chance de escolha não é de 100%;</a:t>
            </a:r>
          </a:p>
          <a:p>
            <a:r>
              <a:rPr lang="pt-BR" dirty="0"/>
              <a:t>Porem eles são selecionados mas frequentemente</a:t>
            </a:r>
          </a:p>
        </p:txBody>
      </p:sp>
    </p:spTree>
    <p:extLst>
      <p:ext uri="{BB962C8B-B14F-4D97-AF65-F5344CB8AC3E}">
        <p14:creationId xmlns:p14="http://schemas.microsoft.com/office/powerpoint/2010/main" val="40769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Luzia Vidal de Souza – UFPR – Meta-Heurísticas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Ranking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214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100"/>
              <a:t>Os indivíduos são ordenados de acordo com seu </a:t>
            </a:r>
            <a:r>
              <a:rPr lang="pt-BR" sz="2100" i="1"/>
              <a:t>fitness</a:t>
            </a:r>
            <a:r>
              <a:rPr lang="pt-BR" sz="2100"/>
              <a:t>;</a:t>
            </a:r>
          </a:p>
          <a:p>
            <a:pPr lvl="1">
              <a:lnSpc>
                <a:spcPct val="80000"/>
              </a:lnSpc>
            </a:pPr>
            <a:r>
              <a:rPr lang="pt-BR" sz="1900"/>
              <a:t>Indivíduo menos adaptado -&gt; valor 1</a:t>
            </a:r>
          </a:p>
          <a:p>
            <a:pPr lvl="1">
              <a:lnSpc>
                <a:spcPct val="80000"/>
              </a:lnSpc>
            </a:pPr>
            <a:r>
              <a:rPr lang="pt-BR" sz="1900"/>
              <a:t>Indivíduo mais adaptado -&gt; valor igual número de indivíduos da população.</a:t>
            </a:r>
          </a:p>
          <a:p>
            <a:pPr>
              <a:lnSpc>
                <a:spcPct val="80000"/>
              </a:lnSpc>
            </a:pPr>
            <a:r>
              <a:rPr lang="pt-BR" sz="2100"/>
              <a:t>Em seguida, a cada indivíduo </a:t>
            </a:r>
            <a:r>
              <a:rPr lang="pt-BR" sz="2100" i="1">
                <a:latin typeface="Times New Roman" pitchFamily="18" charset="0"/>
              </a:rPr>
              <a:t>i</a:t>
            </a:r>
            <a:r>
              <a:rPr lang="pt-BR" sz="2100"/>
              <a:t> é associada uma probabilidade </a:t>
            </a:r>
            <a:r>
              <a:rPr lang="pt-BR" sz="2100" i="1">
                <a:latin typeface="Times New Roman" pitchFamily="18" charset="0"/>
              </a:rPr>
              <a:t>p</a:t>
            </a:r>
            <a:r>
              <a:rPr lang="pt-BR" sz="2100" i="1" baseline="-25000">
                <a:latin typeface="Times New Roman" pitchFamily="18" charset="0"/>
              </a:rPr>
              <a:t>i</a:t>
            </a:r>
            <a:r>
              <a:rPr lang="pt-BR" sz="2100"/>
              <a:t> de ser escolhido.</a:t>
            </a:r>
          </a:p>
          <a:p>
            <a:pPr lvl="1">
              <a:lnSpc>
                <a:spcPct val="80000"/>
              </a:lnSpc>
            </a:pPr>
            <a:endParaRPr lang="pt-BR" sz="1900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45910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573463"/>
            <a:ext cx="6375400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7" name="AutoShape 7"/>
          <p:cNvSpPr>
            <a:spLocks noChangeArrowheads="1"/>
          </p:cNvSpPr>
          <p:nvPr/>
        </p:nvSpPr>
        <p:spPr bwMode="auto">
          <a:xfrm>
            <a:off x="5076825" y="3357563"/>
            <a:ext cx="3060700" cy="1006475"/>
          </a:xfrm>
          <a:prstGeom prst="wedgeRoundRectCallout">
            <a:avLst>
              <a:gd name="adj1" fmla="val -60995"/>
              <a:gd name="adj2" fmla="val 45898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PT"/>
              <a:t>Problema de minimização menor fitness = maior probabilidade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9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7" grpId="0" animBg="1"/>
      <p:bldP spid="12288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Luzia Vidal de Souza – UFPR – Meta-Heurísticas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Torneio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9500" y="1827213"/>
            <a:ext cx="7604125" cy="4114800"/>
          </a:xfrm>
        </p:spPr>
        <p:txBody>
          <a:bodyPr/>
          <a:lstStyle/>
          <a:p>
            <a:r>
              <a:rPr lang="pt-BR"/>
              <a:t>Um número p de indivíduos da população é escolhido aleatoriamente para formar uma sub-população temporária;</a:t>
            </a:r>
          </a:p>
          <a:p>
            <a:endParaRPr lang="pt-BR"/>
          </a:p>
          <a:p>
            <a:r>
              <a:rPr lang="pt-BR"/>
              <a:t>Deste grupo, é selecionado o melhor indivíduo.</a:t>
            </a:r>
          </a:p>
        </p:txBody>
      </p:sp>
    </p:spTree>
    <p:extLst>
      <p:ext uri="{BB962C8B-B14F-4D97-AF65-F5344CB8AC3E}">
        <p14:creationId xmlns:p14="http://schemas.microsoft.com/office/powerpoint/2010/main" val="34361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Elitismo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Elitismo</a:t>
            </a:r>
            <a:r>
              <a:rPr lang="pt-BR" sz="2400" dirty="0"/>
              <a:t> (</a:t>
            </a:r>
            <a:r>
              <a:rPr lang="pt-BR" sz="2400" dirty="0" err="1"/>
              <a:t>Michalewicz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Schoemauer</a:t>
            </a:r>
            <a:r>
              <a:rPr lang="pt-BR" sz="2400" dirty="0"/>
              <a:t>, 1996)</a:t>
            </a:r>
            <a:r>
              <a:rPr lang="pt-BR" dirty="0"/>
              <a:t>, uma porcentagem da população com os melhores </a:t>
            </a:r>
            <a:r>
              <a:rPr lang="pt-BR" b="1" i="1" dirty="0">
                <a:solidFill>
                  <a:schemeClr val="tx2"/>
                </a:solidFill>
              </a:rPr>
              <a:t>fitness</a:t>
            </a:r>
            <a:r>
              <a:rPr lang="pt-BR" dirty="0"/>
              <a:t> é  preservada para a próxima geração automaticamente</a:t>
            </a:r>
          </a:p>
        </p:txBody>
      </p:sp>
    </p:spTree>
    <p:extLst>
      <p:ext uri="{BB962C8B-B14F-4D97-AF65-F5344CB8AC3E}">
        <p14:creationId xmlns:p14="http://schemas.microsoft.com/office/powerpoint/2010/main" val="2292611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E291CB2-4729-4CE7-BAE2-E3DDD272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00" y="793890"/>
            <a:ext cx="8002800" cy="52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0" y="273629"/>
            <a:ext cx="8229600" cy="1143480"/>
          </a:xfrm>
          <a:ln/>
        </p:spPr>
        <p:txBody>
          <a:bodyPr lIns="81639" tIns="42452" rIns="81639" bIns="42452"/>
          <a:lstStyle/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Ambientação</a:t>
            </a: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704641" y="4267168"/>
            <a:ext cx="1905120" cy="1814591"/>
          </a:xfrm>
          <a:prstGeom prst="cube">
            <a:avLst>
              <a:gd name="adj" fmla="val 25000"/>
            </a:avLst>
          </a:prstGeom>
          <a:solidFill>
            <a:srgbClr val="3366FF"/>
          </a:solidFill>
          <a:ln w="936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2" charset="0"/>
              </a:rPr>
              <a:t>Modelo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2" charset="0"/>
              </a:rPr>
              <a:t>Computa-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2" charset="0"/>
              </a:rPr>
              <a:t>cional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980000" y="4419824"/>
            <a:ext cx="3657600" cy="1600008"/>
          </a:xfrm>
          <a:prstGeom prst="curvedUpArrow">
            <a:avLst>
              <a:gd name="adj1" fmla="val 45725"/>
              <a:gd name="adj2" fmla="val 91449"/>
              <a:gd name="adj3" fmla="val 33333"/>
            </a:avLst>
          </a:prstGeom>
          <a:solidFill>
            <a:srgbClr val="C0C0C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pt-BR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6481" y="2819816"/>
            <a:ext cx="3199680" cy="304736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36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2" charset="0"/>
              </a:rPr>
              <a:t>Natureza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562721" y="2361848"/>
            <a:ext cx="3124800" cy="1828992"/>
          </a:xfrm>
          <a:prstGeom prst="curvedDownArrow">
            <a:avLst>
              <a:gd name="adj1" fmla="val 34173"/>
              <a:gd name="adj2" fmla="val 68346"/>
              <a:gd name="adj3" fmla="val 33333"/>
            </a:avLst>
          </a:prstGeom>
          <a:solidFill>
            <a:srgbClr val="C0C0C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pt-BR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190400" y="2056536"/>
            <a:ext cx="2437920" cy="2322964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360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2" charset="0"/>
              </a:rPr>
              <a:t>Modelo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2" charset="0"/>
              </a:rPr>
              <a:t>Biológico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70080" y="6145126"/>
            <a:ext cx="1909440" cy="36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pt-BR">
                <a:latin typeface="Tahoma" pitchFamily="32" charset="0"/>
              </a:rPr>
              <a:t>Teoria de Darwin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086241" y="1371025"/>
            <a:ext cx="1879200" cy="9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pt-BR">
                <a:latin typeface="Tahoma" pitchFamily="32" charset="0"/>
              </a:rPr>
              <a:t>Teoria de Computação Evolucionária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Luzia Vidal de Souza – UFPR – Meta-Heurísticas</a:t>
            </a: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Exemplo 1 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1592263"/>
            <a:ext cx="7993062" cy="809625"/>
          </a:xfrm>
        </p:spPr>
        <p:txBody>
          <a:bodyPr/>
          <a:lstStyle/>
          <a:p>
            <a:r>
              <a:rPr lang="pt-BR" sz="2400"/>
              <a:t>Utilize AG para encontrar o máximo da função:</a:t>
            </a:r>
          </a:p>
          <a:p>
            <a:pPr lvl="1">
              <a:buFont typeface="Wingdings" pitchFamily="2" charset="2"/>
              <a:buNone/>
            </a:pPr>
            <a:endParaRPr lang="pt-BR"/>
          </a:p>
        </p:txBody>
      </p:sp>
      <p:graphicFrame>
        <p:nvGraphicFramePr>
          <p:cNvPr id="305166" name="Object 14"/>
          <p:cNvGraphicFramePr>
            <a:graphicFrameLocks noChangeAspect="1"/>
          </p:cNvGraphicFramePr>
          <p:nvPr/>
        </p:nvGraphicFramePr>
        <p:xfrm>
          <a:off x="1800225" y="2312988"/>
          <a:ext cx="19081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4" imgW="1054080" imgH="736560" progId="Equation.DSMT4">
                  <p:embed/>
                </p:oleObj>
              </mc:Choice>
              <mc:Fallback>
                <p:oleObj name="Equation" r:id="rId4" imgW="10540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312988"/>
                        <a:ext cx="1908175" cy="1349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516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312988"/>
            <a:ext cx="1846262" cy="214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5169" name="Object 17"/>
          <p:cNvGraphicFramePr>
            <a:graphicFrameLocks noChangeAspect="1"/>
          </p:cNvGraphicFramePr>
          <p:nvPr/>
        </p:nvGraphicFramePr>
        <p:xfrm>
          <a:off x="1150938" y="3968750"/>
          <a:ext cx="46767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Gráfico" r:id="rId7" imgW="4676851" imgH="2467087" progId="Excel.Chart.8">
                  <p:embed/>
                </p:oleObj>
              </mc:Choice>
              <mc:Fallback>
                <p:oleObj name="Gráfico" r:id="rId7" imgW="4676851" imgH="246708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3968750"/>
                        <a:ext cx="46767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0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0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/>
      <p:bldOleChart spid="3051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Luzia Vidal de Souza – UFPR – Meta-Heurísticas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Codificação Binária</a:t>
            </a:r>
          </a:p>
        </p:txBody>
      </p:sp>
      <p:sp>
        <p:nvSpPr>
          <p:cNvPr id="3072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295400" y="1665288"/>
            <a:ext cx="7313613" cy="9175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pt-BR" sz="2400"/>
              <a:t>Decimal -&gt; Binário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400"/>
              <a:t>    Exemplo: 25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400"/>
              <a:t>		</a:t>
            </a:r>
          </a:p>
        </p:txBody>
      </p:sp>
      <p:sp>
        <p:nvSpPr>
          <p:cNvPr id="307255" name="Rectangle 55"/>
          <p:cNvSpPr>
            <a:spLocks noChangeArrowheads="1"/>
          </p:cNvSpPr>
          <p:nvPr/>
        </p:nvSpPr>
        <p:spPr bwMode="auto">
          <a:xfrm>
            <a:off x="1295400" y="5049838"/>
            <a:ext cx="731361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sz="2000">
                <a:latin typeface="Verdana" pitchFamily="34" charset="0"/>
              </a:rPr>
              <a:t>	O número 25 escrito em código binário, fica representado pelos 0’s e 1’s, lendo-se debaixo para cima: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sz="2000">
                <a:latin typeface="Verdana" pitchFamily="34" charset="0"/>
              </a:rPr>
              <a:t>                                 (1 0 0 0 1)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00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00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sz="2000">
                <a:latin typeface="Verdana" pitchFamily="34" charset="0"/>
              </a:rPr>
              <a:t>		</a:t>
            </a:r>
          </a:p>
        </p:txBody>
      </p:sp>
      <p:pic>
        <p:nvPicPr>
          <p:cNvPr id="307370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500313"/>
            <a:ext cx="3852862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7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07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0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4" grpId="0" build="p"/>
      <p:bldP spid="30725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Luzia Vidal de Souza – UFPR – Meta-Heurísticas</a:t>
            </a: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Algoritmo Genético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solidFill>
                  <a:schemeClr val="tx2"/>
                </a:solidFill>
              </a:rPr>
              <a:t>Passo 1:</a:t>
            </a:r>
            <a:r>
              <a:rPr lang="pt-BR"/>
              <a:t> Gerar a população inicial;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pPr>
              <a:buFont typeface="Wingdings" pitchFamily="2" charset="2"/>
              <a:buNone/>
            </a:pPr>
            <a:endParaRPr lang="pt-BR"/>
          </a:p>
        </p:txBody>
      </p:sp>
      <p:pic>
        <p:nvPicPr>
          <p:cNvPr id="311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08275"/>
            <a:ext cx="3563937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684213" y="4760913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/>
              <a:t>Binário              Decimal:     </a:t>
            </a:r>
            <a:endParaRPr lang="pt-BR"/>
          </a:p>
        </p:txBody>
      </p:sp>
      <p:sp>
        <p:nvSpPr>
          <p:cNvPr id="311304" name="Line 8"/>
          <p:cNvSpPr>
            <a:spLocks noChangeShapeType="1"/>
          </p:cNvSpPr>
          <p:nvPr/>
        </p:nvSpPr>
        <p:spPr bwMode="auto">
          <a:xfrm>
            <a:off x="1547813" y="4976813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700088" y="5429250"/>
            <a:ext cx="7113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/>
              <a:t>Exemplo: (1 1 0 0 1) = 1x2</a:t>
            </a:r>
            <a:r>
              <a:rPr lang="pt-PT" baseline="30000"/>
              <a:t>4</a:t>
            </a:r>
            <a:r>
              <a:rPr lang="pt-PT"/>
              <a:t>+1x2</a:t>
            </a:r>
            <a:r>
              <a:rPr lang="pt-PT" baseline="30000"/>
              <a:t>3</a:t>
            </a:r>
            <a:r>
              <a:rPr lang="pt-PT"/>
              <a:t>+0x2</a:t>
            </a:r>
            <a:r>
              <a:rPr lang="pt-PT" baseline="30000"/>
              <a:t>2</a:t>
            </a:r>
            <a:r>
              <a:rPr lang="pt-PT"/>
              <a:t>+0x2</a:t>
            </a:r>
            <a:r>
              <a:rPr lang="pt-PT" baseline="30000"/>
              <a:t>1</a:t>
            </a:r>
            <a:r>
              <a:rPr lang="pt-PT"/>
              <a:t>+1x2</a:t>
            </a:r>
            <a:r>
              <a:rPr lang="pt-PT" baseline="30000"/>
              <a:t>0</a:t>
            </a:r>
            <a:r>
              <a:rPr lang="pt-PT"/>
              <a:t>=16+8+0+0+1=25</a:t>
            </a:r>
            <a:endParaRPr lang="pt-BR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3" grpId="0"/>
      <p:bldP spid="311304" grpId="0" animBg="1"/>
      <p:bldP spid="31130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Exemplo</a:t>
            </a:r>
            <a:r>
              <a:rPr lang="en-GB" dirty="0"/>
              <a:t> 2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8 bits</a:t>
            </a:r>
          </a:p>
          <a:p>
            <a:r>
              <a:rPr lang="pt-BR" dirty="0"/>
              <a:t>Tamanho </a:t>
            </a:r>
            <a:r>
              <a:rPr lang="pt-BR"/>
              <a:t>da população </a:t>
            </a:r>
            <a:r>
              <a:rPr lang="pt-BR" dirty="0"/>
              <a:t>= 6</a:t>
            </a:r>
          </a:p>
          <a:p>
            <a:r>
              <a:rPr lang="pt-BR" dirty="0"/>
              <a:t>Probabilidade de Cruzamento = 0,85</a:t>
            </a:r>
          </a:p>
          <a:p>
            <a:r>
              <a:rPr lang="pt-BR" dirty="0"/>
              <a:t>Probabilidade de Mutação </a:t>
            </a:r>
            <a:r>
              <a:rPr lang="en-GB" dirty="0"/>
              <a:t>= 1/8</a:t>
            </a:r>
          </a:p>
          <a:p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76795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46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0" y="273629"/>
            <a:ext cx="8229600" cy="1143480"/>
          </a:xfrm>
          <a:ln/>
        </p:spPr>
        <p:txBody>
          <a:bodyPr lIns="81639" tIns="42452" rIns="81639" bIns="42452"/>
          <a:lstStyle/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Ramos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1921" y="1828992"/>
            <a:ext cx="7771680" cy="4281570"/>
          </a:xfrm>
          <a:ln/>
        </p:spPr>
        <p:txBody>
          <a:bodyPr lIns="81639" tIns="42452" rIns="81639" bIns="42452"/>
          <a:lstStyle/>
          <a:p>
            <a:pPr marL="390246" indent="-293764">
              <a:lnSpc>
                <a:spcPct val="80000"/>
              </a:lnSpc>
              <a:spcBef>
                <a:spcPts val="635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500"/>
              <a:t>Estratégias Evolucionárias: </a:t>
            </a:r>
          </a:p>
          <a:p>
            <a:pPr marL="781932" lvl="1" indent="-292325">
              <a:lnSpc>
                <a:spcPct val="80000"/>
              </a:lnSpc>
              <a:spcBef>
                <a:spcPts val="454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1800"/>
              <a:t>ênfase na auto-adaptação. O papel da recombinação é aceito, mas como operador secundário.</a:t>
            </a:r>
          </a:p>
          <a:p>
            <a:pPr marL="390246" indent="-293764">
              <a:lnSpc>
                <a:spcPct val="80000"/>
              </a:lnSpc>
              <a:spcBef>
                <a:spcPts val="635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500"/>
              <a:t>Programação Evolutiva:</a:t>
            </a:r>
          </a:p>
          <a:p>
            <a:pPr marL="781932" lvl="1" indent="-292325">
              <a:lnSpc>
                <a:spcPct val="80000"/>
              </a:lnSpc>
              <a:spcBef>
                <a:spcPts val="544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1800"/>
              <a:t>Previsão do comportamento de máquinas de estado finitas</a:t>
            </a:r>
            <a:r>
              <a:rPr lang="pt-BR" sz="2200"/>
              <a:t>. </a:t>
            </a:r>
          </a:p>
          <a:p>
            <a:pPr marL="390246" indent="-293764">
              <a:lnSpc>
                <a:spcPct val="80000"/>
              </a:lnSpc>
              <a:spcBef>
                <a:spcPts val="635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500"/>
              <a:t>Algoritmos Genéticos:</a:t>
            </a:r>
          </a:p>
          <a:p>
            <a:pPr marL="781932" lvl="1" indent="-292325">
              <a:lnSpc>
                <a:spcPct val="80000"/>
              </a:lnSpc>
              <a:spcBef>
                <a:spcPts val="454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1800"/>
              <a:t>Indivíduos contém um genótipo formado por cromossomos</a:t>
            </a:r>
          </a:p>
          <a:p>
            <a:pPr marL="390246" indent="-293764">
              <a:lnSpc>
                <a:spcPct val="80000"/>
              </a:lnSpc>
              <a:spcBef>
                <a:spcPts val="635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500"/>
              <a:t>Programação Genética</a:t>
            </a:r>
          </a:p>
          <a:p>
            <a:pPr marL="781932" lvl="1" indent="-292325">
              <a:lnSpc>
                <a:spcPct val="80000"/>
              </a:lnSpc>
              <a:spcBef>
                <a:spcPts val="454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1800"/>
              <a:t>Evolução de programas</a:t>
            </a:r>
          </a:p>
          <a:p>
            <a:pPr marL="390246" indent="-293764">
              <a:lnSpc>
                <a:spcPct val="80000"/>
              </a:lnSpc>
              <a:spcBef>
                <a:spcPts val="544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Estimativa de Distribuição</a:t>
            </a:r>
          </a:p>
          <a:p>
            <a:pPr marL="781932" lvl="1" indent="-292325">
              <a:lnSpc>
                <a:spcPct val="80000"/>
              </a:lnSpc>
              <a:spcBef>
                <a:spcPts val="454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1800"/>
              <a:t>AG competentes</a:t>
            </a:r>
          </a:p>
          <a:p>
            <a:pPr marL="390246" indent="-293764">
              <a:lnSpc>
                <a:spcPct val="80000"/>
              </a:lnSpc>
              <a:spcBef>
                <a:spcPts val="454"/>
              </a:spcBef>
              <a:spcAft>
                <a:spcPct val="0"/>
              </a:spcAft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pt-BR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504053"/>
            <a:ext cx="780768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Terminologia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906760"/>
            <a:ext cx="3810240" cy="4644488"/>
          </a:xfrm>
          <a:ln/>
        </p:spPr>
        <p:txBody>
          <a:bodyPr tIns="19267">
            <a:normAutofit fontScale="92500" lnSpcReduction="20000"/>
          </a:bodyPr>
          <a:lstStyle/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Indivíduo</a:t>
            </a: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Filho, pais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pt-BR" sz="2200"/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População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pt-BR" sz="2200"/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Fitness</a:t>
            </a: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Genotipo ou genoma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pt-BR" sz="2200"/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Chromossomo</a:t>
            </a: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Gene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pt-BR" sz="2200"/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Allelo</a:t>
            </a: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Fenotipo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pt-BR" sz="2200"/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geração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2801" y="1906760"/>
            <a:ext cx="3810240" cy="4644488"/>
          </a:xfrm>
          <a:ln/>
        </p:spPr>
        <p:txBody>
          <a:bodyPr tIns="19267">
            <a:normAutofit fontScale="92500"/>
          </a:bodyPr>
          <a:lstStyle/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Solução Candidata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Um filho é uma modificação dos pais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Um conjunto de soluções candidatas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Qualidade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Estrutura de dados do indivíduo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Um genotipo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Uma posição particular do genoma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Um valor do gene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Sua representação no problema</a:t>
            </a:r>
          </a:p>
          <a:p>
            <a:pPr marL="390246" indent="-293764">
              <a:buClr>
                <a:srgbClr val="0E594D"/>
              </a:buClr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200"/>
              <a:t>iteração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504053"/>
            <a:ext cx="780768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Computação Evolutiva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906760"/>
            <a:ext cx="7807680" cy="4320454"/>
          </a:xfrm>
          <a:ln/>
        </p:spPr>
        <p:txBody>
          <a:bodyPr tIns="22532"/>
          <a:lstStyle/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 sz="2500"/>
              <a:t>As tecnicas de Computação Evolutiva são geralmente tecnicas de re-amostragem: novas amostras (soluções, indivíduos) são gerados ou revisados de acordo a os resultados dos antigos</a:t>
            </a:r>
          </a:p>
          <a:p>
            <a:pPr marL="390246" indent="-293764"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pt-BR" sz="25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504053"/>
            <a:ext cx="780768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AE Generacional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906760"/>
            <a:ext cx="7807680" cy="4320454"/>
          </a:xfrm>
          <a:ln/>
        </p:spPr>
        <p:txBody>
          <a:bodyPr/>
          <a:lstStyle/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Construir uma população inicial</a:t>
            </a: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Itera 3 procedimentos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Avaliação de fitness de todos os indivíduos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Utiliza esta informação para gerar os filhos</a:t>
            </a:r>
          </a:p>
          <a:p>
            <a:pPr marL="781932" lvl="1" indent="-519848">
              <a:buSzPct val="75000"/>
              <a:buFont typeface="Symbol" charset="2"/>
              <a:buChar char="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Junta filhos e pais para formar a nova geração </a:t>
            </a:r>
          </a:p>
          <a:p>
            <a:pPr marL="39024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pt-BR"/>
              <a:t>O ciclo continua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504053"/>
            <a:ext cx="780768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/>
              <a:t>Algoritmo Evolutivo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hart" idx="1"/>
          </p:nvPr>
        </p:nvSpPr>
        <p:spPr>
          <a:xfrm>
            <a:off x="672481" y="1906760"/>
            <a:ext cx="7807680" cy="4320454"/>
          </a:xfrm>
        </p:spPr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0" y="2285520"/>
            <a:ext cx="8313120" cy="278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1078</Words>
  <Application>Microsoft Office PowerPoint</Application>
  <PresentationFormat>Apresentação na tela (4:3)</PresentationFormat>
  <Paragraphs>224</Paragraphs>
  <Slides>43</Slides>
  <Notes>26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56" baseType="lpstr">
      <vt:lpstr>SimSun</vt:lpstr>
      <vt:lpstr>Arial</vt:lpstr>
      <vt:lpstr>Arial Unicode MS</vt:lpstr>
      <vt:lpstr>Calibri</vt:lpstr>
      <vt:lpstr>Symbol</vt:lpstr>
      <vt:lpstr>Tahoma</vt:lpstr>
      <vt:lpstr>Times New Roman</vt:lpstr>
      <vt:lpstr>URWPalladioL-Roma</vt:lpstr>
      <vt:lpstr>Verdana</vt:lpstr>
      <vt:lpstr>Wingdings</vt:lpstr>
      <vt:lpstr>Tema do Office</vt:lpstr>
      <vt:lpstr>Equation</vt:lpstr>
      <vt:lpstr>Gráfico</vt:lpstr>
      <vt:lpstr>Apresentação do PowerPoint</vt:lpstr>
      <vt:lpstr>Métodos Populacionais</vt:lpstr>
      <vt:lpstr>Computação Evolutiva</vt:lpstr>
      <vt:lpstr>Ambientação</vt:lpstr>
      <vt:lpstr>Ramos</vt:lpstr>
      <vt:lpstr>Terminologia</vt:lpstr>
      <vt:lpstr>Computação Evolutiva</vt:lpstr>
      <vt:lpstr>AE Generacional</vt:lpstr>
      <vt:lpstr>Algoritmo Evolutivo</vt:lpstr>
      <vt:lpstr>Observações</vt:lpstr>
      <vt:lpstr>Visão Geral do Algoritmo Evolucionário</vt:lpstr>
      <vt:lpstr>População Inicial</vt:lpstr>
      <vt:lpstr>Estratégias Evolutivas</vt:lpstr>
      <vt:lpstr>Algoritmo (µ,λ)</vt:lpstr>
      <vt:lpstr>Apresentação do PowerPoint</vt:lpstr>
      <vt:lpstr>Algoritmo (µ,λ)</vt:lpstr>
      <vt:lpstr>Mutação</vt:lpstr>
      <vt:lpstr>Taxa de Mutação Adaptativa</vt:lpstr>
      <vt:lpstr>Historia</vt:lpstr>
      <vt:lpstr>Historia</vt:lpstr>
      <vt:lpstr>Apresentação do PowerPoint</vt:lpstr>
      <vt:lpstr>Mutação</vt:lpstr>
      <vt:lpstr>Cruzamento</vt:lpstr>
      <vt:lpstr>Cruzamento</vt:lpstr>
      <vt:lpstr>Apresentação do PowerPoint</vt:lpstr>
      <vt:lpstr>Cruzamento Uniforme</vt:lpstr>
      <vt:lpstr>Apresentação do PowerPoint</vt:lpstr>
      <vt:lpstr>Apresentação do PowerPoint</vt:lpstr>
      <vt:lpstr>Apresentação do PowerPoint</vt:lpstr>
      <vt:lpstr>Cruzamento x Mutação Global</vt:lpstr>
      <vt:lpstr>Apresentação do PowerPoint</vt:lpstr>
      <vt:lpstr>Seleção</vt:lpstr>
      <vt:lpstr>Seleção Proporcional - Roleta</vt:lpstr>
      <vt:lpstr>Roleta</vt:lpstr>
      <vt:lpstr>Roleta</vt:lpstr>
      <vt:lpstr>Ranking</vt:lpstr>
      <vt:lpstr>Torneio</vt:lpstr>
      <vt:lpstr>Elitismo </vt:lpstr>
      <vt:lpstr>Apresentação do PowerPoint</vt:lpstr>
      <vt:lpstr>Exemplo 1 </vt:lpstr>
      <vt:lpstr>Codificação Binária</vt:lpstr>
      <vt:lpstr>Algoritmo Genético</vt:lpstr>
      <vt:lpstr>Exemplo 2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</dc:title>
  <dc:creator>Aurora</dc:creator>
  <cp:lastModifiedBy>Visitante </cp:lastModifiedBy>
  <cp:revision>27</cp:revision>
  <dcterms:created xsi:type="dcterms:W3CDTF">2012-03-16T12:36:20Z</dcterms:created>
  <dcterms:modified xsi:type="dcterms:W3CDTF">2018-03-15T15:36:32Z</dcterms:modified>
</cp:coreProperties>
</file>