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715500" cy="6731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711" y="54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‹nº›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00" cy="6731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863600" y="2070100"/>
            <a:ext cx="6605976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90"/>
              </a:lnSpc>
            </a:pPr>
            <a:r>
              <a:rPr lang="pt-BR" sz="2974" dirty="0">
                <a:solidFill>
                  <a:srgbClr val="FF0000"/>
                </a:solidFill>
                <a:latin typeface="Arial Unicode MS"/>
                <a:cs typeface="Arial Unicode MS"/>
              </a:rPr>
              <a:t>Uma Introdução a Evolução Diferencial</a:t>
            </a:r>
          </a:p>
          <a:p>
            <a:pPr>
              <a:lnSpc>
                <a:spcPts val="3390"/>
              </a:lnSpc>
            </a:pPr>
            <a:endParaRPr lang="en-CA" sz="297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600" y="5219700"/>
            <a:ext cx="344966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65" dirty="0" err="1">
                <a:solidFill>
                  <a:srgbClr val="202973"/>
                </a:solidFill>
                <a:latin typeface="Arial Unicode MS"/>
                <a:cs typeface="Arial Unicode MS"/>
              </a:rPr>
              <a:t>Adaptado</a:t>
            </a:r>
            <a:r>
              <a:rPr lang="en-CA" sz="2065" dirty="0">
                <a:solidFill>
                  <a:srgbClr val="202973"/>
                </a:solidFill>
                <a:latin typeface="Arial Unicode MS"/>
                <a:cs typeface="Arial Unicode MS"/>
              </a:rPr>
              <a:t> de Kelly Fleetwood</a:t>
            </a:r>
          </a:p>
          <a:p>
            <a:pPr>
              <a:lnSpc>
                <a:spcPts val="2355"/>
              </a:lnSpc>
            </a:pPr>
            <a:endParaRPr lang="en-CA" sz="206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7" y="0"/>
            <a:ext cx="9715500" cy="6731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863600" y="635000"/>
            <a:ext cx="21159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Recombinação</a:t>
            </a: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33600" y="2857500"/>
            <a:ext cx="7758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Inicialização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1380"/>
              </a:lnSpc>
            </a:pP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84600" y="2857500"/>
            <a:ext cx="5338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Mutação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6200" y="2857500"/>
            <a:ext cx="9073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Recombinação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08800" y="2857500"/>
            <a:ext cx="472886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Seleção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100" y="3746500"/>
            <a:ext cx="80983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Recombinação incorpora soluções bem sucedidas da gerações anteriores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4100" y="4597400"/>
            <a:ext cx="7155805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228600" algn="l"/>
              </a:tabLst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O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vetor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u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i,G+1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é desenvolvido a partir de elementos do vetor alvo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,</a:t>
            </a:r>
            <a:br>
              <a:rPr lang="en-CA" sz="1803" dirty="0">
                <a:solidFill>
                  <a:srgbClr val="000000"/>
                </a:solidFill>
                <a:latin typeface="Times New Roman"/>
              </a:rPr>
            </a:b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i,G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,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e os elementos do vetor de doador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, v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i,G+1</a:t>
            </a:r>
          </a:p>
          <a:p>
            <a:pPr>
              <a:lnSpc>
                <a:spcPts val="2700"/>
              </a:lnSpc>
            </a:pPr>
            <a:endParaRPr lang="en-CA" sz="1803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4100" y="5486400"/>
            <a:ext cx="5926302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Elementos do vetor doador entram com probabilidade</a:t>
            </a:r>
          </a:p>
          <a:p>
            <a:pPr>
              <a:lnSpc>
                <a:spcPts val="2185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  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CR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5"/>
            <a:ext cx="9715500" cy="6731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863600" y="635000"/>
            <a:ext cx="211596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Recombinação</a:t>
            </a:r>
            <a:endParaRPr lang="en-CA" sz="2478" dirty="0">
              <a:solidFill>
                <a:srgbClr val="000000"/>
              </a:solidFill>
            </a:endParaRPr>
          </a:p>
          <a:p>
            <a:pPr>
              <a:lnSpc>
                <a:spcPts val="2815"/>
              </a:lnSpc>
            </a:pP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33600" y="2832100"/>
            <a:ext cx="775853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Inicialização</a:t>
            </a:r>
            <a:endParaRPr lang="en-CA" sz="1191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49600" y="3594100"/>
            <a:ext cx="254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</a:t>
            </a:r>
            <a:br>
              <a:rPr lang="en-CA" sz="1885" dirty="0">
                <a:solidFill>
                  <a:srgbClr val="000000"/>
                </a:solidFill>
                <a:latin typeface="Times New Roman"/>
              </a:rPr>
            </a:b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</a:t>
            </a:r>
          </a:p>
          <a:p>
            <a:pPr>
              <a:lnSpc>
                <a:spcPts val="169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49600" y="4191000"/>
            <a:ext cx="25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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84600" y="2832100"/>
            <a:ext cx="36275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371600" algn="l"/>
                <a:tab pos="3124200" algn="l"/>
              </a:tabLst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Mutação</a:t>
            </a:r>
            <a:r>
              <a:rPr lang="en-CA" sz="119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Recombinação</a:t>
            </a:r>
            <a:r>
              <a:rPr lang="en-CA" sz="119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Seleção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1380"/>
              </a:lnSpc>
            </a:pPr>
            <a:endParaRPr lang="en-CA" sz="1191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4100" y="5219700"/>
            <a:ext cx="629339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rand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j,i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∼ U [0, 1],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I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rand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é um inteiro aleatório de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[1, 2, ..., D]</a:t>
            </a:r>
          </a:p>
          <a:p>
            <a:pPr>
              <a:lnSpc>
                <a:spcPts val="2185"/>
              </a:lnSpc>
            </a:pPr>
            <a:endParaRPr lang="en-CA" sz="1832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4100" y="5702300"/>
            <a:ext cx="3407984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I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rand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assegura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que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v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i,G+1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≠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i,G</a:t>
            </a:r>
            <a:endParaRPr lang="en-CA" sz="1377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1955"/>
              </a:lnSpc>
            </a:pPr>
            <a:endParaRPr lang="en-CA" sz="1705" dirty="0">
              <a:solidFill>
                <a:srgbClr val="00000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767" y="3573040"/>
            <a:ext cx="5397606" cy="12153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1" y="-5393"/>
            <a:ext cx="9715500" cy="67310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863600" y="635000"/>
            <a:ext cx="11461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Seleção</a:t>
            </a: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33600" y="2806700"/>
            <a:ext cx="775853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Inicialização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84600" y="2806700"/>
            <a:ext cx="5338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Mutação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6200" y="2806700"/>
            <a:ext cx="9073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Recombinação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08800" y="2806700"/>
            <a:ext cx="472886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Seleção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100" y="3619500"/>
            <a:ext cx="633667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• O </a:t>
            </a:r>
            <a:r>
              <a:rPr lang="en-CA" sz="1753" dirty="0" err="1">
                <a:solidFill>
                  <a:srgbClr val="7F0000"/>
                </a:solidFill>
                <a:latin typeface="Arial Unicode MS"/>
                <a:cs typeface="Arial Unicode MS"/>
              </a:rPr>
              <a:t>Vetor</a:t>
            </a: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753" dirty="0" err="1">
                <a:solidFill>
                  <a:srgbClr val="7F0000"/>
                </a:solidFill>
                <a:latin typeface="Arial Unicode MS"/>
                <a:cs typeface="Arial Unicode MS"/>
              </a:rPr>
              <a:t>alvo</a:t>
            </a: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753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280" dirty="0" err="1">
                <a:solidFill>
                  <a:srgbClr val="7F0000"/>
                </a:solidFill>
                <a:latin typeface="Arial Unicode MS"/>
                <a:cs typeface="Arial Unicode MS"/>
              </a:rPr>
              <a:t>i,G</a:t>
            </a: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 é </a:t>
            </a:r>
            <a:r>
              <a:rPr lang="en-CA" sz="1753" dirty="0" err="1">
                <a:solidFill>
                  <a:srgbClr val="7F0000"/>
                </a:solidFill>
                <a:latin typeface="Arial Unicode MS"/>
                <a:cs typeface="Arial Unicode MS"/>
              </a:rPr>
              <a:t>comparado</a:t>
            </a: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 a v</a:t>
            </a:r>
            <a:r>
              <a:rPr lang="en-CA" sz="1280" dirty="0">
                <a:solidFill>
                  <a:srgbClr val="7F0000"/>
                </a:solidFill>
                <a:latin typeface="Arial Unicode MS"/>
                <a:cs typeface="Arial Unicode MS"/>
              </a:rPr>
              <a:t>i,G+1</a:t>
            </a:r>
            <a:r>
              <a:rPr lang="en-CA" sz="1753" dirty="0">
                <a:solidFill>
                  <a:srgbClr val="7F0000"/>
                </a:solidFill>
                <a:latin typeface="Arial Unicode MS"/>
                <a:cs typeface="Arial Unicode MS"/>
              </a:rPr>
              <a:t>  </a:t>
            </a:r>
            <a:r>
              <a:rPr lang="pt-BR" sz="1753" dirty="0">
                <a:solidFill>
                  <a:srgbClr val="7F0000"/>
                </a:solidFill>
                <a:latin typeface="Arial Unicode MS"/>
                <a:cs typeface="Arial Unicode MS"/>
              </a:rPr>
              <a:t>e aquele com o menor </a:t>
            </a:r>
          </a:p>
          <a:p>
            <a:pPr>
              <a:lnSpc>
                <a:spcPts val="2700"/>
              </a:lnSpc>
            </a:pPr>
            <a:r>
              <a:rPr lang="pt-BR" sz="1753" dirty="0">
                <a:solidFill>
                  <a:srgbClr val="7F0000"/>
                </a:solidFill>
                <a:latin typeface="Arial Unicode MS"/>
                <a:cs typeface="Arial Unicode MS"/>
              </a:rPr>
              <a:t> valor da função é selecionado  para a próxima geração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59100" y="4394200"/>
            <a:ext cx="65" cy="6472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br>
              <a:rPr lang="en-CA" sz="1885" dirty="0">
                <a:solidFill>
                  <a:srgbClr val="000000"/>
                </a:solidFill>
                <a:latin typeface="Times New Roman"/>
              </a:rPr>
            </a:b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5267" y="4778650"/>
            <a:ext cx="798616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Mutação, recombinação e seleção continuam até que seja atingido algum</a:t>
            </a:r>
          </a:p>
          <a:p>
            <a:pPr>
              <a:lnSpc>
                <a:spcPts val="2700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critério de parada</a:t>
            </a:r>
            <a:endParaRPr lang="en-CA" sz="188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C24777-9993-4BF7-83D5-C208E67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17" y="845220"/>
            <a:ext cx="767314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3A936-20DA-44E7-901A-66267518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460FB9-60C5-4AD0-86D8-8C3D530C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78" y="1781324"/>
            <a:ext cx="4104456" cy="7586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D05EB7-BDB8-4542-95C0-28A6A3D5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34" y="3005460"/>
            <a:ext cx="7660800" cy="28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91A7B0-2030-4870-91BE-BCC5B8EC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2" y="845220"/>
            <a:ext cx="7641244" cy="24482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D7AF4B-0DD3-45F1-9AF5-AB112E61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81" y="3173720"/>
            <a:ext cx="7527253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0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CCC706-D065-4D0B-9CCE-5D7270CF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2" y="1349276"/>
            <a:ext cx="7146272" cy="34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4493F6-65B1-4EE8-8A04-699E5716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0" y="1826500"/>
            <a:ext cx="7551360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9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BD38B-EB47-477F-817A-E27D47C0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</a:t>
            </a:r>
            <a:r>
              <a:rPr lang="en-US" dirty="0"/>
              <a:t>/x/y/z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6753C-C90B-40AF-9A67-C965D0F5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58" y="2285380"/>
            <a:ext cx="3240360" cy="42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AE-1DCE-448A-8B5D-B61D1619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BECE8A-4A09-4C50-9B0B-85DCF375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39"/>
            <a:ext cx="9715500" cy="62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7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00" cy="6731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863600" y="635000"/>
            <a:ext cx="118141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pt-BR" sz="2478" dirty="0">
                <a:solidFill>
                  <a:srgbClr val="33CC00"/>
                </a:solidFill>
                <a:latin typeface="Arial Unicode MS"/>
                <a:cs typeface="Arial Unicode MS"/>
              </a:rPr>
              <a:t>Sumario</a:t>
            </a:r>
          </a:p>
          <a:p>
            <a:pPr>
              <a:lnSpc>
                <a:spcPts val="2815"/>
              </a:lnSpc>
            </a:pPr>
            <a:endParaRPr lang="pt-BR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2095500"/>
            <a:ext cx="1295226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Introdução</a:t>
            </a:r>
          </a:p>
          <a:p>
            <a:pPr>
              <a:lnSpc>
                <a:spcPts val="2185"/>
              </a:lnSpc>
            </a:pPr>
            <a:endParaRPr lang="pt-BR" sz="188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4100" y="2578100"/>
            <a:ext cx="194284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Algoritmo básico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4100" y="3073400"/>
            <a:ext cx="1094852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Exemplo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4100" y="3556000"/>
            <a:ext cx="1591782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Desempenho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100" y="4038600"/>
            <a:ext cx="132247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Aplicações</a:t>
            </a:r>
            <a:endParaRPr lang="en-CA" sz="188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D52143-E275-48BC-BBF7-D993A138B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66" y="701204"/>
            <a:ext cx="6508528" cy="54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240813-8DA8-4CCF-B444-8E8D9F3A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70" y="1373350"/>
            <a:ext cx="6274464" cy="44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5FA8D1D-6CAB-43A1-B6D3-9CA6DF5D300F}"/>
              </a:ext>
            </a:extLst>
          </p:cNvPr>
          <p:cNvSpPr/>
          <p:nvPr/>
        </p:nvSpPr>
        <p:spPr>
          <a:xfrm>
            <a:off x="2428874" y="3042335"/>
            <a:ext cx="6605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Differential Evolution: A Survey of the State-of-the-Art</a:t>
            </a: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http://ieeexplore.ieee.org/abstract/document/5601760/</a:t>
            </a:r>
            <a:endParaRPr lang="en-US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0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00" cy="6731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863600" y="635000"/>
            <a:ext cx="55720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pt-BR" sz="2478" dirty="0">
                <a:solidFill>
                  <a:srgbClr val="33CC00"/>
                </a:solidFill>
                <a:latin typeface="Arial Unicode MS"/>
                <a:cs typeface="Arial Unicode MS"/>
              </a:rPr>
              <a:t>Noções básicas de evolução diferencial</a:t>
            </a: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2095500"/>
            <a:ext cx="5509522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Algoritmo de otimização estocástica, populacional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4100" y="2565400"/>
            <a:ext cx="4352153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Introduzido em 1996 pelo </a:t>
            </a:r>
            <a:r>
              <a:rPr lang="pt-BR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Storn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e </a:t>
            </a:r>
            <a:r>
              <a:rPr lang="pt-BR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Price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4100" y="3048000"/>
            <a:ext cx="522258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Desenvolvida para </a:t>
            </a:r>
            <a:r>
              <a:rPr lang="pt-BR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optimizar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 parâmetros reais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4100" y="3517900"/>
            <a:ext cx="371896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Formulação do problema geral é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: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2700" y="3848100"/>
            <a:ext cx="6815410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Para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uma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função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objetiva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f : X ⊆ R</a:t>
            </a:r>
            <a:r>
              <a:rPr lang="en-CA" sz="1377" baseline="30000" dirty="0">
                <a:solidFill>
                  <a:srgbClr val="7F0000"/>
                </a:solidFill>
                <a:latin typeface="Arial Unicode MS"/>
                <a:cs typeface="Arial Unicode MS"/>
              </a:rPr>
              <a:t>D</a:t>
            </a:r>
            <a:r>
              <a:rPr lang="en-CA" sz="1885" baseline="30000" dirty="0">
                <a:solidFill>
                  <a:srgbClr val="7F0000"/>
                </a:solidFill>
                <a:latin typeface="Arial Unicode MS"/>
                <a:cs typeface="Arial Unicode MS"/>
              </a:rPr>
              <a:t>  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→ R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onde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a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região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viável</a:t>
            </a: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2800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X ≠∅, o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problema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de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minimizacao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é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encontrar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</a:p>
          <a:p>
            <a:pPr>
              <a:lnSpc>
                <a:spcPts val="2800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35300" y="4737100"/>
            <a:ext cx="3372718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baseline="30000" dirty="0">
                <a:solidFill>
                  <a:srgbClr val="7F0000"/>
                </a:solidFill>
                <a:latin typeface="Arial Unicode MS"/>
                <a:cs typeface="Arial Unicode MS"/>
              </a:rPr>
              <a:t>∗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∈ X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tal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que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f (x</a:t>
            </a:r>
            <a:r>
              <a:rPr lang="en-CA" sz="1377" baseline="30000" dirty="0">
                <a:solidFill>
                  <a:srgbClr val="7F0000"/>
                </a:solidFill>
                <a:latin typeface="Arial Unicode MS"/>
                <a:cs typeface="Arial Unicode MS"/>
              </a:rPr>
              <a:t>∗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) ≤ f (x) ∀x ∈ X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2700" y="5295900"/>
            <a:ext cx="1028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>
                <a:solidFill>
                  <a:srgbClr val="7F0000"/>
                </a:solidFill>
                <a:latin typeface="Arial Unicode MS"/>
                <a:cs typeface="Arial Unicode MS"/>
              </a:rPr>
              <a:t>where:</a:t>
            </a:r>
          </a:p>
          <a:p>
            <a:pPr>
              <a:lnSpc>
                <a:spcPts val="2185"/>
              </a:lnSpc>
            </a:pPr>
            <a:endParaRPr lang="en-CA" sz="1885">
              <a:solidFill>
                <a:srgbClr val="7F0000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6900" y="5676900"/>
            <a:ext cx="103393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f (x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∗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) ≠ −∞</a:t>
            </a:r>
          </a:p>
          <a:p>
            <a:pPr>
              <a:lnSpc>
                <a:spcPts val="2185"/>
              </a:lnSpc>
            </a:pPr>
            <a:endParaRPr lang="en-CA" sz="1838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00" cy="6731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3600" y="635000"/>
            <a:ext cx="514884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pt-BR" sz="2478" dirty="0">
                <a:solidFill>
                  <a:srgbClr val="33CC00"/>
                </a:solidFill>
                <a:latin typeface="Arial Unicode MS"/>
                <a:cs typeface="Arial Unicode MS"/>
              </a:rPr>
              <a:t>Por que usar a evolução diferencial</a:t>
            </a:r>
            <a:r>
              <a:rPr lang="en-CA" sz="2478" dirty="0">
                <a:solidFill>
                  <a:srgbClr val="33CC00"/>
                </a:solidFill>
                <a:latin typeface="Arial Unicode MS"/>
                <a:cs typeface="Arial Unicode MS"/>
              </a:rPr>
              <a:t>?</a:t>
            </a:r>
          </a:p>
          <a:p>
            <a:pPr>
              <a:lnSpc>
                <a:spcPts val="2815"/>
              </a:lnSpc>
            </a:pP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2032000"/>
            <a:ext cx="6731010" cy="6910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Optimização global é necessária em áreas como engenharia,</a:t>
            </a:r>
          </a:p>
          <a:p>
            <a:pPr>
              <a:lnSpc>
                <a:spcPts val="2800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estatística e finanças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4100" y="2870200"/>
            <a:ext cx="6904134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Mas muitos problemas práticos têm funções objetivas que são </a:t>
            </a:r>
          </a:p>
          <a:p>
            <a:pPr>
              <a:lnSpc>
                <a:spcPts val="2750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não - </a:t>
            </a:r>
            <a:r>
              <a:rPr lang="pt-BR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diferenciável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, não contínuo, não-linear, barulhento, plana, </a:t>
            </a:r>
          </a:p>
          <a:p>
            <a:pPr>
              <a:lnSpc>
                <a:spcPts val="2750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multidimensional ou têm muitos mínimos locais, restrições 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4100" y="4114800"/>
            <a:ext cx="6418424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Tais problemas são difíceis, se não impossível de resolver</a:t>
            </a:r>
          </a:p>
          <a:p>
            <a:pPr>
              <a:lnSpc>
                <a:spcPts val="2185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analiticamente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4100" y="4900414"/>
            <a:ext cx="6403997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DE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pode ser usado para encontrar soluções aproximadas </a:t>
            </a:r>
          </a:p>
          <a:p>
            <a:pPr>
              <a:lnSpc>
                <a:spcPts val="2185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para tais problemas.</a:t>
            </a: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76"/>
            <a:ext cx="9715500" cy="6731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863600" y="635000"/>
            <a:ext cx="29976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Algoritmos</a:t>
            </a:r>
            <a:r>
              <a:rPr lang="en-CA" sz="2478" dirty="0">
                <a:solidFill>
                  <a:srgbClr val="33CC00"/>
                </a:solidFill>
                <a:latin typeface="Arial Unicode MS"/>
                <a:cs typeface="Arial Unicode MS"/>
              </a:rPr>
              <a:t> </a:t>
            </a: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evolutivos</a:t>
            </a: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2095500"/>
            <a:ext cx="3181961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DE é um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algoritmo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evolutivo</a:t>
            </a: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4100" y="2514600"/>
            <a:ext cx="65" cy="3331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41500" y="4381500"/>
            <a:ext cx="86401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pt-BR" sz="1319" dirty="0">
                <a:solidFill>
                  <a:srgbClr val="7F0000"/>
                </a:solidFill>
                <a:latin typeface="Times New Roman"/>
                <a:cs typeface="Times New Roman"/>
              </a:rPr>
              <a:t>Inicialização</a:t>
            </a:r>
          </a:p>
          <a:p>
            <a:pPr>
              <a:lnSpc>
                <a:spcPts val="1780"/>
              </a:lnSpc>
            </a:pPr>
            <a:endParaRPr lang="en-CA" sz="1319" dirty="0">
              <a:solidFill>
                <a:srgbClr val="7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70300" y="4330700"/>
            <a:ext cx="593111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319" dirty="0" err="1">
                <a:solidFill>
                  <a:srgbClr val="7F0000"/>
                </a:solidFill>
                <a:latin typeface="Times New Roman"/>
                <a:cs typeface="Times New Roman"/>
              </a:rPr>
              <a:t>Mutaç</a:t>
            </a:r>
            <a:r>
              <a:rPr lang="pt-BR" sz="1319" dirty="0">
                <a:solidFill>
                  <a:srgbClr val="7F0000"/>
                </a:solidFill>
                <a:latin typeface="Times New Roman"/>
                <a:cs typeface="Times New Roman"/>
              </a:rPr>
              <a:t>ã</a:t>
            </a:r>
            <a:r>
              <a:rPr lang="en-CA" sz="1319" dirty="0">
                <a:solidFill>
                  <a:srgbClr val="7F0000"/>
                </a:solidFill>
                <a:latin typeface="Times New Roman"/>
                <a:cs typeface="Times New Roman"/>
              </a:rPr>
              <a:t>o</a:t>
            </a:r>
          </a:p>
          <a:p>
            <a:pPr>
              <a:lnSpc>
                <a:spcPts val="1495"/>
              </a:lnSpc>
            </a:pPr>
            <a:endParaRPr lang="en-CA" sz="1319" dirty="0">
              <a:solidFill>
                <a:srgbClr val="7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94300" y="4330700"/>
            <a:ext cx="1006686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319" dirty="0" err="1">
                <a:solidFill>
                  <a:srgbClr val="7F0000"/>
                </a:solidFill>
                <a:latin typeface="Times New Roman"/>
                <a:cs typeface="Times New Roman"/>
              </a:rPr>
              <a:t>Recombinaç</a:t>
            </a:r>
            <a:r>
              <a:rPr lang="pt-BR" sz="1319" dirty="0">
                <a:solidFill>
                  <a:srgbClr val="7F0000"/>
                </a:solidFill>
                <a:latin typeface="Times New Roman"/>
                <a:cs typeface="Times New Roman"/>
              </a:rPr>
              <a:t>ã</a:t>
            </a:r>
            <a:r>
              <a:rPr lang="en-CA" sz="1319" dirty="0">
                <a:solidFill>
                  <a:srgbClr val="7F0000"/>
                </a:solidFill>
                <a:latin typeface="Times New Roman"/>
                <a:cs typeface="Times New Roman"/>
              </a:rPr>
              <a:t>o</a:t>
            </a:r>
          </a:p>
          <a:p>
            <a:pPr>
              <a:lnSpc>
                <a:spcPts val="1495"/>
              </a:lnSpc>
            </a:pPr>
            <a:endParaRPr lang="en-CA" sz="1319" dirty="0">
              <a:solidFill>
                <a:srgbClr val="7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37400" y="4330700"/>
            <a:ext cx="527388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319" dirty="0" err="1">
                <a:solidFill>
                  <a:srgbClr val="7F0000"/>
                </a:solidFill>
                <a:latin typeface="Times New Roman"/>
                <a:cs typeface="Times New Roman"/>
              </a:rPr>
              <a:t>Selec</a:t>
            </a:r>
            <a:r>
              <a:rPr lang="pt-BR" sz="1319" dirty="0">
                <a:solidFill>
                  <a:srgbClr val="7F0000"/>
                </a:solidFill>
                <a:latin typeface="Times New Roman"/>
                <a:cs typeface="Times New Roman"/>
              </a:rPr>
              <a:t>ã</a:t>
            </a:r>
            <a:r>
              <a:rPr lang="en-CA" sz="1319" dirty="0">
                <a:solidFill>
                  <a:srgbClr val="7F0000"/>
                </a:solidFill>
                <a:latin typeface="Times New Roman"/>
                <a:cs typeface="Times New Roman"/>
              </a:rPr>
              <a:t>o</a:t>
            </a:r>
          </a:p>
          <a:p>
            <a:pPr>
              <a:lnSpc>
                <a:spcPts val="1495"/>
              </a:lnSpc>
            </a:pPr>
            <a:endParaRPr lang="en-CA" sz="1319" dirty="0">
              <a:solidFill>
                <a:srgbClr val="7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0100" y="5346700"/>
            <a:ext cx="5307930" cy="28212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Figura 1: Algoritmo evolutivo </a:t>
            </a:r>
            <a:endParaRPr lang="en-CA" sz="188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00" cy="6731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3600" y="635000"/>
            <a:ext cx="11814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Notação</a:t>
            </a: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1889459"/>
            <a:ext cx="7564571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Suponha que queremos otimizar uma função com D parâmetros reais</a:t>
            </a: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4100" y="2578100"/>
            <a:ext cx="6530634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Devemos selecionar o tamanho da população 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N (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mínimo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4)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4100" y="3073400"/>
            <a:ext cx="3997889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O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vetor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de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parâmetros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tem a forma: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82700" y="3390900"/>
            <a:ext cx="6080511" cy="15449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408710">
              <a:lnSpc>
                <a:spcPts val="4200"/>
              </a:lnSpc>
            </a:pP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i,G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= [x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1,i,G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, 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2,i,G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, . . .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D,i,G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]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i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= 1, 2, . . . , N.</a:t>
            </a:r>
            <a:br>
              <a:rPr lang="en-CA" sz="1885" dirty="0">
                <a:solidFill>
                  <a:srgbClr val="000000"/>
                </a:solidFill>
                <a:latin typeface="Times New Roman"/>
              </a:rPr>
            </a:b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G é a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geração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.</a:t>
            </a:r>
          </a:p>
          <a:p>
            <a:pPr>
              <a:lnSpc>
                <a:spcPts val="4200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00" cy="6731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863600" y="635000"/>
            <a:ext cx="17280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Inicialização</a:t>
            </a: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33600" y="2857500"/>
            <a:ext cx="775853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Inicialização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84600" y="2857500"/>
            <a:ext cx="5338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Mutação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6200" y="2857500"/>
            <a:ext cx="9073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Recombinação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08800" y="2857500"/>
            <a:ext cx="472886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Seleção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100" y="3810000"/>
            <a:ext cx="651620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Defina limites superiores e inferiores, para cada parâmetro: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29100" y="4368800"/>
            <a:ext cx="54864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j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≤ 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j,i,1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≤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j</a:t>
            </a:r>
            <a:endParaRPr lang="en-CA" sz="1377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1895"/>
              </a:lnSpc>
            </a:pPr>
            <a:endParaRPr lang="en-CA" sz="1662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4100" y="4864100"/>
            <a:ext cx="6384761" cy="1384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228600" algn="l"/>
              </a:tabLst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Selecionar aleatoriamente os valores de parâmetro inicial </a:t>
            </a:r>
          </a:p>
          <a:p>
            <a:pPr>
              <a:lnSpc>
                <a:spcPts val="2700"/>
              </a:lnSpc>
              <a:tabLst>
                <a:tab pos="228600" algn="l"/>
              </a:tabLst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  uniformemente nos intervalos</a:t>
            </a:r>
            <a:br>
              <a:rPr lang="en-CA" sz="1772" dirty="0">
                <a:solidFill>
                  <a:srgbClr val="000000"/>
                </a:solidFill>
                <a:latin typeface="Times New Roman"/>
              </a:rPr>
            </a:b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[x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	j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, 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	j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 ]</a:t>
            </a:r>
          </a:p>
          <a:p>
            <a:pPr>
              <a:lnSpc>
                <a:spcPts val="2700"/>
              </a:lnSpc>
            </a:pPr>
            <a:endParaRPr lang="en-CA" sz="1772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3" y="0"/>
            <a:ext cx="9715500" cy="6731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863600" y="635000"/>
            <a:ext cx="12166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Mutação</a:t>
            </a: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33600" y="2857500"/>
            <a:ext cx="775853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Inicialização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84600" y="2857500"/>
            <a:ext cx="5338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Mutação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6200" y="2857500"/>
            <a:ext cx="9073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Recombinação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08800" y="2857500"/>
            <a:ext cx="472886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Seleção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100" y="3746500"/>
            <a:ext cx="85568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Cada um dos vetores de parâmetro N sofre mutação, recombinação e seleção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9168" y="4415358"/>
            <a:ext cx="417261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Mutação expande o espaço de busca</a:t>
            </a: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4100" y="5067300"/>
            <a:ext cx="8616141" cy="10491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28600" algn="l"/>
              </a:tabLst>
            </a:pP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Para um vetor de  parâmetro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x</a:t>
            </a:r>
            <a:r>
              <a:rPr lang="en-CA" sz="1377" dirty="0" err="1">
                <a:solidFill>
                  <a:srgbClr val="7F0000"/>
                </a:solidFill>
                <a:latin typeface="Arial Unicode MS"/>
                <a:cs typeface="Arial Unicode MS"/>
              </a:rPr>
              <a:t>i,G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selecionar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aleatoriamente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três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vectores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r1,G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,</a:t>
            </a:r>
            <a:br>
              <a:rPr lang="en-CA" sz="1824" dirty="0">
                <a:solidFill>
                  <a:srgbClr val="000000"/>
                </a:solidFill>
                <a:latin typeface="Times New Roman"/>
              </a:rPr>
            </a:b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r2,G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e x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r3,G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	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tal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que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os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indices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i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, r1, r2 e r3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são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en-CA" sz="1885" dirty="0" err="1">
                <a:solidFill>
                  <a:srgbClr val="7F0000"/>
                </a:solidFill>
                <a:latin typeface="Arial Unicode MS"/>
                <a:cs typeface="Arial Unicode MS"/>
              </a:rPr>
              <a:t>diferentes</a:t>
            </a: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2800"/>
              </a:lnSpc>
            </a:pPr>
            <a:endParaRPr lang="en-CA" sz="1824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" y="0"/>
            <a:ext cx="9715500" cy="6731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863600" y="635000"/>
            <a:ext cx="121668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78" dirty="0" err="1">
                <a:solidFill>
                  <a:srgbClr val="33CC00"/>
                </a:solidFill>
                <a:latin typeface="Arial Unicode MS"/>
                <a:cs typeface="Arial Unicode MS"/>
              </a:rPr>
              <a:t>Mutação</a:t>
            </a:r>
            <a:endParaRPr lang="en-CA" sz="2478" dirty="0">
              <a:solidFill>
                <a:srgbClr val="000000"/>
              </a:solidFill>
            </a:endParaRPr>
          </a:p>
          <a:p>
            <a:pPr>
              <a:lnSpc>
                <a:spcPts val="2815"/>
              </a:lnSpc>
            </a:pPr>
            <a:endParaRPr lang="en-CA" sz="247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33600" y="2857500"/>
            <a:ext cx="775853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Inicialização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84600" y="2857500"/>
            <a:ext cx="5338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Mutação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6200" y="2857500"/>
            <a:ext cx="90730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Recombinação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08800" y="2857500"/>
            <a:ext cx="472886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1" dirty="0" err="1">
                <a:solidFill>
                  <a:srgbClr val="000000"/>
                </a:solidFill>
                <a:latin typeface="Times New Roman"/>
                <a:cs typeface="Times New Roman"/>
              </a:rPr>
              <a:t>Seleção</a:t>
            </a:r>
            <a:endParaRPr lang="en-CA" sz="119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100" y="3810000"/>
            <a:ext cx="7442743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Adicionar a diferença ponderada de dois dos vetores para a terceira</a:t>
            </a:r>
            <a:endParaRPr lang="en-CA" sz="1885" dirty="0">
              <a:solidFill>
                <a:srgbClr val="7F0000"/>
              </a:solidFill>
              <a:latin typeface="Arial Unicode MS"/>
              <a:cs typeface="Arial Unicode MS"/>
            </a:endParaRP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400" y="4343400"/>
            <a:ext cx="6388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>
                <a:solidFill>
                  <a:srgbClr val="7F0000"/>
                </a:solidFill>
                <a:latin typeface="Arial Unicode MS"/>
                <a:cs typeface="Arial Unicode MS"/>
              </a:rPr>
              <a:t>v</a:t>
            </a:r>
            <a:r>
              <a:rPr lang="en-CA" sz="1377">
                <a:solidFill>
                  <a:srgbClr val="7F0000"/>
                </a:solidFill>
                <a:latin typeface="Arial Unicode MS"/>
                <a:cs typeface="Arial Unicode MS"/>
              </a:rPr>
              <a:t>i,G+1</a:t>
            </a:r>
            <a:r>
              <a:rPr lang="en-CA" sz="1885">
                <a:solidFill>
                  <a:srgbClr val="7F0000"/>
                </a:solidFill>
                <a:latin typeface="Arial Unicode MS"/>
                <a:cs typeface="Arial Unicode MS"/>
              </a:rPr>
              <a:t> = x</a:t>
            </a:r>
            <a:r>
              <a:rPr lang="en-CA" sz="1377">
                <a:solidFill>
                  <a:srgbClr val="7F0000"/>
                </a:solidFill>
                <a:latin typeface="Arial Unicode MS"/>
                <a:cs typeface="Arial Unicode MS"/>
              </a:rPr>
              <a:t>r1,G</a:t>
            </a:r>
            <a:r>
              <a:rPr lang="en-CA" sz="1885">
                <a:solidFill>
                  <a:srgbClr val="7F0000"/>
                </a:solidFill>
                <a:latin typeface="Arial Unicode MS"/>
                <a:cs typeface="Arial Unicode MS"/>
              </a:rPr>
              <a:t> + F (x</a:t>
            </a:r>
            <a:r>
              <a:rPr lang="en-CA" sz="1377">
                <a:solidFill>
                  <a:srgbClr val="7F0000"/>
                </a:solidFill>
                <a:latin typeface="Arial Unicode MS"/>
                <a:cs typeface="Arial Unicode MS"/>
              </a:rPr>
              <a:t>r2,G</a:t>
            </a:r>
            <a:r>
              <a:rPr lang="en-CA" sz="1885">
                <a:solidFill>
                  <a:srgbClr val="7F0000"/>
                </a:solidFill>
                <a:latin typeface="Arial Unicode MS"/>
                <a:cs typeface="Arial Unicode MS"/>
              </a:rPr>
              <a:t> − x</a:t>
            </a:r>
            <a:r>
              <a:rPr lang="en-CA" sz="1377">
                <a:solidFill>
                  <a:srgbClr val="7F0000"/>
                </a:solidFill>
                <a:latin typeface="Arial Unicode MS"/>
                <a:cs typeface="Arial Unicode MS"/>
              </a:rPr>
              <a:t>r3,G</a:t>
            </a:r>
            <a:r>
              <a:rPr lang="en-CA" sz="1885">
                <a:solidFill>
                  <a:srgbClr val="7F0000"/>
                </a:solidFill>
                <a:latin typeface="Arial Unicode MS"/>
                <a:cs typeface="Arial Unicode MS"/>
              </a:rPr>
              <a:t>)</a:t>
            </a:r>
          </a:p>
          <a:p>
            <a:pPr>
              <a:lnSpc>
                <a:spcPts val="2185"/>
              </a:lnSpc>
            </a:pPr>
            <a:endParaRPr lang="en-CA" sz="1631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4100" y="4927600"/>
            <a:ext cx="5237011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O fator de mutação F é uma constante de 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[0, 2]</a:t>
            </a:r>
          </a:p>
          <a:p>
            <a:pPr>
              <a:lnSpc>
                <a:spcPts val="2185"/>
              </a:lnSpc>
            </a:pPr>
            <a:endParaRPr lang="en-CA" sz="1885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4100" y="5410200"/>
            <a:ext cx="272991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• v</a:t>
            </a:r>
            <a:r>
              <a:rPr lang="en-CA" sz="1377" dirty="0">
                <a:solidFill>
                  <a:srgbClr val="7F0000"/>
                </a:solidFill>
                <a:latin typeface="Arial Unicode MS"/>
                <a:cs typeface="Arial Unicode MS"/>
              </a:rPr>
              <a:t>i,G+1</a:t>
            </a:r>
            <a:r>
              <a:rPr lang="en-CA" sz="1885" dirty="0">
                <a:solidFill>
                  <a:srgbClr val="7F0000"/>
                </a:solidFill>
                <a:latin typeface="Arial Unicode MS"/>
                <a:cs typeface="Arial Unicode MS"/>
              </a:rPr>
              <a:t> </a:t>
            </a:r>
            <a:r>
              <a:rPr lang="pt-BR" sz="1885" dirty="0">
                <a:solidFill>
                  <a:srgbClr val="7F0000"/>
                </a:solidFill>
                <a:latin typeface="Arial Unicode MS"/>
                <a:cs typeface="Arial Unicode MS"/>
              </a:rPr>
              <a:t> o vetor de doador</a:t>
            </a:r>
            <a:endParaRPr lang="en-CA" sz="1812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587</Words>
  <Application>Microsoft Office PowerPoint</Application>
  <PresentationFormat>Personalizar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</vt:lpstr>
      <vt:lpstr>Apresentação do PowerPoint</vt:lpstr>
      <vt:lpstr>Apresentação do PowerPoint</vt:lpstr>
      <vt:lpstr>Apresentação do PowerPoint</vt:lpstr>
      <vt:lpstr>DE/x/y/z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A2E_Engine</dc:creator>
  <cp:lastModifiedBy>Visitante </cp:lastModifiedBy>
  <cp:revision>35</cp:revision>
  <dcterms:created xsi:type="dcterms:W3CDTF">2013-08-05T13:36:11Z</dcterms:created>
  <dcterms:modified xsi:type="dcterms:W3CDTF">2018-03-19T22:19:56Z</dcterms:modified>
</cp:coreProperties>
</file>