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62C46-5B09-4440-AEA3-86AA31ACA7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Scatter Search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9AEA54-546A-4CA2-84B6-E1513A93E1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626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CC913-A89D-4EC0-A451-3F848407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</a:t>
            </a:r>
            <a:r>
              <a:rPr lang="en-US" dirty="0"/>
              <a:t> de </a:t>
            </a:r>
            <a:r>
              <a:rPr lang="en-US" dirty="0" err="1"/>
              <a:t>Atualização</a:t>
            </a:r>
            <a:r>
              <a:rPr lang="en-US" dirty="0"/>
              <a:t> do Conjunto de </a:t>
            </a:r>
            <a:r>
              <a:rPr lang="en-US" dirty="0" err="1"/>
              <a:t>Referência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ADDD6D-D57F-41A0-B42B-5190CD4D4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Objetivo é gerar uma coleção de soluções de alta qualidade e diversas</a:t>
            </a:r>
          </a:p>
          <a:p>
            <a:r>
              <a:rPr lang="pt-BR" dirty="0"/>
              <a:t>O número de soluções incluídas no </a:t>
            </a:r>
            <a:r>
              <a:rPr lang="pt-BR" dirty="0" err="1"/>
              <a:t>Ref.Set</a:t>
            </a:r>
            <a:r>
              <a:rPr lang="pt-BR" dirty="0"/>
              <a:t> é geralmente inferior a 20</a:t>
            </a:r>
          </a:p>
          <a:p>
            <a:r>
              <a:rPr lang="pt-BR" dirty="0"/>
              <a:t>Consiste nas melhores soluções b1 da etapa anterior (combinação de solução ou geração de diversificada)</a:t>
            </a:r>
          </a:p>
          <a:p>
            <a:r>
              <a:rPr lang="pt-BR" dirty="0"/>
              <a:t>Consiste nas soluções b2 que têm a maior distância euclidiana das soluções atuais </a:t>
            </a:r>
            <a:r>
              <a:rPr lang="pt-BR" dirty="0" err="1"/>
              <a:t>Ref.Set</a:t>
            </a:r>
            <a:endParaRPr lang="pt-BR" dirty="0"/>
          </a:p>
          <a:p>
            <a:r>
              <a:rPr lang="pt-BR" dirty="0"/>
              <a:t>Várias técnicas são empregadas para atualizar o conjunto de referência (Estático, Dinâmico, 2-Tier </a:t>
            </a:r>
            <a:r>
              <a:rPr lang="pt-BR" dirty="0" err="1"/>
              <a:t>etc</a:t>
            </a:r>
            <a:r>
              <a:rPr lang="pt-BR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356027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F6F44-E6B0-47D2-89F0-8D0D2ACC7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Comparação</a:t>
            </a:r>
            <a:r>
              <a:rPr lang="en-US" dirty="0"/>
              <a:t> de S.S. x A.G.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D03B3C-21E2-42FB-8945-1FBF6C9C5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Tamanho do </a:t>
            </a:r>
            <a:r>
              <a:rPr lang="pt-BR" dirty="0" err="1"/>
              <a:t>Ref.Set</a:t>
            </a:r>
            <a:r>
              <a:rPr lang="pt-BR" dirty="0"/>
              <a:t> vs. Tamanho da população</a:t>
            </a:r>
          </a:p>
          <a:p>
            <a:r>
              <a:rPr lang="pt-BR" dirty="0"/>
              <a:t>Todas as soluções participam da combinação</a:t>
            </a:r>
          </a:p>
          <a:p>
            <a:r>
              <a:rPr lang="pt-BR" dirty="0"/>
              <a:t>A evolução da população é controlada por regras determinísticas</a:t>
            </a:r>
          </a:p>
          <a:p>
            <a:r>
              <a:rPr lang="pt-BR" dirty="0"/>
              <a:t>Procedimentos de pesquisa locais são essenciais para a S.S.</a:t>
            </a:r>
          </a:p>
          <a:p>
            <a:r>
              <a:rPr lang="pt-BR"/>
              <a:t>S.S. geralmente </a:t>
            </a:r>
            <a:r>
              <a:rPr lang="pt-BR" dirty="0"/>
              <a:t>não se limitam a combinar duas soluções “parentais”</a:t>
            </a:r>
          </a:p>
          <a:p>
            <a:r>
              <a:rPr lang="pt-BR" dirty="0"/>
              <a:t>População inicial não é construída de maneira aleatória</a:t>
            </a:r>
          </a:p>
        </p:txBody>
      </p:sp>
    </p:spTree>
    <p:extLst>
      <p:ext uri="{BB962C8B-B14F-4D97-AF65-F5344CB8AC3E}">
        <p14:creationId xmlns:p14="http://schemas.microsoft.com/office/powerpoint/2010/main" val="252582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F88A2DB-6BCE-47AF-9756-EB661999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 Search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CB739362-B053-4A5B-B1E4-91A4C1226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Método evolutivo</a:t>
            </a:r>
          </a:p>
          <a:p>
            <a:r>
              <a:rPr lang="pt-BR" dirty="0"/>
              <a:t>Conceitos fundamentais foram introduzidos pela primeira vez na década de 1970 e são baseados em formulações da década de 1960</a:t>
            </a:r>
          </a:p>
          <a:p>
            <a:r>
              <a:rPr lang="pt-BR" dirty="0"/>
              <a:t>Proposta original em 1977 foi apresentada por Fred Glover.</a:t>
            </a:r>
          </a:p>
          <a:p>
            <a:r>
              <a:rPr lang="pt-BR" dirty="0"/>
              <a:t>Usa estratégias que diversificam e intensificam soluções</a:t>
            </a:r>
          </a:p>
          <a:p>
            <a:r>
              <a:rPr lang="pt-BR" dirty="0"/>
              <a:t>As soluções são geradas usando estratégias de combinação </a:t>
            </a:r>
          </a:p>
        </p:txBody>
      </p:sp>
    </p:spTree>
    <p:extLst>
      <p:ext uri="{BB962C8B-B14F-4D97-AF65-F5344CB8AC3E}">
        <p14:creationId xmlns:p14="http://schemas.microsoft.com/office/powerpoint/2010/main" val="358517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CE010-9EC1-4DFF-9EB8-FB76CBD87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Elementos</a:t>
            </a:r>
            <a:r>
              <a:rPr lang="en-US" dirty="0"/>
              <a:t> de S.S.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AEAE70-5CFE-4DEB-A4C7-2CCA64076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Informações úteis sobre as soluções normalmente estão contidas em uma coleção diversificada de soluções elite</a:t>
            </a:r>
          </a:p>
          <a:p>
            <a:r>
              <a:rPr lang="pt-BR" dirty="0"/>
              <a:t>As estratégias combinadas incorporam tanto a diversidade (extrapolação) quanto a intensificação (interpolação).</a:t>
            </a:r>
          </a:p>
          <a:p>
            <a:r>
              <a:rPr lang="pt-BR" dirty="0"/>
              <a:t>Combinação de múltiplas soluções aumenta a oportunidade de explorar informações contidas na união de soluções elite</a:t>
            </a:r>
          </a:p>
        </p:txBody>
      </p:sp>
    </p:spTree>
    <p:extLst>
      <p:ext uri="{BB962C8B-B14F-4D97-AF65-F5344CB8AC3E}">
        <p14:creationId xmlns:p14="http://schemas.microsoft.com/office/powerpoint/2010/main" val="36575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BF13C7F-3D8E-494E-9E96-E099FE6F8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7145C4-E8EB-45D7-BF3B-DFD8D83A0302}"/>
              </a:ext>
            </a:extLst>
          </p:cNvPr>
          <p:cNvSpPr txBox="1"/>
          <p:nvPr/>
        </p:nvSpPr>
        <p:spPr>
          <a:xfrm>
            <a:off x="6858002" y="3352800"/>
            <a:ext cx="35754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Essas soluções estão em uma forma “bruta”. Na maioria S.S. essas soluções estão sujeitas a melhorias heurísticas.</a:t>
            </a: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5CFA3CEC-6F9A-48E3-8EF1-FFB9D76B1CFA}"/>
              </a:ext>
            </a:extLst>
          </p:cNvPr>
          <p:cNvGrpSpPr/>
          <p:nvPr/>
        </p:nvGrpSpPr>
        <p:grpSpPr>
          <a:xfrm>
            <a:off x="685800" y="1524000"/>
            <a:ext cx="5486400" cy="4572000"/>
            <a:chOff x="685800" y="1524000"/>
            <a:chExt cx="5486400" cy="4572000"/>
          </a:xfrm>
        </p:grpSpPr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009B78B5-A899-4948-93FD-CD586B9C99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000" y="1524000"/>
              <a:ext cx="0" cy="457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0AA0536E-89D3-4EBC-9A07-325BDFD056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5800" y="2438400"/>
              <a:ext cx="5486400" cy="2743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80339A85-11AD-4827-B33A-633904085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" y="2438400"/>
              <a:ext cx="5486400" cy="2743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79308F41-3D75-461F-A15D-C66F4FC379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800" y="1524000"/>
              <a:ext cx="3200400" cy="426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Oval 9">
              <a:extLst>
                <a:ext uri="{FF2B5EF4-FFF2-40B4-BE49-F238E27FC236}">
                  <a16:creationId xmlns:a16="http://schemas.microsoft.com/office/drawing/2014/main" id="{4969EA02-1651-44A2-983A-676FCFF7E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00" y="4114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/>
                <a:t>A</a:t>
              </a:r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FF7D7F23-4EF3-4B57-A314-503C8A38D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800" y="4648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/>
                <a:t>B</a:t>
              </a:r>
            </a:p>
          </p:txBody>
        </p:sp>
        <p:sp>
          <p:nvSpPr>
            <p:cNvPr id="15" name="Oval 12">
              <a:extLst>
                <a:ext uri="{FF2B5EF4-FFF2-40B4-BE49-F238E27FC236}">
                  <a16:creationId xmlns:a16="http://schemas.microsoft.com/office/drawing/2014/main" id="{64B46278-0794-419E-9795-21384C696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1981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/>
                <a:t>C</a:t>
              </a:r>
            </a:p>
          </p:txBody>
        </p:sp>
        <p:sp>
          <p:nvSpPr>
            <p:cNvPr id="16" name="Oval 13">
              <a:extLst>
                <a:ext uri="{FF2B5EF4-FFF2-40B4-BE49-F238E27FC236}">
                  <a16:creationId xmlns:a16="http://schemas.microsoft.com/office/drawing/2014/main" id="{0A8C83D8-7BA3-456E-AC5F-90D1B71F0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36576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/>
                <a:t>1</a:t>
              </a:r>
            </a:p>
          </p:txBody>
        </p:sp>
        <p:sp>
          <p:nvSpPr>
            <p:cNvPr id="17" name="Oval 14">
              <a:extLst>
                <a:ext uri="{FF2B5EF4-FFF2-40B4-BE49-F238E27FC236}">
                  <a16:creationId xmlns:a16="http://schemas.microsoft.com/office/drawing/2014/main" id="{DCE9253F-CCB6-429B-A3A3-C7A78406A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00" y="3200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 dirty="0"/>
                <a:t>2</a:t>
              </a:r>
            </a:p>
          </p:txBody>
        </p:sp>
        <p:sp>
          <p:nvSpPr>
            <p:cNvPr id="18" name="Oval 15">
              <a:extLst>
                <a:ext uri="{FF2B5EF4-FFF2-40B4-BE49-F238E27FC236}">
                  <a16:creationId xmlns:a16="http://schemas.microsoft.com/office/drawing/2014/main" id="{40659CB7-44F2-494B-A234-54BABCCB8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5257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/>
                <a:t>3</a:t>
              </a:r>
            </a:p>
          </p:txBody>
        </p:sp>
        <p:sp>
          <p:nvSpPr>
            <p:cNvPr id="19" name="Oval 16">
              <a:extLst>
                <a:ext uri="{FF2B5EF4-FFF2-40B4-BE49-F238E27FC236}">
                  <a16:creationId xmlns:a16="http://schemas.microsoft.com/office/drawing/2014/main" id="{8EECB052-1748-4051-AEB3-D24018CC7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47244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/>
                <a:t>4</a:t>
              </a:r>
            </a:p>
          </p:txBody>
        </p:sp>
        <p:sp>
          <p:nvSpPr>
            <p:cNvPr id="20" name="Text Box 17">
              <a:extLst>
                <a:ext uri="{FF2B5EF4-FFF2-40B4-BE49-F238E27FC236}">
                  <a16:creationId xmlns:a16="http://schemas.microsoft.com/office/drawing/2014/main" id="{AF8AD6C7-05F9-486F-BDD2-523090157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3352800"/>
              <a:ext cx="9588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pt-BR"/>
                <a:t>Convex</a:t>
              </a:r>
            </a:p>
          </p:txBody>
        </p:sp>
        <p:sp>
          <p:nvSpPr>
            <p:cNvPr id="21" name="Text Box 18">
              <a:extLst>
                <a:ext uri="{FF2B5EF4-FFF2-40B4-BE49-F238E27FC236}">
                  <a16:creationId xmlns:a16="http://schemas.microsoft.com/office/drawing/2014/main" id="{36A903ED-1DCD-446E-822D-32F104F433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00" y="5334000"/>
              <a:ext cx="14033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pt-BR"/>
                <a:t>Non-convex</a:t>
              </a:r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8C67E6E3-D777-4266-A6A5-611A55836C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72000" y="3429000"/>
              <a:ext cx="533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207551E1-5BEB-4CD9-8979-646122E6C8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14600" y="4038600"/>
              <a:ext cx="76200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0694550B-0C23-419C-ABAC-327E563201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0800" y="5410200"/>
              <a:ext cx="6096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3DB8CD8D-9B12-4059-A00D-ABDC1DD0F4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24000" y="4953000"/>
              <a:ext cx="838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77AE4D93-90F9-41D5-B1C1-B0F5B23C2CC8}"/>
              </a:ext>
            </a:extLst>
          </p:cNvPr>
          <p:cNvSpPr txBox="1"/>
          <p:nvPr/>
        </p:nvSpPr>
        <p:spPr>
          <a:xfrm>
            <a:off x="3723526" y="5925621"/>
            <a:ext cx="2938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e B, </a:t>
            </a:r>
            <a:r>
              <a:rPr lang="en-US" dirty="0" err="1"/>
              <a:t>gera</a:t>
            </a:r>
            <a:r>
              <a:rPr lang="en-US" dirty="0"/>
              <a:t> 1,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convexo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955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>
            <a:extLst>
              <a:ext uri="{FF2B5EF4-FFF2-40B4-BE49-F238E27FC236}">
                <a16:creationId xmlns:a16="http://schemas.microsoft.com/office/drawing/2014/main" id="{AAF5DAE9-5D91-414E-BD31-7B5F433B1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Scatter Search Template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1DF9A3A6-4583-4CA0-B9CE-E49167407A1F}"/>
              </a:ext>
            </a:extLst>
          </p:cNvPr>
          <p:cNvGrpSpPr/>
          <p:nvPr/>
        </p:nvGrpSpPr>
        <p:grpSpPr>
          <a:xfrm>
            <a:off x="517132" y="1233755"/>
            <a:ext cx="8153400" cy="5260975"/>
            <a:chOff x="1981200" y="1295400"/>
            <a:chExt cx="8153400" cy="5260975"/>
          </a:xfrm>
        </p:grpSpPr>
        <p:grpSp>
          <p:nvGrpSpPr>
            <p:cNvPr id="79972" name="Group 100">
              <a:extLst>
                <a:ext uri="{FF2B5EF4-FFF2-40B4-BE49-F238E27FC236}">
                  <a16:creationId xmlns:a16="http://schemas.microsoft.com/office/drawing/2014/main" id="{45976112-8AC5-48CE-8891-0F919792F7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2450" y="1828800"/>
              <a:ext cx="742950" cy="304800"/>
              <a:chOff x="1788" y="1152"/>
              <a:chExt cx="468" cy="192"/>
            </a:xfrm>
          </p:grpSpPr>
          <p:sp>
            <p:nvSpPr>
              <p:cNvPr id="79883" name="Oval 11">
                <a:extLst>
                  <a:ext uri="{FF2B5EF4-FFF2-40B4-BE49-F238E27FC236}">
                    <a16:creationId xmlns:a16="http://schemas.microsoft.com/office/drawing/2014/main" id="{407E48BB-53E7-4292-A413-1C359793A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152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79885" name="AutoShape 13">
                <a:extLst>
                  <a:ext uri="{FF2B5EF4-FFF2-40B4-BE49-F238E27FC236}">
                    <a16:creationId xmlns:a16="http://schemas.microsoft.com/office/drawing/2014/main" id="{75F9FAE7-0CF3-4490-A222-1806C759E82A}"/>
                  </a:ext>
                </a:extLst>
              </p:cNvPr>
              <p:cNvCxnSpPr>
                <a:cxnSpLocks noChangeShapeType="1"/>
                <a:stCxn id="79912" idx="3"/>
                <a:endCxn id="79883" idx="2"/>
              </p:cNvCxnSpPr>
              <p:nvPr/>
            </p:nvCxnSpPr>
            <p:spPr bwMode="auto">
              <a:xfrm>
                <a:off x="1788" y="1248"/>
                <a:ext cx="27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73" name="Group 101">
              <a:extLst>
                <a:ext uri="{FF2B5EF4-FFF2-40B4-BE49-F238E27FC236}">
                  <a16:creationId xmlns:a16="http://schemas.microsoft.com/office/drawing/2014/main" id="{96C2E780-A2DB-43F4-83EE-FCAC01BC9B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5400" y="1676400"/>
              <a:ext cx="1828800" cy="609600"/>
              <a:chOff x="2256" y="1056"/>
              <a:chExt cx="1152" cy="384"/>
            </a:xfrm>
          </p:grpSpPr>
          <p:cxnSp>
            <p:nvCxnSpPr>
              <p:cNvPr id="79887" name="AutoShape 15">
                <a:extLst>
                  <a:ext uri="{FF2B5EF4-FFF2-40B4-BE49-F238E27FC236}">
                    <a16:creationId xmlns:a16="http://schemas.microsoft.com/office/drawing/2014/main" id="{6F82B1C7-1CB9-4CD7-9C53-F14ED563F04F}"/>
                  </a:ext>
                </a:extLst>
              </p:cNvPr>
              <p:cNvCxnSpPr>
                <a:cxnSpLocks noChangeShapeType="1"/>
                <a:stCxn id="79883" idx="6"/>
                <a:endCxn id="79888" idx="1"/>
              </p:cNvCxnSpPr>
              <p:nvPr/>
            </p:nvCxnSpPr>
            <p:spPr bwMode="auto">
              <a:xfrm>
                <a:off x="2256" y="1248"/>
                <a:ext cx="27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9888" name="Rectangle 16">
                <a:extLst>
                  <a:ext uri="{FF2B5EF4-FFF2-40B4-BE49-F238E27FC236}">
                    <a16:creationId xmlns:a16="http://schemas.microsoft.com/office/drawing/2014/main" id="{8A09CF99-7860-48D2-A975-E3F19702BE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1056"/>
                <a:ext cx="864" cy="384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pt-BR" sz="1400" dirty="0" err="1"/>
                  <a:t>Método</a:t>
                </a:r>
                <a:r>
                  <a:rPr lang="en-US" altLang="pt-BR" sz="1400" dirty="0"/>
                  <a:t> de </a:t>
                </a:r>
              </a:p>
              <a:p>
                <a:r>
                  <a:rPr lang="en-US" altLang="pt-BR" sz="1400" dirty="0" err="1"/>
                  <a:t>Melhoria</a:t>
                </a:r>
                <a:endParaRPr lang="en-US" altLang="pt-BR" sz="1400" dirty="0"/>
              </a:p>
            </p:txBody>
          </p:sp>
        </p:grpSp>
        <p:grpSp>
          <p:nvGrpSpPr>
            <p:cNvPr id="79974" name="Group 102">
              <a:extLst>
                <a:ext uri="{FF2B5EF4-FFF2-40B4-BE49-F238E27FC236}">
                  <a16:creationId xmlns:a16="http://schemas.microsoft.com/office/drawing/2014/main" id="{B4C79A23-AA28-468A-A2AF-14C16AD060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53250" y="1828800"/>
              <a:ext cx="742950" cy="304800"/>
              <a:chOff x="3420" y="1152"/>
              <a:chExt cx="468" cy="192"/>
            </a:xfrm>
          </p:grpSpPr>
          <p:sp>
            <p:nvSpPr>
              <p:cNvPr id="79891" name="Oval 19">
                <a:extLst>
                  <a:ext uri="{FF2B5EF4-FFF2-40B4-BE49-F238E27FC236}">
                    <a16:creationId xmlns:a16="http://schemas.microsoft.com/office/drawing/2014/main" id="{229C187C-5EC6-4CA9-8722-AD7A297C05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6" y="115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79909" name="AutoShape 37">
                <a:extLst>
                  <a:ext uri="{FF2B5EF4-FFF2-40B4-BE49-F238E27FC236}">
                    <a16:creationId xmlns:a16="http://schemas.microsoft.com/office/drawing/2014/main" id="{C26F4EFA-5A74-49B8-B46D-696C4BD3614C}"/>
                  </a:ext>
                </a:extLst>
              </p:cNvPr>
              <p:cNvCxnSpPr>
                <a:cxnSpLocks noChangeShapeType="1"/>
                <a:stCxn id="79888" idx="3"/>
                <a:endCxn id="79891" idx="2"/>
              </p:cNvCxnSpPr>
              <p:nvPr/>
            </p:nvCxnSpPr>
            <p:spPr bwMode="auto">
              <a:xfrm>
                <a:off x="3420" y="1248"/>
                <a:ext cx="27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9912" name="Rectangle 40">
              <a:extLst>
                <a:ext uri="{FF2B5EF4-FFF2-40B4-BE49-F238E27FC236}">
                  <a16:creationId xmlns:a16="http://schemas.microsoft.com/office/drawing/2014/main" id="{5911E611-D8AE-4213-80A0-2AD72FFCE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1200" y="1676400"/>
              <a:ext cx="2362200" cy="6096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 sz="1400" dirty="0" err="1"/>
                <a:t>Metodo</a:t>
              </a:r>
              <a:r>
                <a:rPr lang="en-US" altLang="pt-BR" sz="1400" dirty="0"/>
                <a:t> de </a:t>
              </a:r>
              <a:r>
                <a:rPr lang="en-US" altLang="pt-BR" sz="1400" dirty="0" err="1"/>
                <a:t>Geração</a:t>
              </a:r>
              <a:r>
                <a:rPr lang="en-US" altLang="pt-BR" sz="1400" dirty="0"/>
                <a:t> </a:t>
              </a:r>
            </a:p>
          </p:txBody>
        </p:sp>
        <p:sp>
          <p:nvSpPr>
            <p:cNvPr id="79913" name="Rectangle 41">
              <a:extLst>
                <a:ext uri="{FF2B5EF4-FFF2-40B4-BE49-F238E27FC236}">
                  <a16:creationId xmlns:a16="http://schemas.microsoft.com/office/drawing/2014/main" id="{6BA8C733-C966-4272-BFAA-47E68A0B4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8200" y="3810000"/>
              <a:ext cx="1371600" cy="6096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pt-BR" sz="1400" dirty="0"/>
                <a:t>Ref. Set</a:t>
              </a:r>
            </a:p>
            <a:p>
              <a:r>
                <a:rPr lang="en-US" altLang="pt-BR" sz="1400" dirty="0" err="1"/>
                <a:t>Atualização</a:t>
              </a:r>
              <a:endParaRPr lang="en-US" altLang="pt-BR" sz="1400" dirty="0"/>
            </a:p>
          </p:txBody>
        </p:sp>
        <p:grpSp>
          <p:nvGrpSpPr>
            <p:cNvPr id="79988" name="Group 116">
              <a:extLst>
                <a:ext uri="{FF2B5EF4-FFF2-40B4-BE49-F238E27FC236}">
                  <a16:creationId xmlns:a16="http://schemas.microsoft.com/office/drawing/2014/main" id="{B875AB49-9935-4895-9199-C2863D7985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91600" y="2686050"/>
              <a:ext cx="304800" cy="1104900"/>
              <a:chOff x="4704" y="1692"/>
              <a:chExt cx="192" cy="696"/>
            </a:xfrm>
          </p:grpSpPr>
          <p:grpSp>
            <p:nvGrpSpPr>
              <p:cNvPr id="79976" name="Group 104">
                <a:extLst>
                  <a:ext uri="{FF2B5EF4-FFF2-40B4-BE49-F238E27FC236}">
                    <a16:creationId xmlns:a16="http://schemas.microsoft.com/office/drawing/2014/main" id="{BEF32B3D-822D-4CF5-AEE7-590B6BB265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04" y="1692"/>
                <a:ext cx="192" cy="468"/>
                <a:chOff x="4704" y="1692"/>
                <a:chExt cx="192" cy="468"/>
              </a:xfrm>
            </p:grpSpPr>
            <p:sp>
              <p:nvSpPr>
                <p:cNvPr id="79893" name="Oval 21">
                  <a:extLst>
                    <a:ext uri="{FF2B5EF4-FFF2-40B4-BE49-F238E27FC236}">
                      <a16:creationId xmlns:a16="http://schemas.microsoft.com/office/drawing/2014/main" id="{B551D8A3-283E-453F-86C4-17548D6DE9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4" y="1968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cxnSp>
              <p:nvCxnSpPr>
                <p:cNvPr id="79914" name="AutoShape 42">
                  <a:extLst>
                    <a:ext uri="{FF2B5EF4-FFF2-40B4-BE49-F238E27FC236}">
                      <a16:creationId xmlns:a16="http://schemas.microsoft.com/office/drawing/2014/main" id="{79DF2CF6-2683-43C1-9CE4-A84FF42602EE}"/>
                    </a:ext>
                  </a:extLst>
                </p:cNvPr>
                <p:cNvCxnSpPr>
                  <a:cxnSpLocks noChangeShapeType="1"/>
                  <a:stCxn id="79892" idx="2"/>
                  <a:endCxn id="79893" idx="0"/>
                </p:cNvCxnSpPr>
                <p:nvPr/>
              </p:nvCxnSpPr>
              <p:spPr bwMode="auto">
                <a:xfrm>
                  <a:off x="4800" y="1692"/>
                  <a:ext cx="0" cy="276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79915" name="AutoShape 43">
                <a:extLst>
                  <a:ext uri="{FF2B5EF4-FFF2-40B4-BE49-F238E27FC236}">
                    <a16:creationId xmlns:a16="http://schemas.microsoft.com/office/drawing/2014/main" id="{94DFF093-1865-479A-A675-E606E9DA048B}"/>
                  </a:ext>
                </a:extLst>
              </p:cNvPr>
              <p:cNvCxnSpPr>
                <a:cxnSpLocks noChangeShapeType="1"/>
                <a:stCxn id="79893" idx="4"/>
                <a:endCxn id="79913" idx="0"/>
              </p:cNvCxnSpPr>
              <p:nvPr/>
            </p:nvCxnSpPr>
            <p:spPr bwMode="auto">
              <a:xfrm>
                <a:off x="4800" y="2160"/>
                <a:ext cx="0" cy="228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79" name="Group 107">
              <a:extLst>
                <a:ext uri="{FF2B5EF4-FFF2-40B4-BE49-F238E27FC236}">
                  <a16:creationId xmlns:a16="http://schemas.microsoft.com/office/drawing/2014/main" id="{F0F1769F-D99E-481C-B41C-D88DE3C279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15200" y="5105400"/>
              <a:ext cx="1123950" cy="609600"/>
              <a:chOff x="3648" y="3216"/>
              <a:chExt cx="708" cy="384"/>
            </a:xfrm>
          </p:grpSpPr>
          <p:sp>
            <p:nvSpPr>
              <p:cNvPr id="79949" name="AutoShape 77">
                <a:extLst>
                  <a:ext uri="{FF2B5EF4-FFF2-40B4-BE49-F238E27FC236}">
                    <a16:creationId xmlns:a16="http://schemas.microsoft.com/office/drawing/2014/main" id="{4293637D-894E-4E85-8151-8C3680480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3216"/>
                <a:ext cx="384" cy="384"/>
              </a:xfrm>
              <a:prstGeom prst="diamond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79951" name="AutoShape 79">
                <a:extLst>
                  <a:ext uri="{FF2B5EF4-FFF2-40B4-BE49-F238E27FC236}">
                    <a16:creationId xmlns:a16="http://schemas.microsoft.com/office/drawing/2014/main" id="{2B89269C-1823-4781-8175-9DA5BC451DB2}"/>
                  </a:ext>
                </a:extLst>
              </p:cNvPr>
              <p:cNvCxnSpPr>
                <a:cxnSpLocks noChangeShapeType="1"/>
                <a:stCxn id="79916" idx="1"/>
                <a:endCxn id="79949" idx="3"/>
              </p:cNvCxnSpPr>
              <p:nvPr/>
            </p:nvCxnSpPr>
            <p:spPr bwMode="auto">
              <a:xfrm flipH="1">
                <a:off x="4044" y="3408"/>
                <a:ext cx="312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80" name="Group 108">
              <a:extLst>
                <a:ext uri="{FF2B5EF4-FFF2-40B4-BE49-F238E27FC236}">
                  <a16:creationId xmlns:a16="http://schemas.microsoft.com/office/drawing/2014/main" id="{57097053-A306-4767-AE25-4341DA1D2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5400" y="5105400"/>
              <a:ext cx="2190750" cy="609600"/>
              <a:chOff x="2256" y="3216"/>
              <a:chExt cx="1380" cy="384"/>
            </a:xfrm>
          </p:grpSpPr>
          <p:sp>
            <p:nvSpPr>
              <p:cNvPr id="79952" name="Rectangle 80">
                <a:extLst>
                  <a:ext uri="{FF2B5EF4-FFF2-40B4-BE49-F238E27FC236}">
                    <a16:creationId xmlns:a16="http://schemas.microsoft.com/office/drawing/2014/main" id="{DAC3954F-E7D1-49AD-8658-5A08D622C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3216"/>
                <a:ext cx="1056" cy="384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pt-BR" sz="1400" dirty="0" err="1"/>
                  <a:t>Método</a:t>
                </a:r>
                <a:r>
                  <a:rPr lang="en-US" altLang="pt-BR" sz="1400" dirty="0"/>
                  <a:t> de </a:t>
                </a:r>
                <a:r>
                  <a:rPr lang="en-US" altLang="pt-BR" sz="1400" dirty="0" err="1"/>
                  <a:t>Geração</a:t>
                </a:r>
                <a:endParaRPr lang="en-US" altLang="pt-BR" sz="1400" dirty="0"/>
              </a:p>
            </p:txBody>
          </p:sp>
          <p:cxnSp>
            <p:nvCxnSpPr>
              <p:cNvPr id="79953" name="AutoShape 81">
                <a:extLst>
                  <a:ext uri="{FF2B5EF4-FFF2-40B4-BE49-F238E27FC236}">
                    <a16:creationId xmlns:a16="http://schemas.microsoft.com/office/drawing/2014/main" id="{D753EFD4-E84F-4A07-8A00-807B74EA17DA}"/>
                  </a:ext>
                </a:extLst>
              </p:cNvPr>
              <p:cNvCxnSpPr>
                <a:cxnSpLocks noChangeShapeType="1"/>
                <a:stCxn id="79949" idx="1"/>
                <a:endCxn id="79952" idx="3"/>
              </p:cNvCxnSpPr>
              <p:nvPr/>
            </p:nvCxnSpPr>
            <p:spPr bwMode="auto">
              <a:xfrm flipH="1">
                <a:off x="3324" y="3408"/>
                <a:ext cx="312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81" name="Group 109">
              <a:extLst>
                <a:ext uri="{FF2B5EF4-FFF2-40B4-BE49-F238E27FC236}">
                  <a16:creationId xmlns:a16="http://schemas.microsoft.com/office/drawing/2014/main" id="{43008BCD-AA7D-4D9B-BBC5-DD32662358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6600" y="5257800"/>
              <a:ext cx="1809750" cy="304800"/>
              <a:chOff x="1104" y="3312"/>
              <a:chExt cx="1140" cy="192"/>
            </a:xfrm>
          </p:grpSpPr>
          <p:sp>
            <p:nvSpPr>
              <p:cNvPr id="79954" name="Oval 82">
                <a:extLst>
                  <a:ext uri="{FF2B5EF4-FFF2-40B4-BE49-F238E27FC236}">
                    <a16:creationId xmlns:a16="http://schemas.microsoft.com/office/drawing/2014/main" id="{D101311A-4AA7-4759-8B36-3E4F90EEB7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331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pt-BR"/>
                  <a:t>s</a:t>
                </a:r>
              </a:p>
            </p:txBody>
          </p:sp>
          <p:sp>
            <p:nvSpPr>
              <p:cNvPr id="79955" name="Oval 83">
                <a:extLst>
                  <a:ext uri="{FF2B5EF4-FFF2-40B4-BE49-F238E27FC236}">
                    <a16:creationId xmlns:a16="http://schemas.microsoft.com/office/drawing/2014/main" id="{18CDBAD7-90DE-4304-8F7B-B435D80EF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" y="331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pt-BR"/>
                  <a:t>s</a:t>
                </a:r>
              </a:p>
            </p:txBody>
          </p:sp>
          <p:sp>
            <p:nvSpPr>
              <p:cNvPr id="79956" name="Oval 84">
                <a:extLst>
                  <a:ext uri="{FF2B5EF4-FFF2-40B4-BE49-F238E27FC236}">
                    <a16:creationId xmlns:a16="http://schemas.microsoft.com/office/drawing/2014/main" id="{8EF1BB6B-5202-4A5A-9F03-F84084A71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331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pt-BR"/>
                  <a:t>s</a:t>
                </a:r>
              </a:p>
            </p:txBody>
          </p:sp>
          <p:cxnSp>
            <p:nvCxnSpPr>
              <p:cNvPr id="79957" name="AutoShape 85">
                <a:extLst>
                  <a:ext uri="{FF2B5EF4-FFF2-40B4-BE49-F238E27FC236}">
                    <a16:creationId xmlns:a16="http://schemas.microsoft.com/office/drawing/2014/main" id="{A4A9F73E-7B45-4894-8160-0299E4DD0493}"/>
                  </a:ext>
                </a:extLst>
              </p:cNvPr>
              <p:cNvCxnSpPr>
                <a:cxnSpLocks noChangeShapeType="1"/>
                <a:stCxn id="79952" idx="1"/>
                <a:endCxn id="79955" idx="6"/>
              </p:cNvCxnSpPr>
              <p:nvPr/>
            </p:nvCxnSpPr>
            <p:spPr bwMode="auto">
              <a:xfrm flipH="1">
                <a:off x="1968" y="3408"/>
                <a:ext cx="27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83" name="Group 111">
              <a:extLst>
                <a:ext uri="{FF2B5EF4-FFF2-40B4-BE49-F238E27FC236}">
                  <a16:creationId xmlns:a16="http://schemas.microsoft.com/office/drawing/2014/main" id="{D89E2842-524D-4225-A9DE-48A6BFE5AF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2450" y="3962400"/>
              <a:ext cx="742950" cy="304800"/>
              <a:chOff x="1788" y="2496"/>
              <a:chExt cx="468" cy="192"/>
            </a:xfrm>
          </p:grpSpPr>
          <p:sp>
            <p:nvSpPr>
              <p:cNvPr id="79960" name="Oval 88">
                <a:extLst>
                  <a:ext uri="{FF2B5EF4-FFF2-40B4-BE49-F238E27FC236}">
                    <a16:creationId xmlns:a16="http://schemas.microsoft.com/office/drawing/2014/main" id="{8C5847B7-1FEA-4F2D-8017-A719723A69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496"/>
                <a:ext cx="192" cy="19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79961" name="AutoShape 89">
                <a:extLst>
                  <a:ext uri="{FF2B5EF4-FFF2-40B4-BE49-F238E27FC236}">
                    <a16:creationId xmlns:a16="http://schemas.microsoft.com/office/drawing/2014/main" id="{1687FC73-ED5C-4EFA-80F1-0C0EDF1DD179}"/>
                  </a:ext>
                </a:extLst>
              </p:cNvPr>
              <p:cNvCxnSpPr>
                <a:cxnSpLocks noChangeShapeType="1"/>
                <a:stCxn id="79958" idx="3"/>
                <a:endCxn id="79960" idx="2"/>
              </p:cNvCxnSpPr>
              <p:nvPr/>
            </p:nvCxnSpPr>
            <p:spPr bwMode="auto">
              <a:xfrm>
                <a:off x="1788" y="2592"/>
                <a:ext cx="27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84" name="Group 112">
              <a:extLst>
                <a:ext uri="{FF2B5EF4-FFF2-40B4-BE49-F238E27FC236}">
                  <a16:creationId xmlns:a16="http://schemas.microsoft.com/office/drawing/2014/main" id="{CD0AFA26-C270-46B7-B018-ACC3E5F40B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5400" y="3810000"/>
              <a:ext cx="1828800" cy="609600"/>
              <a:chOff x="2256" y="2400"/>
              <a:chExt cx="1152" cy="384"/>
            </a:xfrm>
          </p:grpSpPr>
          <p:sp>
            <p:nvSpPr>
              <p:cNvPr id="79959" name="Rectangle 87">
                <a:extLst>
                  <a:ext uri="{FF2B5EF4-FFF2-40B4-BE49-F238E27FC236}">
                    <a16:creationId xmlns:a16="http://schemas.microsoft.com/office/drawing/2014/main" id="{E81DF5C1-1DAD-4CDD-8D47-16537DB44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400"/>
                <a:ext cx="864" cy="384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pt-BR" sz="1400" dirty="0"/>
                  <a:t>Improvement</a:t>
                </a:r>
              </a:p>
              <a:p>
                <a:r>
                  <a:rPr lang="en-US" altLang="pt-BR" sz="1400" dirty="0"/>
                  <a:t>Method</a:t>
                </a:r>
              </a:p>
            </p:txBody>
          </p:sp>
          <p:cxnSp>
            <p:nvCxnSpPr>
              <p:cNvPr id="79962" name="AutoShape 90">
                <a:extLst>
                  <a:ext uri="{FF2B5EF4-FFF2-40B4-BE49-F238E27FC236}">
                    <a16:creationId xmlns:a16="http://schemas.microsoft.com/office/drawing/2014/main" id="{5BA5BC82-0BAB-408B-98FD-2DDA19FEA42D}"/>
                  </a:ext>
                </a:extLst>
              </p:cNvPr>
              <p:cNvCxnSpPr>
                <a:cxnSpLocks noChangeShapeType="1"/>
                <a:stCxn id="79960" idx="6"/>
                <a:endCxn id="79959" idx="1"/>
              </p:cNvCxnSpPr>
              <p:nvPr/>
            </p:nvCxnSpPr>
            <p:spPr bwMode="auto">
              <a:xfrm>
                <a:off x="2256" y="2592"/>
                <a:ext cx="27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86" name="Group 114">
              <a:extLst>
                <a:ext uri="{FF2B5EF4-FFF2-40B4-BE49-F238E27FC236}">
                  <a16:creationId xmlns:a16="http://schemas.microsoft.com/office/drawing/2014/main" id="{0E6B6627-CB20-4745-BFAC-F843ADE826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53250" y="3962400"/>
              <a:ext cx="1485900" cy="304800"/>
              <a:chOff x="3420" y="2496"/>
              <a:chExt cx="936" cy="192"/>
            </a:xfrm>
          </p:grpSpPr>
          <p:grpSp>
            <p:nvGrpSpPr>
              <p:cNvPr id="79985" name="Group 113">
                <a:extLst>
                  <a:ext uri="{FF2B5EF4-FFF2-40B4-BE49-F238E27FC236}">
                    <a16:creationId xmlns:a16="http://schemas.microsoft.com/office/drawing/2014/main" id="{AB26AEF5-D456-4900-8FE8-AD396F8C98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20" y="2496"/>
                <a:ext cx="612" cy="192"/>
                <a:chOff x="3420" y="2496"/>
                <a:chExt cx="612" cy="192"/>
              </a:xfrm>
            </p:grpSpPr>
            <p:sp>
              <p:nvSpPr>
                <p:cNvPr id="79963" name="Oval 91">
                  <a:extLst>
                    <a:ext uri="{FF2B5EF4-FFF2-40B4-BE49-F238E27FC236}">
                      <a16:creationId xmlns:a16="http://schemas.microsoft.com/office/drawing/2014/main" id="{12B5699A-41AD-4570-BB3A-D531C3E09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0" y="2496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cxnSp>
              <p:nvCxnSpPr>
                <p:cNvPr id="79964" name="AutoShape 92">
                  <a:extLst>
                    <a:ext uri="{FF2B5EF4-FFF2-40B4-BE49-F238E27FC236}">
                      <a16:creationId xmlns:a16="http://schemas.microsoft.com/office/drawing/2014/main" id="{E79B1DFA-EC6D-477C-B0D0-37EC27742530}"/>
                    </a:ext>
                  </a:extLst>
                </p:cNvPr>
                <p:cNvCxnSpPr>
                  <a:cxnSpLocks noChangeShapeType="1"/>
                  <a:stCxn id="79959" idx="3"/>
                  <a:endCxn id="79963" idx="2"/>
                </p:cNvCxnSpPr>
                <p:nvPr/>
              </p:nvCxnSpPr>
              <p:spPr bwMode="auto">
                <a:xfrm>
                  <a:off x="3420" y="2592"/>
                  <a:ext cx="420" cy="0"/>
                </a:xfrm>
                <a:prstGeom prst="straightConnector1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79965" name="AutoShape 93">
                <a:extLst>
                  <a:ext uri="{FF2B5EF4-FFF2-40B4-BE49-F238E27FC236}">
                    <a16:creationId xmlns:a16="http://schemas.microsoft.com/office/drawing/2014/main" id="{9F300A9E-1F43-4407-8C09-4ECD56CF7369}"/>
                  </a:ext>
                </a:extLst>
              </p:cNvPr>
              <p:cNvCxnSpPr>
                <a:cxnSpLocks noChangeShapeType="1"/>
                <a:stCxn id="79963" idx="6"/>
                <a:endCxn id="79913" idx="1"/>
              </p:cNvCxnSpPr>
              <p:nvPr/>
            </p:nvCxnSpPr>
            <p:spPr bwMode="auto">
              <a:xfrm>
                <a:off x="4032" y="2592"/>
                <a:ext cx="324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82" name="Group 110">
              <a:extLst>
                <a:ext uri="{FF2B5EF4-FFF2-40B4-BE49-F238E27FC236}">
                  <a16:creationId xmlns:a16="http://schemas.microsoft.com/office/drawing/2014/main" id="{D35C6E30-E9E0-4A5E-A2F0-E276A5F4FF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4600" y="3810000"/>
              <a:ext cx="1828800" cy="1447800"/>
              <a:chOff x="624" y="2400"/>
              <a:chExt cx="1152" cy="912"/>
            </a:xfrm>
          </p:grpSpPr>
          <p:sp>
            <p:nvSpPr>
              <p:cNvPr id="79958" name="Rectangle 86">
                <a:extLst>
                  <a:ext uri="{FF2B5EF4-FFF2-40B4-BE49-F238E27FC236}">
                    <a16:creationId xmlns:a16="http://schemas.microsoft.com/office/drawing/2014/main" id="{86A4019C-7809-401E-B283-61B98626D5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152" cy="384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altLang="pt-BR" sz="1400" dirty="0" err="1"/>
                  <a:t>Método</a:t>
                </a:r>
                <a:r>
                  <a:rPr lang="en-US" altLang="pt-BR" sz="1400" dirty="0"/>
                  <a:t> de </a:t>
                </a:r>
              </a:p>
              <a:p>
                <a:r>
                  <a:rPr lang="en-US" altLang="pt-BR" sz="1400" dirty="0" err="1"/>
                  <a:t>Combinação</a:t>
                </a:r>
                <a:endParaRPr lang="en-US" altLang="pt-BR" sz="1400" dirty="0"/>
              </a:p>
            </p:txBody>
          </p:sp>
          <p:cxnSp>
            <p:nvCxnSpPr>
              <p:cNvPr id="79966" name="AutoShape 94">
                <a:extLst>
                  <a:ext uri="{FF2B5EF4-FFF2-40B4-BE49-F238E27FC236}">
                    <a16:creationId xmlns:a16="http://schemas.microsoft.com/office/drawing/2014/main" id="{C34F9397-E82C-4109-B438-3B4EF92F4D2A}"/>
                  </a:ext>
                </a:extLst>
              </p:cNvPr>
              <p:cNvCxnSpPr>
                <a:cxnSpLocks noChangeShapeType="1"/>
                <a:stCxn id="79954" idx="0"/>
                <a:endCxn id="79958" idx="2"/>
              </p:cNvCxnSpPr>
              <p:nvPr/>
            </p:nvCxnSpPr>
            <p:spPr bwMode="auto">
              <a:xfrm flipV="1">
                <a:off x="1200" y="2796"/>
                <a:ext cx="0" cy="516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9987" name="Group 115">
              <a:extLst>
                <a:ext uri="{FF2B5EF4-FFF2-40B4-BE49-F238E27FC236}">
                  <a16:creationId xmlns:a16="http://schemas.microsoft.com/office/drawing/2014/main" id="{196B2B5B-98F4-45F5-B69A-75EB7EC3F8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5001" y="5715000"/>
              <a:ext cx="2071688" cy="841375"/>
              <a:chOff x="2640" y="3600"/>
              <a:chExt cx="1305" cy="530"/>
            </a:xfrm>
          </p:grpSpPr>
          <p:cxnSp>
            <p:nvCxnSpPr>
              <p:cNvPr id="79967" name="AutoShape 95">
                <a:extLst>
                  <a:ext uri="{FF2B5EF4-FFF2-40B4-BE49-F238E27FC236}">
                    <a16:creationId xmlns:a16="http://schemas.microsoft.com/office/drawing/2014/main" id="{D1BB6CF1-31B4-459E-A235-F1B6C1259F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40" y="3600"/>
                <a:ext cx="0" cy="26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9968" name="Text Box 96">
                <a:extLst>
                  <a:ext uri="{FF2B5EF4-FFF2-40B4-BE49-F238E27FC236}">
                    <a16:creationId xmlns:a16="http://schemas.microsoft.com/office/drawing/2014/main" id="{3C505049-5E6C-4158-B79F-8FE0395E3A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3897"/>
                <a:ext cx="13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pt-BR" dirty="0" err="1"/>
                  <a:t>Sem</a:t>
                </a:r>
                <a:r>
                  <a:rPr lang="en-US" altLang="pt-BR" dirty="0"/>
                  <a:t> </a:t>
                </a:r>
                <a:r>
                  <a:rPr lang="en-US" altLang="pt-BR" dirty="0" err="1"/>
                  <a:t>adição</a:t>
                </a:r>
                <a:r>
                  <a:rPr lang="en-US" altLang="pt-BR" dirty="0"/>
                  <a:t> </a:t>
                </a:r>
                <a:r>
                  <a:rPr lang="en-US" altLang="pt-BR" dirty="0" err="1"/>
                  <a:t>ao</a:t>
                </a:r>
                <a:r>
                  <a:rPr lang="en-US" altLang="pt-BR" dirty="0"/>
                  <a:t> R.S</a:t>
                </a:r>
              </a:p>
            </p:txBody>
          </p:sp>
        </p:grpSp>
        <p:grpSp>
          <p:nvGrpSpPr>
            <p:cNvPr id="79975" name="Group 103">
              <a:extLst>
                <a:ext uri="{FF2B5EF4-FFF2-40B4-BE49-F238E27FC236}">
                  <a16:creationId xmlns:a16="http://schemas.microsoft.com/office/drawing/2014/main" id="{2075AF64-6C33-4800-87C1-B52CD80970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96200" y="1295400"/>
              <a:ext cx="2438400" cy="1371600"/>
              <a:chOff x="3888" y="816"/>
              <a:chExt cx="1536" cy="864"/>
            </a:xfrm>
          </p:grpSpPr>
          <p:sp>
            <p:nvSpPr>
              <p:cNvPr id="79892" name="Rectangle 20">
                <a:extLst>
                  <a:ext uri="{FF2B5EF4-FFF2-40B4-BE49-F238E27FC236}">
                    <a16:creationId xmlns:a16="http://schemas.microsoft.com/office/drawing/2014/main" id="{86EBAB25-D734-4F46-95DC-759B2A9DD5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816"/>
                <a:ext cx="1248" cy="864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894" name="Oval 22">
                <a:extLst>
                  <a:ext uri="{FF2B5EF4-FFF2-40B4-BE49-F238E27FC236}">
                    <a16:creationId xmlns:a16="http://schemas.microsoft.com/office/drawing/2014/main" id="{C71E4B7E-F718-41E7-8DFA-54B42E5F0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139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895" name="Oval 23">
                <a:extLst>
                  <a:ext uri="{FF2B5EF4-FFF2-40B4-BE49-F238E27FC236}">
                    <a16:creationId xmlns:a16="http://schemas.microsoft.com/office/drawing/2014/main" id="{74357907-85A2-4A00-8DED-5EA5874C6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00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896" name="Oval 24">
                <a:extLst>
                  <a:ext uri="{FF2B5EF4-FFF2-40B4-BE49-F238E27FC236}">
                    <a16:creationId xmlns:a16="http://schemas.microsoft.com/office/drawing/2014/main" id="{09B0FFF4-0D86-4698-8C3E-64B5E8971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20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897" name="Oval 25">
                <a:extLst>
                  <a:ext uri="{FF2B5EF4-FFF2-40B4-BE49-F238E27FC236}">
                    <a16:creationId xmlns:a16="http://schemas.microsoft.com/office/drawing/2014/main" id="{FB6EA9B5-006A-40FB-BA88-031FC07FB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4" y="1104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898" name="Oval 26">
                <a:extLst>
                  <a:ext uri="{FF2B5EF4-FFF2-40B4-BE49-F238E27FC236}">
                    <a16:creationId xmlns:a16="http://schemas.microsoft.com/office/drawing/2014/main" id="{21F01681-B2D5-4F1A-9BF5-79B5D3044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24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899" name="Oval 27">
                <a:extLst>
                  <a:ext uri="{FF2B5EF4-FFF2-40B4-BE49-F238E27FC236}">
                    <a16:creationId xmlns:a16="http://schemas.microsoft.com/office/drawing/2014/main" id="{D584EAA4-5A3A-4B6B-9981-0651177F3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96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0" name="Oval 28">
                <a:extLst>
                  <a:ext uri="{FF2B5EF4-FFF2-40B4-BE49-F238E27FC236}">
                    <a16:creationId xmlns:a16="http://schemas.microsoft.com/office/drawing/2014/main" id="{D3AFCED5-35F4-401E-AECA-A1BC2B291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344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1" name="Oval 29">
                <a:extLst>
                  <a:ext uri="{FF2B5EF4-FFF2-40B4-BE49-F238E27FC236}">
                    <a16:creationId xmlns:a16="http://schemas.microsoft.com/office/drawing/2014/main" id="{97B88EF4-8BB2-4EA1-9A70-CAE8760B14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39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2" name="Oval 30">
                <a:extLst>
                  <a:ext uri="{FF2B5EF4-FFF2-40B4-BE49-F238E27FC236}">
                    <a16:creationId xmlns:a16="http://schemas.microsoft.com/office/drawing/2014/main" id="{1E196D29-0DBD-4F31-8463-B1ED4200F9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0" y="1344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3" name="Oval 31">
                <a:extLst>
                  <a:ext uri="{FF2B5EF4-FFF2-40B4-BE49-F238E27FC236}">
                    <a16:creationId xmlns:a16="http://schemas.microsoft.com/office/drawing/2014/main" id="{B0C5BF93-7073-46C6-B4A6-F37CD6EC40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96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4" name="Oval 32">
                <a:extLst>
                  <a:ext uri="{FF2B5EF4-FFF2-40B4-BE49-F238E27FC236}">
                    <a16:creationId xmlns:a16="http://schemas.microsoft.com/office/drawing/2014/main" id="{54C3A80E-F05B-4274-9C52-313248C19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4" y="12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5" name="Oval 33">
                <a:extLst>
                  <a:ext uri="{FF2B5EF4-FFF2-40B4-BE49-F238E27FC236}">
                    <a16:creationId xmlns:a16="http://schemas.microsoft.com/office/drawing/2014/main" id="{30739C53-2A00-428C-A236-3ABB9A9B1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64" y="115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6" name="Oval 34">
                <a:extLst>
                  <a:ext uri="{FF2B5EF4-FFF2-40B4-BE49-F238E27FC236}">
                    <a16:creationId xmlns:a16="http://schemas.microsoft.com/office/drawing/2014/main" id="{79A2D8BD-C1DE-4311-9A98-1C9234D88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84" y="124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7" name="Oval 35">
                <a:extLst>
                  <a:ext uri="{FF2B5EF4-FFF2-40B4-BE49-F238E27FC236}">
                    <a16:creationId xmlns:a16="http://schemas.microsoft.com/office/drawing/2014/main" id="{6C5D3DAD-2FD8-490B-B8C1-48C9740EB1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05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08" name="Oval 36">
                <a:extLst>
                  <a:ext uri="{FF2B5EF4-FFF2-40B4-BE49-F238E27FC236}">
                    <a16:creationId xmlns:a16="http://schemas.microsoft.com/office/drawing/2014/main" id="{DCA1ED2E-9BA7-4B55-8C49-73460A61D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4" y="96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79910" name="AutoShape 38">
                <a:extLst>
                  <a:ext uri="{FF2B5EF4-FFF2-40B4-BE49-F238E27FC236}">
                    <a16:creationId xmlns:a16="http://schemas.microsoft.com/office/drawing/2014/main" id="{F261EA4D-033C-4C86-B12B-FB87D3F45A83}"/>
                  </a:ext>
                </a:extLst>
              </p:cNvPr>
              <p:cNvCxnSpPr>
                <a:cxnSpLocks noChangeShapeType="1"/>
                <a:stCxn id="79891" idx="6"/>
                <a:endCxn id="79892" idx="1"/>
              </p:cNvCxnSpPr>
              <p:nvPr/>
            </p:nvCxnSpPr>
            <p:spPr bwMode="auto">
              <a:xfrm>
                <a:off x="3888" y="1248"/>
                <a:ext cx="276" cy="0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9969" name="Text Box 97">
                <a:extLst>
                  <a:ext uri="{FF2B5EF4-FFF2-40B4-BE49-F238E27FC236}">
                    <a16:creationId xmlns:a16="http://schemas.microsoft.com/office/drawing/2014/main" id="{2EFE8142-838B-4B18-93FE-41B8873BAA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4" y="864"/>
                <a:ext cx="19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pt-BR"/>
                  <a:t>P</a:t>
                </a:r>
              </a:p>
            </p:txBody>
          </p:sp>
        </p:grpSp>
        <p:grpSp>
          <p:nvGrpSpPr>
            <p:cNvPr id="79978" name="Group 106">
              <a:extLst>
                <a:ext uri="{FF2B5EF4-FFF2-40B4-BE49-F238E27FC236}">
                  <a16:creationId xmlns:a16="http://schemas.microsoft.com/office/drawing/2014/main" id="{70E3DD07-CC08-4856-B5CF-A0E56D9F33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58202" y="4438650"/>
              <a:ext cx="1392238" cy="1504950"/>
              <a:chOff x="4368" y="2796"/>
              <a:chExt cx="877" cy="948"/>
            </a:xfrm>
          </p:grpSpPr>
          <p:sp>
            <p:nvSpPr>
              <p:cNvPr id="79916" name="Rectangle 44">
                <a:extLst>
                  <a:ext uri="{FF2B5EF4-FFF2-40B4-BE49-F238E27FC236}">
                    <a16:creationId xmlns:a16="http://schemas.microsoft.com/office/drawing/2014/main" id="{98E8C14B-B433-4F95-A867-1273891586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8" y="3072"/>
                <a:ext cx="864" cy="672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18" name="Oval 46">
                <a:extLst>
                  <a:ext uri="{FF2B5EF4-FFF2-40B4-BE49-F238E27FC236}">
                    <a16:creationId xmlns:a16="http://schemas.microsoft.com/office/drawing/2014/main" id="{7556018C-CA03-4586-9B85-64C6EF5B3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331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21" name="Oval 49">
                <a:extLst>
                  <a:ext uri="{FF2B5EF4-FFF2-40B4-BE49-F238E27FC236}">
                    <a16:creationId xmlns:a16="http://schemas.microsoft.com/office/drawing/2014/main" id="{0F0D5076-D72F-447A-9326-F098D7B3B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4" y="316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22" name="Oval 50">
                <a:extLst>
                  <a:ext uri="{FF2B5EF4-FFF2-40B4-BE49-F238E27FC236}">
                    <a16:creationId xmlns:a16="http://schemas.microsoft.com/office/drawing/2014/main" id="{F14B8731-4994-46D2-8EAE-52C2595D0B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321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26" name="Oval 54">
                <a:extLst>
                  <a:ext uri="{FF2B5EF4-FFF2-40B4-BE49-F238E27FC236}">
                    <a16:creationId xmlns:a16="http://schemas.microsoft.com/office/drawing/2014/main" id="{9EEC3824-A46A-4857-BCAD-200F7DE78F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331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79928" name="Oval 56">
                <a:extLst>
                  <a:ext uri="{FF2B5EF4-FFF2-40B4-BE49-F238E27FC236}">
                    <a16:creationId xmlns:a16="http://schemas.microsoft.com/office/drawing/2014/main" id="{4CB6FA6A-7EFF-41B8-8FAA-DA448221E3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cxnSp>
            <p:nvCxnSpPr>
              <p:cNvPr id="79948" name="AutoShape 76">
                <a:extLst>
                  <a:ext uri="{FF2B5EF4-FFF2-40B4-BE49-F238E27FC236}">
                    <a16:creationId xmlns:a16="http://schemas.microsoft.com/office/drawing/2014/main" id="{E33F4326-7919-4EAB-AA66-985C4FE45717}"/>
                  </a:ext>
                </a:extLst>
              </p:cNvPr>
              <p:cNvCxnSpPr>
                <a:cxnSpLocks noChangeShapeType="1"/>
                <a:stCxn id="79913" idx="2"/>
                <a:endCxn id="79916" idx="0"/>
              </p:cNvCxnSpPr>
              <p:nvPr/>
            </p:nvCxnSpPr>
            <p:spPr bwMode="auto">
              <a:xfrm>
                <a:off x="4800" y="2796"/>
                <a:ext cx="0" cy="264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9970" name="Text Box 98">
                <a:extLst>
                  <a:ext uri="{FF2B5EF4-FFF2-40B4-BE49-F238E27FC236}">
                    <a16:creationId xmlns:a16="http://schemas.microsoft.com/office/drawing/2014/main" id="{9DF44577-F970-4622-95FA-4099390B68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56" y="3504"/>
                <a:ext cx="58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pt-BR" dirty="0" err="1"/>
                  <a:t>Ref.Set</a:t>
                </a:r>
                <a:endParaRPr lang="en-US" altLang="pt-BR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9146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AECF0C-FDBC-4DF7-A6C4-90DB5682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</a:t>
            </a:r>
            <a:r>
              <a:rPr lang="en-US" dirty="0"/>
              <a:t> de </a:t>
            </a:r>
            <a:r>
              <a:rPr lang="en-US" dirty="0" err="1"/>
              <a:t>Geração</a:t>
            </a:r>
            <a:r>
              <a:rPr lang="en-US" dirty="0"/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B02950-4AE5-4735-819D-7D9962238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ideia por trás do método de geração com diversificação é gerar uma coleção de soluções BEM DIFERENTES</a:t>
            </a:r>
          </a:p>
          <a:p>
            <a:r>
              <a:rPr lang="pt-BR" dirty="0"/>
              <a:t>A qualidade das soluções não é importante</a:t>
            </a:r>
          </a:p>
          <a:p>
            <a:r>
              <a:rPr lang="pt-BR" dirty="0"/>
              <a:t>Os métodos de geração geralmente são personalizados para problemas específicos</a:t>
            </a:r>
          </a:p>
          <a:p>
            <a:r>
              <a:rPr lang="pt-BR" dirty="0"/>
              <a:t>O tamanho é geralmente definido para o máximo de 100 ou 5 * b (B tamanho da população de referência)</a:t>
            </a:r>
          </a:p>
          <a:p>
            <a:r>
              <a:rPr lang="pt-BR" dirty="0"/>
              <a:t>Pode ser totalmente determinista ou parcialmente aleatório</a:t>
            </a:r>
          </a:p>
        </p:txBody>
      </p:sp>
    </p:spTree>
    <p:extLst>
      <p:ext uri="{BB962C8B-B14F-4D97-AF65-F5344CB8AC3E}">
        <p14:creationId xmlns:p14="http://schemas.microsoft.com/office/powerpoint/2010/main" val="146299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49531-2741-4FC5-92C4-3D35CCBB0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</a:t>
            </a:r>
            <a:r>
              <a:rPr lang="en-US" dirty="0"/>
              <a:t> de Improvement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5FD1F4-0CE4-41BA-B7C7-7B6BB824E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Deve ser capaz de lidar com soluções viáveis ​​e inviáveis</a:t>
            </a:r>
          </a:p>
          <a:p>
            <a:r>
              <a:rPr lang="pt-BR" dirty="0"/>
              <a:t>É possível gerar várias instâncias da mesma solução</a:t>
            </a:r>
          </a:p>
          <a:p>
            <a:r>
              <a:rPr lang="pt-BR" dirty="0"/>
              <a:t>Geralmente emprega buscas locais não diferentes daquelas introduzidas anteriormente nesta classe (</a:t>
            </a:r>
            <a:r>
              <a:rPr lang="pt-BR" dirty="0" err="1"/>
              <a:t>hill-climbing</a:t>
            </a:r>
            <a:r>
              <a:rPr lang="pt-BR" dirty="0"/>
              <a:t>)</a:t>
            </a:r>
          </a:p>
          <a:p>
            <a:r>
              <a:rPr lang="pt-BR" dirty="0"/>
              <a:t>Este é o único componente que não é necessário para implementar o algoritmo de S.S.</a:t>
            </a:r>
          </a:p>
        </p:txBody>
      </p:sp>
    </p:spTree>
    <p:extLst>
      <p:ext uri="{BB962C8B-B14F-4D97-AF65-F5344CB8AC3E}">
        <p14:creationId xmlns:p14="http://schemas.microsoft.com/office/powerpoint/2010/main" val="124015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DBFDCC-3A9D-4F21-B5AD-D038DDA4D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</a:t>
            </a:r>
            <a:r>
              <a:rPr lang="en-US" dirty="0"/>
              <a:t> de </a:t>
            </a:r>
            <a:r>
              <a:rPr lang="en-US" dirty="0" err="1"/>
              <a:t>Combinação</a:t>
            </a:r>
            <a:r>
              <a:rPr lang="en-US" dirty="0"/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6535D7-09FD-4687-86C8-EA03D346A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Construir subconjuntos construindo subconjuntos de subconjuntos Tipo 1, Tipo 2, Tipo 3 e Tipo 4 (combinação de 2, 3 e 4 soluções)</a:t>
            </a:r>
          </a:p>
          <a:p>
            <a:r>
              <a:rPr lang="pt-BR" dirty="0"/>
              <a:t>Para um </a:t>
            </a:r>
            <a:r>
              <a:rPr lang="pt-BR" dirty="0" err="1"/>
              <a:t>Ref.Set</a:t>
            </a:r>
            <a:r>
              <a:rPr lang="pt-BR" dirty="0"/>
              <a:t> de b, existem aproximadamente (3b-7) * b / 2 combinações de subconjunto</a:t>
            </a:r>
          </a:p>
          <a:p>
            <a:r>
              <a:rPr lang="pt-BR" dirty="0"/>
              <a:t>O número de subconjuntos pode ser reduzido considerando apenas uma camada de subconjuntos para reduzir o tempo computacional</a:t>
            </a:r>
          </a:p>
        </p:txBody>
      </p:sp>
    </p:spTree>
    <p:extLst>
      <p:ext uri="{BB962C8B-B14F-4D97-AF65-F5344CB8AC3E}">
        <p14:creationId xmlns:p14="http://schemas.microsoft.com/office/powerpoint/2010/main" val="3749173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17A8B6-12CF-4EFC-BBFE-B94E0B380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</a:t>
            </a:r>
            <a:r>
              <a:rPr lang="en-US" dirty="0"/>
              <a:t> de </a:t>
            </a:r>
            <a:r>
              <a:rPr lang="en-US" dirty="0" err="1"/>
              <a:t>Combinação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2BB206-7E19-4AEB-9D29-D125577A9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Geralmente problema específico, porque está diretamente relacionado a representação de solução</a:t>
            </a:r>
          </a:p>
          <a:p>
            <a:r>
              <a:rPr lang="pt-BR" dirty="0"/>
              <a:t>Pode gerar mais de uma solução e pode depender da qualidade das soluções combinadas</a:t>
            </a:r>
          </a:p>
          <a:p>
            <a:r>
              <a:rPr lang="pt-BR" dirty="0"/>
              <a:t>Também pode gerar soluções inviáveis</a:t>
            </a:r>
          </a:p>
          <a:p>
            <a:r>
              <a:rPr lang="pt-BR" dirty="0"/>
              <a:t>Se um subconjunto foi calculado em uma iteração anterior, não é necessário fazer o cálculo novamente</a:t>
            </a:r>
          </a:p>
        </p:txBody>
      </p:sp>
    </p:spTree>
    <p:extLst>
      <p:ext uri="{BB962C8B-B14F-4D97-AF65-F5344CB8AC3E}">
        <p14:creationId xmlns:p14="http://schemas.microsoft.com/office/powerpoint/2010/main" val="29780636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574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Facetado</vt:lpstr>
      <vt:lpstr>Scatter Search</vt:lpstr>
      <vt:lpstr>Scatter Search</vt:lpstr>
      <vt:lpstr>Elementos de S.S.</vt:lpstr>
      <vt:lpstr>Apresentação do PowerPoint</vt:lpstr>
      <vt:lpstr>Scatter Search Template</vt:lpstr>
      <vt:lpstr>Método de Geração </vt:lpstr>
      <vt:lpstr>Método de Improvement</vt:lpstr>
      <vt:lpstr>Método de Combinação </vt:lpstr>
      <vt:lpstr>Método de Combinação</vt:lpstr>
      <vt:lpstr>Método de Atualização do Conjunto de Referência</vt:lpstr>
      <vt:lpstr>Comparação de S.S. x A.G.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Scatter Search</dc:title>
  <dc:creator>Visitante</dc:creator>
  <cp:lastModifiedBy>Visitante </cp:lastModifiedBy>
  <cp:revision>9</cp:revision>
  <dcterms:created xsi:type="dcterms:W3CDTF">2018-03-27T16:55:28Z</dcterms:created>
  <dcterms:modified xsi:type="dcterms:W3CDTF">2018-03-27T17:53:13Z</dcterms:modified>
</cp:coreProperties>
</file>