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44"/>
  </p:notesMasterIdLst>
  <p:sldIdLst>
    <p:sldId id="281" r:id="rId2"/>
    <p:sldId id="318" r:id="rId3"/>
    <p:sldId id="319" r:id="rId4"/>
    <p:sldId id="317" r:id="rId5"/>
    <p:sldId id="320" r:id="rId6"/>
    <p:sldId id="282" r:id="rId7"/>
    <p:sldId id="283" r:id="rId8"/>
    <p:sldId id="284" r:id="rId9"/>
    <p:sldId id="285" r:id="rId10"/>
    <p:sldId id="321" r:id="rId11"/>
    <p:sldId id="322" r:id="rId12"/>
    <p:sldId id="286" r:id="rId13"/>
    <p:sldId id="287" r:id="rId14"/>
    <p:sldId id="288" r:id="rId15"/>
    <p:sldId id="289" r:id="rId16"/>
    <p:sldId id="323" r:id="rId17"/>
    <p:sldId id="336" r:id="rId18"/>
    <p:sldId id="324" r:id="rId19"/>
    <p:sldId id="325" r:id="rId20"/>
    <p:sldId id="326" r:id="rId21"/>
    <p:sldId id="327" r:id="rId22"/>
    <p:sldId id="328" r:id="rId23"/>
    <p:sldId id="329" r:id="rId24"/>
    <p:sldId id="330" r:id="rId25"/>
    <p:sldId id="331" r:id="rId26"/>
    <p:sldId id="332" r:id="rId27"/>
    <p:sldId id="333" r:id="rId28"/>
    <p:sldId id="334" r:id="rId29"/>
    <p:sldId id="335" r:id="rId30"/>
    <p:sldId id="296" r:id="rId31"/>
    <p:sldId id="297" r:id="rId32"/>
    <p:sldId id="298" r:id="rId33"/>
    <p:sldId id="299" r:id="rId34"/>
    <p:sldId id="300" r:id="rId35"/>
    <p:sldId id="307" r:id="rId36"/>
    <p:sldId id="308" r:id="rId37"/>
    <p:sldId id="309" r:id="rId38"/>
    <p:sldId id="310" r:id="rId39"/>
    <p:sldId id="311" r:id="rId40"/>
    <p:sldId id="312" r:id="rId41"/>
    <p:sldId id="313" r:id="rId42"/>
    <p:sldId id="316" r:id="rId43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94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2AC2216-D610-4E51-A42C-6290824EF045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62854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976C0CD-2B83-44D3-A5D1-A7F9A6625C6A}" type="slidenum">
              <a:rPr lang="pt-BR"/>
              <a:pPr eaLnBrk="1" hangingPunct="1"/>
              <a:t>1</a:t>
            </a:fld>
            <a:endParaRPr lang="pt-BR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20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586C0A2-753D-4B07-BFC3-49A9E2142882}" type="slidenum">
              <a:rPr lang="pt-BR"/>
              <a:pPr eaLnBrk="1" hangingPunct="1"/>
              <a:t>42</a:t>
            </a:fld>
            <a:endParaRPr lang="pt-BR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418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447BC-A248-455E-913E-7BA51CAFCE0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0368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D9E8-237C-4F40-B646-BF4D00AB579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3998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D9E8-237C-4F40-B646-BF4D00AB579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38972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D9E8-237C-4F40-B646-BF4D00AB579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7757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D9E8-237C-4F40-B646-BF4D00AB579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960667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D9E8-237C-4F40-B646-BF4D00AB579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40262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A848-B82D-47BD-A701-DBAAA72FF8B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42562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BCE67-B213-4389-9871-98EC49A717C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4411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E503CA-F5CF-4B97-8D94-A21F1BCAD4DA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9119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BE268-9024-4FB5-B2BB-75DC955521C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256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D7D93-A3D5-4348-8B24-A56C67A7B20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5000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AA63A-334B-437F-8653-982BEC2CB05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4863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F9ACC-4F48-4DE0-874A-699DE6B08DB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9400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D7720-177C-459F-9B4E-BD726DED81D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6609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1D272-D2C1-4183-8EEE-8C3E834C399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0647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D4CCC-8CC5-41BA-9091-DA681D130B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0765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F530-8C14-476F-8113-9BFAC2733F9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5729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4AED9E8-237C-4F40-B646-BF4D00AB579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0150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Relationship Id="rId4" Type="http://schemas.openxmlformats.org/officeDocument/2006/relationships/hyperlink" Target="pso1.pdf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2.w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pt-BR" sz="4000">
                <a:latin typeface="Book Antiqua" panose="02040602050305030304" pitchFamily="18" charset="0"/>
              </a:rPr>
              <a:t>Nuvem de Partículas</a:t>
            </a:r>
            <a:br>
              <a:rPr lang="pt-BR" sz="4000">
                <a:latin typeface="Book Antiqua" panose="02040602050305030304" pitchFamily="18" charset="0"/>
              </a:rPr>
            </a:br>
            <a:r>
              <a:rPr lang="pt-BR" sz="2800" i="1">
                <a:latin typeface="Book Antiqua" panose="02040602050305030304" pitchFamily="18" charset="0"/>
              </a:rPr>
              <a:t>PSO</a:t>
            </a:r>
            <a:r>
              <a:rPr lang="pt-BR" sz="2800">
                <a:latin typeface="Book Antiqua" panose="02040602050305030304" pitchFamily="18" charset="0"/>
              </a:rPr>
              <a:t> - </a:t>
            </a:r>
            <a:r>
              <a:rPr lang="pt-BR" sz="2800" i="1">
                <a:latin typeface="Book Antiqua" panose="02040602050305030304" pitchFamily="18" charset="0"/>
              </a:rPr>
              <a:t>Particle Swarm Optimization </a:t>
            </a:r>
            <a:r>
              <a:rPr lang="pt-BR" sz="2800">
                <a:latin typeface="Book Antiqua" panose="02040602050305030304" pitchFamily="18" charset="0"/>
              </a:rPr>
              <a:t>(1995)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pt-BR" sz="2400">
                <a:latin typeface="Book Antiqua" panose="02040602050305030304" pitchFamily="18" charset="0"/>
              </a:rPr>
              <a:t>Desenvolvida por James Kennedy (psicólogo) e Russell Eberhart (engenheiro), com base no comportamento de pássaros em revoadas modelado pelo biólogo Frank Heppner.</a:t>
            </a:r>
          </a:p>
          <a:p>
            <a:pPr eaLnBrk="1" hangingPunct="1"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pt-BR" sz="2400">
                <a:latin typeface="Book Antiqua" panose="02040602050305030304" pitchFamily="18" charset="0"/>
              </a:rPr>
              <a:t>Inspirado no comportamento e na dinâmica dos movimentos dos pássaros, insetos e peixes;</a:t>
            </a:r>
          </a:p>
          <a:p>
            <a:pPr eaLnBrk="1" hangingPunct="1"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pt-BR" sz="2400">
                <a:latin typeface="Book Antiqua" panose="02040602050305030304" pitchFamily="18" charset="0"/>
              </a:rPr>
              <a:t>Originalmente desenvolvido para problemas de otimização com variáveis contínuas;</a:t>
            </a:r>
          </a:p>
          <a:p>
            <a:pPr eaLnBrk="1" hangingPunct="1"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pt-BR" sz="2400">
                <a:latin typeface="Book Antiqua" panose="02040602050305030304" pitchFamily="18" charset="0"/>
              </a:rPr>
              <a:t>Desempenho similar ao dos Algoritmos Genéticos;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Notação</a:t>
            </a:r>
          </a:p>
        </p:txBody>
      </p:sp>
      <p:pic>
        <p:nvPicPr>
          <p:cNvPr id="1126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85" y="2160588"/>
            <a:ext cx="5987643" cy="3881437"/>
          </a:xfr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Notação</a:t>
            </a:r>
          </a:p>
        </p:txBody>
      </p:sp>
      <p:pic>
        <p:nvPicPr>
          <p:cNvPr id="122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580922"/>
            <a:ext cx="6348413" cy="3040768"/>
          </a:xfr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4789488" y="1808163"/>
            <a:ext cx="4211637" cy="1625600"/>
          </a:xfrm>
          <a:prstGeom prst="rect">
            <a:avLst/>
          </a:prstGeom>
          <a:noFill/>
          <a:ln w="9525">
            <a:solidFill>
              <a:srgbClr val="0099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sz="2000" b="1">
                <a:solidFill>
                  <a:srgbClr val="00990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Força a partícula a mover-se na mesma direção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sz="2000" b="1">
                <a:solidFill>
                  <a:srgbClr val="00990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Tendência para seguir a própria direção com a mesma velocidade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solidFill>
                  <a:schemeClr val="tx1"/>
                </a:solidFill>
                <a:latin typeface="Book Antiqua" panose="02040602050305030304" pitchFamily="18" charset="0"/>
              </a:rPr>
              <a:t>Atualização da velocidade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idx="1"/>
          </p:nvPr>
        </p:nvSpPr>
        <p:spPr>
          <a:xfrm>
            <a:off x="314325" y="1341438"/>
            <a:ext cx="7354888" cy="4525962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>
                <a:latin typeface="Book Antiqua" panose="02040602050305030304" pitchFamily="18" charset="0"/>
              </a:rPr>
              <a:t>	</a:t>
            </a:r>
            <a:r>
              <a:rPr lang="en-US" sz="2400">
                <a:latin typeface="Book Antiqua" panose="02040602050305030304" pitchFamily="18" charset="0"/>
              </a:rPr>
              <a:t>Três termos definem uma nova velocidade para uma partícula:</a:t>
            </a:r>
          </a:p>
          <a:p>
            <a:pPr eaLnBrk="1" hangingPunct="1"/>
            <a:endParaRPr lang="en-US" sz="2400">
              <a:solidFill>
                <a:schemeClr val="hlink"/>
              </a:solidFill>
              <a:latin typeface="Book Antiqua" panose="02040602050305030304" pitchFamily="18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07950" y="2922588"/>
            <a:ext cx="4703763" cy="3032125"/>
            <a:chOff x="96" y="1497"/>
            <a:chExt cx="2963" cy="1910"/>
          </a:xfrm>
        </p:grpSpPr>
        <p:sp>
          <p:nvSpPr>
            <p:cNvPr id="13320" name="Oval 6"/>
            <p:cNvSpPr>
              <a:spLocks noChangeArrowheads="1"/>
            </p:cNvSpPr>
            <p:nvPr/>
          </p:nvSpPr>
          <p:spPr bwMode="auto">
            <a:xfrm>
              <a:off x="96" y="2208"/>
              <a:ext cx="384" cy="384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3321" name="Line 7"/>
            <p:cNvSpPr>
              <a:spLocks noChangeShapeType="1"/>
            </p:cNvSpPr>
            <p:nvPr/>
          </p:nvSpPr>
          <p:spPr bwMode="auto">
            <a:xfrm flipV="1">
              <a:off x="480" y="1680"/>
              <a:ext cx="720" cy="62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322" name="Text Box 8"/>
            <p:cNvSpPr txBox="1">
              <a:spLocks noChangeArrowheads="1"/>
            </p:cNvSpPr>
            <p:nvPr/>
          </p:nvSpPr>
          <p:spPr bwMode="auto">
            <a:xfrm>
              <a:off x="1268" y="1497"/>
              <a:ext cx="179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2400" b="1">
                  <a:solidFill>
                    <a:srgbClr val="009900"/>
                  </a:solidFill>
                  <a:latin typeface="Book Antiqua" panose="02040602050305030304" pitchFamily="18" charset="0"/>
                  <a:cs typeface="Arial" panose="020B0604020202020204" pitchFamily="34" charset="0"/>
                </a:rPr>
                <a:t>1. Termo de inércia</a:t>
              </a:r>
            </a:p>
          </p:txBody>
        </p:sp>
        <p:sp>
          <p:nvSpPr>
            <p:cNvPr id="13323" name="Line 9"/>
            <p:cNvSpPr>
              <a:spLocks noChangeShapeType="1"/>
            </p:cNvSpPr>
            <p:nvPr/>
          </p:nvSpPr>
          <p:spPr bwMode="auto">
            <a:xfrm flipV="1">
              <a:off x="480" y="2352"/>
              <a:ext cx="768" cy="4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324" name="Text Box 10"/>
            <p:cNvSpPr txBox="1">
              <a:spLocks noChangeArrowheads="1"/>
            </p:cNvSpPr>
            <p:nvPr/>
          </p:nvSpPr>
          <p:spPr bwMode="auto">
            <a:xfrm>
              <a:off x="1248" y="2169"/>
              <a:ext cx="17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2400" b="1">
                  <a:solidFill>
                    <a:srgbClr val="0000FF"/>
                  </a:solidFill>
                  <a:latin typeface="Book Antiqua" panose="02040602050305030304" pitchFamily="18" charset="0"/>
                  <a:cs typeface="Arial" panose="020B0604020202020204" pitchFamily="34" charset="0"/>
                </a:rPr>
                <a:t>2. Termo cognitivo</a:t>
              </a:r>
            </a:p>
          </p:txBody>
        </p:sp>
        <p:sp>
          <p:nvSpPr>
            <p:cNvPr id="13325" name="Line 11"/>
            <p:cNvSpPr>
              <a:spLocks noChangeShapeType="1"/>
            </p:cNvSpPr>
            <p:nvPr/>
          </p:nvSpPr>
          <p:spPr bwMode="auto">
            <a:xfrm>
              <a:off x="480" y="2496"/>
              <a:ext cx="672" cy="57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326" name="Text Box 12"/>
            <p:cNvSpPr txBox="1">
              <a:spLocks noChangeArrowheads="1"/>
            </p:cNvSpPr>
            <p:nvPr/>
          </p:nvSpPr>
          <p:spPr bwMode="auto">
            <a:xfrm>
              <a:off x="1252" y="2889"/>
              <a:ext cx="1763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2400" b="1">
                  <a:solidFill>
                    <a:srgbClr val="FF3300"/>
                  </a:solidFill>
                  <a:latin typeface="Book Antiqua" panose="02040602050305030304" pitchFamily="18" charset="0"/>
                  <a:cs typeface="Arial" panose="020B0604020202020204" pitchFamily="34" charset="0"/>
                </a:rPr>
                <a:t>3. Termo de </a:t>
              </a:r>
            </a:p>
            <a:p>
              <a:pPr eaLnBrk="1" hangingPunct="1"/>
              <a:r>
                <a:rPr lang="en-US" sz="2400" b="1">
                  <a:solidFill>
                    <a:srgbClr val="FF3300"/>
                  </a:solidFill>
                  <a:latin typeface="Book Antiqua" panose="02040602050305030304" pitchFamily="18" charset="0"/>
                  <a:cs typeface="Arial" panose="020B0604020202020204" pitchFamily="34" charset="0"/>
                </a:rPr>
                <a:t>aprendizado social</a:t>
              </a:r>
            </a:p>
          </p:txBody>
        </p:sp>
      </p:grpSp>
      <p:sp>
        <p:nvSpPr>
          <p:cNvPr id="34829" name="Text Box 13"/>
          <p:cNvSpPr txBox="1">
            <a:spLocks noChangeArrowheads="1"/>
          </p:cNvSpPr>
          <p:nvPr/>
        </p:nvSpPr>
        <p:spPr bwMode="auto">
          <a:xfrm>
            <a:off x="4789488" y="3495675"/>
            <a:ext cx="4211637" cy="1625600"/>
          </a:xfrm>
          <a:prstGeom prst="rect">
            <a:avLst/>
          </a:prstGeom>
          <a:noFill/>
          <a:ln w="9525">
            <a:solidFill>
              <a:srgbClr val="0000FF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sz="2000" b="1">
                <a:solidFill>
                  <a:srgbClr val="0000FF"/>
                </a:solidFill>
                <a:latin typeface="Book Antiqua" panose="02040602050305030304" pitchFamily="18" charset="0"/>
              </a:rPr>
              <a:t>Melhora o indivíduo</a:t>
            </a:r>
            <a:endParaRPr lang="en-US" sz="2000" b="1">
              <a:solidFill>
                <a:srgbClr val="009900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sz="2000" b="1">
                <a:solidFill>
                  <a:srgbClr val="0000FF"/>
                </a:solidFill>
                <a:latin typeface="Book Antiqua" panose="02040602050305030304" pitchFamily="18" charset="0"/>
              </a:rPr>
              <a:t>Força a partícula a voltar a uma posição anterior que seja melhor do que a atual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sz="2000" b="1">
                <a:solidFill>
                  <a:srgbClr val="0000FF"/>
                </a:solidFill>
                <a:latin typeface="Book Antiqua" panose="02040602050305030304" pitchFamily="18" charset="0"/>
              </a:rPr>
              <a:t>Tendência conservativa</a:t>
            </a:r>
          </a:p>
        </p:txBody>
      </p:sp>
      <p:sp>
        <p:nvSpPr>
          <p:cNvPr id="34830" name="Text Box 14"/>
          <p:cNvSpPr txBox="1">
            <a:spLocks noChangeArrowheads="1"/>
          </p:cNvSpPr>
          <p:nvPr/>
        </p:nvSpPr>
        <p:spPr bwMode="auto">
          <a:xfrm>
            <a:off x="4789488" y="5192713"/>
            <a:ext cx="4211637" cy="1625600"/>
          </a:xfrm>
          <a:prstGeom prst="rect">
            <a:avLst/>
          </a:prstGeom>
          <a:noFill/>
          <a:ln w="9525">
            <a:solidFill>
              <a:srgbClr val="FF33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sz="2000" b="1">
                <a:solidFill>
                  <a:srgbClr val="FF3300"/>
                </a:solidFill>
                <a:latin typeface="Book Antiqua" panose="02040602050305030304" pitchFamily="18" charset="0"/>
              </a:rPr>
              <a:t>Força a partícula a seguir a direção de seus melhores vizinhos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sz="2000" b="1">
                <a:solidFill>
                  <a:srgbClr val="FF3300"/>
                </a:solidFill>
                <a:latin typeface="Book Antiqua" panose="02040602050305030304" pitchFamily="18" charset="0"/>
              </a:rPr>
              <a:t>Como em todo rebanho, mas seguindo os melhores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4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animBg="1"/>
      <p:bldP spid="34820" grpId="0" build="p"/>
      <p:bldP spid="34829" grpId="0" animBg="1"/>
      <p:bldP spid="348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539750" y="1592263"/>
            <a:ext cx="8064500" cy="3852862"/>
          </a:xfrm>
          <a:prstGeom prst="rect">
            <a:avLst/>
          </a:prstGeom>
          <a:solidFill>
            <a:srgbClr val="6699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sz="2000">
              <a:latin typeface="Book Antiqua" panose="02040602050305030304" pitchFamily="18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Book Antiqua" panose="02040602050305030304" pitchFamily="18" charset="0"/>
              </a:rPr>
              <a:t>Idéia básica: </a:t>
            </a:r>
            <a:r>
              <a:rPr lang="en-US" sz="3200">
                <a:latin typeface="Book Antiqua" panose="02040602050305030304" pitchFamily="18" charset="0"/>
              </a:rPr>
              <a:t>comportamento cognitivo</a:t>
            </a:r>
            <a:endParaRPr lang="en-US" sz="2500">
              <a:latin typeface="Book Antiqua" panose="02040602050305030304" pitchFamily="18" charset="0"/>
            </a:endParaRP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1295400" y="5481638"/>
            <a:ext cx="6691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latin typeface="Book Antiqua" panose="02040602050305030304" pitchFamily="18" charset="0"/>
                <a:cs typeface="Arial" panose="020B0604020202020204" pitchFamily="34" charset="0"/>
              </a:rPr>
              <a:t>Um indivíduo lembra do conhecimento passado</a:t>
            </a:r>
          </a:p>
        </p:txBody>
      </p:sp>
      <p:sp>
        <p:nvSpPr>
          <p:cNvPr id="35845" name="Freeform 5"/>
          <p:cNvSpPr>
            <a:spLocks/>
          </p:cNvSpPr>
          <p:nvPr/>
        </p:nvSpPr>
        <p:spPr bwMode="auto">
          <a:xfrm>
            <a:off x="1504950" y="2759075"/>
            <a:ext cx="2133600" cy="1765300"/>
          </a:xfrm>
          <a:custGeom>
            <a:avLst/>
            <a:gdLst>
              <a:gd name="T0" fmla="*/ 0 w 1248"/>
              <a:gd name="T1" fmla="*/ 2147483647 h 968"/>
              <a:gd name="T2" fmla="*/ 1122348823 w 1248"/>
              <a:gd name="T3" fmla="*/ 505510433 h 968"/>
              <a:gd name="T4" fmla="*/ 2147483647 w 1248"/>
              <a:gd name="T5" fmla="*/ 186240974 h 968"/>
              <a:gd name="T6" fmla="*/ 0 60000 65536"/>
              <a:gd name="T7" fmla="*/ 0 60000 65536"/>
              <a:gd name="T8" fmla="*/ 0 60000 65536"/>
              <a:gd name="T9" fmla="*/ 0 w 1248"/>
              <a:gd name="T10" fmla="*/ 0 h 968"/>
              <a:gd name="T11" fmla="*/ 1248 w 1248"/>
              <a:gd name="T12" fmla="*/ 968 h 9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8" h="968">
                <a:moveTo>
                  <a:pt x="0" y="968"/>
                </a:moveTo>
                <a:cubicBezTo>
                  <a:pt x="88" y="636"/>
                  <a:pt x="176" y="304"/>
                  <a:pt x="384" y="152"/>
                </a:cubicBezTo>
                <a:cubicBezTo>
                  <a:pt x="592" y="0"/>
                  <a:pt x="1104" y="64"/>
                  <a:pt x="1248" y="5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5846" name="Freeform 6"/>
          <p:cNvSpPr>
            <a:spLocks/>
          </p:cNvSpPr>
          <p:nvPr/>
        </p:nvSpPr>
        <p:spPr bwMode="auto">
          <a:xfrm>
            <a:off x="4857750" y="1704975"/>
            <a:ext cx="2133600" cy="1371600"/>
          </a:xfrm>
          <a:custGeom>
            <a:avLst/>
            <a:gdLst>
              <a:gd name="T0" fmla="*/ 0 w 1344"/>
              <a:gd name="T1" fmla="*/ 1834673750 h 864"/>
              <a:gd name="T2" fmla="*/ 846772500 w 1344"/>
              <a:gd name="T3" fmla="*/ 1451610000 h 864"/>
              <a:gd name="T4" fmla="*/ 1814512500 w 1344"/>
              <a:gd name="T5" fmla="*/ 120967500 h 864"/>
              <a:gd name="T6" fmla="*/ 2147483647 w 1344"/>
              <a:gd name="T7" fmla="*/ 2147483647 h 864"/>
              <a:gd name="T8" fmla="*/ 0 60000 65536"/>
              <a:gd name="T9" fmla="*/ 0 60000 65536"/>
              <a:gd name="T10" fmla="*/ 0 60000 65536"/>
              <a:gd name="T11" fmla="*/ 0 60000 65536"/>
              <a:gd name="T12" fmla="*/ 0 w 1344"/>
              <a:gd name="T13" fmla="*/ 0 h 864"/>
              <a:gd name="T14" fmla="*/ 1344 w 1344"/>
              <a:gd name="T15" fmla="*/ 864 h 8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4" h="864">
                <a:moveTo>
                  <a:pt x="0" y="728"/>
                </a:moveTo>
                <a:cubicBezTo>
                  <a:pt x="55" y="703"/>
                  <a:pt x="216" y="689"/>
                  <a:pt x="336" y="576"/>
                </a:cubicBezTo>
                <a:cubicBezTo>
                  <a:pt x="456" y="463"/>
                  <a:pt x="552" y="0"/>
                  <a:pt x="720" y="48"/>
                </a:cubicBezTo>
                <a:cubicBezTo>
                  <a:pt x="888" y="96"/>
                  <a:pt x="1264" y="744"/>
                  <a:pt x="1344" y="86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5847" name="AutoShape 7"/>
          <p:cNvSpPr>
            <a:spLocks noChangeArrowheads="1"/>
          </p:cNvSpPr>
          <p:nvPr/>
        </p:nvSpPr>
        <p:spPr bwMode="auto">
          <a:xfrm>
            <a:off x="5162550" y="1781175"/>
            <a:ext cx="3276600" cy="990600"/>
          </a:xfrm>
          <a:prstGeom prst="cloudCallout">
            <a:avLst>
              <a:gd name="adj1" fmla="val 7704"/>
              <a:gd name="adj2" fmla="val 69069"/>
            </a:avLst>
          </a:prstGeom>
          <a:solidFill>
            <a:schemeClr val="folHlink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cs typeface="Arial" charset="0"/>
              </a:rPr>
              <a:t>Qual a melhor direção?</a:t>
            </a:r>
          </a:p>
        </p:txBody>
      </p:sp>
      <p:sp>
        <p:nvSpPr>
          <p:cNvPr id="35848" name="AutoShape 8"/>
          <p:cNvSpPr>
            <a:spLocks noChangeArrowheads="1"/>
          </p:cNvSpPr>
          <p:nvPr/>
        </p:nvSpPr>
        <p:spPr bwMode="auto">
          <a:xfrm rot="-924964">
            <a:off x="2332038" y="3824288"/>
            <a:ext cx="3894137" cy="574675"/>
          </a:xfrm>
          <a:prstGeom prst="leftArrow">
            <a:avLst>
              <a:gd name="adj1" fmla="val 46796"/>
              <a:gd name="adj2" fmla="val 41787"/>
            </a:avLst>
          </a:prstGeom>
          <a:solidFill>
            <a:schemeClr val="folHlink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39750" y="4579938"/>
            <a:ext cx="1639888" cy="854075"/>
            <a:chOff x="544" y="3203"/>
            <a:chExt cx="1033" cy="538"/>
          </a:xfrm>
        </p:grpSpPr>
        <p:sp>
          <p:nvSpPr>
            <p:cNvPr id="14352" name="Text Box 10"/>
            <p:cNvSpPr txBox="1">
              <a:spLocks noChangeArrowheads="1"/>
            </p:cNvSpPr>
            <p:nvPr/>
          </p:nvSpPr>
          <p:spPr bwMode="auto">
            <a:xfrm>
              <a:off x="544" y="3453"/>
              <a:ext cx="10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2400">
                  <a:latin typeface="Book Antiqua" panose="02040602050305030304" pitchFamily="18" charset="0"/>
                  <a:cs typeface="Arial" panose="020B0604020202020204" pitchFamily="34" charset="0"/>
                </a:rPr>
                <a:t>comida: 10</a:t>
              </a:r>
            </a:p>
          </p:txBody>
        </p:sp>
        <p:pic>
          <p:nvPicPr>
            <p:cNvPr id="14353" name="Picture 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" y="3203"/>
              <a:ext cx="74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3348038" y="2636838"/>
            <a:ext cx="1487487" cy="854075"/>
            <a:chOff x="544" y="3203"/>
            <a:chExt cx="937" cy="538"/>
          </a:xfrm>
        </p:grpSpPr>
        <p:sp>
          <p:nvSpPr>
            <p:cNvPr id="14350" name="Text Box 13"/>
            <p:cNvSpPr txBox="1">
              <a:spLocks noChangeArrowheads="1"/>
            </p:cNvSpPr>
            <p:nvPr/>
          </p:nvSpPr>
          <p:spPr bwMode="auto">
            <a:xfrm>
              <a:off x="544" y="3453"/>
              <a:ext cx="93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2400">
                  <a:latin typeface="Book Antiqua" panose="02040602050305030304" pitchFamily="18" charset="0"/>
                  <a:cs typeface="Arial" panose="020B0604020202020204" pitchFamily="34" charset="0"/>
                </a:rPr>
                <a:t>comida: 8</a:t>
              </a:r>
            </a:p>
          </p:txBody>
        </p:sp>
        <p:pic>
          <p:nvPicPr>
            <p:cNvPr id="14351" name="Picture 1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" y="3203"/>
              <a:ext cx="74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6408738" y="3140075"/>
            <a:ext cx="1487487" cy="854075"/>
            <a:chOff x="544" y="3203"/>
            <a:chExt cx="937" cy="538"/>
          </a:xfrm>
        </p:grpSpPr>
        <p:sp>
          <p:nvSpPr>
            <p:cNvPr id="14348" name="Text Box 16"/>
            <p:cNvSpPr txBox="1">
              <a:spLocks noChangeArrowheads="1"/>
            </p:cNvSpPr>
            <p:nvPr/>
          </p:nvSpPr>
          <p:spPr bwMode="auto">
            <a:xfrm>
              <a:off x="544" y="3453"/>
              <a:ext cx="93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2400">
                  <a:latin typeface="Book Antiqua" panose="02040602050305030304" pitchFamily="18" charset="0"/>
                  <a:cs typeface="Arial" panose="020B0604020202020204" pitchFamily="34" charset="0"/>
                </a:rPr>
                <a:t>comida: 5</a:t>
              </a:r>
            </a:p>
          </p:txBody>
        </p:sp>
        <p:pic>
          <p:nvPicPr>
            <p:cNvPr id="14349" name="Picture 1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" y="3203"/>
              <a:ext cx="74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/>
      <p:bldP spid="35845" grpId="0" animBg="1"/>
      <p:bldP spid="35846" grpId="0" animBg="1"/>
      <p:bldP spid="35847" grpId="0" animBg="1"/>
      <p:bldP spid="3584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539750" y="1592263"/>
            <a:ext cx="8064500" cy="3852862"/>
          </a:xfrm>
          <a:prstGeom prst="rect">
            <a:avLst/>
          </a:prstGeom>
          <a:solidFill>
            <a:srgbClr val="6699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sz="2000">
              <a:latin typeface="Book Antiqua" panose="02040602050305030304" pitchFamily="18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Book Antiqua" panose="02040602050305030304" pitchFamily="18" charset="0"/>
              </a:rPr>
              <a:t>Idéia básica: </a:t>
            </a:r>
            <a:r>
              <a:rPr lang="en-US" sz="3200">
                <a:latin typeface="Book Antiqua" panose="02040602050305030304" pitchFamily="18" charset="0"/>
              </a:rPr>
              <a:t>comportamento social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1258888" y="5553075"/>
            <a:ext cx="6553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400">
                <a:latin typeface="Book Antiqua" panose="02040602050305030304" pitchFamily="18" charset="0"/>
                <a:cs typeface="Arial" panose="020B0604020202020204" pitchFamily="34" charset="0"/>
              </a:rPr>
              <a:t>Um indivíduo adquire conhecimento dos demais membros do grupo</a:t>
            </a:r>
          </a:p>
        </p:txBody>
      </p:sp>
      <p:sp>
        <p:nvSpPr>
          <p:cNvPr id="36869" name="AutoShape 5"/>
          <p:cNvSpPr>
            <a:spLocks noChangeArrowheads="1"/>
          </p:cNvSpPr>
          <p:nvPr/>
        </p:nvSpPr>
        <p:spPr bwMode="auto">
          <a:xfrm>
            <a:off x="2447925" y="1700213"/>
            <a:ext cx="3203575" cy="990600"/>
          </a:xfrm>
          <a:prstGeom prst="cloudCallout">
            <a:avLst>
              <a:gd name="adj1" fmla="val -13824"/>
              <a:gd name="adj2" fmla="val 81412"/>
            </a:avLst>
          </a:prstGeom>
          <a:solidFill>
            <a:schemeClr val="folHlink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cs typeface="Arial" charset="0"/>
              </a:rPr>
              <a:t>Qual a melhor direção?</a:t>
            </a:r>
          </a:p>
        </p:txBody>
      </p:sp>
      <p:sp>
        <p:nvSpPr>
          <p:cNvPr id="36870" name="AutoShape 6"/>
          <p:cNvSpPr>
            <a:spLocks noChangeArrowheads="1"/>
          </p:cNvSpPr>
          <p:nvPr/>
        </p:nvSpPr>
        <p:spPr bwMode="auto">
          <a:xfrm rot="-9687742">
            <a:off x="4348163" y="3663950"/>
            <a:ext cx="2889250" cy="574675"/>
          </a:xfrm>
          <a:prstGeom prst="leftArrow">
            <a:avLst>
              <a:gd name="adj1" fmla="val 46796"/>
              <a:gd name="adj2" fmla="val 31004"/>
            </a:avLst>
          </a:prstGeom>
          <a:solidFill>
            <a:schemeClr val="folHlink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808288" y="3068638"/>
            <a:ext cx="1474787" cy="854075"/>
            <a:chOff x="544" y="3203"/>
            <a:chExt cx="929" cy="538"/>
          </a:xfrm>
        </p:grpSpPr>
        <p:sp>
          <p:nvSpPr>
            <p:cNvPr id="15380" name="Text Box 8"/>
            <p:cNvSpPr txBox="1">
              <a:spLocks noChangeArrowheads="1"/>
            </p:cNvSpPr>
            <p:nvPr/>
          </p:nvSpPr>
          <p:spPr bwMode="auto">
            <a:xfrm>
              <a:off x="544" y="3453"/>
              <a:ext cx="1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sz="2400">
                <a:latin typeface="Book Antiqua" panose="020406020503050303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15381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" y="3203"/>
              <a:ext cx="74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719138" y="2276475"/>
            <a:ext cx="1487487" cy="1204913"/>
            <a:chOff x="544" y="3203"/>
            <a:chExt cx="937" cy="759"/>
          </a:xfrm>
        </p:grpSpPr>
        <p:sp>
          <p:nvSpPr>
            <p:cNvPr id="15378" name="Text Box 11"/>
            <p:cNvSpPr txBox="1">
              <a:spLocks noChangeArrowheads="1"/>
            </p:cNvSpPr>
            <p:nvPr/>
          </p:nvSpPr>
          <p:spPr bwMode="auto">
            <a:xfrm>
              <a:off x="544" y="3482"/>
              <a:ext cx="937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2000">
                  <a:latin typeface="Book Antiqua" panose="02040602050305030304" pitchFamily="18" charset="0"/>
                  <a:cs typeface="Arial" panose="020B0604020202020204" pitchFamily="34" charset="0"/>
                </a:rPr>
                <a:t>pássaro 1</a:t>
              </a:r>
            </a:p>
            <a:p>
              <a:pPr algn="ctr" eaLnBrk="1" hangingPunct="1"/>
              <a:r>
                <a:rPr lang="en-US" sz="2400">
                  <a:latin typeface="Book Antiqua" panose="02040602050305030304" pitchFamily="18" charset="0"/>
                  <a:cs typeface="Arial" panose="020B0604020202020204" pitchFamily="34" charset="0"/>
                </a:rPr>
                <a:t>comida: 1</a:t>
              </a:r>
            </a:p>
          </p:txBody>
        </p:sp>
        <p:pic>
          <p:nvPicPr>
            <p:cNvPr id="15379" name="Picture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" y="3203"/>
              <a:ext cx="74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900113" y="3895725"/>
            <a:ext cx="1487487" cy="1204913"/>
            <a:chOff x="544" y="3203"/>
            <a:chExt cx="937" cy="759"/>
          </a:xfrm>
        </p:grpSpPr>
        <p:sp>
          <p:nvSpPr>
            <p:cNvPr id="15376" name="Text Box 14"/>
            <p:cNvSpPr txBox="1">
              <a:spLocks noChangeArrowheads="1"/>
            </p:cNvSpPr>
            <p:nvPr/>
          </p:nvSpPr>
          <p:spPr bwMode="auto">
            <a:xfrm>
              <a:off x="544" y="3482"/>
              <a:ext cx="937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2000">
                  <a:latin typeface="Book Antiqua" panose="02040602050305030304" pitchFamily="18" charset="0"/>
                  <a:cs typeface="Arial" panose="020B0604020202020204" pitchFamily="34" charset="0"/>
                </a:rPr>
                <a:t>pássaro 2</a:t>
              </a:r>
            </a:p>
            <a:p>
              <a:pPr algn="ctr" eaLnBrk="1" hangingPunct="1"/>
              <a:r>
                <a:rPr lang="en-US" sz="2400">
                  <a:latin typeface="Book Antiqua" panose="02040602050305030304" pitchFamily="18" charset="0"/>
                  <a:cs typeface="Arial" panose="020B0604020202020204" pitchFamily="34" charset="0"/>
                </a:rPr>
                <a:t>comida: 3</a:t>
              </a:r>
            </a:p>
          </p:txBody>
        </p:sp>
        <p:pic>
          <p:nvPicPr>
            <p:cNvPr id="15377" name="Picture 1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" y="3203"/>
              <a:ext cx="74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5761038" y="1771650"/>
            <a:ext cx="1487487" cy="1204913"/>
            <a:chOff x="544" y="3203"/>
            <a:chExt cx="937" cy="759"/>
          </a:xfrm>
        </p:grpSpPr>
        <p:sp>
          <p:nvSpPr>
            <p:cNvPr id="15374" name="Text Box 17"/>
            <p:cNvSpPr txBox="1">
              <a:spLocks noChangeArrowheads="1"/>
            </p:cNvSpPr>
            <p:nvPr/>
          </p:nvSpPr>
          <p:spPr bwMode="auto">
            <a:xfrm>
              <a:off x="544" y="3482"/>
              <a:ext cx="937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2000">
                  <a:latin typeface="Book Antiqua" panose="02040602050305030304" pitchFamily="18" charset="0"/>
                  <a:cs typeface="Arial" panose="020B0604020202020204" pitchFamily="34" charset="0"/>
                </a:rPr>
                <a:t>pássaro 3</a:t>
              </a:r>
            </a:p>
            <a:p>
              <a:pPr algn="ctr" eaLnBrk="1" hangingPunct="1"/>
              <a:r>
                <a:rPr lang="en-US" sz="2400">
                  <a:latin typeface="Book Antiqua" panose="02040602050305030304" pitchFamily="18" charset="0"/>
                  <a:cs typeface="Arial" panose="020B0604020202020204" pitchFamily="34" charset="0"/>
                </a:rPr>
                <a:t>comida: 2</a:t>
              </a:r>
            </a:p>
          </p:txBody>
        </p:sp>
        <p:pic>
          <p:nvPicPr>
            <p:cNvPr id="15375" name="Picture 1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" y="3203"/>
              <a:ext cx="74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6911975" y="4148138"/>
            <a:ext cx="1487488" cy="1204912"/>
            <a:chOff x="544" y="3203"/>
            <a:chExt cx="937" cy="759"/>
          </a:xfrm>
        </p:grpSpPr>
        <p:sp>
          <p:nvSpPr>
            <p:cNvPr id="15372" name="Text Box 20"/>
            <p:cNvSpPr txBox="1">
              <a:spLocks noChangeArrowheads="1"/>
            </p:cNvSpPr>
            <p:nvPr/>
          </p:nvSpPr>
          <p:spPr bwMode="auto">
            <a:xfrm>
              <a:off x="544" y="3482"/>
              <a:ext cx="937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2000">
                  <a:latin typeface="Book Antiqua" panose="02040602050305030304" pitchFamily="18" charset="0"/>
                  <a:cs typeface="Arial" panose="020B0604020202020204" pitchFamily="34" charset="0"/>
                </a:rPr>
                <a:t>pássaro 4</a:t>
              </a:r>
            </a:p>
            <a:p>
              <a:pPr algn="ctr" eaLnBrk="1" hangingPunct="1"/>
              <a:r>
                <a:rPr lang="en-US" sz="2400">
                  <a:latin typeface="Book Antiqua" panose="02040602050305030304" pitchFamily="18" charset="0"/>
                  <a:cs typeface="Arial" panose="020B0604020202020204" pitchFamily="34" charset="0"/>
                </a:rPr>
                <a:t>comida: 4</a:t>
              </a:r>
            </a:p>
          </p:txBody>
        </p:sp>
        <p:pic>
          <p:nvPicPr>
            <p:cNvPr id="15373" name="Picture 2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" y="3203"/>
              <a:ext cx="74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/>
      <p:bldP spid="36869" grpId="0" animBg="1"/>
      <p:bldP spid="3687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4932363" y="3355975"/>
            <a:ext cx="2627312" cy="360363"/>
          </a:xfrm>
          <a:prstGeom prst="rect">
            <a:avLst/>
          </a:prstGeom>
          <a:solidFill>
            <a:srgbClr val="F8FF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7891" name="Line 3"/>
          <p:cNvSpPr>
            <a:spLocks noChangeShapeType="1"/>
          </p:cNvSpPr>
          <p:nvPr/>
        </p:nvSpPr>
        <p:spPr bwMode="auto">
          <a:xfrm>
            <a:off x="6156325" y="2925763"/>
            <a:ext cx="1588" cy="39687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5106988" y="2565400"/>
            <a:ext cx="23098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sz="2000">
                <a:solidFill>
                  <a:srgbClr val="0000FF"/>
                </a:solidFill>
                <a:latin typeface="Book Antiqua" panose="02040602050305030304" pitchFamily="18" charset="0"/>
              </a:rPr>
              <a:t>aprendizado social</a:t>
            </a: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2051050" y="3357563"/>
            <a:ext cx="2592388" cy="360362"/>
          </a:xfrm>
          <a:prstGeom prst="rect">
            <a:avLst/>
          </a:prstGeom>
          <a:solidFill>
            <a:srgbClr val="F8FF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1325563" y="3357563"/>
            <a:ext cx="395287" cy="360362"/>
          </a:xfrm>
          <a:prstGeom prst="rect">
            <a:avLst/>
          </a:prstGeom>
          <a:solidFill>
            <a:srgbClr val="F8FF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228600" y="1520825"/>
            <a:ext cx="891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i="1">
                <a:latin typeface="Book Antiqua" panose="02040602050305030304" pitchFamily="18" charset="0"/>
                <a:cs typeface="Arial" panose="020B0604020202020204" pitchFamily="34" charset="0"/>
              </a:rPr>
              <a:t>PSO</a:t>
            </a:r>
            <a:r>
              <a:rPr lang="en-US" sz="2400">
                <a:latin typeface="Book Antiqua" panose="02040602050305030304" pitchFamily="18" charset="0"/>
                <a:cs typeface="Arial" panose="020B0604020202020204" pitchFamily="34" charset="0"/>
              </a:rPr>
              <a:t> tradicional – Eberhart, R. C. and Kennedy, J. (1995)</a:t>
            </a:r>
          </a:p>
        </p:txBody>
      </p:sp>
      <p:sp>
        <p:nvSpPr>
          <p:cNvPr id="16392" name="Rectangle 8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677275" cy="1143000"/>
          </a:xfrm>
        </p:spPr>
        <p:txBody>
          <a:bodyPr/>
          <a:lstStyle/>
          <a:p>
            <a:pPr eaLnBrk="1" hangingPunct="1"/>
            <a:r>
              <a:rPr lang="en-US" sz="4000">
                <a:solidFill>
                  <a:schemeClr val="tx1"/>
                </a:solidFill>
                <a:latin typeface="Book Antiqua" panose="02040602050305030304" pitchFamily="18" charset="0"/>
              </a:rPr>
              <a:t>Atualização de velocidade e posição</a:t>
            </a:r>
          </a:p>
        </p:txBody>
      </p:sp>
      <p:sp>
        <p:nvSpPr>
          <p:cNvPr id="37897" name="Line 9"/>
          <p:cNvSpPr>
            <a:spLocks noChangeShapeType="1"/>
          </p:cNvSpPr>
          <p:nvPr/>
        </p:nvSpPr>
        <p:spPr bwMode="auto">
          <a:xfrm>
            <a:off x="1541463" y="2960688"/>
            <a:ext cx="1587" cy="39687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1073150" y="2600325"/>
            <a:ext cx="9429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sz="2000">
                <a:solidFill>
                  <a:srgbClr val="0000FF"/>
                </a:solidFill>
                <a:latin typeface="Book Antiqua" panose="02040602050305030304" pitchFamily="18" charset="0"/>
              </a:rPr>
              <a:t>inércia</a:t>
            </a:r>
          </a:p>
        </p:txBody>
      </p:sp>
      <p:sp>
        <p:nvSpPr>
          <p:cNvPr id="37899" name="Line 11"/>
          <p:cNvSpPr>
            <a:spLocks noChangeShapeType="1"/>
          </p:cNvSpPr>
          <p:nvPr/>
        </p:nvSpPr>
        <p:spPr bwMode="auto">
          <a:xfrm>
            <a:off x="3449638" y="2960688"/>
            <a:ext cx="1587" cy="39687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900" name="Text Box 12"/>
          <p:cNvSpPr txBox="1">
            <a:spLocks noChangeArrowheads="1"/>
          </p:cNvSpPr>
          <p:nvPr/>
        </p:nvSpPr>
        <p:spPr bwMode="auto">
          <a:xfrm>
            <a:off x="2808288" y="2600325"/>
            <a:ext cx="12366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sz="2000">
                <a:solidFill>
                  <a:srgbClr val="0000FF"/>
                </a:solidFill>
                <a:latin typeface="Book Antiqua" panose="02040602050305030304" pitchFamily="18" charset="0"/>
              </a:rPr>
              <a:t>cognitivo</a:t>
            </a:r>
          </a:p>
        </p:txBody>
      </p:sp>
      <p:sp>
        <p:nvSpPr>
          <p:cNvPr id="37901" name="Rectangle 13"/>
          <p:cNvSpPr>
            <a:spLocks noChangeArrowheads="1"/>
          </p:cNvSpPr>
          <p:nvPr/>
        </p:nvSpPr>
        <p:spPr bwMode="auto">
          <a:xfrm>
            <a:off x="230188" y="2276475"/>
            <a:ext cx="822960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  <a:buFont typeface="Wingdings" panose="05000000000000000000" pitchFamily="2" charset="2"/>
              <a:buNone/>
            </a:pPr>
            <a:r>
              <a:rPr lang="pt-BR" sz="2400">
                <a:latin typeface="Book Antiqua" panose="02040602050305030304" pitchFamily="18" charset="0"/>
              </a:rPr>
              <a:t>	Para cada agente </a:t>
            </a:r>
            <a:r>
              <a:rPr lang="pt-BR" sz="2400" i="1">
                <a:latin typeface="Book Antiqua" panose="02040602050305030304" pitchFamily="18" charset="0"/>
              </a:rPr>
              <a:t>a</a:t>
            </a:r>
            <a:r>
              <a:rPr lang="pt-BR" sz="2400" i="1" baseline="-25000">
                <a:latin typeface="Book Antiqua" panose="02040602050305030304" pitchFamily="18" charset="0"/>
              </a:rPr>
              <a:t>i</a:t>
            </a:r>
            <a:r>
              <a:rPr lang="pt-BR" sz="2400">
                <a:latin typeface="Book Antiqua" panose="02040602050305030304" pitchFamily="18" charset="0"/>
              </a:rPr>
              <a:t> :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Font typeface="Wingdings" panose="05000000000000000000" pitchFamily="2" charset="2"/>
              <a:buNone/>
            </a:pPr>
            <a:endParaRPr lang="pt-BR" sz="2400">
              <a:latin typeface="Book Antiqua" panose="02040602050305030304" pitchFamily="18" charset="0"/>
            </a:endParaRPr>
          </a:p>
          <a:p>
            <a:pPr lvl="1" eaLnBrk="1" hangingPunct="1">
              <a:spcBef>
                <a:spcPct val="20000"/>
              </a:spcBef>
              <a:spcAft>
                <a:spcPct val="20000"/>
              </a:spcAft>
              <a:buFont typeface="Wingdings" panose="05000000000000000000" pitchFamily="2" charset="2"/>
              <a:buNone/>
            </a:pPr>
            <a:r>
              <a:rPr lang="pt-BR" sz="2400" i="1">
                <a:latin typeface="Book Antiqua" panose="02040602050305030304" pitchFamily="18" charset="0"/>
              </a:rPr>
              <a:t>v</a:t>
            </a:r>
            <a:r>
              <a:rPr lang="pt-BR" sz="2400" i="1" baseline="-25000">
                <a:latin typeface="Book Antiqua" panose="02040602050305030304" pitchFamily="18" charset="0"/>
              </a:rPr>
              <a:t>i</a:t>
            </a:r>
            <a:r>
              <a:rPr lang="pt-BR" sz="2400" i="1">
                <a:latin typeface="Book Antiqua" panose="02040602050305030304" pitchFamily="18" charset="0"/>
              </a:rPr>
              <a:t> = wv</a:t>
            </a:r>
            <a:r>
              <a:rPr lang="pt-BR" sz="2400" i="1" baseline="-25000">
                <a:latin typeface="Book Antiqua" panose="02040602050305030304" pitchFamily="18" charset="0"/>
              </a:rPr>
              <a:t>i</a:t>
            </a:r>
            <a:r>
              <a:rPr lang="pt-BR" sz="2400" i="1">
                <a:latin typeface="Book Antiqua" panose="02040602050305030304" pitchFamily="18" charset="0"/>
              </a:rPr>
              <a:t> + </a:t>
            </a:r>
            <a:r>
              <a:rPr lang="el-GR" sz="2400" i="1">
                <a:latin typeface="Book Antiqua" panose="02040602050305030304" pitchFamily="18" charset="0"/>
              </a:rPr>
              <a:t>η</a:t>
            </a:r>
            <a:r>
              <a:rPr lang="pt-BR" sz="2400" baseline="-25000">
                <a:latin typeface="Book Antiqua" panose="02040602050305030304" pitchFamily="18" charset="0"/>
              </a:rPr>
              <a:t>1</a:t>
            </a:r>
            <a:r>
              <a:rPr lang="pt-BR" sz="2400" i="1">
                <a:latin typeface="Book Antiqua" panose="02040602050305030304" pitchFamily="18" charset="0"/>
              </a:rPr>
              <a:t>.rand().(pbest</a:t>
            </a:r>
            <a:r>
              <a:rPr lang="pt-BR" sz="2400" i="1" baseline="-25000">
                <a:latin typeface="Book Antiqua" panose="02040602050305030304" pitchFamily="18" charset="0"/>
              </a:rPr>
              <a:t>i</a:t>
            </a:r>
            <a:r>
              <a:rPr lang="pt-BR" sz="2400" i="1">
                <a:latin typeface="Book Antiqua" panose="02040602050305030304" pitchFamily="18" charset="0"/>
              </a:rPr>
              <a:t> - x</a:t>
            </a:r>
            <a:r>
              <a:rPr lang="pt-BR" sz="2400" i="1" baseline="-25000">
                <a:latin typeface="Book Antiqua" panose="02040602050305030304" pitchFamily="18" charset="0"/>
              </a:rPr>
              <a:t>i</a:t>
            </a:r>
            <a:r>
              <a:rPr lang="pt-BR" sz="2400" i="1">
                <a:latin typeface="Book Antiqua" panose="02040602050305030304" pitchFamily="18" charset="0"/>
              </a:rPr>
              <a:t>) + </a:t>
            </a:r>
            <a:r>
              <a:rPr lang="el-GR" sz="2400" i="1">
                <a:latin typeface="Book Antiqua" panose="02040602050305030304" pitchFamily="18" charset="0"/>
              </a:rPr>
              <a:t>η</a:t>
            </a:r>
            <a:r>
              <a:rPr lang="pt-BR" sz="2400" baseline="-25000">
                <a:latin typeface="Book Antiqua" panose="02040602050305030304" pitchFamily="18" charset="0"/>
              </a:rPr>
              <a:t>2</a:t>
            </a:r>
            <a:r>
              <a:rPr lang="pt-BR" sz="2400" i="1">
                <a:latin typeface="Book Antiqua" panose="02040602050305030304" pitchFamily="18" charset="0"/>
              </a:rPr>
              <a:t>.rand().(gbest</a:t>
            </a:r>
            <a:r>
              <a:rPr lang="pt-BR" sz="2400" i="1" baseline="-25000">
                <a:latin typeface="Book Antiqua" panose="02040602050305030304" pitchFamily="18" charset="0"/>
              </a:rPr>
              <a:t>i</a:t>
            </a:r>
            <a:r>
              <a:rPr lang="pt-BR" sz="2400" i="1">
                <a:latin typeface="Book Antiqua" panose="02040602050305030304" pitchFamily="18" charset="0"/>
              </a:rPr>
              <a:t> - x</a:t>
            </a:r>
            <a:r>
              <a:rPr lang="pt-BR" sz="2400" i="1" baseline="-25000">
                <a:latin typeface="Book Antiqua" panose="02040602050305030304" pitchFamily="18" charset="0"/>
              </a:rPr>
              <a:t>i</a:t>
            </a:r>
            <a:r>
              <a:rPr lang="pt-BR" sz="2400" i="1">
                <a:latin typeface="Book Antiqua" panose="02040602050305030304" pitchFamily="18" charset="0"/>
              </a:rPr>
              <a:t>)</a:t>
            </a:r>
          </a:p>
          <a:p>
            <a:pPr lvl="1" eaLnBrk="1" hangingPunct="1">
              <a:spcBef>
                <a:spcPct val="20000"/>
              </a:spcBef>
              <a:spcAft>
                <a:spcPct val="20000"/>
              </a:spcAft>
              <a:buFont typeface="Wingdings" panose="05000000000000000000" pitchFamily="2" charset="2"/>
              <a:buNone/>
            </a:pPr>
            <a:r>
              <a:rPr lang="pt-BR" sz="2400" i="1">
                <a:latin typeface="Book Antiqua" panose="02040602050305030304" pitchFamily="18" charset="0"/>
              </a:rPr>
              <a:t>x</a:t>
            </a:r>
            <a:r>
              <a:rPr lang="pt-BR" sz="2400" i="1" baseline="-25000">
                <a:latin typeface="Book Antiqua" panose="02040602050305030304" pitchFamily="18" charset="0"/>
              </a:rPr>
              <a:t>i</a:t>
            </a:r>
            <a:r>
              <a:rPr lang="pt-BR" sz="2400" i="1">
                <a:latin typeface="Book Antiqua" panose="02040602050305030304" pitchFamily="18" charset="0"/>
              </a:rPr>
              <a:t> = x</a:t>
            </a:r>
            <a:r>
              <a:rPr lang="pt-BR" sz="2400" i="1" baseline="-25000">
                <a:latin typeface="Book Antiqua" panose="02040602050305030304" pitchFamily="18" charset="0"/>
              </a:rPr>
              <a:t>i</a:t>
            </a:r>
            <a:r>
              <a:rPr lang="pt-BR" sz="2400" i="1">
                <a:latin typeface="Book Antiqua" panose="02040602050305030304" pitchFamily="18" charset="0"/>
              </a:rPr>
              <a:t> + v</a:t>
            </a:r>
            <a:r>
              <a:rPr lang="pt-BR" sz="2400" i="1" baseline="-25000">
                <a:latin typeface="Book Antiqua" panose="02040602050305030304" pitchFamily="18" charset="0"/>
              </a:rPr>
              <a:t>i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Font typeface="Wingdings" panose="05000000000000000000" pitchFamily="2" charset="2"/>
              <a:buNone/>
            </a:pPr>
            <a:r>
              <a:rPr lang="pt-BR" sz="2400">
                <a:latin typeface="Book Antiqua" panose="02040602050305030304" pitchFamily="18" charset="0"/>
              </a:rPr>
              <a:t>	onde:</a:t>
            </a:r>
          </a:p>
          <a:p>
            <a:pPr lvl="1" eaLnBrk="1" hangingPunct="1">
              <a:spcBef>
                <a:spcPct val="20000"/>
              </a:spcBef>
              <a:spcAft>
                <a:spcPct val="20000"/>
              </a:spcAft>
              <a:buFont typeface="Wingdings" panose="05000000000000000000" pitchFamily="2" charset="2"/>
              <a:buNone/>
            </a:pPr>
            <a:r>
              <a:rPr lang="pt-BR" sz="2400" i="1">
                <a:latin typeface="Book Antiqua" panose="02040602050305030304" pitchFamily="18" charset="0"/>
              </a:rPr>
              <a:t>pbest</a:t>
            </a:r>
            <a:r>
              <a:rPr lang="pt-BR" sz="2400" i="1" baseline="-25000">
                <a:latin typeface="Book Antiqua" panose="02040602050305030304" pitchFamily="18" charset="0"/>
              </a:rPr>
              <a:t>i</a:t>
            </a:r>
            <a:r>
              <a:rPr lang="pt-BR" sz="2400">
                <a:latin typeface="Book Antiqua" panose="02040602050305030304" pitchFamily="18" charset="0"/>
              </a:rPr>
              <a:t> é a melhor posição em que a partícula </a:t>
            </a:r>
            <a:r>
              <a:rPr lang="pt-BR" sz="2400" i="1">
                <a:latin typeface="Book Antiqua" panose="02040602050305030304" pitchFamily="18" charset="0"/>
              </a:rPr>
              <a:t>a</a:t>
            </a:r>
            <a:r>
              <a:rPr lang="pt-BR" sz="2400" i="1" baseline="-25000">
                <a:latin typeface="Book Antiqua" panose="02040602050305030304" pitchFamily="18" charset="0"/>
              </a:rPr>
              <a:t>i</a:t>
            </a:r>
            <a:r>
              <a:rPr lang="pt-BR" sz="2400">
                <a:latin typeface="Book Antiqua" panose="02040602050305030304" pitchFamily="18" charset="0"/>
              </a:rPr>
              <a:t> já esteve</a:t>
            </a:r>
          </a:p>
          <a:p>
            <a:pPr lvl="1" eaLnBrk="1" hangingPunct="1">
              <a:spcBef>
                <a:spcPct val="20000"/>
              </a:spcBef>
              <a:spcAft>
                <a:spcPct val="20000"/>
              </a:spcAft>
              <a:buFont typeface="Wingdings" panose="05000000000000000000" pitchFamily="2" charset="2"/>
              <a:buNone/>
            </a:pPr>
            <a:r>
              <a:rPr lang="pt-BR" sz="2400" i="1">
                <a:latin typeface="Book Antiqua" panose="02040602050305030304" pitchFamily="18" charset="0"/>
              </a:rPr>
              <a:t>gbest</a:t>
            </a:r>
            <a:r>
              <a:rPr lang="pt-BR" sz="2400" i="1" baseline="-25000">
                <a:latin typeface="Book Antiqua" panose="02040602050305030304" pitchFamily="18" charset="0"/>
              </a:rPr>
              <a:t>i</a:t>
            </a:r>
            <a:r>
              <a:rPr lang="pt-BR" sz="2400" i="1">
                <a:latin typeface="Book Antiqua" panose="02040602050305030304" pitchFamily="18" charset="0"/>
              </a:rPr>
              <a:t> </a:t>
            </a:r>
            <a:r>
              <a:rPr lang="pt-BR" sz="2400">
                <a:latin typeface="Book Antiqua" panose="02040602050305030304" pitchFamily="18" charset="0"/>
              </a:rPr>
              <a:t>é a melhor posição em que algum vizinho de </a:t>
            </a:r>
            <a:r>
              <a:rPr lang="pt-BR" sz="2400" i="1">
                <a:latin typeface="Book Antiqua" panose="02040602050305030304" pitchFamily="18" charset="0"/>
              </a:rPr>
              <a:t>a</a:t>
            </a:r>
            <a:r>
              <a:rPr lang="pt-BR" sz="2400" i="1" baseline="-25000">
                <a:latin typeface="Book Antiqua" panose="02040602050305030304" pitchFamily="18" charset="0"/>
              </a:rPr>
              <a:t>i</a:t>
            </a:r>
            <a:r>
              <a:rPr lang="pt-BR" sz="2400">
                <a:latin typeface="Book Antiqua" panose="02040602050305030304" pitchFamily="18" charset="0"/>
              </a:rPr>
              <a:t> já esteve.</a:t>
            </a:r>
          </a:p>
          <a:p>
            <a:pPr lvl="1" eaLnBrk="1" hangingPunct="1">
              <a:spcBef>
                <a:spcPct val="20000"/>
              </a:spcBef>
              <a:spcAft>
                <a:spcPct val="20000"/>
              </a:spcAft>
              <a:buFont typeface="Wingdings" panose="05000000000000000000" pitchFamily="2" charset="2"/>
              <a:buNone/>
            </a:pPr>
            <a:r>
              <a:rPr lang="pt-BR" sz="2400" i="1">
                <a:latin typeface="Book Antiqua" panose="02040602050305030304" pitchFamily="18" charset="0"/>
              </a:rPr>
              <a:t>w</a:t>
            </a:r>
            <a:r>
              <a:rPr lang="pt-BR" sz="2400">
                <a:latin typeface="Book Antiqua" panose="02040602050305030304" pitchFamily="18" charset="0"/>
              </a:rPr>
              <a:t> é o peso de inércia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9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9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9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9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9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9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9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79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9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79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9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9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79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79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79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79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79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79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79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79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79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79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79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79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animBg="1"/>
      <p:bldP spid="37891" grpId="0" animBg="1"/>
      <p:bldP spid="37892" grpId="0"/>
      <p:bldP spid="37893" grpId="0" animBg="1"/>
      <p:bldP spid="37894" grpId="0" animBg="1"/>
      <p:bldP spid="37895" grpId="0"/>
      <p:bldP spid="37897" grpId="0" animBg="1"/>
      <p:bldP spid="37898" grpId="0"/>
      <p:bldP spid="37899" grpId="0" animBg="1"/>
      <p:bldP spid="37900" grpId="0"/>
      <p:bldP spid="37901" grpId="0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8435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7" y="274637"/>
            <a:ext cx="7149337" cy="585152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000" dirty="0"/>
              <a:t>http://www.macs.hw.ac.uk/~dwcorne/mypages/apps/pso.html</a:t>
            </a:r>
          </a:p>
        </p:txBody>
      </p:sp>
    </p:spTree>
    <p:extLst>
      <p:ext uri="{BB962C8B-B14F-4D97-AF65-F5344CB8AC3E}">
        <p14:creationId xmlns:p14="http://schemas.microsoft.com/office/powerpoint/2010/main" val="18923061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752475"/>
            <a:ext cx="8048625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366713"/>
            <a:ext cx="6781800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Otimização Nuvem de Partículas</a:t>
            </a:r>
          </a:p>
        </p:txBody>
      </p:sp>
      <p:pic>
        <p:nvPicPr>
          <p:cNvPr id="307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63" y="2160588"/>
            <a:ext cx="5884287" cy="3881437"/>
          </a:xfr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490538"/>
            <a:ext cx="8277225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52463"/>
            <a:ext cx="8382000" cy="555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Melhoramentos e Variantes</a:t>
            </a:r>
          </a:p>
        </p:txBody>
      </p:sp>
      <p:sp>
        <p:nvSpPr>
          <p:cNvPr id="28675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/>
              <a:t>Redução linear da ponderação de inércia;</a:t>
            </a:r>
          </a:p>
          <a:p>
            <a:pPr eaLnBrk="1" hangingPunct="1"/>
            <a:r>
              <a:rPr lang="en-US"/>
              <a:t>Fator de constrição;</a:t>
            </a:r>
          </a:p>
          <a:p>
            <a:pPr eaLnBrk="1" hangingPunct="1"/>
            <a:r>
              <a:rPr lang="en-US"/>
              <a:t>Modelos com Vizinhanças.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9699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414338"/>
            <a:ext cx="7829550" cy="602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Fator de Constrição</a:t>
            </a:r>
          </a:p>
        </p:txBody>
      </p:sp>
      <p:sp>
        <p:nvSpPr>
          <p:cNvPr id="30723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/>
              <a:t>Fator de Constrição foi introduzido por </a:t>
            </a:r>
            <a:r>
              <a:rPr lang="en-US"/>
              <a:t>Clerc e Kennedy (2002).</a:t>
            </a:r>
          </a:p>
          <a:p>
            <a:pPr eaLnBrk="1" hangingPunct="1"/>
            <a:r>
              <a:rPr lang="pt-BR"/>
              <a:t>Tornou-se muito popular nos algoritmos </a:t>
            </a:r>
            <a:r>
              <a:rPr lang="en-US"/>
              <a:t>recentes de nuvem de partícula.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1747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595313"/>
            <a:ext cx="8010525" cy="566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Modelos com Vizinhanças</a:t>
            </a:r>
          </a:p>
        </p:txBody>
      </p:sp>
      <p:sp>
        <p:nvSpPr>
          <p:cNvPr id="32771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/>
              <a:t>A cada partícula é atribuído uma </a:t>
            </a:r>
            <a:r>
              <a:rPr lang="en-US"/>
              <a:t>vizinhança;</a:t>
            </a:r>
          </a:p>
          <a:p>
            <a:pPr eaLnBrk="1" hangingPunct="1"/>
            <a:r>
              <a:rPr lang="pt-BR"/>
              <a:t>As vizinhanças tornam mais lento a transmissão da melhor posição atráves da </a:t>
            </a:r>
            <a:r>
              <a:rPr lang="en-US"/>
              <a:t>nuvem;</a:t>
            </a:r>
          </a:p>
          <a:p>
            <a:pPr eaLnBrk="1" hangingPunct="1"/>
            <a:r>
              <a:rPr lang="pt-BR"/>
              <a:t>Converge mais lentamente, mas melhora a </a:t>
            </a:r>
            <a:r>
              <a:rPr lang="en-US"/>
              <a:t>diversificação.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3795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361950"/>
            <a:ext cx="8115300" cy="613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4819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885825"/>
            <a:ext cx="8086725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584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752475"/>
            <a:ext cx="7858125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600"/>
              <a:t>Otimização Nuvem de Partículas</a:t>
            </a:r>
            <a:endParaRPr lang="en-US" sz="3600"/>
          </a:p>
        </p:txBody>
      </p:sp>
      <p:sp>
        <p:nvSpPr>
          <p:cNvPr id="4099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500063"/>
            <a:ext cx="8791575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Book Antiqua" panose="02040602050305030304" pitchFamily="18" charset="0"/>
              </a:rPr>
              <a:t>Armadilhas da técnica </a:t>
            </a:r>
            <a:r>
              <a:rPr lang="en-US" sz="4000" i="1">
                <a:latin typeface="Book Antiqua" panose="02040602050305030304" pitchFamily="18" charset="0"/>
              </a:rPr>
              <a:t>PSO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en-US" sz="2400">
                <a:latin typeface="Book Antiqua" panose="02040602050305030304" pitchFamily="18" charset="0"/>
              </a:rPr>
              <a:t>As partículas tendem a se agrupar, ou seja, devido a uma convergência rápida demais, a solução fica presa em um ponto ótimo local</a:t>
            </a:r>
          </a:p>
          <a:p>
            <a:pPr eaLnBrk="1" hangingPunct="1"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en-US" sz="2400">
                <a:latin typeface="Book Antiqua" panose="02040602050305030304" pitchFamily="18" charset="0"/>
              </a:rPr>
              <a:t>O movimento de alguma partícula pode ser levado a um ponto de solução infactível</a:t>
            </a:r>
          </a:p>
          <a:p>
            <a:pPr eaLnBrk="1" hangingPunct="1"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en-US" sz="2400">
                <a:latin typeface="Book Antiqua" panose="02040602050305030304" pitchFamily="18" charset="0"/>
              </a:rPr>
              <a:t>As partículas poder mapear um espaço inapropriado de soluções factíveis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>
            <a:lum bright="3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1"/>
          <a:stretch>
            <a:fillRect/>
          </a:stretch>
        </p:blipFill>
        <p:spPr bwMode="auto">
          <a:xfrm>
            <a:off x="533400" y="1752600"/>
            <a:ext cx="8077200" cy="42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Oval 3"/>
          <p:cNvSpPr>
            <a:spLocks noChangeArrowheads="1"/>
          </p:cNvSpPr>
          <p:nvPr/>
        </p:nvSpPr>
        <p:spPr bwMode="auto">
          <a:xfrm>
            <a:off x="6553200" y="34290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7892" name="Oval 4"/>
          <p:cNvSpPr>
            <a:spLocks noChangeArrowheads="1"/>
          </p:cNvSpPr>
          <p:nvPr/>
        </p:nvSpPr>
        <p:spPr bwMode="auto">
          <a:xfrm>
            <a:off x="6096000" y="3352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7893" name="Oval 5"/>
          <p:cNvSpPr>
            <a:spLocks noChangeArrowheads="1"/>
          </p:cNvSpPr>
          <p:nvPr/>
        </p:nvSpPr>
        <p:spPr bwMode="auto">
          <a:xfrm>
            <a:off x="6400800" y="3581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7894" name="Oval 6"/>
          <p:cNvSpPr>
            <a:spLocks noChangeArrowheads="1"/>
          </p:cNvSpPr>
          <p:nvPr/>
        </p:nvSpPr>
        <p:spPr bwMode="auto">
          <a:xfrm>
            <a:off x="6019800" y="3886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7895" name="Oval 7"/>
          <p:cNvSpPr>
            <a:spLocks noChangeArrowheads="1"/>
          </p:cNvSpPr>
          <p:nvPr/>
        </p:nvSpPr>
        <p:spPr bwMode="auto">
          <a:xfrm>
            <a:off x="5943600" y="3581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7896" name="Oval 8"/>
          <p:cNvSpPr>
            <a:spLocks noChangeArrowheads="1"/>
          </p:cNvSpPr>
          <p:nvPr/>
        </p:nvSpPr>
        <p:spPr bwMode="auto">
          <a:xfrm>
            <a:off x="6781800" y="3657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7897" name="Oval 9"/>
          <p:cNvSpPr>
            <a:spLocks noChangeArrowheads="1"/>
          </p:cNvSpPr>
          <p:nvPr/>
        </p:nvSpPr>
        <p:spPr bwMode="auto">
          <a:xfrm>
            <a:off x="7086600" y="3962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7898" name="Oval 10"/>
          <p:cNvSpPr>
            <a:spLocks noChangeArrowheads="1"/>
          </p:cNvSpPr>
          <p:nvPr/>
        </p:nvSpPr>
        <p:spPr bwMode="auto">
          <a:xfrm>
            <a:off x="6400800" y="38100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7899" name="Oval 11"/>
          <p:cNvSpPr>
            <a:spLocks noChangeArrowheads="1"/>
          </p:cNvSpPr>
          <p:nvPr/>
        </p:nvSpPr>
        <p:spPr bwMode="auto">
          <a:xfrm>
            <a:off x="7086600" y="3657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7900" name="Oval 12"/>
          <p:cNvSpPr>
            <a:spLocks noChangeArrowheads="1"/>
          </p:cNvSpPr>
          <p:nvPr/>
        </p:nvSpPr>
        <p:spPr bwMode="auto">
          <a:xfrm>
            <a:off x="6629400" y="4267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7901" name="Oval 13"/>
          <p:cNvSpPr>
            <a:spLocks noChangeArrowheads="1"/>
          </p:cNvSpPr>
          <p:nvPr/>
        </p:nvSpPr>
        <p:spPr bwMode="auto">
          <a:xfrm>
            <a:off x="6324600" y="4038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7902" name="Text Box 14"/>
          <p:cNvSpPr txBox="1">
            <a:spLocks noChangeArrowheads="1"/>
          </p:cNvSpPr>
          <p:nvPr/>
        </p:nvSpPr>
        <p:spPr bwMode="auto">
          <a:xfrm>
            <a:off x="250825" y="584200"/>
            <a:ext cx="88931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latin typeface="Book Antiqua" panose="02040602050305030304" pitchFamily="18" charset="0"/>
                <a:cs typeface="Arial" panose="020B0604020202020204" pitchFamily="34" charset="0"/>
              </a:rPr>
              <a:t>Problema: Partículas tendem a se agrupar, reduzindo a capacidade de movimentos da nuvem para soluções melhores.</a:t>
            </a:r>
            <a:endParaRPr lang="fr-FR" sz="2400"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>
            <a:lum bright="3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1"/>
          <a:stretch>
            <a:fillRect/>
          </a:stretch>
        </p:blipFill>
        <p:spPr bwMode="auto">
          <a:xfrm>
            <a:off x="533400" y="1752600"/>
            <a:ext cx="8077200" cy="42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Oval 3"/>
          <p:cNvSpPr>
            <a:spLocks noChangeArrowheads="1"/>
          </p:cNvSpPr>
          <p:nvPr/>
        </p:nvSpPr>
        <p:spPr bwMode="auto">
          <a:xfrm>
            <a:off x="6553200" y="34290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7108" name="Oval 4"/>
          <p:cNvSpPr>
            <a:spLocks noChangeArrowheads="1"/>
          </p:cNvSpPr>
          <p:nvPr/>
        </p:nvSpPr>
        <p:spPr bwMode="auto">
          <a:xfrm>
            <a:off x="6096000" y="3352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7109" name="Oval 5"/>
          <p:cNvSpPr>
            <a:spLocks noChangeArrowheads="1"/>
          </p:cNvSpPr>
          <p:nvPr/>
        </p:nvSpPr>
        <p:spPr bwMode="auto">
          <a:xfrm>
            <a:off x="6400800" y="3581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7110" name="Oval 6"/>
          <p:cNvSpPr>
            <a:spLocks noChangeArrowheads="1"/>
          </p:cNvSpPr>
          <p:nvPr/>
        </p:nvSpPr>
        <p:spPr bwMode="auto">
          <a:xfrm>
            <a:off x="6019800" y="3886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7111" name="Oval 7"/>
          <p:cNvSpPr>
            <a:spLocks noChangeArrowheads="1"/>
          </p:cNvSpPr>
          <p:nvPr/>
        </p:nvSpPr>
        <p:spPr bwMode="auto">
          <a:xfrm>
            <a:off x="5943600" y="3581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7112" name="Oval 8"/>
          <p:cNvSpPr>
            <a:spLocks noChangeArrowheads="1"/>
          </p:cNvSpPr>
          <p:nvPr/>
        </p:nvSpPr>
        <p:spPr bwMode="auto">
          <a:xfrm>
            <a:off x="6781800" y="3657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7113" name="Oval 9"/>
          <p:cNvSpPr>
            <a:spLocks noChangeArrowheads="1"/>
          </p:cNvSpPr>
          <p:nvPr/>
        </p:nvSpPr>
        <p:spPr bwMode="auto">
          <a:xfrm>
            <a:off x="7086600" y="3962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7114" name="Oval 10"/>
          <p:cNvSpPr>
            <a:spLocks noChangeArrowheads="1"/>
          </p:cNvSpPr>
          <p:nvPr/>
        </p:nvSpPr>
        <p:spPr bwMode="auto">
          <a:xfrm>
            <a:off x="6400800" y="38100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7115" name="Oval 11"/>
          <p:cNvSpPr>
            <a:spLocks noChangeArrowheads="1"/>
          </p:cNvSpPr>
          <p:nvPr/>
        </p:nvSpPr>
        <p:spPr bwMode="auto">
          <a:xfrm>
            <a:off x="7086600" y="3657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7116" name="Oval 12"/>
          <p:cNvSpPr>
            <a:spLocks noChangeArrowheads="1"/>
          </p:cNvSpPr>
          <p:nvPr/>
        </p:nvSpPr>
        <p:spPr bwMode="auto">
          <a:xfrm>
            <a:off x="6629400" y="4267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7117" name="Oval 13"/>
          <p:cNvSpPr>
            <a:spLocks noChangeArrowheads="1"/>
          </p:cNvSpPr>
          <p:nvPr/>
        </p:nvSpPr>
        <p:spPr bwMode="auto">
          <a:xfrm>
            <a:off x="6324600" y="4038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8926" name="Text Box 14"/>
          <p:cNvSpPr txBox="1">
            <a:spLocks noChangeArrowheads="1"/>
          </p:cNvSpPr>
          <p:nvPr/>
        </p:nvSpPr>
        <p:spPr bwMode="auto">
          <a:xfrm>
            <a:off x="250825" y="533400"/>
            <a:ext cx="88931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latin typeface="Book Antiqua" panose="02040602050305030304" pitchFamily="18" charset="0"/>
                <a:cs typeface="Arial" panose="020B0604020202020204" pitchFamily="34" charset="0"/>
              </a:rPr>
              <a:t>Solução: reiniciar algumas partículas em novas posições, as quais podem mover-se para áreas com soluções melhores. As demais partículas podem mover-se para estas áreas.</a:t>
            </a:r>
            <a:endParaRPr lang="fr-FR" sz="2400"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sp>
        <p:nvSpPr>
          <p:cNvPr id="47119" name="Oval 15"/>
          <p:cNvSpPr>
            <a:spLocks noChangeArrowheads="1"/>
          </p:cNvSpPr>
          <p:nvPr/>
        </p:nvSpPr>
        <p:spPr bwMode="auto">
          <a:xfrm>
            <a:off x="2895600" y="1828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7120" name="Oval 16"/>
          <p:cNvSpPr>
            <a:spLocks noChangeArrowheads="1"/>
          </p:cNvSpPr>
          <p:nvPr/>
        </p:nvSpPr>
        <p:spPr bwMode="auto">
          <a:xfrm>
            <a:off x="3733800" y="4876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7121" name="Oval 17"/>
          <p:cNvSpPr>
            <a:spLocks noChangeArrowheads="1"/>
          </p:cNvSpPr>
          <p:nvPr/>
        </p:nvSpPr>
        <p:spPr bwMode="auto">
          <a:xfrm>
            <a:off x="4800600" y="2362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7122" name="AutoShape 18"/>
          <p:cNvSpPr>
            <a:spLocks noChangeArrowheads="1"/>
          </p:cNvSpPr>
          <p:nvPr/>
        </p:nvSpPr>
        <p:spPr bwMode="auto">
          <a:xfrm>
            <a:off x="4038600" y="4343400"/>
            <a:ext cx="762000" cy="4572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400" b="1">
                <a:latin typeface="Book Antiqua" panose="02040602050305030304" pitchFamily="18" charset="0"/>
                <a:cs typeface="Arial" panose="020B0604020202020204" pitchFamily="34" charset="0"/>
              </a:rPr>
              <a:t>!</a:t>
            </a:r>
            <a:endParaRPr lang="fr-FR" sz="2400" b="1"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7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7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7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7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4167 0.07778 " pathEditMode="relative" ptsTypes="AA">
                                      <p:cBhvr>
                                        <p:cTn id="29" dur="20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4167 0.07778 " pathEditMode="relative" ptsTypes="AA">
                                      <p:cBhvr>
                                        <p:cTn id="31" dur="2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4167 0.07778 " pathEditMode="relative" ptsTypes="AA">
                                      <p:cBhvr>
                                        <p:cTn id="33" dur="2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4167 0.07778 " pathEditMode="relative" ptsTypes="AA">
                                      <p:cBhvr>
                                        <p:cTn id="35" dur="2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4167 0.07778 " pathEditMode="relative" ptsTypes="AA">
                                      <p:cBhvr>
                                        <p:cTn id="37" dur="20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4167 0.07778 " pathEditMode="relative" ptsTypes="AA">
                                      <p:cBhvr>
                                        <p:cTn id="39" dur="20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4167 0.07778 " pathEditMode="relative" ptsTypes="AA">
                                      <p:cBhvr>
                                        <p:cTn id="41" dur="20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4167 0.07778 " pathEditMode="relative" ptsTypes="AA">
                                      <p:cBhvr>
                                        <p:cTn id="43" dur="20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4167 0.07778 " pathEditMode="relative" ptsTypes="AA">
                                      <p:cBhvr>
                                        <p:cTn id="45" dur="20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4167 0.07778 " pathEditMode="relative" ptsTypes="AA">
                                      <p:cBhvr>
                                        <p:cTn id="47" dur="20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4167 0.07778 " pathEditMode="relative" ptsTypes="AA">
                                      <p:cBhvr>
                                        <p:cTn id="49" dur="20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0.03333 0.1444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7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7" y="7222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5.55556E-6 L 0.01667 0.14445 " pathEditMode="relative" ptsTypes="AA">
                                      <p:cBhvr>
                                        <p:cTn id="53" dur="2000" fill="hold"/>
                                        <p:tgtEl>
                                          <p:spTgt spid="47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animBg="1"/>
      <p:bldP spid="47108" grpId="0" animBg="1"/>
      <p:bldP spid="47109" grpId="0" animBg="1"/>
      <p:bldP spid="47109" grpId="1" animBg="1"/>
      <p:bldP spid="47110" grpId="0" animBg="1"/>
      <p:bldP spid="47111" grpId="0" animBg="1"/>
      <p:bldP spid="47112" grpId="0" animBg="1"/>
      <p:bldP spid="47113" grpId="0" animBg="1"/>
      <p:bldP spid="47114" grpId="0" animBg="1"/>
      <p:bldP spid="47115" grpId="0" animBg="1"/>
      <p:bldP spid="47115" grpId="1" animBg="1"/>
      <p:bldP spid="47116" grpId="0" animBg="1"/>
      <p:bldP spid="47116" grpId="1" animBg="1"/>
      <p:bldP spid="47117" grpId="0" animBg="1"/>
      <p:bldP spid="47119" grpId="0" animBg="1"/>
      <p:bldP spid="47119" grpId="1" animBg="1"/>
      <p:bldP spid="47120" grpId="0" animBg="1"/>
      <p:bldP spid="47121" grpId="0" animBg="1"/>
      <p:bldP spid="47121" grpId="1" animBg="1"/>
      <p:bldP spid="4712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AutoShape 2"/>
          <p:cNvSpPr>
            <a:spLocks noChangeArrowheads="1"/>
          </p:cNvSpPr>
          <p:nvPr/>
        </p:nvSpPr>
        <p:spPr bwMode="auto">
          <a:xfrm>
            <a:off x="1344613" y="698500"/>
            <a:ext cx="4141787" cy="561975"/>
          </a:xfrm>
          <a:prstGeom prst="roundRect">
            <a:avLst>
              <a:gd name="adj" fmla="val 0"/>
            </a:avLst>
          </a:prstGeom>
          <a:noFill/>
          <a:ln w="12700" cap="sq" algn="ctr">
            <a:solidFill>
              <a:srgbClr val="0000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00000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Inicialize as partículas em posições aleatórias e velocidades nulas</a:t>
            </a:r>
            <a:endParaRPr lang="en-US"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sp>
        <p:nvSpPr>
          <p:cNvPr id="48131" name="AutoShape 3"/>
          <p:cNvSpPr>
            <a:spLocks noChangeArrowheads="1"/>
          </p:cNvSpPr>
          <p:nvPr/>
        </p:nvSpPr>
        <p:spPr bwMode="auto">
          <a:xfrm>
            <a:off x="1885950" y="1624013"/>
            <a:ext cx="3057525" cy="287337"/>
          </a:xfrm>
          <a:prstGeom prst="roundRect">
            <a:avLst>
              <a:gd name="adj" fmla="val 0"/>
            </a:avLst>
          </a:prstGeom>
          <a:noFill/>
          <a:ln w="12700" cap="sq" algn="ctr">
            <a:solidFill>
              <a:srgbClr val="0000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00000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Calcule os valores </a:t>
            </a:r>
            <a:r>
              <a:rPr lang="en-US" i="1">
                <a:solidFill>
                  <a:srgbClr val="00000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fitness</a:t>
            </a:r>
            <a:endParaRPr lang="en-US">
              <a:solidFill>
                <a:srgbClr val="000000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sp>
        <p:nvSpPr>
          <p:cNvPr id="48132" name="AutoShape 4"/>
          <p:cNvSpPr>
            <a:spLocks noChangeArrowheads="1"/>
          </p:cNvSpPr>
          <p:nvPr/>
        </p:nvSpPr>
        <p:spPr bwMode="auto">
          <a:xfrm>
            <a:off x="1663700" y="2106613"/>
            <a:ext cx="3492500" cy="900112"/>
          </a:xfrm>
          <a:prstGeom prst="flowChartDecision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1600" b="1">
                <a:latin typeface="Book Antiqua" panose="02040602050305030304" pitchFamily="18" charset="0"/>
                <a:cs typeface="Angsana New" panose="02020603050405020304" pitchFamily="18" charset="-34"/>
              </a:rPr>
              <a:t>Achou um critério de busca local?</a:t>
            </a:r>
            <a:endParaRPr lang="en-US" sz="1600" b="1"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sp>
        <p:nvSpPr>
          <p:cNvPr id="48133" name="AutoShape 5"/>
          <p:cNvSpPr>
            <a:spLocks noChangeArrowheads="1"/>
          </p:cNvSpPr>
          <p:nvPr/>
        </p:nvSpPr>
        <p:spPr bwMode="auto">
          <a:xfrm>
            <a:off x="1570038" y="3219450"/>
            <a:ext cx="3706812" cy="561975"/>
          </a:xfrm>
          <a:prstGeom prst="roundRect">
            <a:avLst>
              <a:gd name="adj" fmla="val 0"/>
            </a:avLst>
          </a:prstGeom>
          <a:noFill/>
          <a:ln w="12700" cap="sq" algn="ctr">
            <a:solidFill>
              <a:srgbClr val="0000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00000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Compare/atualize os valores dos </a:t>
            </a:r>
            <a:r>
              <a:rPr lang="en-US" i="1">
                <a:solidFill>
                  <a:srgbClr val="00000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fitness</a:t>
            </a:r>
            <a:r>
              <a:rPr lang="en-US">
                <a:solidFill>
                  <a:srgbClr val="00000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US" i="1">
                <a:solidFill>
                  <a:srgbClr val="00000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pbest</a:t>
            </a:r>
            <a:r>
              <a:rPr lang="en-US">
                <a:solidFill>
                  <a:srgbClr val="00000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 e </a:t>
            </a:r>
            <a:r>
              <a:rPr lang="en-US" i="1">
                <a:solidFill>
                  <a:srgbClr val="00000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gbest</a:t>
            </a:r>
          </a:p>
        </p:txBody>
      </p:sp>
      <p:sp>
        <p:nvSpPr>
          <p:cNvPr id="48134" name="AutoShape 6"/>
          <p:cNvSpPr>
            <a:spLocks noChangeArrowheads="1"/>
          </p:cNvSpPr>
          <p:nvPr/>
        </p:nvSpPr>
        <p:spPr bwMode="auto">
          <a:xfrm>
            <a:off x="2203450" y="4014788"/>
            <a:ext cx="2413000" cy="782637"/>
          </a:xfrm>
          <a:prstGeom prst="flowChartDecision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1600" b="1">
                <a:solidFill>
                  <a:srgbClr val="000000"/>
                </a:solidFill>
                <a:latin typeface="Book Antiqua" panose="02040602050305030304" pitchFamily="18" charset="0"/>
                <a:cs typeface="Angsana New" panose="02020603050405020304" pitchFamily="18" charset="-34"/>
              </a:rPr>
              <a:t>Critério de parada?</a:t>
            </a:r>
          </a:p>
        </p:txBody>
      </p:sp>
      <p:sp>
        <p:nvSpPr>
          <p:cNvPr id="48135" name="AutoShape 7"/>
          <p:cNvSpPr>
            <a:spLocks noChangeArrowheads="1"/>
          </p:cNvSpPr>
          <p:nvPr/>
        </p:nvSpPr>
        <p:spPr bwMode="auto">
          <a:xfrm>
            <a:off x="2039938" y="5059363"/>
            <a:ext cx="2755900" cy="561975"/>
          </a:xfrm>
          <a:prstGeom prst="roundRect">
            <a:avLst>
              <a:gd name="adj" fmla="val 0"/>
            </a:avLst>
          </a:prstGeom>
          <a:noFill/>
          <a:ln w="12700" cap="sq" algn="ctr">
            <a:solidFill>
              <a:srgbClr val="0000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00000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Atualize velocidades e posições das partículas</a:t>
            </a:r>
          </a:p>
        </p:txBody>
      </p:sp>
      <p:sp>
        <p:nvSpPr>
          <p:cNvPr id="48136" name="AutoShape 8"/>
          <p:cNvSpPr>
            <a:spLocks noChangeArrowheads="1"/>
          </p:cNvSpPr>
          <p:nvPr/>
        </p:nvSpPr>
        <p:spPr bwMode="auto">
          <a:xfrm>
            <a:off x="1568450" y="5949950"/>
            <a:ext cx="3690938" cy="908050"/>
          </a:xfrm>
          <a:prstGeom prst="flowChartDecision">
            <a:avLst/>
          </a:prstGeom>
          <a:noFill/>
          <a:ln w="12700" algn="ctr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>
                <a:latin typeface="Book Antiqua" panose="02040602050305030304" pitchFamily="18" charset="0"/>
                <a:cs typeface="Angsana New" panose="02020603050405020304" pitchFamily="18" charset="-34"/>
              </a:rPr>
              <a:t>Critério de reinicialização?</a:t>
            </a:r>
          </a:p>
        </p:txBody>
      </p:sp>
      <p:sp>
        <p:nvSpPr>
          <p:cNvPr id="48137" name="AutoShape 9"/>
          <p:cNvSpPr>
            <a:spLocks noChangeArrowheads="1"/>
          </p:cNvSpPr>
          <p:nvPr/>
        </p:nvSpPr>
        <p:spPr bwMode="auto">
          <a:xfrm>
            <a:off x="2916238" y="0"/>
            <a:ext cx="990600" cy="381000"/>
          </a:xfrm>
          <a:prstGeom prst="flowChartTerminator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000000"/>
                </a:solidFill>
                <a:latin typeface="Book Antiqua" panose="02040602050305030304" pitchFamily="18" charset="0"/>
                <a:cs typeface="Angsana New" panose="02020603050405020304" pitchFamily="18" charset="-34"/>
              </a:rPr>
              <a:t>Início</a:t>
            </a:r>
            <a:endParaRPr lang="en-US">
              <a:solidFill>
                <a:srgbClr val="000000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sp>
        <p:nvSpPr>
          <p:cNvPr id="48138" name="AutoShape 10"/>
          <p:cNvSpPr>
            <a:spLocks noChangeArrowheads="1"/>
          </p:cNvSpPr>
          <p:nvPr/>
        </p:nvSpPr>
        <p:spPr bwMode="auto">
          <a:xfrm>
            <a:off x="5732463" y="4230688"/>
            <a:ext cx="733425" cy="368300"/>
          </a:xfrm>
          <a:prstGeom prst="flowChartTerminator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000000"/>
                </a:solidFill>
                <a:latin typeface="Book Antiqua" panose="02040602050305030304" pitchFamily="18" charset="0"/>
                <a:cs typeface="Angsana New" panose="02020603050405020304" pitchFamily="18" charset="-34"/>
              </a:rPr>
              <a:t>Fim</a:t>
            </a:r>
            <a:endParaRPr lang="en-US">
              <a:solidFill>
                <a:srgbClr val="000000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sp>
        <p:nvSpPr>
          <p:cNvPr id="48139" name="AutoShape 11"/>
          <p:cNvSpPr>
            <a:spLocks noChangeArrowheads="1"/>
          </p:cNvSpPr>
          <p:nvPr/>
        </p:nvSpPr>
        <p:spPr bwMode="auto">
          <a:xfrm>
            <a:off x="5737225" y="2259013"/>
            <a:ext cx="930275" cy="620712"/>
          </a:xfrm>
          <a:prstGeom prst="roundRect">
            <a:avLst>
              <a:gd name="adj" fmla="val 16667"/>
            </a:avLst>
          </a:prstGeom>
          <a:noFill/>
          <a:ln w="12700" cap="sq" algn="ctr">
            <a:solidFill>
              <a:srgbClr val="0000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>
                <a:latin typeface="Book Antiqua" panose="02040602050305030304" pitchFamily="18" charset="0"/>
                <a:cs typeface="Arial" panose="020B0604020202020204" pitchFamily="34" charset="0"/>
              </a:rPr>
              <a:t>Busca local</a:t>
            </a:r>
          </a:p>
        </p:txBody>
      </p:sp>
      <p:sp>
        <p:nvSpPr>
          <p:cNvPr id="48140" name="AutoShape 12"/>
          <p:cNvSpPr>
            <a:spLocks noChangeArrowheads="1"/>
          </p:cNvSpPr>
          <p:nvPr/>
        </p:nvSpPr>
        <p:spPr bwMode="auto">
          <a:xfrm>
            <a:off x="5708650" y="6137275"/>
            <a:ext cx="2247900" cy="561975"/>
          </a:xfrm>
          <a:prstGeom prst="roundRect">
            <a:avLst>
              <a:gd name="adj" fmla="val 0"/>
            </a:avLst>
          </a:prstGeom>
          <a:noFill/>
          <a:ln w="12700" cap="sq" algn="ctr">
            <a:solidFill>
              <a:srgbClr val="0000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>
                <a:latin typeface="Book Antiqua" panose="02040602050305030304" pitchFamily="18" charset="0"/>
                <a:cs typeface="Arial" panose="020B0604020202020204" pitchFamily="34" charset="0"/>
              </a:rPr>
              <a:t>Reinicialize algumas partículas</a:t>
            </a:r>
          </a:p>
        </p:txBody>
      </p:sp>
      <p:cxnSp>
        <p:nvCxnSpPr>
          <p:cNvPr id="48141" name="AutoShape 13"/>
          <p:cNvCxnSpPr>
            <a:cxnSpLocks noChangeShapeType="1"/>
            <a:stCxn id="48130" idx="2"/>
            <a:endCxn id="48131" idx="0"/>
          </p:cNvCxnSpPr>
          <p:nvPr/>
        </p:nvCxnSpPr>
        <p:spPr bwMode="auto">
          <a:xfrm flipH="1">
            <a:off x="3414713" y="1260475"/>
            <a:ext cx="1587" cy="363538"/>
          </a:xfrm>
          <a:prstGeom prst="straightConnector1">
            <a:avLst/>
          </a:prstGeom>
          <a:noFill/>
          <a:ln w="25400" cap="sq">
            <a:solidFill>
              <a:srgbClr val="0000FF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42" name="AutoShape 14"/>
          <p:cNvCxnSpPr>
            <a:cxnSpLocks noChangeShapeType="1"/>
            <a:stCxn id="48137" idx="2"/>
            <a:endCxn id="48130" idx="0"/>
          </p:cNvCxnSpPr>
          <p:nvPr/>
        </p:nvCxnSpPr>
        <p:spPr bwMode="auto">
          <a:xfrm>
            <a:off x="3411538" y="381000"/>
            <a:ext cx="4762" cy="317500"/>
          </a:xfrm>
          <a:prstGeom prst="straightConnector1">
            <a:avLst/>
          </a:prstGeom>
          <a:noFill/>
          <a:ln w="25400" cap="sq">
            <a:solidFill>
              <a:srgbClr val="0000FF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43" name="AutoShape 15"/>
          <p:cNvCxnSpPr>
            <a:cxnSpLocks noChangeShapeType="1"/>
            <a:stCxn id="48131" idx="2"/>
            <a:endCxn id="48132" idx="0"/>
          </p:cNvCxnSpPr>
          <p:nvPr/>
        </p:nvCxnSpPr>
        <p:spPr bwMode="auto">
          <a:xfrm flipH="1">
            <a:off x="3409950" y="1911350"/>
            <a:ext cx="4763" cy="195263"/>
          </a:xfrm>
          <a:prstGeom prst="straightConnector1">
            <a:avLst/>
          </a:prstGeom>
          <a:noFill/>
          <a:ln w="25400" cap="sq">
            <a:solidFill>
              <a:srgbClr val="0000FF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44" name="AutoShape 16"/>
          <p:cNvCxnSpPr>
            <a:cxnSpLocks noChangeShapeType="1"/>
            <a:stCxn id="48132" idx="2"/>
            <a:endCxn id="48133" idx="0"/>
          </p:cNvCxnSpPr>
          <p:nvPr/>
        </p:nvCxnSpPr>
        <p:spPr bwMode="auto">
          <a:xfrm>
            <a:off x="3409950" y="3006725"/>
            <a:ext cx="14288" cy="212725"/>
          </a:xfrm>
          <a:prstGeom prst="straightConnector1">
            <a:avLst/>
          </a:prstGeom>
          <a:noFill/>
          <a:ln w="25400" cap="sq">
            <a:solidFill>
              <a:srgbClr val="0000FF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45" name="AutoShape 17"/>
          <p:cNvCxnSpPr>
            <a:cxnSpLocks noChangeShapeType="1"/>
            <a:stCxn id="48133" idx="2"/>
            <a:endCxn id="48134" idx="0"/>
          </p:cNvCxnSpPr>
          <p:nvPr/>
        </p:nvCxnSpPr>
        <p:spPr bwMode="auto">
          <a:xfrm flipH="1">
            <a:off x="3409950" y="3781425"/>
            <a:ext cx="14288" cy="233363"/>
          </a:xfrm>
          <a:prstGeom prst="straightConnector1">
            <a:avLst/>
          </a:prstGeom>
          <a:noFill/>
          <a:ln w="25400" cap="sq">
            <a:solidFill>
              <a:srgbClr val="0000FF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46" name="AutoShape 18"/>
          <p:cNvCxnSpPr>
            <a:cxnSpLocks noChangeShapeType="1"/>
            <a:stCxn id="48134" idx="2"/>
            <a:endCxn id="48135" idx="0"/>
          </p:cNvCxnSpPr>
          <p:nvPr/>
        </p:nvCxnSpPr>
        <p:spPr bwMode="auto">
          <a:xfrm>
            <a:off x="3409950" y="4797425"/>
            <a:ext cx="7938" cy="261938"/>
          </a:xfrm>
          <a:prstGeom prst="straightConnector1">
            <a:avLst/>
          </a:prstGeom>
          <a:noFill/>
          <a:ln w="25400" cap="sq">
            <a:solidFill>
              <a:srgbClr val="0000FF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47" name="AutoShape 19"/>
          <p:cNvCxnSpPr>
            <a:cxnSpLocks noChangeShapeType="1"/>
            <a:stCxn id="48135" idx="2"/>
            <a:endCxn id="48136" idx="0"/>
          </p:cNvCxnSpPr>
          <p:nvPr/>
        </p:nvCxnSpPr>
        <p:spPr bwMode="auto">
          <a:xfrm flipH="1">
            <a:off x="3414713" y="5621338"/>
            <a:ext cx="3175" cy="328612"/>
          </a:xfrm>
          <a:prstGeom prst="straightConnector1">
            <a:avLst/>
          </a:prstGeom>
          <a:noFill/>
          <a:ln w="25400" cap="sq">
            <a:solidFill>
              <a:srgbClr val="0000FF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48" name="AutoShape 20"/>
          <p:cNvCxnSpPr>
            <a:cxnSpLocks noChangeShapeType="1"/>
            <a:stCxn id="48132" idx="3"/>
            <a:endCxn id="48139" idx="1"/>
          </p:cNvCxnSpPr>
          <p:nvPr/>
        </p:nvCxnSpPr>
        <p:spPr bwMode="auto">
          <a:xfrm>
            <a:off x="5156200" y="2557463"/>
            <a:ext cx="581025" cy="12700"/>
          </a:xfrm>
          <a:prstGeom prst="straightConnector1">
            <a:avLst/>
          </a:prstGeom>
          <a:noFill/>
          <a:ln w="25400" cap="sq">
            <a:solidFill>
              <a:srgbClr val="0000FF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49" name="AutoShape 21"/>
          <p:cNvCxnSpPr>
            <a:cxnSpLocks noChangeShapeType="1"/>
            <a:stCxn id="48134" idx="3"/>
            <a:endCxn id="48138" idx="1"/>
          </p:cNvCxnSpPr>
          <p:nvPr/>
        </p:nvCxnSpPr>
        <p:spPr bwMode="auto">
          <a:xfrm>
            <a:off x="4616450" y="4406900"/>
            <a:ext cx="1116013" cy="7938"/>
          </a:xfrm>
          <a:prstGeom prst="straightConnector1">
            <a:avLst/>
          </a:prstGeom>
          <a:noFill/>
          <a:ln w="25400" cap="sq">
            <a:solidFill>
              <a:srgbClr val="0000FF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50" name="AutoShape 22"/>
          <p:cNvCxnSpPr>
            <a:cxnSpLocks noChangeShapeType="1"/>
            <a:stCxn id="48136" idx="3"/>
            <a:endCxn id="48140" idx="1"/>
          </p:cNvCxnSpPr>
          <p:nvPr/>
        </p:nvCxnSpPr>
        <p:spPr bwMode="auto">
          <a:xfrm>
            <a:off x="5259388" y="6403975"/>
            <a:ext cx="449262" cy="14288"/>
          </a:xfrm>
          <a:prstGeom prst="straightConnector1">
            <a:avLst/>
          </a:prstGeom>
          <a:noFill/>
          <a:ln w="25400" cap="sq">
            <a:solidFill>
              <a:srgbClr val="0000FF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51" name="AutoShape 23"/>
          <p:cNvCxnSpPr>
            <a:cxnSpLocks noChangeShapeType="1"/>
            <a:stCxn id="48136" idx="1"/>
            <a:endCxn id="48131" idx="1"/>
          </p:cNvCxnSpPr>
          <p:nvPr/>
        </p:nvCxnSpPr>
        <p:spPr bwMode="auto">
          <a:xfrm rot="10800000" flipH="1">
            <a:off x="1568450" y="1768475"/>
            <a:ext cx="317500" cy="4635500"/>
          </a:xfrm>
          <a:prstGeom prst="bentConnector3">
            <a:avLst>
              <a:gd name="adj1" fmla="val -188005"/>
            </a:avLst>
          </a:prstGeom>
          <a:noFill/>
          <a:ln w="25400" cap="sq">
            <a:solidFill>
              <a:srgbClr val="0000FF"/>
            </a:solidFill>
            <a:miter lim="800000"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52" name="AutoShape 24"/>
          <p:cNvCxnSpPr>
            <a:cxnSpLocks noChangeShapeType="1"/>
            <a:stCxn id="48140" idx="3"/>
            <a:endCxn id="48131" idx="3"/>
          </p:cNvCxnSpPr>
          <p:nvPr/>
        </p:nvCxnSpPr>
        <p:spPr bwMode="auto">
          <a:xfrm flipH="1" flipV="1">
            <a:off x="4943475" y="1768475"/>
            <a:ext cx="3013075" cy="4649788"/>
          </a:xfrm>
          <a:prstGeom prst="bentConnector3">
            <a:avLst>
              <a:gd name="adj1" fmla="val -7588"/>
            </a:avLst>
          </a:prstGeom>
          <a:noFill/>
          <a:ln w="25400" cap="sq">
            <a:solidFill>
              <a:srgbClr val="0000FF"/>
            </a:solidFill>
            <a:miter lim="800000"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153" name="Text Box 25"/>
          <p:cNvSpPr txBox="1">
            <a:spLocks noChangeArrowheads="1"/>
          </p:cNvSpPr>
          <p:nvPr/>
        </p:nvSpPr>
        <p:spPr bwMode="auto">
          <a:xfrm>
            <a:off x="5083175" y="2286000"/>
            <a:ext cx="5413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>
                <a:latin typeface="Book Antiqua" panose="02040602050305030304" pitchFamily="18" charset="0"/>
                <a:cs typeface="Arial" panose="020B0604020202020204" pitchFamily="34" charset="0"/>
              </a:rPr>
              <a:t>SIM</a:t>
            </a:r>
          </a:p>
        </p:txBody>
      </p:sp>
      <p:sp>
        <p:nvSpPr>
          <p:cNvPr id="48154" name="Text Box 26"/>
          <p:cNvSpPr txBox="1">
            <a:spLocks noChangeArrowheads="1"/>
          </p:cNvSpPr>
          <p:nvPr/>
        </p:nvSpPr>
        <p:spPr bwMode="auto">
          <a:xfrm>
            <a:off x="4940300" y="4122738"/>
            <a:ext cx="568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>
                <a:latin typeface="Book Antiqua" panose="02040602050305030304" pitchFamily="18" charset="0"/>
                <a:cs typeface="Arial" panose="020B0604020202020204" pitchFamily="34" charset="0"/>
              </a:rPr>
              <a:t>SIM</a:t>
            </a:r>
          </a:p>
        </p:txBody>
      </p:sp>
      <p:sp>
        <p:nvSpPr>
          <p:cNvPr id="48155" name="Text Box 27"/>
          <p:cNvSpPr txBox="1">
            <a:spLocks noChangeArrowheads="1"/>
          </p:cNvSpPr>
          <p:nvPr/>
        </p:nvSpPr>
        <p:spPr bwMode="auto">
          <a:xfrm>
            <a:off x="5172075" y="6111875"/>
            <a:ext cx="7683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>
                <a:latin typeface="Book Antiqua" panose="02040602050305030304" pitchFamily="18" charset="0"/>
                <a:cs typeface="Arial" panose="020B0604020202020204" pitchFamily="34" charset="0"/>
              </a:rPr>
              <a:t>SIM</a:t>
            </a:r>
          </a:p>
        </p:txBody>
      </p:sp>
      <p:sp>
        <p:nvSpPr>
          <p:cNvPr id="48156" name="Text Box 28"/>
          <p:cNvSpPr txBox="1">
            <a:spLocks noChangeArrowheads="1"/>
          </p:cNvSpPr>
          <p:nvPr/>
        </p:nvSpPr>
        <p:spPr bwMode="auto">
          <a:xfrm>
            <a:off x="2816225" y="2935288"/>
            <a:ext cx="6207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>
                <a:latin typeface="Book Antiqua" panose="02040602050305030304" pitchFamily="18" charset="0"/>
                <a:cs typeface="Arial" panose="020B0604020202020204" pitchFamily="34" charset="0"/>
              </a:rPr>
              <a:t>NÃO</a:t>
            </a:r>
          </a:p>
        </p:txBody>
      </p:sp>
      <p:sp>
        <p:nvSpPr>
          <p:cNvPr id="48157" name="Text Box 29"/>
          <p:cNvSpPr txBox="1">
            <a:spLocks noChangeArrowheads="1"/>
          </p:cNvSpPr>
          <p:nvPr/>
        </p:nvSpPr>
        <p:spPr bwMode="auto">
          <a:xfrm>
            <a:off x="2816225" y="4770438"/>
            <a:ext cx="6207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>
                <a:latin typeface="Book Antiqua" panose="02040602050305030304" pitchFamily="18" charset="0"/>
                <a:cs typeface="Arial" panose="020B0604020202020204" pitchFamily="34" charset="0"/>
              </a:rPr>
              <a:t>NÃO</a:t>
            </a:r>
          </a:p>
        </p:txBody>
      </p:sp>
      <p:sp>
        <p:nvSpPr>
          <p:cNvPr id="48158" name="Text Box 30"/>
          <p:cNvSpPr txBox="1">
            <a:spLocks noChangeArrowheads="1"/>
          </p:cNvSpPr>
          <p:nvPr/>
        </p:nvSpPr>
        <p:spPr bwMode="auto">
          <a:xfrm>
            <a:off x="1008063" y="6111875"/>
            <a:ext cx="7064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>
                <a:latin typeface="Book Antiqua" panose="02040602050305030304" pitchFamily="18" charset="0"/>
                <a:cs typeface="Arial" panose="020B0604020202020204" pitchFamily="34" charset="0"/>
              </a:rPr>
              <a:t>NÃO</a:t>
            </a:r>
          </a:p>
        </p:txBody>
      </p:sp>
      <p:cxnSp>
        <p:nvCxnSpPr>
          <p:cNvPr id="48159" name="AutoShape 31"/>
          <p:cNvCxnSpPr>
            <a:cxnSpLocks noChangeShapeType="1"/>
            <a:stCxn id="48139" idx="2"/>
            <a:endCxn id="48133" idx="3"/>
          </p:cNvCxnSpPr>
          <p:nvPr/>
        </p:nvCxnSpPr>
        <p:spPr bwMode="auto">
          <a:xfrm rot="5400000">
            <a:off x="5429250" y="2727325"/>
            <a:ext cx="620713" cy="925513"/>
          </a:xfrm>
          <a:prstGeom prst="bentConnector2">
            <a:avLst/>
          </a:prstGeom>
          <a:noFill/>
          <a:ln w="25400" cap="sq">
            <a:solidFill>
              <a:srgbClr val="0000FF"/>
            </a:solidFill>
            <a:miter lim="800000"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8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8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8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8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8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8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8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8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8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81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8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8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48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48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8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8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8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8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81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8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8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8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8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8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8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8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8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8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8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8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8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48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8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8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8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8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48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8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48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48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81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48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8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48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481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48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 animBg="1"/>
      <p:bldP spid="48131" grpId="0" animBg="1"/>
      <p:bldP spid="48132" grpId="0" animBg="1"/>
      <p:bldP spid="48133" grpId="0" animBg="1"/>
      <p:bldP spid="48134" grpId="0" animBg="1"/>
      <p:bldP spid="48135" grpId="0" animBg="1"/>
      <p:bldP spid="48136" grpId="0" animBg="1"/>
      <p:bldP spid="48137" grpId="0" animBg="1"/>
      <p:bldP spid="48138" grpId="0" animBg="1"/>
      <p:bldP spid="48139" grpId="0" animBg="1"/>
      <p:bldP spid="48140" grpId="0" animBg="1"/>
      <p:bldP spid="48153" grpId="0"/>
      <p:bldP spid="48154" grpId="0"/>
      <p:bldP spid="48155" grpId="0"/>
      <p:bldP spid="48156" grpId="0"/>
      <p:bldP spid="48157" grpId="0"/>
      <p:bldP spid="4815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Book Antiqua" panose="02040602050305030304" pitchFamily="18" charset="0"/>
              </a:rPr>
              <a:t>Restrições da técnica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eaLnBrk="1" hangingPunct="1"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en-US" sz="2400">
                <a:latin typeface="Book Antiqua" panose="02040602050305030304" pitchFamily="18" charset="0"/>
              </a:rPr>
              <a:t>Mapeamento das partículas em direção às soluções</a:t>
            </a:r>
          </a:p>
          <a:p>
            <a:pPr eaLnBrk="1" hangingPunct="1"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en-US" sz="2400">
                <a:latin typeface="Book Antiqua" panose="02040602050305030304" pitchFamily="18" charset="0"/>
              </a:rPr>
              <a:t>Dimensões</a:t>
            </a:r>
          </a:p>
          <a:p>
            <a:pPr eaLnBrk="1" hangingPunct="1"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en-US" sz="2400">
                <a:latin typeface="Book Antiqua" panose="02040602050305030304" pitchFamily="18" charset="0"/>
              </a:rPr>
              <a:t>Função de </a:t>
            </a:r>
            <a:r>
              <a:rPr lang="en-US" sz="2400" i="1">
                <a:latin typeface="Book Antiqua" panose="02040602050305030304" pitchFamily="18" charset="0"/>
              </a:rPr>
              <a:t>fitness</a:t>
            </a:r>
          </a:p>
          <a:p>
            <a:pPr eaLnBrk="1" hangingPunct="1"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en-US" sz="2400">
                <a:latin typeface="Book Antiqua" panose="02040602050305030304" pitchFamily="18" charset="0"/>
              </a:rPr>
              <a:t>Número de partículas</a:t>
            </a:r>
          </a:p>
          <a:p>
            <a:pPr eaLnBrk="1" hangingPunct="1"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en-US" sz="2400">
                <a:latin typeface="Book Antiqua" panose="02040602050305030304" pitchFamily="18" charset="0"/>
              </a:rPr>
              <a:t>Estrutura do aprendizado social</a:t>
            </a:r>
          </a:p>
          <a:p>
            <a:pPr eaLnBrk="1" hangingPunct="1"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en-US" sz="2400">
                <a:latin typeface="Book Antiqua" panose="02040602050305030304" pitchFamily="18" charset="0"/>
              </a:rPr>
              <a:t>Valores dos parâmetros (</a:t>
            </a:r>
            <a:r>
              <a:rPr lang="en-US" sz="2400" i="1">
                <a:latin typeface="Book Antiqua" panose="02040602050305030304" pitchFamily="18" charset="0"/>
                <a:sym typeface="Symbol" panose="05050102010706020507" pitchFamily="18" charset="2"/>
              </a:rPr>
              <a:t></a:t>
            </a:r>
            <a:r>
              <a:rPr lang="en-US" sz="2400" baseline="-25000">
                <a:latin typeface="Book Antiqua" panose="02040602050305030304" pitchFamily="18" charset="0"/>
              </a:rPr>
              <a:t>1</a:t>
            </a:r>
            <a:r>
              <a:rPr lang="en-US" sz="2400">
                <a:latin typeface="Book Antiqua" panose="02040602050305030304" pitchFamily="18" charset="0"/>
              </a:rPr>
              <a:t> </a:t>
            </a:r>
            <a:r>
              <a:rPr lang="en-US" sz="2400" i="1">
                <a:latin typeface="Book Antiqua" panose="02040602050305030304" pitchFamily="18" charset="0"/>
                <a:sym typeface="Symbol" panose="05050102010706020507" pitchFamily="18" charset="2"/>
              </a:rPr>
              <a:t></a:t>
            </a:r>
            <a:r>
              <a:rPr lang="en-US" sz="2400" baseline="-25000">
                <a:latin typeface="Book Antiqua" panose="02040602050305030304" pitchFamily="18" charset="0"/>
              </a:rPr>
              <a:t>2  </a:t>
            </a:r>
            <a:r>
              <a:rPr lang="en-US" sz="2400" i="1">
                <a:latin typeface="Book Antiqua" panose="02040602050305030304" pitchFamily="18" charset="0"/>
              </a:rPr>
              <a:t>w</a:t>
            </a:r>
            <a:r>
              <a:rPr lang="en-US" sz="2400">
                <a:latin typeface="Book Antiqua" panose="02040602050305030304" pitchFamily="18" charset="0"/>
              </a:rPr>
              <a:t>)</a:t>
            </a:r>
            <a:endParaRPr lang="en-US" sz="2400" baseline="-25000">
              <a:latin typeface="Book Antiqua" panose="02040602050305030304" pitchFamily="18" charset="0"/>
            </a:endParaRPr>
          </a:p>
          <a:p>
            <a:pPr eaLnBrk="1" hangingPunct="1"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en-US" sz="2400">
                <a:latin typeface="Book Antiqua" panose="02040602050305030304" pitchFamily="18" charset="0"/>
              </a:rPr>
              <a:t>Como eliminar partículas em regiões infactíveis</a:t>
            </a:r>
          </a:p>
          <a:p>
            <a:pPr eaLnBrk="1" hangingPunct="1"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en-US" sz="2400">
                <a:latin typeface="Book Antiqua" panose="02040602050305030304" pitchFamily="18" charset="0"/>
              </a:rPr>
              <a:t>Critério de parada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solidFill>
                  <a:schemeClr val="tx1"/>
                </a:solidFill>
                <a:latin typeface="Book Antiqua" panose="02040602050305030304" pitchFamily="18" charset="0"/>
              </a:rPr>
              <a:t>Principais elementos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9388"/>
            <a:ext cx="8229600" cy="189865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sz="2400">
                <a:solidFill>
                  <a:srgbClr val="0000FF"/>
                </a:solidFill>
                <a:latin typeface="Book Antiqua" panose="02040602050305030304" pitchFamily="18" charset="0"/>
              </a:rPr>
              <a:t>Intensificação</a:t>
            </a:r>
            <a:r>
              <a:rPr lang="en-US" sz="2400">
                <a:latin typeface="Book Antiqua" panose="02040602050305030304" pitchFamily="18" charset="0"/>
              </a:rPr>
              <a:t> é a exploração das soluções encontradas em procuras anteriores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sz="2400">
                <a:solidFill>
                  <a:srgbClr val="0000FF"/>
                </a:solidFill>
                <a:latin typeface="Book Antiqua" panose="02040602050305030304" pitchFamily="18" charset="0"/>
              </a:rPr>
              <a:t>Diversificação</a:t>
            </a:r>
            <a:r>
              <a:rPr lang="en-US" sz="2400">
                <a:latin typeface="Book Antiqua" panose="02040602050305030304" pitchFamily="18" charset="0"/>
              </a:rPr>
              <a:t> é a busca por soluções ainda não visitadas</a:t>
            </a:r>
          </a:p>
        </p:txBody>
      </p:sp>
      <p:grpSp>
        <p:nvGrpSpPr>
          <p:cNvPr id="41988" name="Group 4"/>
          <p:cNvGrpSpPr>
            <a:grpSpLocks/>
          </p:cNvGrpSpPr>
          <p:nvPr/>
        </p:nvGrpSpPr>
        <p:grpSpPr bwMode="auto">
          <a:xfrm>
            <a:off x="684213" y="3249613"/>
            <a:ext cx="7772400" cy="3124200"/>
            <a:chOff x="576" y="2554"/>
            <a:chExt cx="4896" cy="1670"/>
          </a:xfrm>
        </p:grpSpPr>
        <p:sp>
          <p:nvSpPr>
            <p:cNvPr id="41989" name="Rectangle 5"/>
            <p:cNvSpPr>
              <a:spLocks noChangeArrowheads="1"/>
            </p:cNvSpPr>
            <p:nvPr/>
          </p:nvSpPr>
          <p:spPr bwMode="auto">
            <a:xfrm>
              <a:off x="2510" y="2554"/>
              <a:ext cx="1007" cy="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2000" b="1">
                  <a:solidFill>
                    <a:srgbClr val="CC00CC"/>
                  </a:solidFill>
                  <a:latin typeface="Book Antiqua" panose="02040602050305030304" pitchFamily="18" charset="0"/>
                  <a:cs typeface="Arial" panose="020B0604020202020204" pitchFamily="34" charset="0"/>
                </a:rPr>
                <a:t>Encontrar </a:t>
              </a:r>
            </a:p>
            <a:p>
              <a:pPr algn="ctr" eaLnBrk="1" hangingPunct="1"/>
              <a:r>
                <a:rPr lang="en-US" sz="2000" b="1">
                  <a:solidFill>
                    <a:srgbClr val="CC00CC"/>
                  </a:solidFill>
                  <a:latin typeface="Book Antiqua" panose="02040602050305030304" pitchFamily="18" charset="0"/>
                  <a:cs typeface="Arial" panose="020B0604020202020204" pitchFamily="34" charset="0"/>
                </a:rPr>
                <a:t>o equilíbrio</a:t>
              </a:r>
            </a:p>
          </p:txBody>
        </p:sp>
        <p:sp>
          <p:nvSpPr>
            <p:cNvPr id="41990" name="Text Box 6"/>
            <p:cNvSpPr txBox="1">
              <a:spLocks noChangeArrowheads="1"/>
            </p:cNvSpPr>
            <p:nvPr/>
          </p:nvSpPr>
          <p:spPr bwMode="auto">
            <a:xfrm>
              <a:off x="1392" y="2736"/>
              <a:ext cx="1056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8000" tIns="10800" rIns="18000" bIns="108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>
                  <a:latin typeface="Book Antiqua" panose="02040602050305030304" pitchFamily="18" charset="0"/>
                  <a:cs typeface="Angsana New" panose="02020603050405020304" pitchFamily="18" charset="-34"/>
                </a:rPr>
                <a:t>Intensificação</a:t>
              </a:r>
            </a:p>
          </p:txBody>
        </p:sp>
        <p:sp>
          <p:nvSpPr>
            <p:cNvPr id="41991" name="Text Box 7"/>
            <p:cNvSpPr txBox="1">
              <a:spLocks noChangeArrowheads="1"/>
            </p:cNvSpPr>
            <p:nvPr/>
          </p:nvSpPr>
          <p:spPr bwMode="auto">
            <a:xfrm>
              <a:off x="3552" y="2736"/>
              <a:ext cx="1059" cy="28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8000" tIns="0" rIns="18000" bIns="108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>
                  <a:latin typeface="Book Antiqua" panose="02040602050305030304" pitchFamily="18" charset="0"/>
                  <a:cs typeface="Angsana New" panose="02020603050405020304" pitchFamily="18" charset="-34"/>
                </a:rPr>
                <a:t>Diversificação</a:t>
              </a:r>
            </a:p>
          </p:txBody>
        </p:sp>
        <p:sp>
          <p:nvSpPr>
            <p:cNvPr id="41992" name="Text Box 8"/>
            <p:cNvSpPr txBox="1">
              <a:spLocks noChangeArrowheads="1"/>
            </p:cNvSpPr>
            <p:nvPr/>
          </p:nvSpPr>
          <p:spPr bwMode="auto">
            <a:xfrm>
              <a:off x="3504" y="3264"/>
              <a:ext cx="1968" cy="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0000FF"/>
                  </a:solidFill>
                  <a:latin typeface="Book Antiqua" panose="02040602050305030304" pitchFamily="18" charset="0"/>
                  <a:cs typeface="Arial" panose="020B0604020202020204" pitchFamily="34" charset="0"/>
                </a:rPr>
                <a:t>Identifica rapidamente regiões com potencial para melhores soluções</a:t>
              </a:r>
            </a:p>
          </p:txBody>
        </p:sp>
        <p:sp>
          <p:nvSpPr>
            <p:cNvPr id="41993" name="Text Box 9"/>
            <p:cNvSpPr txBox="1">
              <a:spLocks noChangeArrowheads="1"/>
            </p:cNvSpPr>
            <p:nvPr/>
          </p:nvSpPr>
          <p:spPr bwMode="auto">
            <a:xfrm>
              <a:off x="576" y="3264"/>
              <a:ext cx="1907" cy="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0000FF"/>
                  </a:solidFill>
                  <a:latin typeface="Book Antiqua" panose="02040602050305030304" pitchFamily="18" charset="0"/>
                  <a:cs typeface="Arial" panose="020B0604020202020204" pitchFamily="34" charset="0"/>
                </a:rPr>
                <a:t>Encontra rapidamente a melhor solução de uma região</a:t>
              </a:r>
            </a:p>
          </p:txBody>
        </p:sp>
        <p:sp>
          <p:nvSpPr>
            <p:cNvPr id="41994" name="AutoShape 10"/>
            <p:cNvSpPr>
              <a:spLocks noChangeArrowheads="1"/>
            </p:cNvSpPr>
            <p:nvPr/>
          </p:nvSpPr>
          <p:spPr bwMode="auto">
            <a:xfrm>
              <a:off x="2629" y="3046"/>
              <a:ext cx="742" cy="1178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2F2F76"/>
                </a:gs>
                <a:gs pos="50000">
                  <a:srgbClr val="6666FF"/>
                </a:gs>
                <a:gs pos="100000">
                  <a:srgbClr val="2F2F76"/>
                </a:gs>
              </a:gsLst>
              <a:lin ang="5400000" scaled="1"/>
            </a:gra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41995" name="Line 11"/>
            <p:cNvSpPr>
              <a:spLocks noChangeShapeType="1"/>
            </p:cNvSpPr>
            <p:nvPr/>
          </p:nvSpPr>
          <p:spPr bwMode="auto">
            <a:xfrm>
              <a:off x="1914" y="3046"/>
              <a:ext cx="217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533400" y="22860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4000">
                <a:solidFill>
                  <a:schemeClr val="tx2"/>
                </a:solidFill>
                <a:latin typeface="Book Antiqua" panose="02040602050305030304" pitchFamily="18" charset="0"/>
                <a:ea typeface="SimSun" panose="02010600030101010101" pitchFamily="2" charset="-122"/>
              </a:rPr>
              <a:t>Exemplo</a:t>
            </a:r>
            <a:endParaRPr lang="th-TH" sz="2800">
              <a:solidFill>
                <a:schemeClr val="tx2"/>
              </a:solidFill>
              <a:latin typeface="Book Antiqua" panose="02040602050305030304" pitchFamily="18" charset="0"/>
              <a:ea typeface="SimSun" panose="02010600030101010101" pitchFamily="2" charset="-122"/>
            </a:endParaRP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2794000"/>
            <a:ext cx="3059112" cy="242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1449388"/>
            <a:ext cx="8964613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sz="2400">
                <a:latin typeface="Book Antiqua" panose="02040602050305030304" pitchFamily="18" charset="0"/>
              </a:rPr>
              <a:t>	Utilizar o algoritmo de PSO para encontrar pontos de mínimo da função abaixo, usando as 3 partículas dadas abaixo:</a:t>
            </a:r>
          </a:p>
        </p:txBody>
      </p:sp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688" y="2636838"/>
            <a:ext cx="4897437" cy="312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Rectangle 6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8459788" y="6057900"/>
            <a:ext cx="360362" cy="32385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sz="1400" i="1">
                <a:latin typeface="Book Antiqua" panose="02040602050305030304" pitchFamily="18" charset="0"/>
              </a:rPr>
              <a:t>pso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4000">
                <a:solidFill>
                  <a:schemeClr val="tx2"/>
                </a:solidFill>
                <a:latin typeface="Book Antiqua" panose="02040602050305030304" pitchFamily="18" charset="0"/>
              </a:rPr>
              <a:t>Pesquisas atuais de PSO</a:t>
            </a: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en-US" sz="2400">
                <a:latin typeface="Book Antiqua" panose="02040602050305030304" pitchFamily="18" charset="0"/>
              </a:rPr>
              <a:t>PSO com termos sociais múltiplos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en-US" sz="2400">
                <a:latin typeface="Book Antiqua" panose="02040602050305030304" pitchFamily="18" charset="0"/>
              </a:rPr>
              <a:t>Diferentes índices de medidas para PSO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en-US" sz="2400">
                <a:latin typeface="Book Antiqua" panose="02040602050305030304" pitchFamily="18" charset="0"/>
              </a:rPr>
              <a:t>Partículas heterogêneas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en-US" sz="2400">
                <a:latin typeface="Book Antiqua" panose="02040602050305030304" pitchFamily="18" charset="0"/>
              </a:rPr>
              <a:t>PSO hierárquico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en-US" sz="2400">
                <a:latin typeface="Book Antiqua" panose="02040602050305030304" pitchFamily="18" charset="0"/>
              </a:rPr>
              <a:t>PSO para o problema de escalonamento de tarefas(</a:t>
            </a:r>
            <a:r>
              <a:rPr lang="en-US" sz="2400" i="1">
                <a:latin typeface="Book Antiqua" panose="02040602050305030304" pitchFamily="18" charset="0"/>
              </a:rPr>
              <a:t>JSS</a:t>
            </a:r>
            <a:r>
              <a:rPr lang="en-US" sz="2400">
                <a:latin typeface="Book Antiqua" panose="02040602050305030304" pitchFamily="18" charset="0"/>
              </a:rPr>
              <a:t>)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en-US" sz="2400">
                <a:latin typeface="Book Antiqua" panose="02040602050305030304" pitchFamily="18" charset="0"/>
              </a:rPr>
              <a:t>PSO para roteamento de veículos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en-US" sz="2400">
                <a:latin typeface="Book Antiqua" panose="02040602050305030304" pitchFamily="18" charset="0"/>
              </a:rPr>
              <a:t>PSO para extração de regras de RNA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en-US" sz="2400">
                <a:latin typeface="Book Antiqua" panose="02040602050305030304" pitchFamily="18" charset="0"/>
              </a:rPr>
              <a:t>PSO para problemas com restrições de recursos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Book Antiqua" panose="02040602050305030304" pitchFamily="18" charset="0"/>
              </a:rPr>
              <a:t>Adaptações da PSO para o PCV </a:t>
            </a:r>
            <a:br>
              <a:rPr lang="en-US" sz="4000">
                <a:latin typeface="Book Antiqua" panose="02040602050305030304" pitchFamily="18" charset="0"/>
              </a:rPr>
            </a:br>
            <a:r>
              <a:rPr lang="en-US" sz="2400">
                <a:latin typeface="Book Antiqua" panose="02040602050305030304" pitchFamily="18" charset="0"/>
              </a:rPr>
              <a:t>[M. Clerc, 2004; T. R. Machado e H. S. Lopes, 2005]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47838"/>
            <a:ext cx="8507413" cy="4525962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en-US" sz="2400">
                <a:latin typeface="Book Antiqua" panose="02040602050305030304" pitchFamily="18" charset="0"/>
              </a:rPr>
              <a:t>Partículas</a:t>
            </a:r>
          </a:p>
          <a:p>
            <a:pPr lvl="1" eaLnBrk="1" hangingPunct="1"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en-US" sz="2000">
                <a:latin typeface="Book Antiqua" panose="02040602050305030304" pitchFamily="18" charset="0"/>
              </a:rPr>
              <a:t>Em PCV procuramos ciclos com </a:t>
            </a:r>
            <a:r>
              <a:rPr lang="en-US" sz="2000" i="1">
                <a:latin typeface="Book Antiqua" panose="02040602050305030304" pitchFamily="18" charset="0"/>
              </a:rPr>
              <a:t>N</a:t>
            </a:r>
            <a:r>
              <a:rPr lang="en-US" sz="2000">
                <a:latin typeface="Book Antiqua" panose="02040602050305030304" pitchFamily="18" charset="0"/>
              </a:rPr>
              <a:t>+1 vértices. Logo uma partícula consiste em um ciclo com as cidades do PCV:</a:t>
            </a:r>
          </a:p>
          <a:p>
            <a:pPr lvl="1" algn="ctr" eaLnBrk="1" hangingPunct="1">
              <a:spcAft>
                <a:spcPct val="20000"/>
              </a:spcAft>
              <a:buFont typeface="Wingdings" panose="05000000000000000000" pitchFamily="2" charset="2"/>
              <a:buNone/>
            </a:pPr>
            <a:r>
              <a:rPr lang="en-US" sz="2000" i="1">
                <a:latin typeface="Book Antiqua" panose="02040602050305030304" pitchFamily="18" charset="0"/>
              </a:rPr>
              <a:t>	x</a:t>
            </a:r>
            <a:r>
              <a:rPr lang="en-US" sz="2000">
                <a:latin typeface="Book Antiqua" panose="02040602050305030304" pitchFamily="18" charset="0"/>
              </a:rPr>
              <a:t> = (</a:t>
            </a:r>
            <a:r>
              <a:rPr lang="en-US" sz="2000" i="1">
                <a:latin typeface="Book Antiqua" panose="02040602050305030304" pitchFamily="18" charset="0"/>
              </a:rPr>
              <a:t>n</a:t>
            </a:r>
            <a:r>
              <a:rPr lang="en-US" sz="2000" baseline="-25000">
                <a:latin typeface="Book Antiqua" panose="02040602050305030304" pitchFamily="18" charset="0"/>
              </a:rPr>
              <a:t>1</a:t>
            </a:r>
            <a:r>
              <a:rPr lang="en-US" sz="2000">
                <a:latin typeface="Book Antiqua" panose="02040602050305030304" pitchFamily="18" charset="0"/>
              </a:rPr>
              <a:t>, </a:t>
            </a:r>
            <a:r>
              <a:rPr lang="en-US" sz="2000" i="1">
                <a:latin typeface="Book Antiqua" panose="02040602050305030304" pitchFamily="18" charset="0"/>
              </a:rPr>
              <a:t>n</a:t>
            </a:r>
            <a:r>
              <a:rPr lang="en-US" sz="2000" baseline="-25000">
                <a:latin typeface="Book Antiqua" panose="02040602050305030304" pitchFamily="18" charset="0"/>
              </a:rPr>
              <a:t>2</a:t>
            </a:r>
            <a:r>
              <a:rPr lang="en-US" sz="2000">
                <a:latin typeface="Book Antiqua" panose="02040602050305030304" pitchFamily="18" charset="0"/>
              </a:rPr>
              <a:t>, …, </a:t>
            </a:r>
            <a:r>
              <a:rPr lang="en-US" sz="2000" i="1">
                <a:latin typeface="Book Antiqua" panose="02040602050305030304" pitchFamily="18" charset="0"/>
              </a:rPr>
              <a:t>n</a:t>
            </a:r>
            <a:r>
              <a:rPr lang="en-US" sz="2000" i="1" baseline="-25000">
                <a:latin typeface="Book Antiqua" panose="02040602050305030304" pitchFamily="18" charset="0"/>
              </a:rPr>
              <a:t>N</a:t>
            </a:r>
            <a:r>
              <a:rPr lang="en-US" sz="2000">
                <a:latin typeface="Book Antiqua" panose="02040602050305030304" pitchFamily="18" charset="0"/>
              </a:rPr>
              <a:t>, </a:t>
            </a:r>
            <a:r>
              <a:rPr lang="en-US" sz="2000" i="1">
                <a:latin typeface="Book Antiqua" panose="02040602050305030304" pitchFamily="18" charset="0"/>
              </a:rPr>
              <a:t>n</a:t>
            </a:r>
            <a:r>
              <a:rPr lang="en-US" sz="2000" i="1" baseline="-25000">
                <a:latin typeface="Book Antiqua" panose="02040602050305030304" pitchFamily="18" charset="0"/>
              </a:rPr>
              <a:t>N</a:t>
            </a:r>
            <a:r>
              <a:rPr lang="en-US" sz="2000" baseline="-25000">
                <a:latin typeface="Book Antiqua" panose="02040602050305030304" pitchFamily="18" charset="0"/>
              </a:rPr>
              <a:t>+1</a:t>
            </a:r>
            <a:r>
              <a:rPr lang="en-US" sz="2000">
                <a:latin typeface="Book Antiqua" panose="02040602050305030304" pitchFamily="18" charset="0"/>
              </a:rPr>
              <a:t>)</a:t>
            </a:r>
          </a:p>
          <a:p>
            <a:pPr lvl="1" eaLnBrk="1" hangingPunct="1"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en-US" sz="2000">
                <a:latin typeface="Book Antiqua" panose="02040602050305030304" pitchFamily="18" charset="0"/>
              </a:rPr>
              <a:t>Esta partícula somente é aceita se todos os arcos (</a:t>
            </a:r>
            <a:r>
              <a:rPr lang="en-US" sz="2000" i="1">
                <a:latin typeface="Book Antiqua" panose="02040602050305030304" pitchFamily="18" charset="0"/>
              </a:rPr>
              <a:t>n</a:t>
            </a:r>
            <a:r>
              <a:rPr lang="en-US" sz="2000" i="1" baseline="-25000">
                <a:latin typeface="Book Antiqua" panose="02040602050305030304" pitchFamily="18" charset="0"/>
              </a:rPr>
              <a:t>i</a:t>
            </a:r>
            <a:r>
              <a:rPr lang="en-US" sz="2000">
                <a:latin typeface="Book Antiqua" panose="02040602050305030304" pitchFamily="18" charset="0"/>
              </a:rPr>
              <a:t>, </a:t>
            </a:r>
            <a:r>
              <a:rPr lang="en-US" sz="2000" i="1">
                <a:latin typeface="Book Antiqua" panose="02040602050305030304" pitchFamily="18" charset="0"/>
              </a:rPr>
              <a:t>n</a:t>
            </a:r>
            <a:r>
              <a:rPr lang="en-US" sz="2000" i="1" baseline="-25000">
                <a:latin typeface="Book Antiqua" panose="02040602050305030304" pitchFamily="18" charset="0"/>
              </a:rPr>
              <a:t>i</a:t>
            </a:r>
            <a:r>
              <a:rPr lang="en-US" sz="2000" baseline="-25000">
                <a:latin typeface="Book Antiqua" panose="02040602050305030304" pitchFamily="18" charset="0"/>
              </a:rPr>
              <a:t>+1</a:t>
            </a:r>
            <a:r>
              <a:rPr lang="en-US" sz="2000">
                <a:latin typeface="Book Antiqua" panose="02040602050305030304" pitchFamily="18" charset="0"/>
              </a:rPr>
              <a:t>) existem</a:t>
            </a:r>
            <a:endParaRPr lang="en-US" sz="2000" baseline="-25000">
              <a:latin typeface="Book Antiqua" panose="02040602050305030304" pitchFamily="18" charset="0"/>
            </a:endParaRPr>
          </a:p>
          <a:p>
            <a:pPr eaLnBrk="1" hangingPunct="1"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en-US" sz="2400">
                <a:latin typeface="Book Antiqua" panose="02040602050305030304" pitchFamily="18" charset="0"/>
              </a:rPr>
              <a:t>Função de </a:t>
            </a:r>
            <a:r>
              <a:rPr lang="en-US" sz="2400" i="1">
                <a:latin typeface="Book Antiqua" panose="02040602050305030304" pitchFamily="18" charset="0"/>
              </a:rPr>
              <a:t>fitness</a:t>
            </a:r>
          </a:p>
          <a:p>
            <a:pPr eaLnBrk="1" hangingPunct="1">
              <a:spcAft>
                <a:spcPct val="20000"/>
              </a:spcAft>
              <a:buFont typeface="Wingdings" panose="05000000000000000000" pitchFamily="2" charset="2"/>
              <a:buChar char="q"/>
            </a:pPr>
            <a:endParaRPr lang="en-US" sz="2400" i="1">
              <a:latin typeface="Book Antiqua" panose="02040602050305030304" pitchFamily="18" charset="0"/>
            </a:endParaRPr>
          </a:p>
          <a:p>
            <a:pPr lvl="1" eaLnBrk="1" hangingPunct="1">
              <a:spcAft>
                <a:spcPct val="20000"/>
              </a:spcAft>
              <a:buFont typeface="Wingdings" panose="05000000000000000000" pitchFamily="2" charset="2"/>
              <a:buChar char="q"/>
            </a:pPr>
            <a:endParaRPr lang="en-US" sz="2000">
              <a:latin typeface="Book Antiqua" panose="02040602050305030304" pitchFamily="18" charset="0"/>
            </a:endParaRPr>
          </a:p>
          <a:p>
            <a:pPr eaLnBrk="1" hangingPunct="1"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en-US" sz="2400">
                <a:latin typeface="Book Antiqua" panose="02040602050305030304" pitchFamily="18" charset="0"/>
              </a:rPr>
              <a:t>Velocidade</a:t>
            </a:r>
          </a:p>
          <a:p>
            <a:pPr lvl="1" eaLnBrk="1" hangingPunct="1"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en-US" sz="2000">
                <a:latin typeface="Book Antiqua" panose="02040602050305030304" pitchFamily="18" charset="0"/>
              </a:rPr>
              <a:t>Definir um operador </a:t>
            </a:r>
            <a:r>
              <a:rPr lang="en-US" sz="2000" i="1">
                <a:latin typeface="Book Antiqua" panose="02040602050305030304" pitchFamily="18" charset="0"/>
              </a:rPr>
              <a:t>v</a:t>
            </a:r>
            <a:r>
              <a:rPr lang="en-US" sz="2000">
                <a:latin typeface="Book Antiqua" panose="02040602050305030304" pitchFamily="18" charset="0"/>
              </a:rPr>
              <a:t> que quando aplicado a uma partícula retorna uma outra posição.</a:t>
            </a:r>
          </a:p>
        </p:txBody>
      </p:sp>
      <p:graphicFrame>
        <p:nvGraphicFramePr>
          <p:cNvPr id="45060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4427538" y="4257675"/>
          <a:ext cx="1222375" cy="94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7" name="Equation" r:id="rId3" imgW="507780" imgH="393529" progId="Equation.3">
                  <p:embed/>
                </p:oleObj>
              </mc:Choice>
              <mc:Fallback>
                <p:oleObj name="Equation" r:id="rId3" imgW="507780" imgH="393529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8" y="4257675"/>
                        <a:ext cx="1222375" cy="947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468313" y="225425"/>
            <a:ext cx="8507412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10000"/>
              </a:spcBef>
              <a:spcAft>
                <a:spcPct val="10000"/>
              </a:spcAft>
              <a:buFont typeface="Wingdings" panose="05000000000000000000" pitchFamily="2" charset="2"/>
              <a:buChar char="q"/>
            </a:pPr>
            <a:r>
              <a:rPr lang="en-US" sz="2000">
                <a:latin typeface="Book Antiqua" panose="02040602050305030304" pitchFamily="18" charset="0"/>
              </a:rPr>
              <a:t>Definimos então uma lista de transposições de elementos da partícula. Estas transposições são trocas de 2 a 2:</a:t>
            </a:r>
          </a:p>
          <a:p>
            <a:pPr lvl="1" algn="ctr" eaLnBrk="1" hangingPunct="1">
              <a:spcBef>
                <a:spcPct val="10000"/>
              </a:spcBef>
              <a:spcAft>
                <a:spcPct val="10000"/>
              </a:spcAft>
              <a:buFont typeface="Wingdings" panose="05000000000000000000" pitchFamily="2" charset="2"/>
              <a:buNone/>
            </a:pPr>
            <a:r>
              <a:rPr lang="en-US" sz="2000" i="1">
                <a:latin typeface="Book Antiqua" panose="02040602050305030304" pitchFamily="18" charset="0"/>
              </a:rPr>
              <a:t>v = </a:t>
            </a:r>
            <a:r>
              <a:rPr lang="en-US" sz="2000">
                <a:latin typeface="Book Antiqua" panose="02040602050305030304" pitchFamily="18" charset="0"/>
              </a:rPr>
              <a:t>{(</a:t>
            </a:r>
            <a:r>
              <a:rPr lang="en-US" sz="2000" i="1">
                <a:latin typeface="Book Antiqua" panose="02040602050305030304" pitchFamily="18" charset="0"/>
              </a:rPr>
              <a:t>i</a:t>
            </a:r>
            <a:r>
              <a:rPr lang="en-US" sz="2000" i="1" baseline="-25000">
                <a:latin typeface="Book Antiqua" panose="02040602050305030304" pitchFamily="18" charset="0"/>
              </a:rPr>
              <a:t>k</a:t>
            </a:r>
            <a:r>
              <a:rPr lang="en-US" sz="2000" i="1">
                <a:latin typeface="Book Antiqua" panose="02040602050305030304" pitchFamily="18" charset="0"/>
              </a:rPr>
              <a:t>, j</a:t>
            </a:r>
            <a:r>
              <a:rPr lang="en-US" sz="2000" i="1" baseline="-25000">
                <a:latin typeface="Book Antiqua" panose="02040602050305030304" pitchFamily="18" charset="0"/>
              </a:rPr>
              <a:t>k</a:t>
            </a:r>
            <a:r>
              <a:rPr lang="en-US" sz="2000">
                <a:latin typeface="Book Antiqua" panose="02040602050305030304" pitchFamily="18" charset="0"/>
              </a:rPr>
              <a:t>)}, onde </a:t>
            </a:r>
            <a:r>
              <a:rPr lang="en-US" sz="2000" i="1">
                <a:latin typeface="Book Antiqua" panose="02040602050305030304" pitchFamily="18" charset="0"/>
              </a:rPr>
              <a:t>i</a:t>
            </a:r>
            <a:r>
              <a:rPr lang="en-US" sz="2000" i="1" baseline="-25000">
                <a:latin typeface="Book Antiqua" panose="02040602050305030304" pitchFamily="18" charset="0"/>
              </a:rPr>
              <a:t>k</a:t>
            </a:r>
            <a:r>
              <a:rPr lang="en-US" sz="2000" i="1">
                <a:latin typeface="Book Antiqua" panose="02040602050305030304" pitchFamily="18" charset="0"/>
              </a:rPr>
              <a:t>, j</a:t>
            </a:r>
            <a:r>
              <a:rPr lang="en-US" sz="2000" i="1" baseline="-25000">
                <a:latin typeface="Book Antiqua" panose="02040602050305030304" pitchFamily="18" charset="0"/>
              </a:rPr>
              <a:t>k </a:t>
            </a:r>
            <a:r>
              <a:rPr lang="en-US" sz="2000" i="1">
                <a:latin typeface="Book Antiqua" panose="02040602050305030304" pitchFamily="18" charset="0"/>
                <a:sym typeface="Symbol" panose="05050102010706020507" pitchFamily="18" charset="2"/>
              </a:rPr>
              <a:t></a:t>
            </a:r>
            <a:r>
              <a:rPr lang="en-US" sz="2000">
                <a:latin typeface="Book Antiqua" panose="02040602050305030304" pitchFamily="18" charset="0"/>
                <a:sym typeface="Symbol" panose="05050102010706020507" pitchFamily="18" charset="2"/>
              </a:rPr>
              <a:t> {1, 2,…, </a:t>
            </a:r>
            <a:r>
              <a:rPr lang="en-US" sz="2000" i="1">
                <a:latin typeface="Book Antiqua" panose="02040602050305030304" pitchFamily="18" charset="0"/>
                <a:sym typeface="Symbol" panose="05050102010706020507" pitchFamily="18" charset="2"/>
              </a:rPr>
              <a:t>N</a:t>
            </a:r>
            <a:r>
              <a:rPr lang="en-US" sz="2000">
                <a:latin typeface="Book Antiqua" panose="02040602050305030304" pitchFamily="18" charset="0"/>
                <a:sym typeface="Symbol" panose="05050102010706020507" pitchFamily="18" charset="2"/>
              </a:rPr>
              <a:t>}</a:t>
            </a:r>
            <a:r>
              <a:rPr lang="en-US" sz="2000">
                <a:latin typeface="Book Antiqua" panose="02040602050305030304" pitchFamily="18" charset="0"/>
              </a:rPr>
              <a:t> </a:t>
            </a:r>
          </a:p>
          <a:p>
            <a:pPr lvl="1" eaLnBrk="1" hangingPunct="1">
              <a:spcBef>
                <a:spcPct val="10000"/>
              </a:spcBef>
              <a:spcAft>
                <a:spcPct val="10000"/>
              </a:spcAft>
              <a:buFont typeface="Wingdings" panose="05000000000000000000" pitchFamily="2" charset="2"/>
              <a:buNone/>
            </a:pPr>
            <a:r>
              <a:rPr lang="en-US" sz="2000">
                <a:latin typeface="Book Antiqua" panose="02040602050305030304" pitchFamily="18" charset="0"/>
              </a:rPr>
              <a:t>	que significa: troque os elementos (</a:t>
            </a:r>
            <a:r>
              <a:rPr lang="en-US" sz="2000" i="1">
                <a:latin typeface="Book Antiqua" panose="02040602050305030304" pitchFamily="18" charset="0"/>
              </a:rPr>
              <a:t>i</a:t>
            </a:r>
            <a:r>
              <a:rPr lang="en-US" sz="2000" baseline="-25000">
                <a:latin typeface="Book Antiqua" panose="02040602050305030304" pitchFamily="18" charset="0"/>
              </a:rPr>
              <a:t>1</a:t>
            </a:r>
            <a:r>
              <a:rPr lang="en-US" sz="2000" i="1">
                <a:latin typeface="Book Antiqua" panose="02040602050305030304" pitchFamily="18" charset="0"/>
              </a:rPr>
              <a:t>, j</a:t>
            </a:r>
            <a:r>
              <a:rPr lang="en-US" sz="2000" baseline="-25000">
                <a:latin typeface="Book Antiqua" panose="02040602050305030304" pitchFamily="18" charset="0"/>
              </a:rPr>
              <a:t>1</a:t>
            </a:r>
            <a:r>
              <a:rPr lang="en-US" sz="2000">
                <a:latin typeface="Book Antiqua" panose="02040602050305030304" pitchFamily="18" charset="0"/>
              </a:rPr>
              <a:t>), depois (</a:t>
            </a:r>
            <a:r>
              <a:rPr lang="en-US" sz="2000" i="1">
                <a:latin typeface="Book Antiqua" panose="02040602050305030304" pitchFamily="18" charset="0"/>
              </a:rPr>
              <a:t>i</a:t>
            </a:r>
            <a:r>
              <a:rPr lang="en-US" sz="2000" baseline="-25000">
                <a:latin typeface="Book Antiqua" panose="02040602050305030304" pitchFamily="18" charset="0"/>
              </a:rPr>
              <a:t>2</a:t>
            </a:r>
            <a:r>
              <a:rPr lang="en-US" sz="2000" i="1">
                <a:latin typeface="Book Antiqua" panose="02040602050305030304" pitchFamily="18" charset="0"/>
              </a:rPr>
              <a:t>, j</a:t>
            </a:r>
            <a:r>
              <a:rPr lang="en-US" sz="2000" baseline="-25000">
                <a:latin typeface="Book Antiqua" panose="02040602050305030304" pitchFamily="18" charset="0"/>
              </a:rPr>
              <a:t>2</a:t>
            </a:r>
            <a:r>
              <a:rPr lang="en-US" sz="2000">
                <a:latin typeface="Book Antiqua" panose="02040602050305030304" pitchFamily="18" charset="0"/>
              </a:rPr>
              <a:t>), até </a:t>
            </a:r>
            <a:r>
              <a:rPr lang="en-US" sz="2000" i="1">
                <a:latin typeface="Book Antiqua" panose="02040602050305030304" pitchFamily="18" charset="0"/>
              </a:rPr>
              <a:t>k</a:t>
            </a:r>
            <a:r>
              <a:rPr lang="en-US" sz="2000">
                <a:latin typeface="Book Antiqua" panose="02040602050305030304" pitchFamily="18" charset="0"/>
              </a:rPr>
              <a:t>.</a:t>
            </a:r>
            <a:endParaRPr lang="en-US" sz="2000" i="1">
              <a:latin typeface="Book Antiqua" panose="02040602050305030304" pitchFamily="18" charset="0"/>
            </a:endParaRP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en-US" sz="2400">
                <a:latin typeface="Book Antiqua" panose="02040602050305030304" pitchFamily="18" charset="0"/>
              </a:rPr>
              <a:t>Movimento</a:t>
            </a:r>
            <a:endParaRPr lang="en-US" sz="2400" i="1">
              <a:latin typeface="Book Antiqua" panose="02040602050305030304" pitchFamily="18" charset="0"/>
            </a:endParaRPr>
          </a:p>
          <a:p>
            <a:pPr lvl="1" eaLnBrk="1" hangingPunct="1">
              <a:spcBef>
                <a:spcPct val="20000"/>
              </a:spcBef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en-US" sz="2000">
                <a:latin typeface="Book Antiqua" panose="02040602050305030304" pitchFamily="18" charset="0"/>
              </a:rPr>
              <a:t>O movimento da partícula é obtido aplicando-se a velocidade à partícula: </a:t>
            </a:r>
            <a:r>
              <a:rPr lang="en-US" sz="2000" i="1">
                <a:latin typeface="Book Antiqua" panose="02040602050305030304" pitchFamily="18" charset="0"/>
              </a:rPr>
              <a:t>x</a:t>
            </a:r>
            <a:r>
              <a:rPr lang="en-US" sz="2000">
                <a:latin typeface="Book Antiqua" panose="02040602050305030304" pitchFamily="18" charset="0"/>
              </a:rPr>
              <a:t>’=</a:t>
            </a:r>
            <a:r>
              <a:rPr lang="en-US" sz="2000" i="1">
                <a:latin typeface="Book Antiqua" panose="02040602050305030304" pitchFamily="18" charset="0"/>
              </a:rPr>
              <a:t>x </a:t>
            </a:r>
            <a:r>
              <a:rPr lang="en-US" sz="2000">
                <a:latin typeface="Book Antiqua" panose="02040602050305030304" pitchFamily="18" charset="0"/>
              </a:rPr>
              <a:t>+ </a:t>
            </a:r>
            <a:r>
              <a:rPr lang="en-US" sz="2000" i="1">
                <a:latin typeface="Book Antiqua" panose="02040602050305030304" pitchFamily="18" charset="0"/>
              </a:rPr>
              <a:t>v.</a:t>
            </a:r>
          </a:p>
          <a:p>
            <a:pPr lvl="1" eaLnBrk="1" hangingPunct="1">
              <a:spcBef>
                <a:spcPct val="5000"/>
              </a:spcBef>
              <a:spcAft>
                <a:spcPct val="5000"/>
              </a:spcAft>
              <a:buFont typeface="Wingdings" panose="05000000000000000000" pitchFamily="2" charset="2"/>
              <a:buNone/>
            </a:pPr>
            <a:r>
              <a:rPr lang="en-US" sz="2000" i="1">
                <a:latin typeface="Book Antiqua" panose="02040602050305030304" pitchFamily="18" charset="0"/>
              </a:rPr>
              <a:t>	Exemplo:</a:t>
            </a:r>
            <a:r>
              <a:rPr lang="en-US" sz="2000">
                <a:latin typeface="Book Antiqua" panose="02040602050305030304" pitchFamily="18" charset="0"/>
              </a:rPr>
              <a:t> </a:t>
            </a:r>
            <a:r>
              <a:rPr lang="en-US" sz="2000" i="1">
                <a:latin typeface="Book Antiqua" panose="02040602050305030304" pitchFamily="18" charset="0"/>
              </a:rPr>
              <a:t>x</a:t>
            </a:r>
            <a:r>
              <a:rPr lang="en-US" sz="2000">
                <a:latin typeface="Book Antiqua" panose="02040602050305030304" pitchFamily="18" charset="0"/>
              </a:rPr>
              <a:t>=(1, 2, 3, 4, 5, 1), </a:t>
            </a:r>
            <a:r>
              <a:rPr lang="en-US" sz="2000" i="1">
                <a:latin typeface="Book Antiqua" panose="02040602050305030304" pitchFamily="18" charset="0"/>
              </a:rPr>
              <a:t>v</a:t>
            </a:r>
            <a:r>
              <a:rPr lang="en-US" sz="2000">
                <a:latin typeface="Book Antiqua" panose="02040602050305030304" pitchFamily="18" charset="0"/>
              </a:rPr>
              <a:t>={(1, 2), (2, 3)}</a:t>
            </a:r>
          </a:p>
          <a:p>
            <a:pPr lvl="1" eaLnBrk="1" hangingPunct="1">
              <a:spcBef>
                <a:spcPct val="5000"/>
              </a:spcBef>
              <a:spcAft>
                <a:spcPct val="5000"/>
              </a:spcAft>
              <a:buFont typeface="Wingdings" panose="05000000000000000000" pitchFamily="2" charset="2"/>
              <a:buNone/>
            </a:pPr>
            <a:r>
              <a:rPr lang="en-US" sz="2000">
                <a:latin typeface="Book Antiqua" panose="02040602050305030304" pitchFamily="18" charset="0"/>
              </a:rPr>
              <a:t>	com a primeira troca (1, 2), temos: x’=(2, 1, 3, 4, 5, 2)</a:t>
            </a:r>
          </a:p>
          <a:p>
            <a:pPr lvl="1" eaLnBrk="1" hangingPunct="1">
              <a:spcBef>
                <a:spcPct val="5000"/>
              </a:spcBef>
              <a:spcAft>
                <a:spcPct val="5000"/>
              </a:spcAft>
              <a:buFont typeface="Wingdings" panose="05000000000000000000" pitchFamily="2" charset="2"/>
              <a:buNone/>
            </a:pPr>
            <a:r>
              <a:rPr lang="en-US" sz="2000">
                <a:latin typeface="Book Antiqua" panose="02040602050305030304" pitchFamily="18" charset="0"/>
              </a:rPr>
              <a:t>	com a segunda troca (2, 3), temos x’=(3, 1, 2, 4, 5, 3)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en-US" sz="2400">
                <a:latin typeface="Book Antiqua" panose="02040602050305030304" pitchFamily="18" charset="0"/>
              </a:rPr>
              <a:t>Subtração</a:t>
            </a:r>
          </a:p>
          <a:p>
            <a:pPr lvl="1" eaLnBrk="1" hangingPunct="1">
              <a:spcBef>
                <a:spcPct val="20000"/>
              </a:spcBef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en-US" sz="2000">
                <a:latin typeface="Book Antiqua" panose="02040602050305030304" pitchFamily="18" charset="0"/>
              </a:rPr>
              <a:t>A diferença </a:t>
            </a:r>
            <a:r>
              <a:rPr lang="en-US" sz="2000" i="1">
                <a:latin typeface="Book Antiqua" panose="02040602050305030304" pitchFamily="18" charset="0"/>
              </a:rPr>
              <a:t>x</a:t>
            </a:r>
            <a:r>
              <a:rPr lang="en-US" sz="2000" i="1" baseline="-25000">
                <a:latin typeface="Book Antiqua" panose="02040602050305030304" pitchFamily="18" charset="0"/>
              </a:rPr>
              <a:t>i</a:t>
            </a:r>
            <a:r>
              <a:rPr lang="en-US" sz="2000">
                <a:latin typeface="Book Antiqua" panose="02040602050305030304" pitchFamily="18" charset="0"/>
              </a:rPr>
              <a:t> – </a:t>
            </a:r>
            <a:r>
              <a:rPr lang="en-US" sz="2000" i="1">
                <a:latin typeface="Book Antiqua" panose="02040602050305030304" pitchFamily="18" charset="0"/>
              </a:rPr>
              <a:t>x</a:t>
            </a:r>
            <a:r>
              <a:rPr lang="en-US" sz="2000" i="1" baseline="-25000">
                <a:latin typeface="Book Antiqua" panose="02040602050305030304" pitchFamily="18" charset="0"/>
              </a:rPr>
              <a:t>j</a:t>
            </a:r>
            <a:r>
              <a:rPr lang="en-US" sz="2000">
                <a:latin typeface="Book Antiqua" panose="02040602050305030304" pitchFamily="18" charset="0"/>
              </a:rPr>
              <a:t> é </a:t>
            </a:r>
            <a:r>
              <a:rPr lang="en-US" sz="1900">
                <a:latin typeface="Book Antiqua" panose="02040602050305030304" pitchFamily="18" charset="0"/>
              </a:rPr>
              <a:t>definida como a velocidade que deve ser</a:t>
            </a:r>
            <a:r>
              <a:rPr lang="en-US" sz="2000">
                <a:latin typeface="Book Antiqua" panose="02040602050305030304" pitchFamily="18" charset="0"/>
              </a:rPr>
              <a:t> </a:t>
            </a:r>
            <a:r>
              <a:rPr lang="en-US" sz="1900">
                <a:latin typeface="Book Antiqua" panose="02040602050305030304" pitchFamily="18" charset="0"/>
              </a:rPr>
              <a:t>aplicada</a:t>
            </a:r>
            <a:r>
              <a:rPr lang="en-US" sz="2000">
                <a:latin typeface="Book Antiqua" panose="02040602050305030304" pitchFamily="18" charset="0"/>
              </a:rPr>
              <a:t> na posição </a:t>
            </a:r>
            <a:r>
              <a:rPr lang="en-US" sz="2000" i="1">
                <a:latin typeface="Book Antiqua" panose="02040602050305030304" pitchFamily="18" charset="0"/>
              </a:rPr>
              <a:t>x</a:t>
            </a:r>
            <a:r>
              <a:rPr lang="en-US" sz="2000" i="1" baseline="-25000">
                <a:latin typeface="Book Antiqua" panose="02040602050305030304" pitchFamily="18" charset="0"/>
              </a:rPr>
              <a:t>j</a:t>
            </a:r>
            <a:r>
              <a:rPr lang="en-US" sz="2000">
                <a:latin typeface="Book Antiqua" panose="02040602050305030304" pitchFamily="18" charset="0"/>
              </a:rPr>
              <a:t> para obter a posição </a:t>
            </a:r>
            <a:r>
              <a:rPr lang="en-US" sz="2000" i="1">
                <a:latin typeface="Book Antiqua" panose="02040602050305030304" pitchFamily="18" charset="0"/>
              </a:rPr>
              <a:t>x</a:t>
            </a:r>
            <a:r>
              <a:rPr lang="en-US" sz="2000" i="1" baseline="-25000">
                <a:latin typeface="Book Antiqua" panose="02040602050305030304" pitchFamily="18" charset="0"/>
              </a:rPr>
              <a:t>i</a:t>
            </a:r>
            <a:r>
              <a:rPr lang="en-US" sz="2000">
                <a:latin typeface="Book Antiqua" panose="02040602050305030304" pitchFamily="18" charset="0"/>
              </a:rPr>
              <a:t>. Quando </a:t>
            </a:r>
            <a:r>
              <a:rPr lang="en-US" sz="2000" i="1">
                <a:latin typeface="Book Antiqua" panose="02040602050305030304" pitchFamily="18" charset="0"/>
              </a:rPr>
              <a:t>x</a:t>
            </a:r>
            <a:r>
              <a:rPr lang="en-US" sz="2000" i="1" baseline="-25000">
                <a:latin typeface="Book Antiqua" panose="02040602050305030304" pitchFamily="18" charset="0"/>
              </a:rPr>
              <a:t>i</a:t>
            </a:r>
            <a:r>
              <a:rPr lang="en-US" sz="2000">
                <a:latin typeface="Book Antiqua" panose="02040602050305030304" pitchFamily="18" charset="0"/>
              </a:rPr>
              <a:t> = </a:t>
            </a:r>
            <a:r>
              <a:rPr lang="en-US" sz="2000" i="1">
                <a:latin typeface="Book Antiqua" panose="02040602050305030304" pitchFamily="18" charset="0"/>
              </a:rPr>
              <a:t>x</a:t>
            </a:r>
            <a:r>
              <a:rPr lang="en-US" sz="2000" i="1" baseline="-25000">
                <a:latin typeface="Book Antiqua" panose="02040602050305030304" pitchFamily="18" charset="0"/>
              </a:rPr>
              <a:t>j</a:t>
            </a:r>
            <a:r>
              <a:rPr lang="en-US" sz="2000">
                <a:latin typeface="Book Antiqua" panose="02040602050305030304" pitchFamily="18" charset="0"/>
              </a:rPr>
              <a:t>, temos </a:t>
            </a:r>
            <a:r>
              <a:rPr lang="en-US" sz="2000" i="1">
                <a:latin typeface="Book Antiqua" panose="02040602050305030304" pitchFamily="18" charset="0"/>
              </a:rPr>
              <a:t>v</a:t>
            </a:r>
            <a:r>
              <a:rPr lang="en-US" sz="2000">
                <a:latin typeface="Book Antiqua" panose="02040602050305030304" pitchFamily="18" charset="0"/>
              </a:rPr>
              <a:t> = 0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en-US" sz="2400">
                <a:latin typeface="Book Antiqua" panose="02040602050305030304" pitchFamily="18" charset="0"/>
              </a:rPr>
              <a:t>Adição</a:t>
            </a:r>
          </a:p>
          <a:p>
            <a:pPr lvl="1" eaLnBrk="1" hangingPunct="1">
              <a:spcBef>
                <a:spcPct val="20000"/>
              </a:spcBef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en-US" sz="2000">
                <a:latin typeface="Book Antiqua" panose="02040602050305030304" pitchFamily="18" charset="0"/>
              </a:rPr>
              <a:t>O resultado da soma de duas velocidade </a:t>
            </a:r>
            <a:r>
              <a:rPr lang="en-US" sz="2000" i="1">
                <a:latin typeface="Book Antiqua" panose="02040602050305030304" pitchFamily="18" charset="0"/>
              </a:rPr>
              <a:t>v</a:t>
            </a:r>
            <a:r>
              <a:rPr lang="en-US" sz="2000" i="1" baseline="-25000">
                <a:latin typeface="Book Antiqua" panose="02040602050305030304" pitchFamily="18" charset="0"/>
              </a:rPr>
              <a:t>i</a:t>
            </a:r>
            <a:r>
              <a:rPr lang="en-US" sz="2000">
                <a:latin typeface="Book Antiqua" panose="02040602050305030304" pitchFamily="18" charset="0"/>
              </a:rPr>
              <a:t> + </a:t>
            </a:r>
            <a:r>
              <a:rPr lang="en-US" sz="2000" i="1">
                <a:latin typeface="Book Antiqua" panose="02040602050305030304" pitchFamily="18" charset="0"/>
              </a:rPr>
              <a:t>v</a:t>
            </a:r>
            <a:r>
              <a:rPr lang="en-US" sz="2000" i="1" baseline="-25000">
                <a:latin typeface="Book Antiqua" panose="02040602050305030304" pitchFamily="18" charset="0"/>
              </a:rPr>
              <a:t>j</a:t>
            </a:r>
            <a:r>
              <a:rPr lang="en-US" sz="2000">
                <a:latin typeface="Book Antiqua" panose="02040602050305030304" pitchFamily="18" charset="0"/>
              </a:rPr>
              <a:t> é a lista de transposições primeiro de </a:t>
            </a:r>
            <a:r>
              <a:rPr lang="en-US" sz="2000" i="1">
                <a:latin typeface="Book Antiqua" panose="02040602050305030304" pitchFamily="18" charset="0"/>
              </a:rPr>
              <a:t>v</a:t>
            </a:r>
            <a:r>
              <a:rPr lang="en-US" sz="2000" i="1" baseline="-25000">
                <a:latin typeface="Book Antiqua" panose="02040602050305030304" pitchFamily="18" charset="0"/>
              </a:rPr>
              <a:t>i</a:t>
            </a:r>
            <a:r>
              <a:rPr lang="en-US" sz="2000">
                <a:latin typeface="Book Antiqua" panose="02040602050305030304" pitchFamily="18" charset="0"/>
              </a:rPr>
              <a:t>, depois de </a:t>
            </a:r>
            <a:r>
              <a:rPr lang="en-US" sz="2000" i="1">
                <a:latin typeface="Book Antiqua" panose="02040602050305030304" pitchFamily="18" charset="0"/>
              </a:rPr>
              <a:t>v</a:t>
            </a:r>
            <a:r>
              <a:rPr lang="en-US" sz="2000" i="1" baseline="-25000">
                <a:latin typeface="Book Antiqua" panose="02040602050305030304" pitchFamily="18" charset="0"/>
              </a:rPr>
              <a:t>j</a:t>
            </a:r>
            <a:r>
              <a:rPr lang="en-US" sz="2000">
                <a:latin typeface="Book Antiqua" panose="02040602050305030304" pitchFamily="18" charset="0"/>
              </a:rPr>
              <a:t>. </a:t>
            </a:r>
            <a:endParaRPr lang="en-US" sz="2000" i="1" baseline="-25000">
              <a:latin typeface="Book Antiqua" panose="0204060205030503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PSO</a:t>
            </a:r>
          </a:p>
        </p:txBody>
      </p:sp>
      <p:sp>
        <p:nvSpPr>
          <p:cNvPr id="512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pt-BR" sz="2400">
                <a:latin typeface="Book Antiqua" panose="02040602050305030304" pitchFamily="18" charset="0"/>
              </a:rPr>
              <a:t>Elementos do algoritmo:</a:t>
            </a:r>
          </a:p>
          <a:p>
            <a:pPr lvl="1" eaLnBrk="1" hangingPunct="1"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pt-BR" sz="2000" i="1">
                <a:latin typeface="Book Antiqua" panose="02040602050305030304" pitchFamily="18" charset="0"/>
              </a:rPr>
              <a:t>A </a:t>
            </a:r>
            <a:r>
              <a:rPr lang="pt-BR" sz="2000">
                <a:latin typeface="Book Antiqua" panose="02040602050305030304" pitchFamily="18" charset="0"/>
              </a:rPr>
              <a:t>: população de </a:t>
            </a:r>
            <a:r>
              <a:rPr lang="pt-BR" sz="2000" i="1">
                <a:latin typeface="Book Antiqua" panose="02040602050305030304" pitchFamily="18" charset="0"/>
              </a:rPr>
              <a:t>agentes</a:t>
            </a:r>
            <a:r>
              <a:rPr lang="pt-BR" sz="2000">
                <a:latin typeface="Book Antiqua" panose="02040602050305030304" pitchFamily="18" charset="0"/>
              </a:rPr>
              <a:t>.</a:t>
            </a:r>
          </a:p>
          <a:p>
            <a:pPr lvl="1" eaLnBrk="1" hangingPunct="1"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pt-BR" sz="2000" i="1">
                <a:latin typeface="Book Antiqua" panose="02040602050305030304" pitchFamily="18" charset="0"/>
              </a:rPr>
              <a:t>x</a:t>
            </a:r>
            <a:r>
              <a:rPr lang="pt-BR" sz="1800" i="1" baseline="-25000">
                <a:latin typeface="Book Antiqua" panose="02040602050305030304" pitchFamily="18" charset="0"/>
              </a:rPr>
              <a:t>i</a:t>
            </a:r>
            <a:r>
              <a:rPr lang="pt-BR" sz="1800" i="1">
                <a:latin typeface="Book Antiqua" panose="02040602050305030304" pitchFamily="18" charset="0"/>
              </a:rPr>
              <a:t> </a:t>
            </a:r>
            <a:r>
              <a:rPr lang="pt-BR" sz="2000">
                <a:latin typeface="Book Antiqua" panose="02040602050305030304" pitchFamily="18" charset="0"/>
              </a:rPr>
              <a:t>: </a:t>
            </a:r>
            <a:r>
              <a:rPr lang="pt-BR" sz="2000" i="1">
                <a:latin typeface="Book Antiqua" panose="02040602050305030304" pitchFamily="18" charset="0"/>
              </a:rPr>
              <a:t>posição</a:t>
            </a:r>
            <a:r>
              <a:rPr lang="pt-BR" sz="2000">
                <a:latin typeface="Book Antiqua" panose="02040602050305030304" pitchFamily="18" charset="0"/>
              </a:rPr>
              <a:t> do agente </a:t>
            </a:r>
            <a:r>
              <a:rPr lang="pt-BR" sz="2000" i="1">
                <a:latin typeface="Book Antiqua" panose="02040602050305030304" pitchFamily="18" charset="0"/>
              </a:rPr>
              <a:t>a</a:t>
            </a:r>
            <a:r>
              <a:rPr lang="pt-BR" sz="1800" i="1" baseline="-25000">
                <a:latin typeface="Book Antiqua" panose="02040602050305030304" pitchFamily="18" charset="0"/>
              </a:rPr>
              <a:t>i</a:t>
            </a:r>
            <a:r>
              <a:rPr lang="pt-BR" sz="2000">
                <a:latin typeface="Book Antiqua" panose="02040602050305030304" pitchFamily="18" charset="0"/>
              </a:rPr>
              <a:t> no espaço de soluções.</a:t>
            </a:r>
          </a:p>
          <a:p>
            <a:pPr lvl="1" eaLnBrk="1" hangingPunct="1"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pt-BR" sz="2000" i="1">
                <a:latin typeface="Book Antiqua" panose="02040602050305030304" pitchFamily="18" charset="0"/>
              </a:rPr>
              <a:t>f </a:t>
            </a:r>
            <a:r>
              <a:rPr lang="pt-BR" sz="2000">
                <a:latin typeface="Book Antiqua" panose="02040602050305030304" pitchFamily="18" charset="0"/>
              </a:rPr>
              <a:t>: função de avaliação.</a:t>
            </a:r>
          </a:p>
          <a:p>
            <a:pPr lvl="1" eaLnBrk="1" hangingPunct="1"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pt-BR" sz="2000" i="1">
                <a:latin typeface="Book Antiqua" panose="02040602050305030304" pitchFamily="18" charset="0"/>
              </a:rPr>
              <a:t>v</a:t>
            </a:r>
            <a:r>
              <a:rPr lang="pt-BR" sz="1800" i="1" baseline="-25000">
                <a:latin typeface="Book Antiqua" panose="02040602050305030304" pitchFamily="18" charset="0"/>
              </a:rPr>
              <a:t>i</a:t>
            </a:r>
            <a:r>
              <a:rPr lang="pt-BR" sz="1800" i="1">
                <a:latin typeface="Book Antiqua" panose="02040602050305030304" pitchFamily="18" charset="0"/>
              </a:rPr>
              <a:t> </a:t>
            </a:r>
            <a:r>
              <a:rPr lang="pt-BR" sz="2000">
                <a:latin typeface="Book Antiqua" panose="02040602050305030304" pitchFamily="18" charset="0"/>
              </a:rPr>
              <a:t>: velocidade do agente </a:t>
            </a:r>
            <a:r>
              <a:rPr lang="pt-BR" sz="2000" i="1">
                <a:latin typeface="Book Antiqua" panose="02040602050305030304" pitchFamily="18" charset="0"/>
              </a:rPr>
              <a:t>a</a:t>
            </a:r>
            <a:r>
              <a:rPr lang="pt-BR" sz="1800" i="1" baseline="-25000">
                <a:latin typeface="Book Antiqua" panose="02040602050305030304" pitchFamily="18" charset="0"/>
              </a:rPr>
              <a:t>i</a:t>
            </a:r>
            <a:r>
              <a:rPr lang="pt-BR" sz="2000">
                <a:latin typeface="Book Antiqua" panose="02040602050305030304" pitchFamily="18" charset="0"/>
              </a:rPr>
              <a:t>.</a:t>
            </a:r>
          </a:p>
          <a:p>
            <a:pPr lvl="1" eaLnBrk="1" hangingPunct="1"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pt-BR" sz="2000" i="1">
                <a:latin typeface="Book Antiqua" panose="02040602050305030304" pitchFamily="18" charset="0"/>
              </a:rPr>
              <a:t>V(a</a:t>
            </a:r>
            <a:r>
              <a:rPr lang="pt-BR" sz="1800" i="1" baseline="-25000">
                <a:latin typeface="Book Antiqua" panose="02040602050305030304" pitchFamily="18" charset="0"/>
              </a:rPr>
              <a:t>i</a:t>
            </a:r>
            <a:r>
              <a:rPr lang="pt-BR" sz="2000" i="1">
                <a:latin typeface="Book Antiqua" panose="02040602050305030304" pitchFamily="18" charset="0"/>
              </a:rPr>
              <a:t>) </a:t>
            </a:r>
            <a:r>
              <a:rPr lang="pt-BR" sz="2000">
                <a:latin typeface="Book Antiqua" panose="02040602050305030304" pitchFamily="18" charset="0"/>
              </a:rPr>
              <a:t>: conjunto </a:t>
            </a:r>
            <a:r>
              <a:rPr lang="pt-BR" sz="2000" b="1">
                <a:latin typeface="Book Antiqua" panose="02040602050305030304" pitchFamily="18" charset="0"/>
              </a:rPr>
              <a:t>fixo</a:t>
            </a:r>
            <a:r>
              <a:rPr lang="pt-BR" sz="2000">
                <a:latin typeface="Book Antiqua" panose="02040602050305030304" pitchFamily="18" charset="0"/>
              </a:rPr>
              <a:t> de </a:t>
            </a:r>
            <a:r>
              <a:rPr lang="pt-BR" sz="2000" i="1">
                <a:solidFill>
                  <a:srgbClr val="0000FF"/>
                </a:solidFill>
                <a:latin typeface="Book Antiqua" panose="02040602050305030304" pitchFamily="18" charset="0"/>
              </a:rPr>
              <a:t>vizinhos</a:t>
            </a:r>
            <a:r>
              <a:rPr lang="pt-BR" sz="2000">
                <a:latin typeface="Book Antiqua" panose="02040602050305030304" pitchFamily="18" charset="0"/>
              </a:rPr>
              <a:t> do agente </a:t>
            </a:r>
            <a:r>
              <a:rPr lang="pt-BR" sz="2000" i="1">
                <a:latin typeface="Book Antiqua" panose="02040602050305030304" pitchFamily="18" charset="0"/>
              </a:rPr>
              <a:t>a</a:t>
            </a:r>
            <a:r>
              <a:rPr lang="pt-BR" sz="1800" i="1" baseline="-25000">
                <a:latin typeface="Book Antiqua" panose="02040602050305030304" pitchFamily="18" charset="0"/>
              </a:rPr>
              <a:t>i</a:t>
            </a:r>
            <a:r>
              <a:rPr lang="pt-BR" sz="2000">
                <a:latin typeface="Book Antiqua" panose="02040602050305030304" pitchFamily="18" charset="0"/>
              </a:rPr>
              <a:t>.</a:t>
            </a:r>
          </a:p>
          <a:p>
            <a:pPr lvl="1" eaLnBrk="1" hangingPunct="1"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pt-BR" sz="2000">
                <a:latin typeface="Book Antiqua" panose="02040602050305030304" pitchFamily="18" charset="0"/>
              </a:rPr>
              <a:t>Todos os agentes estão conectados, direta ou indiretamente</a:t>
            </a:r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468313" y="225425"/>
            <a:ext cx="8507412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en-US" sz="2400">
                <a:latin typeface="Book Antiqua" panose="02040602050305030304" pitchFamily="18" charset="0"/>
              </a:rPr>
              <a:t>Multiplicação de escalar por vetor</a:t>
            </a:r>
            <a:endParaRPr lang="en-US" sz="2400" i="1">
              <a:latin typeface="Book Antiqua" panose="02040602050305030304" pitchFamily="18" charset="0"/>
            </a:endParaRPr>
          </a:p>
          <a:p>
            <a:pPr lvl="1" eaLnBrk="1" hangingPunct="1">
              <a:spcBef>
                <a:spcPct val="20000"/>
              </a:spcBef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en-US" sz="2000">
                <a:latin typeface="Book Antiqua" panose="02040602050305030304" pitchFamily="18" charset="0"/>
              </a:rPr>
              <a:t>quando </a:t>
            </a:r>
            <a:r>
              <a:rPr lang="en-US" sz="2000" i="1">
                <a:latin typeface="Book Antiqua" panose="02040602050305030304" pitchFamily="18" charset="0"/>
              </a:rPr>
              <a:t>c</a:t>
            </a:r>
            <a:r>
              <a:rPr lang="en-US" sz="2000">
                <a:latin typeface="Book Antiqua" panose="02040602050305030304" pitchFamily="18" charset="0"/>
              </a:rPr>
              <a:t> = 0, temos </a:t>
            </a:r>
            <a:r>
              <a:rPr lang="en-US" sz="2000" i="1">
                <a:latin typeface="Book Antiqua" panose="02040602050305030304" pitchFamily="18" charset="0"/>
              </a:rPr>
              <a:t>cv </a:t>
            </a:r>
            <a:r>
              <a:rPr lang="en-US" sz="2000">
                <a:latin typeface="Book Antiqua" panose="02040602050305030304" pitchFamily="18" charset="0"/>
              </a:rPr>
              <a:t>=</a:t>
            </a:r>
            <a:r>
              <a:rPr lang="en-US" sz="2000">
                <a:latin typeface="Book Antiqua" panose="02040602050305030304" pitchFamily="18" charset="0"/>
                <a:sym typeface="Symbol" panose="05050102010706020507" pitchFamily="18" charset="2"/>
              </a:rPr>
              <a:t></a:t>
            </a:r>
          </a:p>
          <a:p>
            <a:pPr lvl="1" eaLnBrk="1" hangingPunct="1">
              <a:spcBef>
                <a:spcPct val="20000"/>
              </a:spcBef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en-US" sz="2000">
                <a:latin typeface="Book Antiqua" panose="02040602050305030304" pitchFamily="18" charset="0"/>
              </a:rPr>
              <a:t>quando c </a:t>
            </a:r>
            <a:r>
              <a:rPr lang="en-US" sz="2000">
                <a:latin typeface="Book Antiqua" panose="02040602050305030304" pitchFamily="18" charset="0"/>
                <a:sym typeface="Symbol" panose="05050102010706020507" pitchFamily="18" charset="2"/>
              </a:rPr>
              <a:t> [0, 1], trunca-se v.</a:t>
            </a:r>
          </a:p>
          <a:p>
            <a:pPr lvl="1" eaLnBrk="1" hangingPunct="1">
              <a:spcBef>
                <a:spcPct val="5000"/>
              </a:spcBef>
              <a:spcAft>
                <a:spcPct val="5000"/>
              </a:spcAft>
              <a:buFont typeface="Wingdings" panose="05000000000000000000" pitchFamily="2" charset="2"/>
              <a:buNone/>
            </a:pPr>
            <a:r>
              <a:rPr lang="en-US" sz="2000">
                <a:latin typeface="Book Antiqua" panose="02040602050305030304" pitchFamily="18" charset="0"/>
                <a:sym typeface="Symbol" panose="05050102010706020507" pitchFamily="18" charset="2"/>
              </a:rPr>
              <a:t>	Exemplo:</a:t>
            </a:r>
          </a:p>
          <a:p>
            <a:pPr lvl="1" eaLnBrk="1" hangingPunct="1">
              <a:spcBef>
                <a:spcPct val="5000"/>
              </a:spcBef>
              <a:spcAft>
                <a:spcPct val="5000"/>
              </a:spcAft>
              <a:buFont typeface="Wingdings" panose="05000000000000000000" pitchFamily="2" charset="2"/>
              <a:buNone/>
            </a:pPr>
            <a:r>
              <a:rPr lang="en-US" sz="2000">
                <a:latin typeface="Book Antiqua" panose="02040602050305030304" pitchFamily="18" charset="0"/>
                <a:sym typeface="Symbol" panose="05050102010706020507" pitchFamily="18" charset="2"/>
              </a:rPr>
              <a:t>	</a:t>
            </a:r>
            <a:r>
              <a:rPr lang="en-US" sz="2000" i="1">
                <a:latin typeface="Book Antiqua" panose="02040602050305030304" pitchFamily="18" charset="0"/>
                <a:sym typeface="Symbol" panose="05050102010706020507" pitchFamily="18" charset="2"/>
              </a:rPr>
              <a:t>c</a:t>
            </a:r>
            <a:r>
              <a:rPr lang="en-US" sz="2000">
                <a:latin typeface="Book Antiqua" panose="02040602050305030304" pitchFamily="18" charset="0"/>
                <a:sym typeface="Symbol" panose="05050102010706020507" pitchFamily="18" charset="2"/>
              </a:rPr>
              <a:t> = 0,6; e </a:t>
            </a:r>
            <a:r>
              <a:rPr lang="en-US" sz="2000" i="1">
                <a:latin typeface="Book Antiqua" panose="02040602050305030304" pitchFamily="18" charset="0"/>
                <a:sym typeface="Symbol" panose="05050102010706020507" pitchFamily="18" charset="2"/>
              </a:rPr>
              <a:t>v </a:t>
            </a:r>
            <a:r>
              <a:rPr lang="en-US" sz="2000">
                <a:latin typeface="Book Antiqua" panose="02040602050305030304" pitchFamily="18" charset="0"/>
                <a:sym typeface="Symbol" panose="05050102010706020507" pitchFamily="18" charset="2"/>
              </a:rPr>
              <a:t>= {(1, 2), (3, 5), (17, 23), (7, 3), (8, 19)}</a:t>
            </a:r>
          </a:p>
          <a:p>
            <a:pPr lvl="1" eaLnBrk="1" hangingPunct="1">
              <a:spcBef>
                <a:spcPct val="5000"/>
              </a:spcBef>
              <a:spcAft>
                <a:spcPct val="5000"/>
              </a:spcAft>
              <a:buFont typeface="Wingdings" panose="05000000000000000000" pitchFamily="2" charset="2"/>
              <a:buNone/>
            </a:pPr>
            <a:r>
              <a:rPr lang="en-US" sz="2000">
                <a:latin typeface="Book Antiqua" panose="02040602050305030304" pitchFamily="18" charset="0"/>
                <a:sym typeface="Symbol" panose="05050102010706020507" pitchFamily="18" charset="2"/>
              </a:rPr>
              <a:t>	logo, </a:t>
            </a:r>
            <a:r>
              <a:rPr lang="en-US" sz="2000" i="1">
                <a:latin typeface="Book Antiqua" panose="02040602050305030304" pitchFamily="18" charset="0"/>
                <a:sym typeface="Symbol" panose="05050102010706020507" pitchFamily="18" charset="2"/>
              </a:rPr>
              <a:t>cv</a:t>
            </a:r>
            <a:r>
              <a:rPr lang="en-US" sz="2000">
                <a:latin typeface="Book Antiqua" panose="02040602050305030304" pitchFamily="18" charset="0"/>
                <a:sym typeface="Symbol" panose="05050102010706020507" pitchFamily="18" charset="2"/>
              </a:rPr>
              <a:t> = {(1, 2), (3, 5), (17, 23)}</a:t>
            </a:r>
          </a:p>
          <a:p>
            <a:pPr lvl="1" eaLnBrk="1" hangingPunct="1">
              <a:spcBef>
                <a:spcPct val="20000"/>
              </a:spcBef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en-US" sz="2000">
                <a:latin typeface="Book Antiqua" panose="02040602050305030304" pitchFamily="18" charset="0"/>
              </a:rPr>
              <a:t>quando </a:t>
            </a:r>
            <a:r>
              <a:rPr lang="en-US" sz="2000" i="1">
                <a:latin typeface="Book Antiqua" panose="02040602050305030304" pitchFamily="18" charset="0"/>
              </a:rPr>
              <a:t>c</a:t>
            </a:r>
            <a:r>
              <a:rPr lang="en-US" sz="2000">
                <a:latin typeface="Book Antiqua" panose="02040602050305030304" pitchFamily="18" charset="0"/>
              </a:rPr>
              <a:t> &gt; 1, defina </a:t>
            </a:r>
            <a:r>
              <a:rPr lang="en-US" sz="2000" i="1">
                <a:latin typeface="Book Antiqua" panose="02040602050305030304" pitchFamily="18" charset="0"/>
              </a:rPr>
              <a:t>c</a:t>
            </a:r>
            <a:r>
              <a:rPr lang="en-US" sz="2000">
                <a:latin typeface="Book Antiqua" panose="02040602050305030304" pitchFamily="18" charset="0"/>
              </a:rPr>
              <a:t> = </a:t>
            </a:r>
            <a:r>
              <a:rPr lang="en-US" sz="2000" i="1">
                <a:latin typeface="Book Antiqua" panose="02040602050305030304" pitchFamily="18" charset="0"/>
              </a:rPr>
              <a:t>k</a:t>
            </a:r>
            <a:r>
              <a:rPr lang="en-US" sz="2000">
                <a:latin typeface="Book Antiqua" panose="02040602050305030304" pitchFamily="18" charset="0"/>
              </a:rPr>
              <a:t> + </a:t>
            </a:r>
            <a:r>
              <a:rPr lang="en-US" sz="2000" i="1">
                <a:latin typeface="Book Antiqua" panose="02040602050305030304" pitchFamily="18" charset="0"/>
              </a:rPr>
              <a:t>c</a:t>
            </a:r>
            <a:r>
              <a:rPr lang="en-US" sz="2000">
                <a:latin typeface="Book Antiqua" panose="02040602050305030304" pitchFamily="18" charset="0"/>
              </a:rPr>
              <a:t>’, onde </a:t>
            </a:r>
            <a:r>
              <a:rPr lang="en-US" sz="2000" i="1">
                <a:latin typeface="Book Antiqua" panose="02040602050305030304" pitchFamily="18" charset="0"/>
              </a:rPr>
              <a:t>k</a:t>
            </a:r>
            <a:r>
              <a:rPr lang="en-US" sz="2000">
                <a:latin typeface="Book Antiqua" panose="02040602050305030304" pitchFamily="18" charset="0"/>
              </a:rPr>
              <a:t> </a:t>
            </a:r>
            <a:r>
              <a:rPr lang="en-US" sz="2000">
                <a:latin typeface="Book Antiqua" panose="02040602050305030304" pitchFamily="18" charset="0"/>
                <a:sym typeface="Symbol" panose="05050102010706020507" pitchFamily="18" charset="2"/>
              </a:rPr>
              <a:t> N, e </a:t>
            </a:r>
            <a:r>
              <a:rPr lang="en-US" sz="2000" i="1">
                <a:latin typeface="Book Antiqua" panose="02040602050305030304" pitchFamily="18" charset="0"/>
                <a:sym typeface="Symbol" panose="05050102010706020507" pitchFamily="18" charset="2"/>
              </a:rPr>
              <a:t>c</a:t>
            </a:r>
            <a:r>
              <a:rPr lang="en-US" sz="2000">
                <a:latin typeface="Book Antiqua" panose="02040602050305030304" pitchFamily="18" charset="0"/>
                <a:sym typeface="Symbol" panose="05050102010706020507" pitchFamily="18" charset="2"/>
              </a:rPr>
              <a:t>’ [0, 1]. 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sz="2000">
                <a:latin typeface="Book Antiqua" panose="02040602050305030304" pitchFamily="18" charset="0"/>
                <a:sym typeface="Symbol" panose="05050102010706020507" pitchFamily="18" charset="2"/>
              </a:rPr>
              <a:t>	logo, </a:t>
            </a:r>
            <a:r>
              <a:rPr lang="en-US" sz="2000" i="1">
                <a:latin typeface="Book Antiqua" panose="02040602050305030304" pitchFamily="18" charset="0"/>
                <a:sym typeface="Symbol" panose="05050102010706020507" pitchFamily="18" charset="2"/>
              </a:rPr>
              <a:t>cv</a:t>
            </a:r>
            <a:r>
              <a:rPr lang="en-US" sz="2000">
                <a:latin typeface="Book Antiqua" panose="02040602050305030304" pitchFamily="18" charset="0"/>
                <a:sym typeface="Symbol" panose="05050102010706020507" pitchFamily="18" charset="2"/>
              </a:rPr>
              <a:t> = </a:t>
            </a:r>
            <a:r>
              <a:rPr lang="en-US" sz="2000" b="1" i="1">
                <a:solidFill>
                  <a:srgbClr val="0000FF"/>
                </a:solidFill>
                <a:latin typeface="Book Antiqua" panose="02040602050305030304" pitchFamily="18" charset="0"/>
                <a:sym typeface="Symbol" panose="05050102010706020507" pitchFamily="18" charset="2"/>
              </a:rPr>
              <a:t>v </a:t>
            </a:r>
            <a:r>
              <a:rPr lang="en-US" sz="2000" b="1">
                <a:solidFill>
                  <a:srgbClr val="0000FF"/>
                </a:solidFill>
                <a:latin typeface="Book Antiqua" panose="02040602050305030304" pitchFamily="18" charset="0"/>
                <a:sym typeface="Symbol" panose="05050102010706020507" pitchFamily="18" charset="2"/>
              </a:rPr>
              <a:t>+ </a:t>
            </a:r>
            <a:r>
              <a:rPr lang="en-US" sz="2000" b="1" i="1">
                <a:solidFill>
                  <a:srgbClr val="0000FF"/>
                </a:solidFill>
                <a:latin typeface="Book Antiqua" panose="02040602050305030304" pitchFamily="18" charset="0"/>
                <a:sym typeface="Symbol" panose="05050102010706020507" pitchFamily="18" charset="2"/>
              </a:rPr>
              <a:t>v </a:t>
            </a:r>
            <a:r>
              <a:rPr lang="en-US" sz="2000" b="1">
                <a:solidFill>
                  <a:srgbClr val="0000FF"/>
                </a:solidFill>
                <a:latin typeface="Book Antiqua" panose="02040602050305030304" pitchFamily="18" charset="0"/>
                <a:sym typeface="Symbol" panose="05050102010706020507" pitchFamily="18" charset="2"/>
              </a:rPr>
              <a:t>+…+ </a:t>
            </a:r>
            <a:r>
              <a:rPr lang="en-US" sz="2000" b="1" i="1">
                <a:solidFill>
                  <a:srgbClr val="0000FF"/>
                </a:solidFill>
                <a:latin typeface="Book Antiqua" panose="02040602050305030304" pitchFamily="18" charset="0"/>
                <a:sym typeface="Symbol" panose="05050102010706020507" pitchFamily="18" charset="2"/>
              </a:rPr>
              <a:t>v</a:t>
            </a:r>
            <a:r>
              <a:rPr lang="en-US" sz="2000" b="1">
                <a:solidFill>
                  <a:srgbClr val="0000FF"/>
                </a:solidFill>
                <a:latin typeface="Book Antiqua" panose="02040602050305030304" pitchFamily="18" charset="0"/>
                <a:sym typeface="Symbol" panose="05050102010706020507" pitchFamily="18" charset="2"/>
              </a:rPr>
              <a:t> </a:t>
            </a:r>
            <a:r>
              <a:rPr lang="en-US" sz="2000">
                <a:latin typeface="Book Antiqua" panose="02040602050305030304" pitchFamily="18" charset="0"/>
                <a:sym typeface="Symbol" panose="05050102010706020507" pitchFamily="18" charset="2"/>
              </a:rPr>
              <a:t>+ </a:t>
            </a:r>
            <a:r>
              <a:rPr lang="en-US" sz="2000" i="1">
                <a:latin typeface="Book Antiqua" panose="02040602050305030304" pitchFamily="18" charset="0"/>
                <a:sym typeface="Symbol" panose="05050102010706020507" pitchFamily="18" charset="2"/>
              </a:rPr>
              <a:t>c</a:t>
            </a:r>
            <a:r>
              <a:rPr lang="en-US" sz="2000">
                <a:latin typeface="Book Antiqua" panose="02040602050305030304" pitchFamily="18" charset="0"/>
                <a:sym typeface="Symbol" panose="05050102010706020507" pitchFamily="18" charset="2"/>
              </a:rPr>
              <a:t>’</a:t>
            </a:r>
            <a:r>
              <a:rPr lang="en-US" sz="2000" i="1">
                <a:latin typeface="Book Antiqua" panose="02040602050305030304" pitchFamily="18" charset="0"/>
                <a:sym typeface="Symbol" panose="05050102010706020507" pitchFamily="18" charset="2"/>
              </a:rPr>
              <a:t>v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sz="1600" i="1">
                <a:latin typeface="Book Antiqua" panose="02040602050305030304" pitchFamily="18" charset="0"/>
                <a:sym typeface="Symbol" panose="05050102010706020507" pitchFamily="18" charset="2"/>
              </a:rPr>
              <a:t>			          </a:t>
            </a:r>
            <a:r>
              <a:rPr lang="en-US" sz="1600" i="1">
                <a:solidFill>
                  <a:srgbClr val="0000FF"/>
                </a:solidFill>
                <a:latin typeface="Book Antiqua" panose="02040602050305030304" pitchFamily="18" charset="0"/>
                <a:sym typeface="Symbol" panose="05050102010706020507" pitchFamily="18" charset="2"/>
              </a:rPr>
              <a:t>k vezes</a:t>
            </a:r>
            <a:endParaRPr lang="en-US" sz="1600" i="1">
              <a:solidFill>
                <a:srgbClr val="0000FF"/>
              </a:solidFill>
              <a:latin typeface="Book Antiqua" panose="02040602050305030304" pitchFamily="18" charset="0"/>
            </a:endParaRP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503238" y="3897313"/>
            <a:ext cx="7775575" cy="831850"/>
          </a:xfrm>
          <a:prstGeom prst="rect">
            <a:avLst/>
          </a:prstGeom>
          <a:noFill/>
          <a:ln w="9525">
            <a:solidFill>
              <a:srgbClr val="0000FF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ctr" eaLnBrk="1" hangingPunct="1"/>
            <a:r>
              <a:rPr lang="pt-BR" sz="2400" b="1" i="1">
                <a:solidFill>
                  <a:srgbClr val="0000FF"/>
                </a:solidFill>
                <a:latin typeface="Book Antiqua" panose="02040602050305030304" pitchFamily="18" charset="0"/>
              </a:rPr>
              <a:t>v</a:t>
            </a:r>
            <a:r>
              <a:rPr lang="pt-BR" sz="2400" b="1" i="1" baseline="-25000">
                <a:solidFill>
                  <a:srgbClr val="0000FF"/>
                </a:solidFill>
                <a:latin typeface="Book Antiqua" panose="02040602050305030304" pitchFamily="18" charset="0"/>
              </a:rPr>
              <a:t>i</a:t>
            </a:r>
            <a:r>
              <a:rPr lang="pt-BR" sz="2400" b="1" i="1">
                <a:solidFill>
                  <a:srgbClr val="0000FF"/>
                </a:solidFill>
                <a:latin typeface="Book Antiqua" panose="02040602050305030304" pitchFamily="18" charset="0"/>
              </a:rPr>
              <a:t> = wv</a:t>
            </a:r>
            <a:r>
              <a:rPr lang="pt-BR" sz="2400" b="1" i="1" baseline="-25000">
                <a:solidFill>
                  <a:srgbClr val="0000FF"/>
                </a:solidFill>
                <a:latin typeface="Book Antiqua" panose="02040602050305030304" pitchFamily="18" charset="0"/>
              </a:rPr>
              <a:t>i</a:t>
            </a:r>
            <a:r>
              <a:rPr lang="pt-BR" sz="2400" b="1" i="1">
                <a:solidFill>
                  <a:srgbClr val="0000FF"/>
                </a:solidFill>
                <a:latin typeface="Book Antiqua" panose="02040602050305030304" pitchFamily="18" charset="0"/>
              </a:rPr>
              <a:t> + </a:t>
            </a:r>
            <a:r>
              <a:rPr lang="el-GR" sz="2400" b="1" i="1">
                <a:solidFill>
                  <a:srgbClr val="0000FF"/>
                </a:solidFill>
                <a:latin typeface="Book Antiqua" panose="02040602050305030304" pitchFamily="18" charset="0"/>
              </a:rPr>
              <a:t>η</a:t>
            </a:r>
            <a:r>
              <a:rPr lang="pt-BR" sz="2400" b="1" baseline="-25000">
                <a:solidFill>
                  <a:srgbClr val="0000FF"/>
                </a:solidFill>
                <a:latin typeface="Book Antiqua" panose="02040602050305030304" pitchFamily="18" charset="0"/>
              </a:rPr>
              <a:t>1</a:t>
            </a:r>
            <a:r>
              <a:rPr lang="pt-BR" sz="2400" b="1" i="1">
                <a:solidFill>
                  <a:srgbClr val="0000FF"/>
                </a:solidFill>
                <a:latin typeface="Book Antiqua" panose="02040602050305030304" pitchFamily="18" charset="0"/>
              </a:rPr>
              <a:t>.rand().(pbest</a:t>
            </a:r>
            <a:r>
              <a:rPr lang="pt-BR" sz="2400" b="1" i="1" baseline="-25000">
                <a:solidFill>
                  <a:srgbClr val="0000FF"/>
                </a:solidFill>
                <a:latin typeface="Book Antiqua" panose="02040602050305030304" pitchFamily="18" charset="0"/>
              </a:rPr>
              <a:t>i</a:t>
            </a:r>
            <a:r>
              <a:rPr lang="pt-BR" sz="2400" b="1" i="1">
                <a:solidFill>
                  <a:srgbClr val="0000FF"/>
                </a:solidFill>
                <a:latin typeface="Book Antiqua" panose="02040602050305030304" pitchFamily="18" charset="0"/>
              </a:rPr>
              <a:t> - x</a:t>
            </a:r>
            <a:r>
              <a:rPr lang="pt-BR" sz="2400" b="1" i="1" baseline="-25000">
                <a:solidFill>
                  <a:srgbClr val="0000FF"/>
                </a:solidFill>
                <a:latin typeface="Book Antiqua" panose="02040602050305030304" pitchFamily="18" charset="0"/>
              </a:rPr>
              <a:t>i</a:t>
            </a:r>
            <a:r>
              <a:rPr lang="pt-BR" sz="2400" b="1" i="1">
                <a:solidFill>
                  <a:srgbClr val="0000FF"/>
                </a:solidFill>
                <a:latin typeface="Book Antiqua" panose="02040602050305030304" pitchFamily="18" charset="0"/>
              </a:rPr>
              <a:t>) + </a:t>
            </a:r>
            <a:r>
              <a:rPr lang="el-GR" sz="2400" b="1" i="1">
                <a:solidFill>
                  <a:srgbClr val="0000FF"/>
                </a:solidFill>
                <a:latin typeface="Book Antiqua" panose="02040602050305030304" pitchFamily="18" charset="0"/>
              </a:rPr>
              <a:t>η</a:t>
            </a:r>
            <a:r>
              <a:rPr lang="pt-BR" sz="2400" b="1" baseline="-25000">
                <a:solidFill>
                  <a:srgbClr val="0000FF"/>
                </a:solidFill>
                <a:latin typeface="Book Antiqua" panose="02040602050305030304" pitchFamily="18" charset="0"/>
              </a:rPr>
              <a:t>2</a:t>
            </a:r>
            <a:r>
              <a:rPr lang="pt-BR" sz="2400" b="1" i="1">
                <a:solidFill>
                  <a:srgbClr val="0000FF"/>
                </a:solidFill>
                <a:latin typeface="Book Antiqua" panose="02040602050305030304" pitchFamily="18" charset="0"/>
              </a:rPr>
              <a:t>.rand().(pgbest</a:t>
            </a:r>
            <a:r>
              <a:rPr lang="pt-BR" sz="2400" b="1" i="1" baseline="-25000">
                <a:solidFill>
                  <a:srgbClr val="0000FF"/>
                </a:solidFill>
                <a:latin typeface="Book Antiqua" panose="02040602050305030304" pitchFamily="18" charset="0"/>
              </a:rPr>
              <a:t>i</a:t>
            </a:r>
            <a:r>
              <a:rPr lang="pt-BR" sz="2400" b="1" i="1">
                <a:solidFill>
                  <a:srgbClr val="0000FF"/>
                </a:solidFill>
                <a:latin typeface="Book Antiqua" panose="02040602050305030304" pitchFamily="18" charset="0"/>
              </a:rPr>
              <a:t> - x</a:t>
            </a:r>
            <a:r>
              <a:rPr lang="pt-BR" sz="2400" b="1" i="1" baseline="-25000">
                <a:solidFill>
                  <a:srgbClr val="0000FF"/>
                </a:solidFill>
                <a:latin typeface="Book Antiqua" panose="02040602050305030304" pitchFamily="18" charset="0"/>
              </a:rPr>
              <a:t>i</a:t>
            </a:r>
            <a:r>
              <a:rPr lang="pt-BR" sz="2400" b="1" i="1">
                <a:solidFill>
                  <a:srgbClr val="0000FF"/>
                </a:solidFill>
                <a:latin typeface="Book Antiqua" panose="02040602050305030304" pitchFamily="18" charset="0"/>
              </a:rPr>
              <a:t>)</a:t>
            </a:r>
          </a:p>
          <a:p>
            <a:pPr lvl="1" algn="ctr" eaLnBrk="1" hangingPunct="1"/>
            <a:r>
              <a:rPr lang="pt-BR" sz="2400" b="1" i="1">
                <a:solidFill>
                  <a:srgbClr val="0000FF"/>
                </a:solidFill>
                <a:latin typeface="Book Antiqua" panose="02040602050305030304" pitchFamily="18" charset="0"/>
              </a:rPr>
              <a:t>x</a:t>
            </a:r>
            <a:r>
              <a:rPr lang="pt-BR" sz="2400" b="1" i="1" baseline="-25000">
                <a:solidFill>
                  <a:srgbClr val="0000FF"/>
                </a:solidFill>
                <a:latin typeface="Book Antiqua" panose="02040602050305030304" pitchFamily="18" charset="0"/>
              </a:rPr>
              <a:t>i</a:t>
            </a:r>
            <a:r>
              <a:rPr lang="pt-BR" sz="2400" b="1" i="1">
                <a:solidFill>
                  <a:srgbClr val="0000FF"/>
                </a:solidFill>
                <a:latin typeface="Book Antiqua" panose="02040602050305030304" pitchFamily="18" charset="0"/>
              </a:rPr>
              <a:t> = x</a:t>
            </a:r>
            <a:r>
              <a:rPr lang="pt-BR" sz="2400" b="1" i="1" baseline="-25000">
                <a:solidFill>
                  <a:srgbClr val="0000FF"/>
                </a:solidFill>
                <a:latin typeface="Book Antiqua" panose="02040602050305030304" pitchFamily="18" charset="0"/>
              </a:rPr>
              <a:t>i</a:t>
            </a:r>
            <a:r>
              <a:rPr lang="pt-BR" sz="2400" b="1" i="1">
                <a:solidFill>
                  <a:srgbClr val="0000FF"/>
                </a:solidFill>
                <a:latin typeface="Book Antiqua" panose="02040602050305030304" pitchFamily="18" charset="0"/>
              </a:rPr>
              <a:t> + v</a:t>
            </a:r>
            <a:r>
              <a:rPr lang="pt-BR" sz="2400" b="1" i="1" baseline="-25000">
                <a:solidFill>
                  <a:srgbClr val="0000FF"/>
                </a:solidFill>
                <a:latin typeface="Book Antiqua" panose="02040602050305030304" pitchFamily="18" charset="0"/>
              </a:rPr>
              <a:t>i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be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18050"/>
            <a:ext cx="950913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611188" y="1773238"/>
            <a:ext cx="78486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latin typeface="Book Antiqua" panose="02040602050305030304" pitchFamily="18" charset="0"/>
                <a:cs typeface="Arial" panose="020B0604020202020204" pitchFamily="34" charset="0"/>
              </a:rPr>
              <a:t>A combinação dos vetores </a:t>
            </a:r>
            <a:r>
              <a:rPr lang="en-US" sz="2400" i="1">
                <a:latin typeface="Book Antiqua" panose="02040602050305030304" pitchFamily="18" charset="0"/>
                <a:cs typeface="Arial" panose="020B0604020202020204" pitchFamily="34" charset="0"/>
              </a:rPr>
              <a:t>pbest</a:t>
            </a:r>
            <a:r>
              <a:rPr lang="en-US" sz="2400">
                <a:latin typeface="Book Antiqua" panose="02040602050305030304" pitchFamily="18" charset="0"/>
                <a:cs typeface="Arial" panose="020B0604020202020204" pitchFamily="34" charset="0"/>
              </a:rPr>
              <a:t>, </a:t>
            </a:r>
            <a:r>
              <a:rPr lang="en-US" sz="2400" i="1">
                <a:latin typeface="Book Antiqua" panose="02040602050305030304" pitchFamily="18" charset="0"/>
                <a:cs typeface="Arial" panose="020B0604020202020204" pitchFamily="34" charset="0"/>
              </a:rPr>
              <a:t>pgbest</a:t>
            </a:r>
            <a:r>
              <a:rPr lang="en-US" sz="2400">
                <a:latin typeface="Book Antiqua" panose="02040602050305030304" pitchFamily="18" charset="0"/>
                <a:cs typeface="Arial" panose="020B0604020202020204" pitchFamily="34" charset="0"/>
              </a:rPr>
              <a:t>, </a:t>
            </a:r>
            <a:r>
              <a:rPr lang="en-US" sz="2400" i="1">
                <a:latin typeface="Book Antiqua" panose="02040602050305030304" pitchFamily="18" charset="0"/>
                <a:cs typeface="Arial" panose="020B0604020202020204" pitchFamily="34" charset="0"/>
              </a:rPr>
              <a:t>lbest </a:t>
            </a:r>
            <a:r>
              <a:rPr lang="en-US" sz="2400">
                <a:latin typeface="Book Antiqua" panose="02040602050305030304" pitchFamily="18" charset="0"/>
                <a:cs typeface="Arial" panose="020B0604020202020204" pitchFamily="34" charset="0"/>
              </a:rPr>
              <a:t>e </a:t>
            </a:r>
            <a:r>
              <a:rPr lang="en-US" sz="2400" i="1">
                <a:latin typeface="Book Antiqua" panose="02040602050305030304" pitchFamily="18" charset="0"/>
                <a:cs typeface="Arial" panose="020B0604020202020204" pitchFamily="34" charset="0"/>
              </a:rPr>
              <a:t>nbest </a:t>
            </a:r>
            <a:r>
              <a:rPr lang="en-US" sz="2400">
                <a:latin typeface="Book Antiqua" panose="02040602050305030304" pitchFamily="18" charset="0"/>
                <a:cs typeface="Arial" panose="020B0604020202020204" pitchFamily="34" charset="0"/>
              </a:rPr>
              <a:t>direciona uma partícula para melhores posições do que um PSO padrão.</a:t>
            </a:r>
            <a:endParaRPr lang="fr-FR" sz="2400"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sp>
        <p:nvSpPr>
          <p:cNvPr id="48132" name="Line 4"/>
          <p:cNvSpPr>
            <a:spLocks noChangeShapeType="1"/>
          </p:cNvSpPr>
          <p:nvPr/>
        </p:nvSpPr>
        <p:spPr bwMode="auto">
          <a:xfrm flipV="1">
            <a:off x="1143000" y="4213225"/>
            <a:ext cx="0" cy="990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793750" y="3767138"/>
            <a:ext cx="6588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i="1">
                <a:latin typeface="Book Antiqua" panose="02040602050305030304" pitchFamily="18" charset="0"/>
                <a:cs typeface="Arial" panose="020B0604020202020204" pitchFamily="34" charset="0"/>
              </a:rPr>
              <a:t>pbest</a:t>
            </a:r>
            <a:endParaRPr lang="fr-FR" i="1"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sp>
        <p:nvSpPr>
          <p:cNvPr id="48134" name="Line 6"/>
          <p:cNvSpPr>
            <a:spLocks noChangeShapeType="1"/>
          </p:cNvSpPr>
          <p:nvPr/>
        </p:nvSpPr>
        <p:spPr bwMode="auto">
          <a:xfrm>
            <a:off x="1403350" y="5432425"/>
            <a:ext cx="1905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3371850" y="5224463"/>
            <a:ext cx="7731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i="1">
                <a:latin typeface="Book Antiqua" panose="02040602050305030304" pitchFamily="18" charset="0"/>
                <a:cs typeface="Arial" panose="020B0604020202020204" pitchFamily="34" charset="0"/>
              </a:rPr>
              <a:t>pgbest</a:t>
            </a:r>
            <a:endParaRPr lang="fr-FR" i="1"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sp>
        <p:nvSpPr>
          <p:cNvPr id="48136" name="Line 8"/>
          <p:cNvSpPr>
            <a:spLocks noChangeShapeType="1"/>
          </p:cNvSpPr>
          <p:nvPr/>
        </p:nvSpPr>
        <p:spPr bwMode="auto">
          <a:xfrm>
            <a:off x="1174750" y="4213225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8137" name="Line 9"/>
          <p:cNvSpPr>
            <a:spLocks noChangeShapeType="1"/>
          </p:cNvSpPr>
          <p:nvPr/>
        </p:nvSpPr>
        <p:spPr bwMode="auto">
          <a:xfrm>
            <a:off x="3289300" y="4213225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8138" name="Line 10"/>
          <p:cNvSpPr>
            <a:spLocks noChangeShapeType="1"/>
          </p:cNvSpPr>
          <p:nvPr/>
        </p:nvSpPr>
        <p:spPr bwMode="auto">
          <a:xfrm flipV="1">
            <a:off x="1327150" y="4213225"/>
            <a:ext cx="1905000" cy="10668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8139" name="Text Box 11"/>
          <p:cNvSpPr txBox="1">
            <a:spLocks noChangeArrowheads="1"/>
          </p:cNvSpPr>
          <p:nvPr/>
        </p:nvSpPr>
        <p:spPr bwMode="auto">
          <a:xfrm>
            <a:off x="1600200" y="3562350"/>
            <a:ext cx="157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b="1">
                <a:latin typeface="Book Antiqua" panose="02040602050305030304" pitchFamily="18" charset="0"/>
                <a:cs typeface="Arial" panose="020B0604020202020204" pitchFamily="34" charset="0"/>
              </a:rPr>
              <a:t>PSO padrão</a:t>
            </a:r>
            <a:endParaRPr lang="fr-FR" sz="2000" b="1"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pic>
        <p:nvPicPr>
          <p:cNvPr id="48140" name="Picture 12" descr="be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724400"/>
            <a:ext cx="950913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41" name="Line 13"/>
          <p:cNvSpPr>
            <a:spLocks noChangeShapeType="1"/>
          </p:cNvSpPr>
          <p:nvPr/>
        </p:nvSpPr>
        <p:spPr bwMode="auto">
          <a:xfrm flipV="1">
            <a:off x="5562600" y="4191000"/>
            <a:ext cx="0" cy="990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8142" name="Text Box 14"/>
          <p:cNvSpPr txBox="1">
            <a:spLocks noChangeArrowheads="1"/>
          </p:cNvSpPr>
          <p:nvPr/>
        </p:nvSpPr>
        <p:spPr bwMode="auto">
          <a:xfrm>
            <a:off x="5213350" y="3744913"/>
            <a:ext cx="6588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i="1">
                <a:latin typeface="Book Antiqua" panose="02040602050305030304" pitchFamily="18" charset="0"/>
                <a:cs typeface="Arial" panose="020B0604020202020204" pitchFamily="34" charset="0"/>
              </a:rPr>
              <a:t>pbest</a:t>
            </a:r>
            <a:endParaRPr lang="fr-FR" i="1"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sp>
        <p:nvSpPr>
          <p:cNvPr id="48143" name="Line 15"/>
          <p:cNvSpPr>
            <a:spLocks noChangeShapeType="1"/>
          </p:cNvSpPr>
          <p:nvPr/>
        </p:nvSpPr>
        <p:spPr bwMode="auto">
          <a:xfrm>
            <a:off x="5822950" y="5410200"/>
            <a:ext cx="1905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8144" name="Text Box 16"/>
          <p:cNvSpPr txBox="1">
            <a:spLocks noChangeArrowheads="1"/>
          </p:cNvSpPr>
          <p:nvPr/>
        </p:nvSpPr>
        <p:spPr bwMode="auto">
          <a:xfrm>
            <a:off x="7791450" y="5202238"/>
            <a:ext cx="7731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i="1">
                <a:latin typeface="Book Antiqua" panose="02040602050305030304" pitchFamily="18" charset="0"/>
                <a:cs typeface="Arial" panose="020B0604020202020204" pitchFamily="34" charset="0"/>
              </a:rPr>
              <a:t>pgbest</a:t>
            </a:r>
            <a:endParaRPr lang="fr-FR" i="1"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sp>
        <p:nvSpPr>
          <p:cNvPr id="48145" name="Line 17"/>
          <p:cNvSpPr>
            <a:spLocks noChangeShapeType="1"/>
          </p:cNvSpPr>
          <p:nvPr/>
        </p:nvSpPr>
        <p:spPr bwMode="auto">
          <a:xfrm>
            <a:off x="5638800" y="5875338"/>
            <a:ext cx="15240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8146" name="Text Box 18"/>
          <p:cNvSpPr txBox="1">
            <a:spLocks noChangeArrowheads="1"/>
          </p:cNvSpPr>
          <p:nvPr/>
        </p:nvSpPr>
        <p:spPr bwMode="auto">
          <a:xfrm>
            <a:off x="5486400" y="6419850"/>
            <a:ext cx="6715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i="1">
                <a:latin typeface="Book Antiqua" panose="02040602050305030304" pitchFamily="18" charset="0"/>
                <a:cs typeface="Arial" panose="020B0604020202020204" pitchFamily="34" charset="0"/>
              </a:rPr>
              <a:t>nbest</a:t>
            </a:r>
            <a:endParaRPr lang="fr-FR" i="1"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sp>
        <p:nvSpPr>
          <p:cNvPr id="48147" name="Line 19"/>
          <p:cNvSpPr>
            <a:spLocks noChangeShapeType="1"/>
          </p:cNvSpPr>
          <p:nvPr/>
        </p:nvSpPr>
        <p:spPr bwMode="auto">
          <a:xfrm>
            <a:off x="5715000" y="5722938"/>
            <a:ext cx="762000" cy="762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8148" name="Text Box 20"/>
          <p:cNvSpPr txBox="1">
            <a:spLocks noChangeArrowheads="1"/>
          </p:cNvSpPr>
          <p:nvPr/>
        </p:nvSpPr>
        <p:spPr bwMode="auto">
          <a:xfrm>
            <a:off x="6324600" y="6419850"/>
            <a:ext cx="6080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i="1">
                <a:latin typeface="Book Antiqua" panose="02040602050305030304" pitchFamily="18" charset="0"/>
                <a:cs typeface="Arial" panose="020B0604020202020204" pitchFamily="34" charset="0"/>
              </a:rPr>
              <a:t>lbest</a:t>
            </a:r>
            <a:endParaRPr lang="fr-FR" i="1"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sp>
        <p:nvSpPr>
          <p:cNvPr id="48149" name="Line 21"/>
          <p:cNvSpPr>
            <a:spLocks noChangeShapeType="1"/>
          </p:cNvSpPr>
          <p:nvPr/>
        </p:nvSpPr>
        <p:spPr bwMode="auto">
          <a:xfrm>
            <a:off x="5791200" y="5570538"/>
            <a:ext cx="2286000" cy="7620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8150" name="Text Box 22"/>
          <p:cNvSpPr txBox="1">
            <a:spLocks noChangeArrowheads="1"/>
          </p:cNvSpPr>
          <p:nvPr/>
        </p:nvSpPr>
        <p:spPr bwMode="auto">
          <a:xfrm>
            <a:off x="6048375" y="3438525"/>
            <a:ext cx="24257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000" b="1">
                <a:latin typeface="Book Antiqua" panose="02040602050305030304" pitchFamily="18" charset="0"/>
                <a:cs typeface="Arial" panose="020B0604020202020204" pitchFamily="34" charset="0"/>
              </a:rPr>
              <a:t>PSO com múltiplas</a:t>
            </a:r>
          </a:p>
          <a:p>
            <a:pPr algn="ctr" eaLnBrk="1" hangingPunct="1"/>
            <a:r>
              <a:rPr lang="en-US" sz="2000" b="1">
                <a:latin typeface="Book Antiqua" panose="02040602050305030304" pitchFamily="18" charset="0"/>
                <a:cs typeface="Arial" panose="020B0604020202020204" pitchFamily="34" charset="0"/>
              </a:rPr>
              <a:t>estruturas sociais</a:t>
            </a:r>
            <a:endParaRPr lang="fr-FR" sz="2000" b="1"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sp>
        <p:nvSpPr>
          <p:cNvPr id="48151" name="Rectangle 2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>
                <a:latin typeface="Book Antiqua" panose="02040602050305030304" pitchFamily="18" charset="0"/>
              </a:rPr>
              <a:t>PSO com estruturas de múltiplos grupos sociais </a:t>
            </a:r>
            <a:r>
              <a:rPr lang="en-US" sz="2000">
                <a:latin typeface="Book Antiqua" panose="02040602050305030304" pitchFamily="18" charset="0"/>
              </a:rPr>
              <a:t>[</a:t>
            </a:r>
            <a:r>
              <a:rPr lang="en-US" altLang="zh-CN" sz="2000">
                <a:latin typeface="Book Antiqua" panose="02040602050305030304" pitchFamily="18" charset="0"/>
                <a:ea typeface="SimSun" panose="02010600030101010101" pitchFamily="2" charset="-122"/>
              </a:rPr>
              <a:t>Pongchairerks, Kachitvichyanukul, 2006]</a:t>
            </a:r>
            <a:br>
              <a:rPr lang="en-US" altLang="zh-CN" sz="2000">
                <a:latin typeface="Book Antiqua" panose="02040602050305030304" pitchFamily="18" charset="0"/>
                <a:ea typeface="SimSun" panose="02010600030101010101" pitchFamily="2" charset="-122"/>
              </a:rPr>
            </a:br>
            <a:endParaRPr lang="en-US" sz="2000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74638"/>
            <a:ext cx="8291512" cy="1138237"/>
          </a:xfrm>
        </p:spPr>
        <p:txBody>
          <a:bodyPr/>
          <a:lstStyle/>
          <a:p>
            <a:pPr eaLnBrk="1" hangingPunct="1"/>
            <a:r>
              <a:rPr lang="es-ES" sz="4000">
                <a:latin typeface="Book Antiqua" panose="02040602050305030304" pitchFamily="18" charset="0"/>
              </a:rPr>
              <a:t>Mais aplicações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196975"/>
            <a:ext cx="8229600" cy="4967288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en-US" sz="2400">
                <a:latin typeface="Book Antiqua" panose="02040602050305030304" pitchFamily="18" charset="0"/>
              </a:rPr>
              <a:t>PSO trata-se de uma técnica atrativa, porque é: </a:t>
            </a:r>
          </a:p>
          <a:p>
            <a:pPr lvl="1" eaLnBrk="1" hangingPunct="1"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en-US" sz="2000">
                <a:latin typeface="Book Antiqua" panose="02040602050305030304" pitchFamily="18" charset="0"/>
              </a:rPr>
              <a:t>computacionamente “barata”</a:t>
            </a:r>
          </a:p>
          <a:p>
            <a:pPr lvl="1" eaLnBrk="1" hangingPunct="1"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en-US" sz="2000">
                <a:latin typeface="Book Antiqua" panose="02040602050305030304" pitchFamily="18" charset="0"/>
              </a:rPr>
              <a:t>robusta</a:t>
            </a:r>
          </a:p>
          <a:p>
            <a:pPr lvl="1" eaLnBrk="1" hangingPunct="1"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en-US" sz="2000">
                <a:latin typeface="Book Antiqua" panose="02040602050305030304" pitchFamily="18" charset="0"/>
              </a:rPr>
              <a:t>simples</a:t>
            </a:r>
          </a:p>
          <a:p>
            <a:pPr eaLnBrk="1" hangingPunct="1"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en-US" sz="2400">
                <a:latin typeface="Book Antiqua" panose="02040602050305030304" pitchFamily="18" charset="0"/>
              </a:rPr>
              <a:t>Outras aplicações:</a:t>
            </a:r>
          </a:p>
          <a:p>
            <a:pPr lvl="1" eaLnBrk="1" hangingPunct="1"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en-US" sz="2000">
                <a:latin typeface="Book Antiqua" panose="02040602050305030304" pitchFamily="18" charset="0"/>
              </a:rPr>
              <a:t>Controle de veículos por controle remoto</a:t>
            </a:r>
          </a:p>
          <a:p>
            <a:pPr lvl="1" eaLnBrk="1" hangingPunct="1"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en-US" sz="2000">
                <a:latin typeface="Book Antiqua" panose="02040602050305030304" pitchFamily="18" charset="0"/>
              </a:rPr>
              <a:t>Controle para detectar e eliminar tumores</a:t>
            </a:r>
          </a:p>
          <a:p>
            <a:pPr lvl="1" eaLnBrk="1" hangingPunct="1"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en-US" sz="2000">
                <a:latin typeface="Book Antiqua" panose="02040602050305030304" pitchFamily="18" charset="0"/>
              </a:rPr>
              <a:t>O filme da Disney “O Rei Leão” foi o primeiro a usar tecnologia de nuvem de partículas para fazer a cena da debandada de pássaros. O filme da New Line Cinema “O Senhor dos Anéis” também utilizou técnicas semelhantes nas cenas de batalhas. </a:t>
            </a:r>
          </a:p>
          <a:p>
            <a:pPr lvl="1" eaLnBrk="1" hangingPunct="1"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en-US" sz="2000">
                <a:latin typeface="Book Antiqua" panose="02040602050305030304" pitchFamily="18" charset="0"/>
              </a:rPr>
              <a:t>Réplica de dados em grade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4000"/>
              <a:t>Otimização Nuvem de Partículas</a:t>
            </a:r>
            <a:endParaRPr lang="en-US" sz="4000"/>
          </a:p>
        </p:txBody>
      </p:sp>
      <p:sp>
        <p:nvSpPr>
          <p:cNvPr id="6147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pt-BR" dirty="0"/>
              <a:t> </a:t>
            </a:r>
            <a:r>
              <a:rPr lang="pt-BR" sz="2800" dirty="0"/>
              <a:t>Vantagens</a:t>
            </a:r>
          </a:p>
          <a:p>
            <a:pPr lvl="1" eaLnBrk="1" hangingPunct="1"/>
            <a:r>
              <a:rPr lang="pt-BR" sz="2400" dirty="0"/>
              <a:t>Insensível a mudança de escala das variáveis;</a:t>
            </a:r>
          </a:p>
          <a:p>
            <a:pPr lvl="1" eaLnBrk="1" hangingPunct="1"/>
            <a:r>
              <a:rPr lang="pt-BR" sz="2400" dirty="0"/>
              <a:t>Implementação simples;</a:t>
            </a:r>
          </a:p>
          <a:p>
            <a:pPr lvl="1" eaLnBrk="1" hangingPunct="1"/>
            <a:r>
              <a:rPr lang="pt-BR" sz="2400" dirty="0"/>
              <a:t>Adaptável a computadores paralelos;</a:t>
            </a:r>
          </a:p>
          <a:p>
            <a:pPr lvl="1" eaLnBrk="1" hangingPunct="1"/>
            <a:r>
              <a:rPr lang="pt-BR" sz="2400" dirty="0"/>
              <a:t>Não requer cálculo de derivadas;</a:t>
            </a:r>
          </a:p>
          <a:p>
            <a:pPr lvl="1" eaLnBrk="1" hangingPunct="1"/>
            <a:r>
              <a:rPr lang="pt-BR" sz="2400" dirty="0"/>
              <a:t>Poucos parâmetros para serem definidos pelo usuário;</a:t>
            </a:r>
          </a:p>
          <a:p>
            <a:pPr lvl="1" eaLnBrk="1" hangingPunct="1"/>
            <a:r>
              <a:rPr lang="pt-BR" sz="2400" dirty="0"/>
              <a:t>Bom para encontrar o mínimo global;</a:t>
            </a:r>
          </a:p>
          <a:p>
            <a:pPr eaLnBrk="1" hangingPunct="1"/>
            <a:r>
              <a:rPr lang="pt-BR" sz="2800" dirty="0"/>
              <a:t>Desvantagens</a:t>
            </a:r>
          </a:p>
          <a:p>
            <a:pPr lvl="1" eaLnBrk="1" hangingPunct="1"/>
            <a:r>
              <a:rPr lang="pt-BR" sz="2400" dirty="0"/>
              <a:t>Rápido para localizar a bacia de atração das boas soluções, mas lento no ajuste fino da solução (como nos algoritmos genéticos).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287338" y="44450"/>
            <a:ext cx="8856662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pt-BR" sz="2400">
                <a:latin typeface="Book Antiqua" panose="02040602050305030304" pitchFamily="18" charset="0"/>
              </a:rPr>
              <a:t> Baseia-se no comportamento social dos pássaros em revoadas, cardumes de peixes e enxames de abelhas 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pt-BR" sz="2400">
                <a:latin typeface="Book Antiqua" panose="02040602050305030304" pitchFamily="18" charset="0"/>
              </a:rPr>
              <a:t> Algoritmicamente, tem-se um conjunto de partículas que percorrem o espaço de busca apresentando comportamentos aleatórios em relação à individualidade e à sociabilidade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pt-BR" sz="2400">
                <a:latin typeface="Book Antiqua" panose="02040602050305030304" pitchFamily="18" charset="0"/>
              </a:rPr>
              <a:t> A individualidade de uma partícula está relacionada à ênfase dada, em seus movimentos, à melhor solução já encontrada por ela mesma, enquanto sua sociabilidade reflete o grau de importância dado por ela à melhor solução já encontrada por seus vizinhos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pt-BR" sz="2400">
                <a:latin typeface="Book Antiqua" panose="02040602050305030304" pitchFamily="18" charset="0"/>
              </a:rPr>
              <a:t> O conceito de vizinhança em </a:t>
            </a:r>
            <a:r>
              <a:rPr lang="pt-BR" sz="2400" i="1">
                <a:latin typeface="Book Antiqua" panose="02040602050305030304" pitchFamily="18" charset="0"/>
              </a:rPr>
              <a:t>PSO</a:t>
            </a:r>
            <a:r>
              <a:rPr lang="pt-BR" sz="2400">
                <a:latin typeface="Book Antiqua" panose="02040602050305030304" pitchFamily="18" charset="0"/>
              </a:rPr>
              <a:t> não é o mesmo utilizado pelas meta-heurísticas de busca por entornos, pois cada partícula, associada a uma solução que evolui, é vizinha de um conjunto de partículas que nunca é alterado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pt-BR" sz="2400">
                <a:latin typeface="Book Antiqua" panose="02040602050305030304" pitchFamily="18" charset="0"/>
              </a:rPr>
              <a:t> A estrutura de vizinhanças é construída de forma que os progressos obtidos em cada região tenham influência, potencialmente, em todas as partículas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4000">
                <a:latin typeface="Book Antiqua" panose="02040602050305030304" pitchFamily="18" charset="0"/>
              </a:rPr>
              <a:t>Aplicações de </a:t>
            </a:r>
            <a:r>
              <a:rPr lang="pt-BR" sz="4000" i="1">
                <a:latin typeface="Book Antiqua" panose="02040602050305030304" pitchFamily="18" charset="0"/>
              </a:rPr>
              <a:t>PSO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6363"/>
            <a:ext cx="8229600" cy="4525962"/>
          </a:xfrm>
        </p:spPr>
        <p:txBody>
          <a:bodyPr>
            <a:normAutofit fontScale="77500" lnSpcReduction="20000"/>
          </a:bodyPr>
          <a:lstStyle/>
          <a:p>
            <a:pPr marL="533400" indent="-533400" eaLnBrk="1" hangingPunct="1"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pt-BR" sz="2400">
                <a:latin typeface="Book Antiqua" panose="02040602050305030304" pitchFamily="18" charset="0"/>
              </a:rPr>
              <a:t>Aplicações comuns:</a:t>
            </a:r>
          </a:p>
          <a:p>
            <a:pPr marL="914400" lvl="1" indent="-457200" eaLnBrk="1" hangingPunct="1"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pt-BR" sz="2000">
                <a:latin typeface="Book Antiqua" panose="02040602050305030304" pitchFamily="18" charset="0"/>
              </a:rPr>
              <a:t>Evolução de redes neurais artificiais</a:t>
            </a:r>
          </a:p>
          <a:p>
            <a:pPr marL="914400" lvl="1" indent="-457200" eaLnBrk="1" hangingPunct="1"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pt-BR" sz="2000">
                <a:latin typeface="Book Antiqua" panose="02040602050305030304" pitchFamily="18" charset="0"/>
              </a:rPr>
              <a:t>Extração de regras de RNAs</a:t>
            </a:r>
            <a:endParaRPr lang="en-US" sz="2000">
              <a:latin typeface="Book Antiqua" panose="02040602050305030304" pitchFamily="18" charset="0"/>
            </a:endParaRPr>
          </a:p>
          <a:p>
            <a:pPr marL="914400" lvl="1" indent="-457200" eaLnBrk="1" hangingPunct="1"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en-US" sz="2000">
                <a:latin typeface="Book Antiqua" panose="02040602050305030304" pitchFamily="18" charset="0"/>
              </a:rPr>
              <a:t>Escalonamento de tarefas  (</a:t>
            </a:r>
            <a:r>
              <a:rPr lang="en-US" sz="2000" i="1">
                <a:latin typeface="Book Antiqua" panose="02040602050305030304" pitchFamily="18" charset="0"/>
              </a:rPr>
              <a:t>Multi-objective Job shop scheduling</a:t>
            </a:r>
            <a:r>
              <a:rPr lang="en-US" sz="2000">
                <a:latin typeface="Book Antiqua" panose="02040602050305030304" pitchFamily="18" charset="0"/>
              </a:rPr>
              <a:t>)</a:t>
            </a:r>
          </a:p>
          <a:p>
            <a:pPr marL="914400" lvl="1" indent="-457200" eaLnBrk="1" hangingPunct="1"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en-US" sz="2000">
                <a:latin typeface="Book Antiqua" panose="02040602050305030304" pitchFamily="18" charset="0"/>
              </a:rPr>
              <a:t>Roteamento de veículos (</a:t>
            </a:r>
            <a:r>
              <a:rPr lang="en-US" sz="2000" i="1">
                <a:latin typeface="Book Antiqua" panose="02040602050305030304" pitchFamily="18" charset="0"/>
              </a:rPr>
              <a:t>Capacitated Vehicle Routing</a:t>
            </a:r>
            <a:r>
              <a:rPr lang="en-US" sz="2000">
                <a:latin typeface="Book Antiqua" panose="02040602050305030304" pitchFamily="18" charset="0"/>
              </a:rPr>
              <a:t>)</a:t>
            </a:r>
            <a:endParaRPr lang="pt-BR" sz="2000">
              <a:latin typeface="Book Antiqua" panose="02040602050305030304" pitchFamily="18" charset="0"/>
            </a:endParaRPr>
          </a:p>
          <a:p>
            <a:pPr marL="533400" indent="-533400" eaLnBrk="1" hangingPunct="1"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pt-BR" sz="2400">
                <a:latin typeface="Book Antiqua" panose="02040602050305030304" pitchFamily="18" charset="0"/>
              </a:rPr>
              <a:t>Aplicação recente:</a:t>
            </a:r>
          </a:p>
          <a:p>
            <a:pPr marL="914400" lvl="1" indent="-457200" eaLnBrk="1" hangingPunct="1"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pt-BR" sz="2000" i="1">
                <a:latin typeface="Book Antiqua" panose="02040602050305030304" pitchFamily="18" charset="0"/>
              </a:rPr>
              <a:t>Bandwidth Minimization Problem </a:t>
            </a:r>
            <a:r>
              <a:rPr lang="pt-BR" sz="2000">
                <a:latin typeface="Book Antiqua" panose="02040602050305030304" pitchFamily="18" charset="0"/>
              </a:rPr>
              <a:t>- BMP (2003).</a:t>
            </a:r>
          </a:p>
          <a:p>
            <a:pPr marL="533400" indent="-533400" eaLnBrk="1" hangingPunct="1"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pt-BR" sz="2400">
                <a:latin typeface="Book Antiqua" panose="02040602050305030304" pitchFamily="18" charset="0"/>
              </a:rPr>
              <a:t>Algumas aplicações recentes (2004):</a:t>
            </a:r>
          </a:p>
          <a:p>
            <a:pPr marL="914400" lvl="1" indent="-457200" eaLnBrk="1" hangingPunct="1"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pt-BR" sz="2000">
                <a:latin typeface="Book Antiqua" panose="02040602050305030304" pitchFamily="18" charset="0"/>
              </a:rPr>
              <a:t>Caminho ótimo para operações de perfuração automatizadas.</a:t>
            </a:r>
          </a:p>
          <a:p>
            <a:pPr marL="914400" lvl="1" indent="-457200" eaLnBrk="1" hangingPunct="1"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pt-BR" sz="2000">
                <a:latin typeface="Book Antiqua" panose="02040602050305030304" pitchFamily="18" charset="0"/>
              </a:rPr>
              <a:t>Mineração de dados para tarefas de classificação.</a:t>
            </a:r>
          </a:p>
          <a:p>
            <a:pPr marL="914400" lvl="1" indent="-457200" eaLnBrk="1" hangingPunct="1"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pt-BR" sz="2000">
                <a:latin typeface="Book Antiqua" panose="02040602050305030304" pitchFamily="18" charset="0"/>
              </a:rPr>
              <a:t>Posicionamento de bases em computação móvel.</a:t>
            </a:r>
          </a:p>
          <a:p>
            <a:pPr marL="914400" lvl="1" indent="-457200" eaLnBrk="1" hangingPunct="1"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pt-BR" sz="2000">
                <a:latin typeface="Book Antiqua" panose="02040602050305030304" pitchFamily="18" charset="0"/>
              </a:rPr>
              <a:t>Aproximação poligonal ótima de curvas digitais.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separation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616075"/>
            <a:ext cx="206692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 descr="alignment dia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344863"/>
            <a:ext cx="206692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cohesion diagr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5072063"/>
            <a:ext cx="206692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635375" y="1616075"/>
            <a:ext cx="43576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latin typeface="Book Antiqua" panose="02040602050305030304" pitchFamily="18" charset="0"/>
                <a:cs typeface="Angsana New" panose="02020603050405020304" pitchFamily="18" charset="-34"/>
              </a:rPr>
              <a:t>Separação</a:t>
            </a:r>
            <a:r>
              <a:rPr lang="th-TH" sz="2400">
                <a:latin typeface="Book Antiqua" panose="02040602050305030304" pitchFamily="18" charset="0"/>
                <a:cs typeface="Angsana New" panose="02020603050405020304" pitchFamily="18" charset="-34"/>
              </a:rPr>
              <a:t>: </a:t>
            </a:r>
            <a:r>
              <a:rPr lang="pt-BR" sz="2400">
                <a:latin typeface="Book Antiqua" panose="02040602050305030304" pitchFamily="18" charset="0"/>
                <a:cs typeface="Angsana New" panose="02020603050405020304" pitchFamily="18" charset="-34"/>
              </a:rPr>
              <a:t>usada para evitar aglomerações de partículas</a:t>
            </a:r>
            <a:endParaRPr lang="th-TH" sz="2400">
              <a:latin typeface="Book Antiqua" panose="02040602050305030304" pitchFamily="18" charset="0"/>
              <a:cs typeface="Angsana New" panose="02020603050405020304" pitchFamily="18" charset="-34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3635375" y="3344863"/>
            <a:ext cx="45370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>
                <a:latin typeface="Book Antiqua" panose="02040602050305030304" pitchFamily="18" charset="0"/>
                <a:cs typeface="Angsana New" panose="02020603050405020304" pitchFamily="18" charset="-34"/>
              </a:rPr>
              <a:t>Alinhamento</a:t>
            </a:r>
            <a:r>
              <a:rPr lang="th-TH" sz="2400">
                <a:latin typeface="Book Antiqua" panose="02040602050305030304" pitchFamily="18" charset="0"/>
                <a:cs typeface="Angsana New" panose="02020603050405020304" pitchFamily="18" charset="-34"/>
              </a:rPr>
              <a:t>: </a:t>
            </a:r>
            <a:r>
              <a:rPr lang="pt-BR" sz="2400">
                <a:latin typeface="Book Antiqua" panose="02040602050305030304" pitchFamily="18" charset="0"/>
                <a:cs typeface="Angsana New" panose="02020603050405020304" pitchFamily="18" charset="-34"/>
              </a:rPr>
              <a:t>encaminhar a busca para a partícula “representante” do grupo</a:t>
            </a:r>
            <a:endParaRPr lang="th-TH" sz="2400">
              <a:latin typeface="Book Antiqua" panose="02040602050305030304" pitchFamily="18" charset="0"/>
              <a:cs typeface="Angsana New" panose="02020603050405020304" pitchFamily="18" charset="-34"/>
            </a:endParaRP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3635375" y="5072063"/>
            <a:ext cx="4176713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latin typeface="Book Antiqua" panose="02040602050305030304" pitchFamily="18" charset="0"/>
                <a:cs typeface="Angsana New" panose="02020603050405020304" pitchFamily="18" charset="-34"/>
              </a:rPr>
              <a:t>Coesão</a:t>
            </a:r>
            <a:r>
              <a:rPr lang="th-TH" sz="2400">
                <a:latin typeface="Book Antiqua" panose="02040602050305030304" pitchFamily="18" charset="0"/>
                <a:cs typeface="Angsana New" panose="02020603050405020304" pitchFamily="18" charset="-34"/>
              </a:rPr>
              <a:t>: </a:t>
            </a:r>
            <a:r>
              <a:rPr lang="pt-BR" sz="2400">
                <a:latin typeface="Book Antiqua" panose="02040602050305030304" pitchFamily="18" charset="0"/>
                <a:cs typeface="Angsana New" panose="02020603050405020304" pitchFamily="18" charset="-34"/>
              </a:rPr>
              <a:t>uma partícula movimenta-se na “média” dos seus vizinhos</a:t>
            </a:r>
            <a:endParaRPr lang="th-TH" sz="2400">
              <a:latin typeface="Book Antiqua" panose="02040602050305030304" pitchFamily="18" charset="0"/>
              <a:cs typeface="Angsana New" panose="02020603050405020304" pitchFamily="18" charset="-34"/>
            </a:endParaRPr>
          </a:p>
        </p:txBody>
      </p:sp>
      <p:sp>
        <p:nvSpPr>
          <p:cNvPr id="922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Book Antiqua" panose="02040602050305030304" pitchFamily="18" charset="0"/>
              </a:rPr>
              <a:t>Imitando a natureza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idx="1"/>
          </p:nvPr>
        </p:nvSpPr>
        <p:spPr>
          <a:xfrm>
            <a:off x="287338" y="333375"/>
            <a:ext cx="8605837" cy="6191250"/>
          </a:xfrm>
          <a:noFill/>
        </p:spPr>
        <p:txBody>
          <a:bodyPr>
            <a:normAutofit fontScale="92500" lnSpcReduction="10000"/>
          </a:bodyPr>
          <a:lstStyle/>
          <a:p>
            <a:pPr marL="609600" indent="-609600" eaLnBrk="1" hangingPunct="1"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pt-BR" sz="2400">
                <a:latin typeface="Book Antiqua" panose="02040602050305030304" pitchFamily="18" charset="0"/>
              </a:rPr>
              <a:t>PSO é um método baseado em população, como o Algoritmo Genético</a:t>
            </a:r>
          </a:p>
          <a:p>
            <a:pPr marL="609600" indent="-609600" eaLnBrk="1" hangingPunct="1"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pt-BR" sz="2400">
                <a:latin typeface="Book Antiqua" panose="02040602050305030304" pitchFamily="18" charset="0"/>
              </a:rPr>
              <a:t>Entretanto, o conceito básico é cooperação em vez da rivalidade </a:t>
            </a:r>
            <a:endParaRPr lang="en-US" sz="2400">
              <a:latin typeface="Book Antiqua" panose="02040602050305030304" pitchFamily="18" charset="0"/>
            </a:endParaRPr>
          </a:p>
          <a:p>
            <a:pPr marL="609600" indent="-609600" eaLnBrk="1" hangingPunct="1"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en-US" sz="2400">
                <a:latin typeface="Book Antiqua" panose="02040602050305030304" pitchFamily="18" charset="0"/>
              </a:rPr>
              <a:t>Apesar da semelhança com AG, esta técnica não usa operadores genéticos (crossover, mutação, etc) </a:t>
            </a:r>
          </a:p>
          <a:p>
            <a:pPr marL="990600" lvl="1" indent="-533400" eaLnBrk="1" hangingPunct="1"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en-US" sz="2000">
                <a:latin typeface="Book Antiqua" panose="02040602050305030304" pitchFamily="18" charset="0"/>
              </a:rPr>
              <a:t>Uma partícula movimenta-se com velocidade</a:t>
            </a:r>
          </a:p>
          <a:p>
            <a:pPr marL="990600" lvl="1" indent="-533400" eaLnBrk="1" hangingPunct="1"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en-US" sz="2000">
                <a:latin typeface="Book Antiqua" panose="02040602050305030304" pitchFamily="18" charset="0"/>
              </a:rPr>
              <a:t>Usando a própria experiência</a:t>
            </a:r>
          </a:p>
          <a:p>
            <a:pPr marL="990600" lvl="1" indent="-533400" eaLnBrk="1" hangingPunct="1"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en-US" sz="2000">
                <a:latin typeface="Book Antiqua" panose="02040602050305030304" pitchFamily="18" charset="0"/>
              </a:rPr>
              <a:t>Além da experiência de todas as partículas</a:t>
            </a:r>
          </a:p>
          <a:p>
            <a:pPr marL="609600" indent="-609600" eaLnBrk="1" hangingPunct="1"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en-US" sz="2400">
                <a:latin typeface="Book Antiqua" panose="02040602050305030304" pitchFamily="18" charset="0"/>
              </a:rPr>
              <a:t>A idéia é similar ao bando de pássaros (ou cardume de peixes ou enxame de abelhas) procurando comida</a:t>
            </a:r>
          </a:p>
          <a:p>
            <a:pPr marL="609600" indent="-609600" eaLnBrk="1" hangingPunct="1"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en-US" sz="2400">
                <a:latin typeface="Book Antiqua" panose="02040602050305030304" pitchFamily="18" charset="0"/>
              </a:rPr>
              <a:t>Habilidade de troca de informações entre vizinhos</a:t>
            </a:r>
          </a:p>
          <a:p>
            <a:pPr marL="609600" indent="-609600" eaLnBrk="1" hangingPunct="1"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en-US" sz="2400">
                <a:latin typeface="Book Antiqua" panose="02040602050305030304" pitchFamily="18" charset="0"/>
              </a:rPr>
              <a:t>Habilidade de memorizar uma posição anterior</a:t>
            </a:r>
          </a:p>
          <a:p>
            <a:pPr marL="609600" indent="-609600" eaLnBrk="1" hangingPunct="1"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en-US" sz="2400">
                <a:latin typeface="Book Antiqua" panose="02040602050305030304" pitchFamily="18" charset="0"/>
              </a:rPr>
              <a:t>Habilidade de usar informações para tomada de decisões</a:t>
            </a:r>
            <a:endParaRPr lang="th-TH" sz="2400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ransition advTm="188"/>
</p:sld>
</file>

<file path=ppt/theme/theme1.xml><?xml version="1.0" encoding="utf-8"?>
<a:theme xmlns:a="http://schemas.openxmlformats.org/drawingml/2006/main" name="Facetado">
  <a:themeElements>
    <a:clrScheme name="Facetad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d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d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127</TotalTime>
  <Words>1382</Words>
  <Application>Microsoft Office PowerPoint</Application>
  <PresentationFormat>Apresentação na tela (4:3)</PresentationFormat>
  <Paragraphs>224</Paragraphs>
  <Slides>42</Slides>
  <Notes>2</Notes>
  <HiddenSlides>0</HiddenSlides>
  <MMClips>0</MMClips>
  <ScaleCrop>false</ScaleCrop>
  <HeadingPairs>
    <vt:vector size="8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42</vt:i4>
      </vt:variant>
    </vt:vector>
  </HeadingPairs>
  <TitlesOfParts>
    <vt:vector size="53" baseType="lpstr">
      <vt:lpstr>SimSun</vt:lpstr>
      <vt:lpstr>Angsana New</vt:lpstr>
      <vt:lpstr>Arial</vt:lpstr>
      <vt:lpstr>Book Antiqua</vt:lpstr>
      <vt:lpstr>IrisUPC</vt:lpstr>
      <vt:lpstr>Symbol</vt:lpstr>
      <vt:lpstr>Trebuchet MS</vt:lpstr>
      <vt:lpstr>Wingdings</vt:lpstr>
      <vt:lpstr>Wingdings 3</vt:lpstr>
      <vt:lpstr>Facetado</vt:lpstr>
      <vt:lpstr>Equation</vt:lpstr>
      <vt:lpstr>Nuvem de Partículas PSO - Particle Swarm Optimization (1995)</vt:lpstr>
      <vt:lpstr>Otimização Nuvem de Partículas</vt:lpstr>
      <vt:lpstr>Otimização Nuvem de Partículas</vt:lpstr>
      <vt:lpstr>PSO</vt:lpstr>
      <vt:lpstr>Otimização Nuvem de Partículas</vt:lpstr>
      <vt:lpstr>Apresentação do PowerPoint</vt:lpstr>
      <vt:lpstr>Aplicações de PSO</vt:lpstr>
      <vt:lpstr>Imitando a natureza</vt:lpstr>
      <vt:lpstr>Apresentação do PowerPoint</vt:lpstr>
      <vt:lpstr>Notação</vt:lpstr>
      <vt:lpstr>Notação</vt:lpstr>
      <vt:lpstr>Atualização da velocidade</vt:lpstr>
      <vt:lpstr>Idéia básica: comportamento cognitivo</vt:lpstr>
      <vt:lpstr>Idéia básica: comportamento social</vt:lpstr>
      <vt:lpstr>Atualização de velocidade e posição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Melhoramentos e Variantes</vt:lpstr>
      <vt:lpstr>Apresentação do PowerPoint</vt:lpstr>
      <vt:lpstr>Fator de Constrição</vt:lpstr>
      <vt:lpstr>Apresentação do PowerPoint</vt:lpstr>
      <vt:lpstr>Modelos com Vizinhanças</vt:lpstr>
      <vt:lpstr>Apresentação do PowerPoint</vt:lpstr>
      <vt:lpstr>Apresentação do PowerPoint</vt:lpstr>
      <vt:lpstr>Apresentação do PowerPoint</vt:lpstr>
      <vt:lpstr>Armadilhas da técnica PSO</vt:lpstr>
      <vt:lpstr>Apresentação do PowerPoint</vt:lpstr>
      <vt:lpstr>Apresentação do PowerPoint</vt:lpstr>
      <vt:lpstr>Apresentação do PowerPoint</vt:lpstr>
      <vt:lpstr>Restrições da técnica</vt:lpstr>
      <vt:lpstr>Principais elementos</vt:lpstr>
      <vt:lpstr>Apresentação do PowerPoint</vt:lpstr>
      <vt:lpstr>Apresentação do PowerPoint</vt:lpstr>
      <vt:lpstr>Adaptações da PSO para o PCV  [M. Clerc, 2004; T. R. Machado e H. S. Lopes, 2005]</vt:lpstr>
      <vt:lpstr>Apresentação do PowerPoint</vt:lpstr>
      <vt:lpstr>Apresentação do PowerPoint</vt:lpstr>
      <vt:lpstr>PSO com estruturas de múltiplos grupos sociais [Pongchairerks, Kachitvichyanukul, 2006] </vt:lpstr>
      <vt:lpstr>Mais aplicações</vt:lpstr>
    </vt:vector>
  </TitlesOfParts>
  <Company>ufpr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monge2</dc:creator>
  <cp:lastModifiedBy>Visitante </cp:lastModifiedBy>
  <cp:revision>29</cp:revision>
  <dcterms:created xsi:type="dcterms:W3CDTF">2009-03-16T20:31:25Z</dcterms:created>
  <dcterms:modified xsi:type="dcterms:W3CDTF">2018-03-27T17:58:39Z</dcterms:modified>
</cp:coreProperties>
</file>