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4"/>
  </p:notesMasterIdLst>
  <p:sldIdLst>
    <p:sldId id="281" r:id="rId2"/>
    <p:sldId id="318" r:id="rId3"/>
    <p:sldId id="319" r:id="rId4"/>
    <p:sldId id="317" r:id="rId5"/>
    <p:sldId id="320" r:id="rId6"/>
    <p:sldId id="282" r:id="rId7"/>
    <p:sldId id="283" r:id="rId8"/>
    <p:sldId id="284" r:id="rId9"/>
    <p:sldId id="285" r:id="rId10"/>
    <p:sldId id="321" r:id="rId11"/>
    <p:sldId id="322" r:id="rId12"/>
    <p:sldId id="286" r:id="rId13"/>
    <p:sldId id="287" r:id="rId14"/>
    <p:sldId id="288" r:id="rId15"/>
    <p:sldId id="289" r:id="rId16"/>
    <p:sldId id="323" r:id="rId17"/>
    <p:sldId id="336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296" r:id="rId31"/>
    <p:sldId id="297" r:id="rId32"/>
    <p:sldId id="298" r:id="rId33"/>
    <p:sldId id="299" r:id="rId34"/>
    <p:sldId id="300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6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AC2216-D610-4E51-A42C-6290824EF04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28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76C0CD-2B83-44D3-A5D1-A7F9A6625C6A}" type="slidenum">
              <a:rPr lang="pt-BR"/>
              <a:pPr eaLnBrk="1" hangingPunct="1"/>
              <a:t>1</a:t>
            </a:fld>
            <a:endParaRPr 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86C0A2-753D-4B07-BFC3-49A9E2142882}" type="slidenum">
              <a:rPr lang="pt-BR"/>
              <a:pPr eaLnBrk="1" hangingPunct="1"/>
              <a:t>42</a:t>
            </a:fld>
            <a:endParaRPr 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1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47BC-A248-455E-913E-7BA51CAFCE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36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99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97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5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06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02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A848-B82D-47BD-A701-DBAAA72FF8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2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CE67-B213-4389-9871-98EC49A717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41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503CA-F5CF-4B97-8D94-A21F1BCAD4D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11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E268-9024-4FB5-B2BB-75DC95552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5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D93-A3D5-4348-8B24-A56C67A7B2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00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A63A-334B-437F-8653-982BEC2CB0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8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9ACC-4F48-4DE0-874A-699DE6B08D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4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0-177C-459F-9B4E-BD726DED81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60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D272-D2C1-4183-8EEE-8C3E834C39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6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CCC-8CC5-41BA-9091-DA681D130B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76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530-8C14-476F-8113-9BFAC2733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7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AED9E8-237C-4F40-B646-BF4D00AB57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5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hyperlink" Target="pso1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smtClean="0">
                <a:latin typeface="Book Antiqua" panose="02040602050305030304" pitchFamily="18" charset="0"/>
              </a:rPr>
              <a:t>Nuvem de Partículas</a:t>
            </a:r>
            <a:br>
              <a:rPr lang="pt-BR" sz="4000" smtClean="0">
                <a:latin typeface="Book Antiqua" panose="02040602050305030304" pitchFamily="18" charset="0"/>
              </a:rPr>
            </a:br>
            <a:r>
              <a:rPr lang="pt-BR" sz="2800" i="1" smtClean="0">
                <a:latin typeface="Book Antiqua" panose="02040602050305030304" pitchFamily="18" charset="0"/>
              </a:rPr>
              <a:t>PSO</a:t>
            </a:r>
            <a:r>
              <a:rPr lang="pt-BR" sz="2800" smtClean="0">
                <a:latin typeface="Book Antiqua" panose="02040602050305030304" pitchFamily="18" charset="0"/>
              </a:rPr>
              <a:t> - </a:t>
            </a:r>
            <a:r>
              <a:rPr lang="pt-BR" sz="2800" i="1" smtClean="0">
                <a:latin typeface="Book Antiqua" panose="02040602050305030304" pitchFamily="18" charset="0"/>
              </a:rPr>
              <a:t>Particle Swarm Optimization </a:t>
            </a:r>
            <a:r>
              <a:rPr lang="pt-BR" sz="2800" smtClean="0">
                <a:latin typeface="Book Antiqua" panose="02040602050305030304" pitchFamily="18" charset="0"/>
              </a:rPr>
              <a:t>(1995)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Desenvolvida por James Kennedy (psicólogo) e Russell Eberhart (engenheiro), com base no comportamento de pássaros em revoadas modelado pelo biólogo Frank Heppner.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Inspirado no comportamento e na dinâmica dos movimentos dos pássaros, insetos e peixes;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Originalmente desenvolvido para problemas de otimização com variáveis contínuas;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Desempenho similar ao dos Algoritmos Genéticos;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Notação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5" y="2160588"/>
            <a:ext cx="5987643" cy="3881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Notação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0922"/>
            <a:ext cx="6348413" cy="304076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789488" y="1808163"/>
            <a:ext cx="4211637" cy="1625600"/>
          </a:xfrm>
          <a:prstGeom prst="rect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99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Força a partícula a mover-se na mesma direção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99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Tendência para seguir a própria direção com a mesma velocidade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anose="02040602050305030304" pitchFamily="18" charset="0"/>
              </a:rPr>
              <a:t>Atualização da velocidade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>
          <a:xfrm>
            <a:off x="314325" y="1341438"/>
            <a:ext cx="7354888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Book Antiqua" panose="02040602050305030304" pitchFamily="18" charset="0"/>
              </a:rPr>
              <a:t>	</a:t>
            </a:r>
            <a:r>
              <a:rPr lang="en-US" sz="2400" smtClean="0">
                <a:latin typeface="Book Antiqua" panose="02040602050305030304" pitchFamily="18" charset="0"/>
              </a:rPr>
              <a:t>Três termos definem uma nova velocidade para uma partícula:</a:t>
            </a:r>
          </a:p>
          <a:p>
            <a:pPr eaLnBrk="1" hangingPunct="1"/>
            <a:endParaRPr lang="en-US" sz="2400" smtClean="0">
              <a:solidFill>
                <a:schemeClr val="hlink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950" y="2922588"/>
            <a:ext cx="4703763" cy="3032125"/>
            <a:chOff x="96" y="1497"/>
            <a:chExt cx="2963" cy="1910"/>
          </a:xfrm>
        </p:grpSpPr>
        <p:sp>
          <p:nvSpPr>
            <p:cNvPr id="13320" name="Oval 6"/>
            <p:cNvSpPr>
              <a:spLocks noChangeArrowheads="1"/>
            </p:cNvSpPr>
            <p:nvPr/>
          </p:nvSpPr>
          <p:spPr bwMode="auto">
            <a:xfrm>
              <a:off x="96" y="2208"/>
              <a:ext cx="384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321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72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2" name="Text Box 8"/>
            <p:cNvSpPr txBox="1">
              <a:spLocks noChangeArrowheads="1"/>
            </p:cNvSpPr>
            <p:nvPr/>
          </p:nvSpPr>
          <p:spPr bwMode="auto">
            <a:xfrm>
              <a:off x="1268" y="1497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9900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1. Termo de inércia</a:t>
              </a:r>
            </a:p>
          </p:txBody>
        </p:sp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 flipV="1">
              <a:off x="480" y="2352"/>
              <a:ext cx="76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1248" y="2169"/>
              <a:ext cx="1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2. Termo cognitivo</a:t>
              </a:r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480" y="2496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26" name="Text Box 12"/>
            <p:cNvSpPr txBox="1">
              <a:spLocks noChangeArrowheads="1"/>
            </p:cNvSpPr>
            <p:nvPr/>
          </p:nvSpPr>
          <p:spPr bwMode="auto">
            <a:xfrm>
              <a:off x="1252" y="2889"/>
              <a:ext cx="17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3. Termo de </a:t>
              </a:r>
            </a:p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aprendizado social</a:t>
              </a: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789488" y="3495675"/>
            <a:ext cx="4211637" cy="16256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</a:rPr>
              <a:t>Melhora o indivíduo</a:t>
            </a:r>
            <a:endParaRPr lang="en-US" sz="2000" b="1">
              <a:solidFill>
                <a:srgbClr val="0099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</a:rPr>
              <a:t>Força a partícula a voltar a uma posição anterior que seja melhor do que a atual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</a:rPr>
              <a:t>Tendência conservativa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789488" y="5192713"/>
            <a:ext cx="4211637" cy="16256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FF3300"/>
                </a:solidFill>
                <a:latin typeface="Book Antiqua" panose="02040602050305030304" pitchFamily="18" charset="0"/>
              </a:rPr>
              <a:t>Força a partícula a seguir a direção de seus melhores vizinhos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FF3300"/>
                </a:solidFill>
                <a:latin typeface="Book Antiqua" panose="02040602050305030304" pitchFamily="18" charset="0"/>
              </a:rPr>
              <a:t>Como em todo rebanho, mas seguindo os melhores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 build="p"/>
      <p:bldP spid="34829" grpId="0" animBg="1"/>
      <p:bldP spid="348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592263"/>
            <a:ext cx="8064500" cy="3852862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000">
              <a:latin typeface="Book Antiqua" panose="0204060205030503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anose="02040602050305030304" pitchFamily="18" charset="0"/>
              </a:rPr>
              <a:t>Idéia básica: </a:t>
            </a:r>
            <a:r>
              <a:rPr lang="en-US" sz="3200" smtClean="0">
                <a:latin typeface="Book Antiqua" panose="02040602050305030304" pitchFamily="18" charset="0"/>
              </a:rPr>
              <a:t>comportamento cognitivo</a:t>
            </a:r>
            <a:endParaRPr lang="en-US" sz="2500" smtClean="0">
              <a:latin typeface="Book Antiqua" panose="02040602050305030304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95400" y="5481638"/>
            <a:ext cx="669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Um indivíduo lembra do conhecimento passado</a:t>
            </a: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504950" y="2759075"/>
            <a:ext cx="2133600" cy="1765300"/>
          </a:xfrm>
          <a:custGeom>
            <a:avLst/>
            <a:gdLst>
              <a:gd name="T0" fmla="*/ 0 w 1248"/>
              <a:gd name="T1" fmla="*/ 2147483647 h 968"/>
              <a:gd name="T2" fmla="*/ 1122348823 w 1248"/>
              <a:gd name="T3" fmla="*/ 505510433 h 968"/>
              <a:gd name="T4" fmla="*/ 2147483647 w 1248"/>
              <a:gd name="T5" fmla="*/ 186240974 h 968"/>
              <a:gd name="T6" fmla="*/ 0 60000 65536"/>
              <a:gd name="T7" fmla="*/ 0 60000 65536"/>
              <a:gd name="T8" fmla="*/ 0 60000 65536"/>
              <a:gd name="T9" fmla="*/ 0 w 1248"/>
              <a:gd name="T10" fmla="*/ 0 h 968"/>
              <a:gd name="T11" fmla="*/ 1248 w 1248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8">
                <a:moveTo>
                  <a:pt x="0" y="968"/>
                </a:moveTo>
                <a:cubicBezTo>
                  <a:pt x="88" y="636"/>
                  <a:pt x="176" y="304"/>
                  <a:pt x="384" y="152"/>
                </a:cubicBezTo>
                <a:cubicBezTo>
                  <a:pt x="592" y="0"/>
                  <a:pt x="1104" y="64"/>
                  <a:pt x="124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4857750" y="1704975"/>
            <a:ext cx="2133600" cy="1371600"/>
          </a:xfrm>
          <a:custGeom>
            <a:avLst/>
            <a:gdLst>
              <a:gd name="T0" fmla="*/ 0 w 1344"/>
              <a:gd name="T1" fmla="*/ 1834673750 h 864"/>
              <a:gd name="T2" fmla="*/ 846772500 w 1344"/>
              <a:gd name="T3" fmla="*/ 1451610000 h 864"/>
              <a:gd name="T4" fmla="*/ 1814512500 w 1344"/>
              <a:gd name="T5" fmla="*/ 120967500 h 864"/>
              <a:gd name="T6" fmla="*/ 2147483647 w 1344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864"/>
              <a:gd name="T14" fmla="*/ 1344 w 134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864">
                <a:moveTo>
                  <a:pt x="0" y="728"/>
                </a:moveTo>
                <a:cubicBezTo>
                  <a:pt x="55" y="703"/>
                  <a:pt x="216" y="689"/>
                  <a:pt x="336" y="576"/>
                </a:cubicBezTo>
                <a:cubicBezTo>
                  <a:pt x="456" y="463"/>
                  <a:pt x="552" y="0"/>
                  <a:pt x="720" y="48"/>
                </a:cubicBezTo>
                <a:cubicBezTo>
                  <a:pt x="888" y="96"/>
                  <a:pt x="1264" y="744"/>
                  <a:pt x="1344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162550" y="1781175"/>
            <a:ext cx="3276600" cy="990600"/>
          </a:xfrm>
          <a:prstGeom prst="cloudCallout">
            <a:avLst>
              <a:gd name="adj1" fmla="val 7704"/>
              <a:gd name="adj2" fmla="val 69069"/>
            </a:avLst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Qual a melhor direção?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924964">
            <a:off x="2332038" y="3824288"/>
            <a:ext cx="3894137" cy="574675"/>
          </a:xfrm>
          <a:prstGeom prst="leftArrow">
            <a:avLst>
              <a:gd name="adj1" fmla="val 46796"/>
              <a:gd name="adj2" fmla="val 41787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750" y="4579938"/>
            <a:ext cx="1639888" cy="854075"/>
            <a:chOff x="544" y="3203"/>
            <a:chExt cx="1033" cy="538"/>
          </a:xfrm>
        </p:grpSpPr>
        <p:sp>
          <p:nvSpPr>
            <p:cNvPr id="14352" name="Text Box 10"/>
            <p:cNvSpPr txBox="1">
              <a:spLocks noChangeArrowheads="1"/>
            </p:cNvSpPr>
            <p:nvPr/>
          </p:nvSpPr>
          <p:spPr bwMode="auto">
            <a:xfrm>
              <a:off x="544" y="3453"/>
              <a:ext cx="1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10</a:t>
              </a:r>
            </a:p>
          </p:txBody>
        </p:sp>
        <p:pic>
          <p:nvPicPr>
            <p:cNvPr id="1435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48038" y="2636838"/>
            <a:ext cx="1487487" cy="854075"/>
            <a:chOff x="544" y="3203"/>
            <a:chExt cx="937" cy="538"/>
          </a:xfrm>
        </p:grpSpPr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544" y="3453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8</a:t>
              </a:r>
            </a:p>
          </p:txBody>
        </p:sp>
        <p:pic>
          <p:nvPicPr>
            <p:cNvPr id="1435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408738" y="3140075"/>
            <a:ext cx="1487487" cy="854075"/>
            <a:chOff x="544" y="3203"/>
            <a:chExt cx="937" cy="538"/>
          </a:xfrm>
        </p:grpSpPr>
        <p:sp>
          <p:nvSpPr>
            <p:cNvPr id="14348" name="Text Box 16"/>
            <p:cNvSpPr txBox="1">
              <a:spLocks noChangeArrowheads="1"/>
            </p:cNvSpPr>
            <p:nvPr/>
          </p:nvSpPr>
          <p:spPr bwMode="auto">
            <a:xfrm>
              <a:off x="544" y="3453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5</a:t>
              </a:r>
            </a:p>
          </p:txBody>
        </p:sp>
        <p:pic>
          <p:nvPicPr>
            <p:cNvPr id="1434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animBg="1"/>
      <p:bldP spid="35846" grpId="0" animBg="1"/>
      <p:bldP spid="35847" grpId="0" animBg="1"/>
      <p:bldP spid="358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9750" y="1592263"/>
            <a:ext cx="8064500" cy="3852862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000">
              <a:latin typeface="Book Antiqua" panose="0204060205030503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anose="02040602050305030304" pitchFamily="18" charset="0"/>
              </a:rPr>
              <a:t>Idéia básica: </a:t>
            </a:r>
            <a:r>
              <a:rPr lang="en-US" sz="3200" smtClean="0">
                <a:latin typeface="Book Antiqua" panose="02040602050305030304" pitchFamily="18" charset="0"/>
              </a:rPr>
              <a:t>comportamento social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58888" y="5553075"/>
            <a:ext cx="655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Um indivíduo adquire conhecimento dos demais membros do grupo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447925" y="1700213"/>
            <a:ext cx="3203575" cy="990600"/>
          </a:xfrm>
          <a:prstGeom prst="cloudCallout">
            <a:avLst>
              <a:gd name="adj1" fmla="val -13824"/>
              <a:gd name="adj2" fmla="val 81412"/>
            </a:avLst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Qual a melhor direção?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-9687742">
            <a:off x="4348163" y="3663950"/>
            <a:ext cx="2889250" cy="574675"/>
          </a:xfrm>
          <a:prstGeom prst="leftArrow">
            <a:avLst>
              <a:gd name="adj1" fmla="val 46796"/>
              <a:gd name="adj2" fmla="val 31004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08288" y="3068638"/>
            <a:ext cx="1474787" cy="854075"/>
            <a:chOff x="544" y="3203"/>
            <a:chExt cx="929" cy="538"/>
          </a:xfrm>
        </p:grpSpPr>
        <p:sp>
          <p:nvSpPr>
            <p:cNvPr id="15380" name="Text Box 8"/>
            <p:cNvSpPr txBox="1">
              <a:spLocks noChangeArrowheads="1"/>
            </p:cNvSpPr>
            <p:nvPr/>
          </p:nvSpPr>
          <p:spPr bwMode="auto">
            <a:xfrm>
              <a:off x="544" y="345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3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19138" y="2276475"/>
            <a:ext cx="1487487" cy="1204913"/>
            <a:chOff x="544" y="3203"/>
            <a:chExt cx="937" cy="759"/>
          </a:xfrm>
        </p:grpSpPr>
        <p:sp>
          <p:nvSpPr>
            <p:cNvPr id="15378" name="Text Box 11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anose="02040602050305030304" pitchFamily="18" charset="0"/>
                  <a:cs typeface="Arial" panose="020B0604020202020204" pitchFamily="34" charset="0"/>
                </a:rPr>
                <a:t>pássaro 1</a:t>
              </a:r>
            </a:p>
            <a:p>
              <a:pPr algn="ctr"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1</a:t>
              </a:r>
            </a:p>
          </p:txBody>
        </p:sp>
        <p:pic>
          <p:nvPicPr>
            <p:cNvPr id="1537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00113" y="3895725"/>
            <a:ext cx="1487487" cy="1204913"/>
            <a:chOff x="544" y="3203"/>
            <a:chExt cx="937" cy="759"/>
          </a:xfrm>
        </p:grpSpPr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anose="02040602050305030304" pitchFamily="18" charset="0"/>
                  <a:cs typeface="Arial" panose="020B0604020202020204" pitchFamily="34" charset="0"/>
                </a:rPr>
                <a:t>pássaro 2</a:t>
              </a:r>
            </a:p>
            <a:p>
              <a:pPr algn="ctr"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3</a:t>
              </a:r>
            </a:p>
          </p:txBody>
        </p:sp>
        <p:pic>
          <p:nvPicPr>
            <p:cNvPr id="15377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761038" y="1771650"/>
            <a:ext cx="1487487" cy="1204913"/>
            <a:chOff x="544" y="3203"/>
            <a:chExt cx="937" cy="759"/>
          </a:xfrm>
        </p:grpSpPr>
        <p:sp>
          <p:nvSpPr>
            <p:cNvPr id="15374" name="Text Box 17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anose="02040602050305030304" pitchFamily="18" charset="0"/>
                  <a:cs typeface="Arial" panose="020B0604020202020204" pitchFamily="34" charset="0"/>
                </a:rPr>
                <a:t>pássaro 3</a:t>
              </a:r>
            </a:p>
            <a:p>
              <a:pPr algn="ctr"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2</a:t>
              </a:r>
            </a:p>
          </p:txBody>
        </p:sp>
        <p:pic>
          <p:nvPicPr>
            <p:cNvPr id="15375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911975" y="4148138"/>
            <a:ext cx="1487488" cy="1204912"/>
            <a:chOff x="544" y="3203"/>
            <a:chExt cx="937" cy="759"/>
          </a:xfrm>
        </p:grpSpPr>
        <p:sp>
          <p:nvSpPr>
            <p:cNvPr id="15372" name="Text Box 20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anose="02040602050305030304" pitchFamily="18" charset="0"/>
                  <a:cs typeface="Arial" panose="020B0604020202020204" pitchFamily="34" charset="0"/>
                </a:rPr>
                <a:t>pássaro 4</a:t>
              </a:r>
            </a:p>
            <a:p>
              <a:pPr algn="ctr" eaLnBrk="1" hangingPunct="1"/>
              <a:r>
                <a:rPr lang="en-US" sz="2400">
                  <a:latin typeface="Book Antiqua" panose="02040602050305030304" pitchFamily="18" charset="0"/>
                  <a:cs typeface="Arial" panose="020B0604020202020204" pitchFamily="34" charset="0"/>
                </a:rPr>
                <a:t>comida: 4</a:t>
              </a:r>
            </a:p>
          </p:txBody>
        </p:sp>
        <p:pic>
          <p:nvPicPr>
            <p:cNvPr id="15373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nimBg="1"/>
      <p:bldP spid="368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932363" y="3355975"/>
            <a:ext cx="2627312" cy="360363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156325" y="2925763"/>
            <a:ext cx="1588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06988" y="2565400"/>
            <a:ext cx="2309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anose="02040602050305030304" pitchFamily="18" charset="0"/>
              </a:rPr>
              <a:t>aprendizado social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051050" y="3357563"/>
            <a:ext cx="2592388" cy="360362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325563" y="3357563"/>
            <a:ext cx="395287" cy="360362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28600" y="1520825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PSO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 tradicional – Eberhart, R. C. and Kennedy, J. (1995)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77275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anose="02040602050305030304" pitchFamily="18" charset="0"/>
              </a:rPr>
              <a:t>Atualização de velocidade e posição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541463" y="2960688"/>
            <a:ext cx="1587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073150" y="2600325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anose="02040602050305030304" pitchFamily="18" charset="0"/>
              </a:rPr>
              <a:t>inércia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449638" y="2960688"/>
            <a:ext cx="1587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08288" y="2600325"/>
            <a:ext cx="1236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anose="02040602050305030304" pitchFamily="18" charset="0"/>
              </a:rPr>
              <a:t>cognitivo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30188" y="2276475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>
                <a:latin typeface="Book Antiqua" panose="02040602050305030304" pitchFamily="18" charset="0"/>
              </a:rPr>
              <a:t>	Para cada agente </a:t>
            </a:r>
            <a:r>
              <a:rPr lang="pt-BR" sz="2400" i="1">
                <a:latin typeface="Book Antiqua" panose="02040602050305030304" pitchFamily="18" charset="0"/>
              </a:rPr>
              <a:t>a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>
                <a:latin typeface="Book Antiqua" panose="02040602050305030304" pitchFamily="18" charset="0"/>
              </a:rPr>
              <a:t> :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endParaRPr lang="pt-BR" sz="2400">
              <a:latin typeface="Book Antiqua" panose="02040602050305030304" pitchFamily="18" charset="0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v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= wv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+ </a:t>
            </a:r>
            <a:r>
              <a:rPr lang="el-GR" sz="2400" i="1">
                <a:latin typeface="Book Antiqua" panose="02040602050305030304" pitchFamily="18" charset="0"/>
              </a:rPr>
              <a:t>η</a:t>
            </a:r>
            <a:r>
              <a:rPr lang="pt-BR" sz="2400" baseline="-25000">
                <a:latin typeface="Book Antiqua" panose="02040602050305030304" pitchFamily="18" charset="0"/>
              </a:rPr>
              <a:t>1</a:t>
            </a:r>
            <a:r>
              <a:rPr lang="pt-BR" sz="2400" i="1">
                <a:latin typeface="Book Antiqua" panose="02040602050305030304" pitchFamily="18" charset="0"/>
              </a:rPr>
              <a:t>.rand().(pbest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- x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) + </a:t>
            </a:r>
            <a:r>
              <a:rPr lang="el-GR" sz="2400" i="1">
                <a:latin typeface="Book Antiqua" panose="02040602050305030304" pitchFamily="18" charset="0"/>
              </a:rPr>
              <a:t>η</a:t>
            </a:r>
            <a:r>
              <a:rPr lang="pt-BR" sz="2400" baseline="-25000">
                <a:latin typeface="Book Antiqua" panose="02040602050305030304" pitchFamily="18" charset="0"/>
              </a:rPr>
              <a:t>2</a:t>
            </a:r>
            <a:r>
              <a:rPr lang="pt-BR" sz="2400" i="1">
                <a:latin typeface="Book Antiqua" panose="02040602050305030304" pitchFamily="18" charset="0"/>
              </a:rPr>
              <a:t>.rand().(gbest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- x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x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= x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+ v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>
                <a:latin typeface="Book Antiqua" panose="02040602050305030304" pitchFamily="18" charset="0"/>
              </a:rPr>
              <a:t>	onde: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pbest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>
                <a:latin typeface="Book Antiqua" panose="02040602050305030304" pitchFamily="18" charset="0"/>
              </a:rPr>
              <a:t> é a melhor posição em que a partícula </a:t>
            </a:r>
            <a:r>
              <a:rPr lang="pt-BR" sz="2400" i="1">
                <a:latin typeface="Book Antiqua" panose="02040602050305030304" pitchFamily="18" charset="0"/>
              </a:rPr>
              <a:t>a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>
                <a:latin typeface="Book Antiqua" panose="02040602050305030304" pitchFamily="18" charset="0"/>
              </a:rPr>
              <a:t> já esteve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gbest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 i="1">
                <a:latin typeface="Book Antiqua" panose="02040602050305030304" pitchFamily="18" charset="0"/>
              </a:rPr>
              <a:t> </a:t>
            </a:r>
            <a:r>
              <a:rPr lang="pt-BR" sz="2400">
                <a:latin typeface="Book Antiqua" panose="02040602050305030304" pitchFamily="18" charset="0"/>
              </a:rPr>
              <a:t>é a melhor posição em que algum vizinho de </a:t>
            </a:r>
            <a:r>
              <a:rPr lang="pt-BR" sz="2400" i="1">
                <a:latin typeface="Book Antiqua" panose="02040602050305030304" pitchFamily="18" charset="0"/>
              </a:rPr>
              <a:t>a</a:t>
            </a:r>
            <a:r>
              <a:rPr lang="pt-BR" sz="2400" i="1" baseline="-25000">
                <a:latin typeface="Book Antiqua" panose="02040602050305030304" pitchFamily="18" charset="0"/>
              </a:rPr>
              <a:t>i</a:t>
            </a:r>
            <a:r>
              <a:rPr lang="pt-BR" sz="2400">
                <a:latin typeface="Book Antiqua" panose="02040602050305030304" pitchFamily="18" charset="0"/>
              </a:rPr>
              <a:t> já esteve.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pt-BR" sz="2400" i="1">
                <a:latin typeface="Book Antiqua" panose="02040602050305030304" pitchFamily="18" charset="0"/>
              </a:rPr>
              <a:t>w</a:t>
            </a:r>
            <a:r>
              <a:rPr lang="pt-BR" sz="2400">
                <a:latin typeface="Book Antiqua" panose="02040602050305030304" pitchFamily="18" charset="0"/>
              </a:rPr>
              <a:t> é o peso de inércia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/>
      <p:bldP spid="37893" grpId="0" animBg="1"/>
      <p:bldP spid="37894" grpId="0" animBg="1"/>
      <p:bldP spid="37895" grpId="0"/>
      <p:bldP spid="37897" grpId="0" animBg="1"/>
      <p:bldP spid="37898" grpId="0"/>
      <p:bldP spid="37899" grpId="0" animBg="1"/>
      <p:bldP spid="37900" grpId="0"/>
      <p:bldP spid="3790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74637"/>
            <a:ext cx="7149337" cy="585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http://www.macs.hw.ac.uk/~dwcorne/mypages/apps/pso.html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923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52475"/>
            <a:ext cx="8048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66713"/>
            <a:ext cx="6781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Otimização Nuvem de Partículas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" y="2160588"/>
            <a:ext cx="5884287" cy="3881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90538"/>
            <a:ext cx="82772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2463"/>
            <a:ext cx="8382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Melhoramentos e Variantes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Redução linear da ponderação de inércia;</a:t>
            </a:r>
          </a:p>
          <a:p>
            <a:pPr eaLnBrk="1" hangingPunct="1"/>
            <a:r>
              <a:rPr lang="en-US" smtClean="0"/>
              <a:t>Fator de constrição;</a:t>
            </a:r>
          </a:p>
          <a:p>
            <a:pPr eaLnBrk="1" hangingPunct="1"/>
            <a:r>
              <a:rPr lang="en-US" smtClean="0"/>
              <a:t>Modelos com Vizinhanças.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4338"/>
            <a:ext cx="78295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Fator de Constrição</a:t>
            </a:r>
          </a:p>
        </p:txBody>
      </p:sp>
      <p:sp>
        <p:nvSpPr>
          <p:cNvPr id="30723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Fator de Constrição foi introduzido por </a:t>
            </a:r>
            <a:r>
              <a:rPr lang="en-US" smtClean="0"/>
              <a:t>Clerc e Kennedy (2002).</a:t>
            </a:r>
          </a:p>
          <a:p>
            <a:pPr eaLnBrk="1" hangingPunct="1"/>
            <a:r>
              <a:rPr lang="pt-BR" smtClean="0"/>
              <a:t>Tornou-se muito popular nos algoritmos </a:t>
            </a:r>
            <a:r>
              <a:rPr lang="en-US" smtClean="0"/>
              <a:t>recentes de nuvem de partícula.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95313"/>
            <a:ext cx="80105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Modelos com Vizinhanças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cada partícula é atribuído uma </a:t>
            </a:r>
            <a:r>
              <a:rPr lang="en-US" smtClean="0"/>
              <a:t>vizinhança;</a:t>
            </a:r>
          </a:p>
          <a:p>
            <a:pPr eaLnBrk="1" hangingPunct="1"/>
            <a:r>
              <a:rPr lang="pt-BR" smtClean="0"/>
              <a:t>As vizinhanças tornam mais lento a transmissão da melhor posição atráves da </a:t>
            </a:r>
            <a:r>
              <a:rPr lang="en-US" smtClean="0"/>
              <a:t>nuvem;</a:t>
            </a:r>
          </a:p>
          <a:p>
            <a:pPr eaLnBrk="1" hangingPunct="1"/>
            <a:r>
              <a:rPr lang="pt-BR" smtClean="0"/>
              <a:t>Converge mais lentamente, mas melhora a </a:t>
            </a:r>
            <a:r>
              <a:rPr lang="en-US" smtClean="0"/>
              <a:t>diversificação.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1950"/>
            <a:ext cx="81153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5825"/>
            <a:ext cx="80867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52475"/>
            <a:ext cx="78581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Otimização Nuvem de Partículas</a:t>
            </a:r>
            <a:endParaRPr lang="en-US" sz="3600" smtClean="0"/>
          </a:p>
        </p:txBody>
      </p:sp>
      <p:sp>
        <p:nvSpPr>
          <p:cNvPr id="4099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00063"/>
            <a:ext cx="87915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anose="02040602050305030304" pitchFamily="18" charset="0"/>
              </a:rPr>
              <a:t>Armadilhas da técnica </a:t>
            </a:r>
            <a:r>
              <a:rPr lang="en-US" sz="4000" i="1" smtClean="0">
                <a:latin typeface="Book Antiqua" panose="02040602050305030304" pitchFamily="18" charset="0"/>
              </a:rPr>
              <a:t>PSO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As partículas tendem a se agrupar, ou seja, devido a uma convergência rápida demais, a solução fica presa em um ponto ótimo local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O movimento de alguma partícula pode ser levado a um ponto de solução infactível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As partículas poder mapear um espaço inapropriado de soluções factíveis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533400" y="1752600"/>
            <a:ext cx="8077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6400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6019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50825" y="584200"/>
            <a:ext cx="8893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Problema: Partículas tendem a se agrupar, reduzindo a capacidade de movimentos da nuvem para soluções melhores.</a:t>
            </a:r>
            <a:endParaRPr lang="fr-FR" sz="240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533400" y="1752600"/>
            <a:ext cx="8077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6400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019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250825" y="533400"/>
            <a:ext cx="8893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Solução: reiniciar algumas partículas em novas posições, as quais podem mover-se para áreas com soluções melhores. As demais partículas podem mover-se para estas áreas.</a:t>
            </a:r>
            <a:endParaRPr lang="fr-FR" sz="240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37338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800600" y="236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4038600" y="4343400"/>
            <a:ext cx="7620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Book Antiqua" panose="02040602050305030304" pitchFamily="18" charset="0"/>
                <a:cs typeface="Arial" panose="020B0604020202020204" pitchFamily="34" charset="0"/>
              </a:rPr>
              <a:t>!</a:t>
            </a:r>
            <a:endParaRPr lang="fr-FR" sz="2400" b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29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5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9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1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3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5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7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9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3333 0.144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722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1667 0.14445 " pathEditMode="relative" ptsTypes="AA">
                                      <p:cBhvr>
                                        <p:cTn id="53" dur="2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  <p:bldP spid="47109" grpId="0" animBg="1"/>
      <p:bldP spid="47109" grpId="1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5" grpId="1" animBg="1"/>
      <p:bldP spid="47116" grpId="0" animBg="1"/>
      <p:bldP spid="47116" grpId="1" animBg="1"/>
      <p:bldP spid="47117" grpId="0" animBg="1"/>
      <p:bldP spid="47119" grpId="0" animBg="1"/>
      <p:bldP spid="47119" grpId="1" animBg="1"/>
      <p:bldP spid="47120" grpId="0" animBg="1"/>
      <p:bldP spid="47121" grpId="0" animBg="1"/>
      <p:bldP spid="47121" grpId="1" animBg="1"/>
      <p:bldP spid="471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1344613" y="698500"/>
            <a:ext cx="4141787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Inicialize as partículas em posições aleatórias e velocidades nulas</a:t>
            </a:r>
            <a:endParaRPr lang="en-US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885950" y="1624013"/>
            <a:ext cx="3057525" cy="287337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Calcule os valores </a:t>
            </a:r>
            <a:r>
              <a:rPr lang="en-US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fitness</a:t>
            </a:r>
            <a:endParaRPr lang="en-US">
              <a:solidFill>
                <a:srgbClr val="0000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663700" y="2106613"/>
            <a:ext cx="3492500" cy="900112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Book Antiqua" panose="02040602050305030304" pitchFamily="18" charset="0"/>
                <a:cs typeface="Angsana New" panose="02020603050405020304" pitchFamily="18" charset="-34"/>
              </a:rPr>
              <a:t>Achou um critério de busca local?</a:t>
            </a:r>
            <a:endParaRPr lang="en-US" sz="1600" b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570038" y="3219450"/>
            <a:ext cx="3706812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Compare/atualize os valores dos </a:t>
            </a:r>
            <a:r>
              <a:rPr lang="en-US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fitness</a:t>
            </a:r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pbest</a:t>
            </a:r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e </a:t>
            </a:r>
            <a:r>
              <a:rPr lang="en-US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gbest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2203450" y="4014788"/>
            <a:ext cx="2413000" cy="782637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Critério de parada?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039938" y="5059363"/>
            <a:ext cx="2755900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Atualize velocidades e posições das partículas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1568450" y="5949950"/>
            <a:ext cx="3690938" cy="908050"/>
          </a:xfrm>
          <a:prstGeom prst="flowChartDecision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latin typeface="Book Antiqua" panose="02040602050305030304" pitchFamily="18" charset="0"/>
                <a:cs typeface="Angsana New" panose="02020603050405020304" pitchFamily="18" charset="-34"/>
              </a:rPr>
              <a:t>Critério de reinicialização?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2916238" y="0"/>
            <a:ext cx="990600" cy="381000"/>
          </a:xfrm>
          <a:prstGeom prst="flowChartTerminator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Início</a:t>
            </a:r>
            <a:endParaRPr lang="en-US">
              <a:solidFill>
                <a:srgbClr val="0000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5732463" y="4230688"/>
            <a:ext cx="733425" cy="368300"/>
          </a:xfrm>
          <a:prstGeom prst="flowChartTerminator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Fim</a:t>
            </a:r>
            <a:endParaRPr lang="en-US">
              <a:solidFill>
                <a:srgbClr val="0000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5737225" y="2259013"/>
            <a:ext cx="930275" cy="620712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latin typeface="Book Antiqua" panose="02040602050305030304" pitchFamily="18" charset="0"/>
                <a:cs typeface="Arial" panose="020B0604020202020204" pitchFamily="34" charset="0"/>
              </a:rPr>
              <a:t>Busca local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5708650" y="6137275"/>
            <a:ext cx="2247900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latin typeface="Book Antiqua" panose="02040602050305030304" pitchFamily="18" charset="0"/>
                <a:cs typeface="Arial" panose="020B0604020202020204" pitchFamily="34" charset="0"/>
              </a:rPr>
              <a:t>Reinicialize algumas partículas</a:t>
            </a:r>
          </a:p>
        </p:txBody>
      </p:sp>
      <p:cxnSp>
        <p:nvCxnSpPr>
          <p:cNvPr id="48141" name="AutoShape 13"/>
          <p:cNvCxnSpPr>
            <a:cxnSpLocks noChangeShapeType="1"/>
            <a:stCxn id="48130" idx="2"/>
            <a:endCxn id="48131" idx="0"/>
          </p:cNvCxnSpPr>
          <p:nvPr/>
        </p:nvCxnSpPr>
        <p:spPr bwMode="auto">
          <a:xfrm flipH="1">
            <a:off x="3414713" y="1260475"/>
            <a:ext cx="1587" cy="3635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AutoShape 14"/>
          <p:cNvCxnSpPr>
            <a:cxnSpLocks noChangeShapeType="1"/>
            <a:stCxn id="48137" idx="2"/>
            <a:endCxn id="48130" idx="0"/>
          </p:cNvCxnSpPr>
          <p:nvPr/>
        </p:nvCxnSpPr>
        <p:spPr bwMode="auto">
          <a:xfrm>
            <a:off x="3411538" y="381000"/>
            <a:ext cx="4762" cy="31750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AutoShape 15"/>
          <p:cNvCxnSpPr>
            <a:cxnSpLocks noChangeShapeType="1"/>
            <a:stCxn id="48131" idx="2"/>
            <a:endCxn id="48132" idx="0"/>
          </p:cNvCxnSpPr>
          <p:nvPr/>
        </p:nvCxnSpPr>
        <p:spPr bwMode="auto">
          <a:xfrm flipH="1">
            <a:off x="3409950" y="1911350"/>
            <a:ext cx="4763" cy="195263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6"/>
          <p:cNvCxnSpPr>
            <a:cxnSpLocks noChangeShapeType="1"/>
            <a:stCxn id="48132" idx="2"/>
            <a:endCxn id="48133" idx="0"/>
          </p:cNvCxnSpPr>
          <p:nvPr/>
        </p:nvCxnSpPr>
        <p:spPr bwMode="auto">
          <a:xfrm>
            <a:off x="3409950" y="3006725"/>
            <a:ext cx="14288" cy="212725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AutoShape 17"/>
          <p:cNvCxnSpPr>
            <a:cxnSpLocks noChangeShapeType="1"/>
            <a:stCxn id="48133" idx="2"/>
            <a:endCxn id="48134" idx="0"/>
          </p:cNvCxnSpPr>
          <p:nvPr/>
        </p:nvCxnSpPr>
        <p:spPr bwMode="auto">
          <a:xfrm flipH="1">
            <a:off x="3409950" y="3781425"/>
            <a:ext cx="14288" cy="233363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8"/>
          <p:cNvCxnSpPr>
            <a:cxnSpLocks noChangeShapeType="1"/>
            <a:stCxn id="48134" idx="2"/>
            <a:endCxn id="48135" idx="0"/>
          </p:cNvCxnSpPr>
          <p:nvPr/>
        </p:nvCxnSpPr>
        <p:spPr bwMode="auto">
          <a:xfrm>
            <a:off x="3409950" y="4797425"/>
            <a:ext cx="7938" cy="2619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AutoShape 19"/>
          <p:cNvCxnSpPr>
            <a:cxnSpLocks noChangeShapeType="1"/>
            <a:stCxn id="48135" idx="2"/>
            <a:endCxn id="48136" idx="0"/>
          </p:cNvCxnSpPr>
          <p:nvPr/>
        </p:nvCxnSpPr>
        <p:spPr bwMode="auto">
          <a:xfrm flipH="1">
            <a:off x="3414713" y="5621338"/>
            <a:ext cx="3175" cy="328612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20"/>
          <p:cNvCxnSpPr>
            <a:cxnSpLocks noChangeShapeType="1"/>
            <a:stCxn id="48132" idx="3"/>
            <a:endCxn id="48139" idx="1"/>
          </p:cNvCxnSpPr>
          <p:nvPr/>
        </p:nvCxnSpPr>
        <p:spPr bwMode="auto">
          <a:xfrm>
            <a:off x="5156200" y="2557463"/>
            <a:ext cx="581025" cy="1270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21"/>
          <p:cNvCxnSpPr>
            <a:cxnSpLocks noChangeShapeType="1"/>
            <a:stCxn id="48134" idx="3"/>
            <a:endCxn id="48138" idx="1"/>
          </p:cNvCxnSpPr>
          <p:nvPr/>
        </p:nvCxnSpPr>
        <p:spPr bwMode="auto">
          <a:xfrm>
            <a:off x="4616450" y="4406900"/>
            <a:ext cx="1116013" cy="79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2"/>
          <p:cNvCxnSpPr>
            <a:cxnSpLocks noChangeShapeType="1"/>
            <a:stCxn id="48136" idx="3"/>
            <a:endCxn id="48140" idx="1"/>
          </p:cNvCxnSpPr>
          <p:nvPr/>
        </p:nvCxnSpPr>
        <p:spPr bwMode="auto">
          <a:xfrm>
            <a:off x="5259388" y="6403975"/>
            <a:ext cx="449262" cy="1428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3"/>
          <p:cNvCxnSpPr>
            <a:cxnSpLocks noChangeShapeType="1"/>
            <a:stCxn id="48136" idx="1"/>
            <a:endCxn id="48131" idx="1"/>
          </p:cNvCxnSpPr>
          <p:nvPr/>
        </p:nvCxnSpPr>
        <p:spPr bwMode="auto">
          <a:xfrm rot="10800000" flipH="1">
            <a:off x="1568450" y="1768475"/>
            <a:ext cx="317500" cy="4635500"/>
          </a:xfrm>
          <a:prstGeom prst="bentConnector3">
            <a:avLst>
              <a:gd name="adj1" fmla="val -188005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AutoShape 24"/>
          <p:cNvCxnSpPr>
            <a:cxnSpLocks noChangeShapeType="1"/>
            <a:stCxn id="48140" idx="3"/>
            <a:endCxn id="48131" idx="3"/>
          </p:cNvCxnSpPr>
          <p:nvPr/>
        </p:nvCxnSpPr>
        <p:spPr bwMode="auto">
          <a:xfrm flipH="1" flipV="1">
            <a:off x="4943475" y="1768475"/>
            <a:ext cx="3013075" cy="4649788"/>
          </a:xfrm>
          <a:prstGeom prst="bentConnector3">
            <a:avLst>
              <a:gd name="adj1" fmla="val -7588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083175" y="2286000"/>
            <a:ext cx="54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4940300" y="4122738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5172075" y="6111875"/>
            <a:ext cx="768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2816225" y="2935288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816225" y="4770438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008063" y="61118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anose="02040602050305030304" pitchFamily="18" charset="0"/>
                <a:cs typeface="Arial" panose="020B0604020202020204" pitchFamily="34" charset="0"/>
              </a:rPr>
              <a:t>NÃO</a:t>
            </a:r>
          </a:p>
        </p:txBody>
      </p:sp>
      <p:cxnSp>
        <p:nvCxnSpPr>
          <p:cNvPr id="48159" name="AutoShape 31"/>
          <p:cNvCxnSpPr>
            <a:cxnSpLocks noChangeShapeType="1"/>
            <a:stCxn id="48139" idx="2"/>
            <a:endCxn id="48133" idx="3"/>
          </p:cNvCxnSpPr>
          <p:nvPr/>
        </p:nvCxnSpPr>
        <p:spPr bwMode="auto">
          <a:xfrm rot="5400000">
            <a:off x="5429250" y="2727325"/>
            <a:ext cx="620713" cy="925513"/>
          </a:xfrm>
          <a:prstGeom prst="bentConnector2">
            <a:avLst/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53" grpId="0"/>
      <p:bldP spid="48154" grpId="0"/>
      <p:bldP spid="48155" grpId="0"/>
      <p:bldP spid="48156" grpId="0"/>
      <p:bldP spid="48157" grpId="0"/>
      <p:bldP spid="481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anose="02040602050305030304" pitchFamily="18" charset="0"/>
              </a:rPr>
              <a:t>Restrições da técnica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Mapeamento das partículas em direção às soluções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Dimensões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Função de </a:t>
            </a:r>
            <a:r>
              <a:rPr lang="en-US" sz="2400" i="1" smtClean="0">
                <a:latin typeface="Book Antiqua" panose="02040602050305030304" pitchFamily="18" charset="0"/>
              </a:rPr>
              <a:t>fitness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Número de partículas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Estrutura do aprendizado social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Valores dos parâmetros (</a:t>
            </a:r>
            <a:r>
              <a:rPr lang="en-US" sz="2400" i="1" smtClean="0">
                <a:latin typeface="Book Antiqua" panose="02040602050305030304" pitchFamily="18" charset="0"/>
                <a:sym typeface="Symbol" panose="05050102010706020507" pitchFamily="18" charset="2"/>
              </a:rPr>
              <a:t></a:t>
            </a:r>
            <a:r>
              <a:rPr lang="en-US" sz="2400" baseline="-25000" smtClean="0">
                <a:latin typeface="Book Antiqua" panose="02040602050305030304" pitchFamily="18" charset="0"/>
              </a:rPr>
              <a:t>1</a:t>
            </a:r>
            <a:r>
              <a:rPr lang="en-US" sz="2400" smtClean="0">
                <a:latin typeface="Book Antiqua" panose="02040602050305030304" pitchFamily="18" charset="0"/>
              </a:rPr>
              <a:t> </a:t>
            </a:r>
            <a:r>
              <a:rPr lang="en-US" sz="2400" i="1" smtClean="0">
                <a:latin typeface="Book Antiqua" panose="02040602050305030304" pitchFamily="18" charset="0"/>
                <a:sym typeface="Symbol" panose="05050102010706020507" pitchFamily="18" charset="2"/>
              </a:rPr>
              <a:t></a:t>
            </a:r>
            <a:r>
              <a:rPr lang="en-US" sz="2400" baseline="-25000" smtClean="0">
                <a:latin typeface="Book Antiqua" panose="02040602050305030304" pitchFamily="18" charset="0"/>
              </a:rPr>
              <a:t>2  </a:t>
            </a:r>
            <a:r>
              <a:rPr lang="en-US" sz="2400" i="1" smtClean="0">
                <a:latin typeface="Book Antiqua" panose="02040602050305030304" pitchFamily="18" charset="0"/>
              </a:rPr>
              <a:t>w</a:t>
            </a:r>
            <a:r>
              <a:rPr lang="en-US" sz="2400" smtClean="0">
                <a:latin typeface="Book Antiqua" panose="02040602050305030304" pitchFamily="18" charset="0"/>
              </a:rPr>
              <a:t>)</a:t>
            </a:r>
            <a:endParaRPr lang="en-US" sz="2400" baseline="-25000" smtClean="0">
              <a:latin typeface="Book Antiqua" panose="02040602050305030304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Como eliminar partículas em regiões infactíveis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Critério de parada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anose="02040602050305030304" pitchFamily="18" charset="0"/>
              </a:rPr>
              <a:t>Principais elementos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9388"/>
            <a:ext cx="8229600" cy="1898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smtClean="0">
                <a:solidFill>
                  <a:srgbClr val="0000FF"/>
                </a:solidFill>
                <a:latin typeface="Book Antiqua" panose="02040602050305030304" pitchFamily="18" charset="0"/>
              </a:rPr>
              <a:t>Intensificação</a:t>
            </a:r>
            <a:r>
              <a:rPr lang="en-US" sz="2400" smtClean="0">
                <a:latin typeface="Book Antiqua" panose="02040602050305030304" pitchFamily="18" charset="0"/>
              </a:rPr>
              <a:t> é a exploração das soluções encontradas em procuras anteriores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smtClean="0">
                <a:solidFill>
                  <a:srgbClr val="0000FF"/>
                </a:solidFill>
                <a:latin typeface="Book Antiqua" panose="02040602050305030304" pitchFamily="18" charset="0"/>
              </a:rPr>
              <a:t>Diversificação</a:t>
            </a:r>
            <a:r>
              <a:rPr lang="en-US" sz="2400" smtClean="0">
                <a:latin typeface="Book Antiqua" panose="02040602050305030304" pitchFamily="18" charset="0"/>
              </a:rPr>
              <a:t> é a busca por soluções ainda não visitadas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684213" y="3249613"/>
            <a:ext cx="7772400" cy="3124200"/>
            <a:chOff x="576" y="2554"/>
            <a:chExt cx="4896" cy="1670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2510" y="2554"/>
              <a:ext cx="1007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CC00CC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Encontrar </a:t>
              </a:r>
            </a:p>
            <a:p>
              <a:pPr algn="ctr" eaLnBrk="1" hangingPunct="1"/>
              <a:r>
                <a:rPr lang="en-US" sz="2000" b="1">
                  <a:solidFill>
                    <a:srgbClr val="CC00CC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o equilíbrio</a:t>
              </a:r>
            </a:p>
          </p:txBody>
        </p:sp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1392" y="2736"/>
              <a:ext cx="105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Book Antiqua" panose="02040602050305030304" pitchFamily="18" charset="0"/>
                  <a:cs typeface="Angsana New" panose="02020603050405020304" pitchFamily="18" charset="-34"/>
                </a:rPr>
                <a:t>Intensificação</a:t>
              </a: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3552" y="2736"/>
              <a:ext cx="1059" cy="2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0" rIns="18000" bIns="1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Book Antiqua" panose="02040602050305030304" pitchFamily="18" charset="0"/>
                  <a:cs typeface="Angsana New" panose="02020603050405020304" pitchFamily="18" charset="-34"/>
                </a:rPr>
                <a:t>Diversificação</a:t>
              </a: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3504" y="3264"/>
              <a:ext cx="196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Identifica rapidamente regiões com potencial para melhores soluções</a:t>
              </a:r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576" y="3264"/>
              <a:ext cx="190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Encontra rapidamente a melhor solução de uma região</a:t>
              </a:r>
            </a:p>
          </p:txBody>
        </p:sp>
        <p:sp>
          <p:nvSpPr>
            <p:cNvPr id="41994" name="AutoShape 10"/>
            <p:cNvSpPr>
              <a:spLocks noChangeArrowheads="1"/>
            </p:cNvSpPr>
            <p:nvPr/>
          </p:nvSpPr>
          <p:spPr bwMode="auto">
            <a:xfrm>
              <a:off x="2629" y="3046"/>
              <a:ext cx="742" cy="117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2F2F76"/>
                </a:gs>
                <a:gs pos="50000">
                  <a:srgbClr val="6666FF"/>
                </a:gs>
                <a:gs pos="100000">
                  <a:srgbClr val="2F2F76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1914" y="3046"/>
              <a:ext cx="21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tx2"/>
                </a:solidFill>
                <a:latin typeface="Book Antiqua" panose="02040602050305030304" pitchFamily="18" charset="0"/>
                <a:ea typeface="SimSun" panose="02010600030101010101" pitchFamily="2" charset="-122"/>
              </a:rPr>
              <a:t>Exemplo</a:t>
            </a:r>
            <a:endParaRPr lang="th-TH" sz="2800">
              <a:solidFill>
                <a:schemeClr val="tx2"/>
              </a:solidFill>
              <a:latin typeface="Book Antiqua" panose="02040602050305030304" pitchFamily="18" charset="0"/>
              <a:ea typeface="SimSun" panose="02010600030101010101" pitchFamily="2" charset="-122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794000"/>
            <a:ext cx="30591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449388"/>
            <a:ext cx="896461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2400">
                <a:latin typeface="Book Antiqua" panose="02040602050305030304" pitchFamily="18" charset="0"/>
              </a:rPr>
              <a:t>	Utilizar o algoritmo de PSO para encontrar pontos de mínimo da função abaixo, usando as 3 partículas dadas abaixo: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636838"/>
            <a:ext cx="489743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459788" y="6057900"/>
            <a:ext cx="360362" cy="323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1">
                <a:latin typeface="Book Antiqua" panose="02040602050305030304" pitchFamily="18" charset="0"/>
              </a:rPr>
              <a:t>pso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Book Antiqua" panose="02040602050305030304" pitchFamily="18" charset="0"/>
              </a:rPr>
              <a:t>Pesquisas atuais de PSO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com termos sociais múltiplos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Diferentes índices de medidas para PSO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Partículas heterogêneas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hierárquico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para o problema de escalonamento de tarefas(</a:t>
            </a:r>
            <a:r>
              <a:rPr lang="en-US" sz="2400" i="1">
                <a:latin typeface="Book Antiqua" panose="02040602050305030304" pitchFamily="18" charset="0"/>
              </a:rPr>
              <a:t>JSS</a:t>
            </a:r>
            <a:r>
              <a:rPr lang="en-US" sz="240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para roteamento de veículos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para extração de regras de RNA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PSO para problemas com restrições de recursos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anose="02040602050305030304" pitchFamily="18" charset="0"/>
              </a:rPr>
              <a:t>Adaptações da PSO para o PCV </a:t>
            </a:r>
            <a:br>
              <a:rPr lang="en-US" sz="4000" smtClean="0">
                <a:latin typeface="Book Antiqua" panose="02040602050305030304" pitchFamily="18" charset="0"/>
              </a:rPr>
            </a:br>
            <a:r>
              <a:rPr lang="en-US" sz="2400" smtClean="0">
                <a:latin typeface="Book Antiqua" panose="02040602050305030304" pitchFamily="18" charset="0"/>
              </a:rPr>
              <a:t>[M. Clerc, 2004; T. R. Machado e H. S. Lopes, 2005]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47838"/>
            <a:ext cx="8507413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Partículas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Em PCV procuramos ciclos com </a:t>
            </a:r>
            <a:r>
              <a:rPr lang="en-US" sz="2000" i="1" smtClean="0">
                <a:latin typeface="Book Antiqua" panose="02040602050305030304" pitchFamily="18" charset="0"/>
              </a:rPr>
              <a:t>N</a:t>
            </a:r>
            <a:r>
              <a:rPr lang="en-US" sz="2000" smtClean="0">
                <a:latin typeface="Book Antiqua" panose="02040602050305030304" pitchFamily="18" charset="0"/>
              </a:rPr>
              <a:t>+1 vértices. Logo uma partícula consiste em um ciclo com as cidades do PCV:</a:t>
            </a:r>
          </a:p>
          <a:p>
            <a:pPr lvl="1" algn="ctr"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sz="2000" i="1" smtClean="0">
                <a:latin typeface="Book Antiqua" panose="02040602050305030304" pitchFamily="18" charset="0"/>
              </a:rPr>
              <a:t>	x</a:t>
            </a:r>
            <a:r>
              <a:rPr lang="en-US" sz="2000" smtClean="0">
                <a:latin typeface="Book Antiqua" panose="02040602050305030304" pitchFamily="18" charset="0"/>
              </a:rPr>
              <a:t> = (</a:t>
            </a:r>
            <a:r>
              <a:rPr lang="en-US" sz="2000" i="1" smtClean="0">
                <a:latin typeface="Book Antiqua" panose="02040602050305030304" pitchFamily="18" charset="0"/>
              </a:rPr>
              <a:t>n</a:t>
            </a:r>
            <a:r>
              <a:rPr lang="en-US" sz="2000" baseline="-25000" smtClean="0">
                <a:latin typeface="Book Antiqua" panose="02040602050305030304" pitchFamily="18" charset="0"/>
              </a:rPr>
              <a:t>1</a:t>
            </a:r>
            <a:r>
              <a:rPr lang="en-US" sz="2000" smtClean="0">
                <a:latin typeface="Book Antiqua" panose="02040602050305030304" pitchFamily="18" charset="0"/>
              </a:rPr>
              <a:t>, </a:t>
            </a:r>
            <a:r>
              <a:rPr lang="en-US" sz="2000" i="1" smtClean="0">
                <a:latin typeface="Book Antiqua" panose="02040602050305030304" pitchFamily="18" charset="0"/>
              </a:rPr>
              <a:t>n</a:t>
            </a:r>
            <a:r>
              <a:rPr lang="en-US" sz="2000" baseline="-25000" smtClean="0">
                <a:latin typeface="Book Antiqua" panose="02040602050305030304" pitchFamily="18" charset="0"/>
              </a:rPr>
              <a:t>2</a:t>
            </a:r>
            <a:r>
              <a:rPr lang="en-US" sz="2000" smtClean="0">
                <a:latin typeface="Book Antiqua" panose="02040602050305030304" pitchFamily="18" charset="0"/>
              </a:rPr>
              <a:t>, …, </a:t>
            </a:r>
            <a:r>
              <a:rPr lang="en-US" sz="2000" i="1" smtClean="0">
                <a:latin typeface="Book Antiqua" panose="02040602050305030304" pitchFamily="18" charset="0"/>
              </a:rPr>
              <a:t>n</a:t>
            </a:r>
            <a:r>
              <a:rPr lang="en-US" sz="2000" i="1" baseline="-25000" smtClean="0">
                <a:latin typeface="Book Antiqua" panose="02040602050305030304" pitchFamily="18" charset="0"/>
              </a:rPr>
              <a:t>N</a:t>
            </a:r>
            <a:r>
              <a:rPr lang="en-US" sz="2000" smtClean="0">
                <a:latin typeface="Book Antiqua" panose="02040602050305030304" pitchFamily="18" charset="0"/>
              </a:rPr>
              <a:t>, </a:t>
            </a:r>
            <a:r>
              <a:rPr lang="en-US" sz="2000" i="1" smtClean="0">
                <a:latin typeface="Book Antiqua" panose="02040602050305030304" pitchFamily="18" charset="0"/>
              </a:rPr>
              <a:t>n</a:t>
            </a:r>
            <a:r>
              <a:rPr lang="en-US" sz="2000" i="1" baseline="-25000" smtClean="0">
                <a:latin typeface="Book Antiqua" panose="02040602050305030304" pitchFamily="18" charset="0"/>
              </a:rPr>
              <a:t>N</a:t>
            </a:r>
            <a:r>
              <a:rPr lang="en-US" sz="2000" baseline="-25000" smtClean="0">
                <a:latin typeface="Book Antiqua" panose="02040602050305030304" pitchFamily="18" charset="0"/>
              </a:rPr>
              <a:t>+1</a:t>
            </a:r>
            <a:r>
              <a:rPr lang="en-US" sz="2000" smtClean="0">
                <a:latin typeface="Book Antiqua" panose="02040602050305030304" pitchFamily="18" charset="0"/>
              </a:rPr>
              <a:t>)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Esta partícula somente é aceita se todos os arcos (</a:t>
            </a:r>
            <a:r>
              <a:rPr lang="en-US" sz="2000" i="1" smtClean="0">
                <a:latin typeface="Book Antiqua" panose="02040602050305030304" pitchFamily="18" charset="0"/>
              </a:rPr>
              <a:t>n</a:t>
            </a:r>
            <a:r>
              <a:rPr lang="en-US" sz="2000" i="1" baseline="-25000" smtClean="0">
                <a:latin typeface="Book Antiqua" panose="02040602050305030304" pitchFamily="18" charset="0"/>
              </a:rPr>
              <a:t>i</a:t>
            </a:r>
            <a:r>
              <a:rPr lang="en-US" sz="2000" smtClean="0">
                <a:latin typeface="Book Antiqua" panose="02040602050305030304" pitchFamily="18" charset="0"/>
              </a:rPr>
              <a:t>, </a:t>
            </a:r>
            <a:r>
              <a:rPr lang="en-US" sz="2000" i="1" smtClean="0">
                <a:latin typeface="Book Antiqua" panose="02040602050305030304" pitchFamily="18" charset="0"/>
              </a:rPr>
              <a:t>n</a:t>
            </a:r>
            <a:r>
              <a:rPr lang="en-US" sz="2000" i="1" baseline="-25000" smtClean="0">
                <a:latin typeface="Book Antiqua" panose="02040602050305030304" pitchFamily="18" charset="0"/>
              </a:rPr>
              <a:t>i</a:t>
            </a:r>
            <a:r>
              <a:rPr lang="en-US" sz="2000" baseline="-25000" smtClean="0">
                <a:latin typeface="Book Antiqua" panose="02040602050305030304" pitchFamily="18" charset="0"/>
              </a:rPr>
              <a:t>+1</a:t>
            </a:r>
            <a:r>
              <a:rPr lang="en-US" sz="2000" smtClean="0">
                <a:latin typeface="Book Antiqua" panose="02040602050305030304" pitchFamily="18" charset="0"/>
              </a:rPr>
              <a:t>) existem</a:t>
            </a:r>
            <a:endParaRPr lang="en-US" sz="2000" baseline="-25000" smtClean="0">
              <a:latin typeface="Book Antiqua" panose="02040602050305030304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Função de </a:t>
            </a:r>
            <a:r>
              <a:rPr lang="en-US" sz="2400" i="1" smtClean="0">
                <a:latin typeface="Book Antiqua" panose="02040602050305030304" pitchFamily="18" charset="0"/>
              </a:rPr>
              <a:t>fitness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en-US" sz="2400" i="1" smtClean="0">
              <a:latin typeface="Book Antiqua" panose="02040602050305030304" pitchFamily="18" charset="0"/>
            </a:endParaRP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en-US" sz="2000" smtClean="0">
              <a:latin typeface="Book Antiqua" panose="02040602050305030304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Velocidade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Definir um operador </a:t>
            </a:r>
            <a:r>
              <a:rPr lang="en-US" sz="2000" i="1" smtClean="0">
                <a:latin typeface="Book Antiqua" panose="02040602050305030304" pitchFamily="18" charset="0"/>
              </a:rPr>
              <a:t>v</a:t>
            </a:r>
            <a:r>
              <a:rPr lang="en-US" sz="2000" smtClean="0">
                <a:latin typeface="Book Antiqua" panose="02040602050305030304" pitchFamily="18" charset="0"/>
              </a:rPr>
              <a:t> que quando aplicado a uma partícula retorna uma outra posição.</a:t>
            </a: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27538" y="4257675"/>
          <a:ext cx="12223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57675"/>
                        <a:ext cx="12223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8313" y="225425"/>
            <a:ext cx="85074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Definimos então uma lista de transposições de elementos da partícula. Estas transposições são trocas de 2 a 2:</a:t>
            </a:r>
          </a:p>
          <a:p>
            <a:pPr lvl="1" algn="ctr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sz="2000" i="1">
                <a:latin typeface="Book Antiqua" panose="02040602050305030304" pitchFamily="18" charset="0"/>
              </a:rPr>
              <a:t>v = </a:t>
            </a:r>
            <a:r>
              <a:rPr lang="en-US" sz="2000">
                <a:latin typeface="Book Antiqua" panose="02040602050305030304" pitchFamily="18" charset="0"/>
              </a:rPr>
              <a:t>{(</a:t>
            </a:r>
            <a:r>
              <a:rPr lang="en-US" sz="2000" i="1">
                <a:latin typeface="Book Antiqua" panose="02040602050305030304" pitchFamily="18" charset="0"/>
              </a:rPr>
              <a:t>i</a:t>
            </a:r>
            <a:r>
              <a:rPr lang="en-US" sz="2000" i="1" baseline="-25000">
                <a:latin typeface="Book Antiqua" panose="02040602050305030304" pitchFamily="18" charset="0"/>
              </a:rPr>
              <a:t>k</a:t>
            </a:r>
            <a:r>
              <a:rPr lang="en-US" sz="2000" i="1">
                <a:latin typeface="Book Antiqua" panose="02040602050305030304" pitchFamily="18" charset="0"/>
              </a:rPr>
              <a:t>, j</a:t>
            </a:r>
            <a:r>
              <a:rPr lang="en-US" sz="2000" i="1" baseline="-25000">
                <a:latin typeface="Book Antiqua" panose="02040602050305030304" pitchFamily="18" charset="0"/>
              </a:rPr>
              <a:t>k</a:t>
            </a:r>
            <a:r>
              <a:rPr lang="en-US" sz="2000">
                <a:latin typeface="Book Antiqua" panose="02040602050305030304" pitchFamily="18" charset="0"/>
              </a:rPr>
              <a:t>)}, onde </a:t>
            </a:r>
            <a:r>
              <a:rPr lang="en-US" sz="2000" i="1">
                <a:latin typeface="Book Antiqua" panose="02040602050305030304" pitchFamily="18" charset="0"/>
              </a:rPr>
              <a:t>i</a:t>
            </a:r>
            <a:r>
              <a:rPr lang="en-US" sz="2000" i="1" baseline="-25000">
                <a:latin typeface="Book Antiqua" panose="02040602050305030304" pitchFamily="18" charset="0"/>
              </a:rPr>
              <a:t>k</a:t>
            </a:r>
            <a:r>
              <a:rPr lang="en-US" sz="2000" i="1">
                <a:latin typeface="Book Antiqua" panose="02040602050305030304" pitchFamily="18" charset="0"/>
              </a:rPr>
              <a:t>, j</a:t>
            </a:r>
            <a:r>
              <a:rPr lang="en-US" sz="2000" i="1" baseline="-25000">
                <a:latin typeface="Book Antiqua" panose="02040602050305030304" pitchFamily="18" charset="0"/>
              </a:rPr>
              <a:t>k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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 {1, 2,…,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N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}</a:t>
            </a:r>
            <a:r>
              <a:rPr lang="en-US" sz="2000">
                <a:latin typeface="Book Antiqua" panose="02040602050305030304" pitchFamily="18" charset="0"/>
              </a:rPr>
              <a:t>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</a:rPr>
              <a:t>	que significa: troque os elementos (</a:t>
            </a:r>
            <a:r>
              <a:rPr lang="en-US" sz="2000" i="1">
                <a:latin typeface="Book Antiqua" panose="02040602050305030304" pitchFamily="18" charset="0"/>
              </a:rPr>
              <a:t>i</a:t>
            </a:r>
            <a:r>
              <a:rPr lang="en-US" sz="2000" baseline="-25000">
                <a:latin typeface="Book Antiqua" panose="02040602050305030304" pitchFamily="18" charset="0"/>
              </a:rPr>
              <a:t>1</a:t>
            </a:r>
            <a:r>
              <a:rPr lang="en-US" sz="2000" i="1">
                <a:latin typeface="Book Antiqua" panose="02040602050305030304" pitchFamily="18" charset="0"/>
              </a:rPr>
              <a:t>, j</a:t>
            </a:r>
            <a:r>
              <a:rPr lang="en-US" sz="2000" baseline="-25000">
                <a:latin typeface="Book Antiqua" panose="02040602050305030304" pitchFamily="18" charset="0"/>
              </a:rPr>
              <a:t>1</a:t>
            </a:r>
            <a:r>
              <a:rPr lang="en-US" sz="2000">
                <a:latin typeface="Book Antiqua" panose="02040602050305030304" pitchFamily="18" charset="0"/>
              </a:rPr>
              <a:t>), depois (</a:t>
            </a:r>
            <a:r>
              <a:rPr lang="en-US" sz="2000" i="1">
                <a:latin typeface="Book Antiqua" panose="02040602050305030304" pitchFamily="18" charset="0"/>
              </a:rPr>
              <a:t>i</a:t>
            </a:r>
            <a:r>
              <a:rPr lang="en-US" sz="2000" baseline="-25000">
                <a:latin typeface="Book Antiqua" panose="02040602050305030304" pitchFamily="18" charset="0"/>
              </a:rPr>
              <a:t>2</a:t>
            </a:r>
            <a:r>
              <a:rPr lang="en-US" sz="2000" i="1">
                <a:latin typeface="Book Antiqua" panose="02040602050305030304" pitchFamily="18" charset="0"/>
              </a:rPr>
              <a:t>, j</a:t>
            </a:r>
            <a:r>
              <a:rPr lang="en-US" sz="2000" baseline="-25000">
                <a:latin typeface="Book Antiqua" panose="02040602050305030304" pitchFamily="18" charset="0"/>
              </a:rPr>
              <a:t>2</a:t>
            </a:r>
            <a:r>
              <a:rPr lang="en-US" sz="2000">
                <a:latin typeface="Book Antiqua" panose="02040602050305030304" pitchFamily="18" charset="0"/>
              </a:rPr>
              <a:t>), até </a:t>
            </a:r>
            <a:r>
              <a:rPr lang="en-US" sz="2000" i="1">
                <a:latin typeface="Book Antiqua" panose="02040602050305030304" pitchFamily="18" charset="0"/>
              </a:rPr>
              <a:t>k</a:t>
            </a:r>
            <a:r>
              <a:rPr lang="en-US" sz="2000">
                <a:latin typeface="Book Antiqua" panose="02040602050305030304" pitchFamily="18" charset="0"/>
              </a:rPr>
              <a:t>.</a:t>
            </a:r>
            <a:endParaRPr lang="en-US" sz="2000" i="1">
              <a:latin typeface="Book Antiqua" panose="0204060205030503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Movimento</a:t>
            </a:r>
            <a:endParaRPr lang="en-US" sz="2400" i="1">
              <a:latin typeface="Book Antiqua" panose="02040602050305030304" pitchFamily="18" charset="0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O movimento da partícula é obtido aplicando-se a velocidade à partícula: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>
                <a:latin typeface="Book Antiqua" panose="02040602050305030304" pitchFamily="18" charset="0"/>
              </a:rPr>
              <a:t>’=</a:t>
            </a:r>
            <a:r>
              <a:rPr lang="en-US" sz="2000" i="1">
                <a:latin typeface="Book Antiqua" panose="02040602050305030304" pitchFamily="18" charset="0"/>
              </a:rPr>
              <a:t>x </a:t>
            </a:r>
            <a:r>
              <a:rPr lang="en-US" sz="2000">
                <a:latin typeface="Book Antiqua" panose="02040602050305030304" pitchFamily="18" charset="0"/>
              </a:rPr>
              <a:t>+ </a:t>
            </a:r>
            <a:r>
              <a:rPr lang="en-US" sz="2000" i="1">
                <a:latin typeface="Book Antiqua" panose="02040602050305030304" pitchFamily="18" charset="0"/>
              </a:rPr>
              <a:t>v.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 i="1">
                <a:latin typeface="Book Antiqua" panose="02040602050305030304" pitchFamily="18" charset="0"/>
              </a:rPr>
              <a:t>	Exemplo:</a:t>
            </a:r>
            <a:r>
              <a:rPr lang="en-US" sz="2000">
                <a:latin typeface="Book Antiqua" panose="02040602050305030304" pitchFamily="18" charset="0"/>
              </a:rPr>
              <a:t>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>
                <a:latin typeface="Book Antiqua" panose="02040602050305030304" pitchFamily="18" charset="0"/>
              </a:rPr>
              <a:t>=(1, 2, 3, 4, 5, 1),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>
                <a:latin typeface="Book Antiqua" panose="02040602050305030304" pitchFamily="18" charset="0"/>
              </a:rPr>
              <a:t>={(1, 2), (2, 3)}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</a:rPr>
              <a:t>	com a primeira troca (1, 2), temos: x’=(2, 1, 3, 4, 5, 2)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</a:rPr>
              <a:t>	com a segunda troca (2, 3), temos x’=(3, 1, 2, 4, 5, 3)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Subtração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A diferença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 –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 é </a:t>
            </a:r>
            <a:r>
              <a:rPr lang="en-US" sz="1900">
                <a:latin typeface="Book Antiqua" panose="02040602050305030304" pitchFamily="18" charset="0"/>
              </a:rPr>
              <a:t>definida como a velocidade que deve ser</a:t>
            </a:r>
            <a:r>
              <a:rPr lang="en-US" sz="2000">
                <a:latin typeface="Book Antiqua" panose="02040602050305030304" pitchFamily="18" charset="0"/>
              </a:rPr>
              <a:t> </a:t>
            </a:r>
            <a:r>
              <a:rPr lang="en-US" sz="1900">
                <a:latin typeface="Book Antiqua" panose="02040602050305030304" pitchFamily="18" charset="0"/>
              </a:rPr>
              <a:t>aplicada</a:t>
            </a:r>
            <a:r>
              <a:rPr lang="en-US" sz="2000">
                <a:latin typeface="Book Antiqua" panose="02040602050305030304" pitchFamily="18" charset="0"/>
              </a:rPr>
              <a:t> na posição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 para obter a posição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. Quando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 = </a:t>
            </a:r>
            <a:r>
              <a:rPr lang="en-US" sz="2000" i="1">
                <a:latin typeface="Book Antiqua" panose="02040602050305030304" pitchFamily="18" charset="0"/>
              </a:rPr>
              <a:t>x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, temos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>
                <a:latin typeface="Book Antiqua" panose="02040602050305030304" pitchFamily="18" charset="0"/>
              </a:rPr>
              <a:t> = 0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Adição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O resultado da soma de duas velocidade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 +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 é a lista de transposições primeiro de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 i="1" baseline="-25000">
                <a:latin typeface="Book Antiqua" panose="02040602050305030304" pitchFamily="18" charset="0"/>
              </a:rPr>
              <a:t>i</a:t>
            </a:r>
            <a:r>
              <a:rPr lang="en-US" sz="2000">
                <a:latin typeface="Book Antiqua" panose="02040602050305030304" pitchFamily="18" charset="0"/>
              </a:rPr>
              <a:t>, depois de </a:t>
            </a:r>
            <a:r>
              <a:rPr lang="en-US" sz="2000" i="1">
                <a:latin typeface="Book Antiqua" panose="02040602050305030304" pitchFamily="18" charset="0"/>
              </a:rPr>
              <a:t>v</a:t>
            </a:r>
            <a:r>
              <a:rPr lang="en-US" sz="2000" i="1" baseline="-25000">
                <a:latin typeface="Book Antiqua" panose="02040602050305030304" pitchFamily="18" charset="0"/>
              </a:rPr>
              <a:t>j</a:t>
            </a:r>
            <a:r>
              <a:rPr lang="en-US" sz="2000">
                <a:latin typeface="Book Antiqua" panose="02040602050305030304" pitchFamily="18" charset="0"/>
              </a:rPr>
              <a:t>. </a:t>
            </a:r>
            <a:endParaRPr lang="en-US" sz="2000" i="1" baseline="-250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PSO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Elementos do algoritmo: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 smtClean="0">
                <a:latin typeface="Book Antiqua" panose="02040602050305030304" pitchFamily="18" charset="0"/>
              </a:rPr>
              <a:t>A </a:t>
            </a:r>
            <a:r>
              <a:rPr lang="pt-BR" sz="2000" smtClean="0">
                <a:latin typeface="Book Antiqua" panose="02040602050305030304" pitchFamily="18" charset="0"/>
              </a:rPr>
              <a:t>: população de </a:t>
            </a:r>
            <a:r>
              <a:rPr lang="pt-BR" sz="2000" i="1" smtClean="0">
                <a:latin typeface="Book Antiqua" panose="02040602050305030304" pitchFamily="18" charset="0"/>
              </a:rPr>
              <a:t>agentes</a:t>
            </a:r>
            <a:r>
              <a:rPr lang="pt-BR" sz="2000" smtClean="0">
                <a:latin typeface="Book Antiqua" panose="02040602050305030304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 smtClean="0">
                <a:latin typeface="Book Antiqua" panose="02040602050305030304" pitchFamily="18" charset="0"/>
              </a:rPr>
              <a:t>x</a:t>
            </a:r>
            <a:r>
              <a:rPr lang="pt-BR" sz="1800" i="1" baseline="-25000" smtClean="0">
                <a:latin typeface="Book Antiqua" panose="02040602050305030304" pitchFamily="18" charset="0"/>
              </a:rPr>
              <a:t>i</a:t>
            </a:r>
            <a:r>
              <a:rPr lang="pt-BR" sz="1800" i="1" smtClean="0">
                <a:latin typeface="Book Antiqua" panose="02040602050305030304" pitchFamily="18" charset="0"/>
              </a:rPr>
              <a:t> </a:t>
            </a:r>
            <a:r>
              <a:rPr lang="pt-BR" sz="2000" smtClean="0">
                <a:latin typeface="Book Antiqua" panose="02040602050305030304" pitchFamily="18" charset="0"/>
              </a:rPr>
              <a:t>: </a:t>
            </a:r>
            <a:r>
              <a:rPr lang="pt-BR" sz="2000" i="1" smtClean="0">
                <a:latin typeface="Book Antiqua" panose="02040602050305030304" pitchFamily="18" charset="0"/>
              </a:rPr>
              <a:t>posição</a:t>
            </a:r>
            <a:r>
              <a:rPr lang="pt-BR" sz="2000" smtClean="0">
                <a:latin typeface="Book Antiqua" panose="02040602050305030304" pitchFamily="18" charset="0"/>
              </a:rPr>
              <a:t> do agente </a:t>
            </a:r>
            <a:r>
              <a:rPr lang="pt-BR" sz="2000" i="1" smtClean="0">
                <a:latin typeface="Book Antiqua" panose="02040602050305030304" pitchFamily="18" charset="0"/>
              </a:rPr>
              <a:t>a</a:t>
            </a:r>
            <a:r>
              <a:rPr lang="pt-BR" sz="1800" i="1" baseline="-25000" smtClean="0">
                <a:latin typeface="Book Antiqua" panose="02040602050305030304" pitchFamily="18" charset="0"/>
              </a:rPr>
              <a:t>i</a:t>
            </a:r>
            <a:r>
              <a:rPr lang="pt-BR" sz="2000" smtClean="0">
                <a:latin typeface="Book Antiqua" panose="02040602050305030304" pitchFamily="18" charset="0"/>
              </a:rPr>
              <a:t> no espaço de soluções.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 smtClean="0">
                <a:latin typeface="Book Antiqua" panose="02040602050305030304" pitchFamily="18" charset="0"/>
              </a:rPr>
              <a:t>f </a:t>
            </a:r>
            <a:r>
              <a:rPr lang="pt-BR" sz="2000" smtClean="0">
                <a:latin typeface="Book Antiqua" panose="02040602050305030304" pitchFamily="18" charset="0"/>
              </a:rPr>
              <a:t>: função de avaliação.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 smtClean="0">
                <a:latin typeface="Book Antiqua" panose="02040602050305030304" pitchFamily="18" charset="0"/>
              </a:rPr>
              <a:t>v</a:t>
            </a:r>
            <a:r>
              <a:rPr lang="pt-BR" sz="1800" i="1" baseline="-25000" smtClean="0">
                <a:latin typeface="Book Antiqua" panose="02040602050305030304" pitchFamily="18" charset="0"/>
              </a:rPr>
              <a:t>i</a:t>
            </a:r>
            <a:r>
              <a:rPr lang="pt-BR" sz="1800" i="1" smtClean="0">
                <a:latin typeface="Book Antiqua" panose="02040602050305030304" pitchFamily="18" charset="0"/>
              </a:rPr>
              <a:t> </a:t>
            </a:r>
            <a:r>
              <a:rPr lang="pt-BR" sz="2000" smtClean="0">
                <a:latin typeface="Book Antiqua" panose="02040602050305030304" pitchFamily="18" charset="0"/>
              </a:rPr>
              <a:t>: velocidade do agente </a:t>
            </a:r>
            <a:r>
              <a:rPr lang="pt-BR" sz="2000" i="1" smtClean="0">
                <a:latin typeface="Book Antiqua" panose="02040602050305030304" pitchFamily="18" charset="0"/>
              </a:rPr>
              <a:t>a</a:t>
            </a:r>
            <a:r>
              <a:rPr lang="pt-BR" sz="1800" i="1" baseline="-25000" smtClean="0">
                <a:latin typeface="Book Antiqua" panose="02040602050305030304" pitchFamily="18" charset="0"/>
              </a:rPr>
              <a:t>i</a:t>
            </a:r>
            <a:r>
              <a:rPr lang="pt-BR" sz="2000" smtClean="0">
                <a:latin typeface="Book Antiqua" panose="02040602050305030304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 smtClean="0">
                <a:latin typeface="Book Antiqua" panose="02040602050305030304" pitchFamily="18" charset="0"/>
              </a:rPr>
              <a:t>V(a</a:t>
            </a:r>
            <a:r>
              <a:rPr lang="pt-BR" sz="1800" i="1" baseline="-25000" smtClean="0">
                <a:latin typeface="Book Antiqua" panose="02040602050305030304" pitchFamily="18" charset="0"/>
              </a:rPr>
              <a:t>i</a:t>
            </a:r>
            <a:r>
              <a:rPr lang="pt-BR" sz="2000" i="1" smtClean="0">
                <a:latin typeface="Book Antiqua" panose="02040602050305030304" pitchFamily="18" charset="0"/>
              </a:rPr>
              <a:t>) </a:t>
            </a:r>
            <a:r>
              <a:rPr lang="pt-BR" sz="2000" smtClean="0">
                <a:latin typeface="Book Antiqua" panose="02040602050305030304" pitchFamily="18" charset="0"/>
              </a:rPr>
              <a:t>: conjunto </a:t>
            </a:r>
            <a:r>
              <a:rPr lang="pt-BR" sz="2000" b="1" smtClean="0">
                <a:latin typeface="Book Antiqua" panose="02040602050305030304" pitchFamily="18" charset="0"/>
              </a:rPr>
              <a:t>fixo</a:t>
            </a:r>
            <a:r>
              <a:rPr lang="pt-BR" sz="2000" smtClean="0">
                <a:latin typeface="Book Antiqua" panose="02040602050305030304" pitchFamily="18" charset="0"/>
              </a:rPr>
              <a:t> de </a:t>
            </a:r>
            <a:r>
              <a:rPr lang="pt-BR" sz="2000" i="1" smtClean="0">
                <a:solidFill>
                  <a:srgbClr val="0000FF"/>
                </a:solidFill>
                <a:latin typeface="Book Antiqua" panose="02040602050305030304" pitchFamily="18" charset="0"/>
              </a:rPr>
              <a:t>vizinhos</a:t>
            </a:r>
            <a:r>
              <a:rPr lang="pt-BR" sz="2000" smtClean="0">
                <a:latin typeface="Book Antiqua" panose="02040602050305030304" pitchFamily="18" charset="0"/>
              </a:rPr>
              <a:t> do agente </a:t>
            </a:r>
            <a:r>
              <a:rPr lang="pt-BR" sz="2000" i="1" smtClean="0">
                <a:latin typeface="Book Antiqua" panose="02040602050305030304" pitchFamily="18" charset="0"/>
              </a:rPr>
              <a:t>a</a:t>
            </a:r>
            <a:r>
              <a:rPr lang="pt-BR" sz="1800" i="1" baseline="-25000" smtClean="0">
                <a:latin typeface="Book Antiqua" panose="02040602050305030304" pitchFamily="18" charset="0"/>
              </a:rPr>
              <a:t>i</a:t>
            </a:r>
            <a:r>
              <a:rPr lang="pt-BR" sz="2000" smtClean="0">
                <a:latin typeface="Book Antiqua" panose="02040602050305030304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Book Antiqua" panose="02040602050305030304" pitchFamily="18" charset="0"/>
              </a:rPr>
              <a:t>Todos os agentes estão conectados, direta ou indiretamente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68313" y="225425"/>
            <a:ext cx="85074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Book Antiqua" panose="02040602050305030304" pitchFamily="18" charset="0"/>
              </a:rPr>
              <a:t>Multiplicação de escalar por vetor</a:t>
            </a:r>
            <a:endParaRPr lang="en-US" sz="2400" i="1">
              <a:latin typeface="Book Antiqua" panose="02040602050305030304" pitchFamily="18" charset="0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quando </a:t>
            </a:r>
            <a:r>
              <a:rPr lang="en-US" sz="2000" i="1">
                <a:latin typeface="Book Antiqua" panose="02040602050305030304" pitchFamily="18" charset="0"/>
              </a:rPr>
              <a:t>c</a:t>
            </a:r>
            <a:r>
              <a:rPr lang="en-US" sz="2000">
                <a:latin typeface="Book Antiqua" panose="02040602050305030304" pitchFamily="18" charset="0"/>
              </a:rPr>
              <a:t> = 0, temos </a:t>
            </a:r>
            <a:r>
              <a:rPr lang="en-US" sz="2000" i="1">
                <a:latin typeface="Book Antiqua" panose="02040602050305030304" pitchFamily="18" charset="0"/>
              </a:rPr>
              <a:t>cv </a:t>
            </a:r>
            <a:r>
              <a:rPr lang="en-US" sz="2000">
                <a:latin typeface="Book Antiqua" panose="02040602050305030304" pitchFamily="18" charset="0"/>
              </a:rPr>
              <a:t>=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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quando c 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 [0, 1], trunca-se v.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	Exemplo: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	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 = 0,6; e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v 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= {(1, 2), (3, 5), (17, 23), (7, 3), (8, 19)}</a:t>
            </a:r>
          </a:p>
          <a:p>
            <a:pPr lvl="1" eaLnBrk="1" hangingPunct="1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	logo,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cv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 = {(1, 2), (3, 5), (17, 23)}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Book Antiqua" panose="02040602050305030304" pitchFamily="18" charset="0"/>
              </a:rPr>
              <a:t>quando </a:t>
            </a:r>
            <a:r>
              <a:rPr lang="en-US" sz="2000" i="1">
                <a:latin typeface="Book Antiqua" panose="02040602050305030304" pitchFamily="18" charset="0"/>
              </a:rPr>
              <a:t>c</a:t>
            </a:r>
            <a:r>
              <a:rPr lang="en-US" sz="2000">
                <a:latin typeface="Book Antiqua" panose="02040602050305030304" pitchFamily="18" charset="0"/>
              </a:rPr>
              <a:t> &gt; 1, defina </a:t>
            </a:r>
            <a:r>
              <a:rPr lang="en-US" sz="2000" i="1">
                <a:latin typeface="Book Antiqua" panose="02040602050305030304" pitchFamily="18" charset="0"/>
              </a:rPr>
              <a:t>c</a:t>
            </a:r>
            <a:r>
              <a:rPr lang="en-US" sz="2000">
                <a:latin typeface="Book Antiqua" panose="02040602050305030304" pitchFamily="18" charset="0"/>
              </a:rPr>
              <a:t> = </a:t>
            </a:r>
            <a:r>
              <a:rPr lang="en-US" sz="2000" i="1">
                <a:latin typeface="Book Antiqua" panose="02040602050305030304" pitchFamily="18" charset="0"/>
              </a:rPr>
              <a:t>k</a:t>
            </a:r>
            <a:r>
              <a:rPr lang="en-US" sz="2000">
                <a:latin typeface="Book Antiqua" panose="02040602050305030304" pitchFamily="18" charset="0"/>
              </a:rPr>
              <a:t> + </a:t>
            </a:r>
            <a:r>
              <a:rPr lang="en-US" sz="2000" i="1">
                <a:latin typeface="Book Antiqua" panose="02040602050305030304" pitchFamily="18" charset="0"/>
              </a:rPr>
              <a:t>c</a:t>
            </a:r>
            <a:r>
              <a:rPr lang="en-US" sz="2000">
                <a:latin typeface="Book Antiqua" panose="02040602050305030304" pitchFamily="18" charset="0"/>
              </a:rPr>
              <a:t>’, onde </a:t>
            </a:r>
            <a:r>
              <a:rPr lang="en-US" sz="2000" i="1">
                <a:latin typeface="Book Antiqua" panose="02040602050305030304" pitchFamily="18" charset="0"/>
              </a:rPr>
              <a:t>k</a:t>
            </a:r>
            <a:r>
              <a:rPr lang="en-US" sz="2000">
                <a:latin typeface="Book Antiqua" panose="02040602050305030304" pitchFamily="18" charset="0"/>
              </a:rPr>
              <a:t> 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 N, e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’ [0, 1].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	logo,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cv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 = </a:t>
            </a:r>
            <a:r>
              <a:rPr lang="en-US" sz="2000" b="1" i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v </a:t>
            </a: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+ </a:t>
            </a:r>
            <a:r>
              <a:rPr lang="en-US" sz="2000" b="1" i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v </a:t>
            </a: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+…+ </a:t>
            </a:r>
            <a:r>
              <a:rPr lang="en-US" sz="2000" b="1" i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v</a:t>
            </a:r>
            <a:r>
              <a:rPr lang="en-US" sz="2000" b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+ 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c</a:t>
            </a:r>
            <a:r>
              <a:rPr lang="en-US" sz="2000">
                <a:latin typeface="Book Antiqua" panose="02040602050305030304" pitchFamily="18" charset="0"/>
                <a:sym typeface="Symbol" panose="05050102010706020507" pitchFamily="18" charset="2"/>
              </a:rPr>
              <a:t>’</a:t>
            </a:r>
            <a:r>
              <a:rPr lang="en-US" sz="2000" i="1">
                <a:latin typeface="Book Antiqua" panose="02040602050305030304" pitchFamily="18" charset="0"/>
                <a:sym typeface="Symbol" panose="05050102010706020507" pitchFamily="18" charset="2"/>
              </a:rPr>
              <a:t>v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600" i="1">
                <a:latin typeface="Book Antiqua" panose="02040602050305030304" pitchFamily="18" charset="0"/>
                <a:sym typeface="Symbol" panose="05050102010706020507" pitchFamily="18" charset="2"/>
              </a:rPr>
              <a:t>			          </a:t>
            </a:r>
            <a:r>
              <a:rPr lang="en-US" sz="1600" i="1">
                <a:solidFill>
                  <a:srgbClr val="0000FF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k vezes</a:t>
            </a:r>
            <a:endParaRPr lang="en-US" sz="1600" i="1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03238" y="3897313"/>
            <a:ext cx="7775575" cy="83185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v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= wv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+ </a:t>
            </a:r>
            <a:r>
              <a:rPr lang="el-G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η</a:t>
            </a:r>
            <a:r>
              <a:rPr lang="pt-BR" sz="2400" b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1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.rand().(pbest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- x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) + </a:t>
            </a:r>
            <a:r>
              <a:rPr lang="el-G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η</a:t>
            </a:r>
            <a:r>
              <a:rPr lang="pt-BR" sz="2400" b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2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.rand().(pgbest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- x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)</a:t>
            </a:r>
          </a:p>
          <a:p>
            <a:pPr lvl="1" algn="ctr" eaLnBrk="1" hangingPunct="1"/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x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= x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anose="02040602050305030304" pitchFamily="18" charset="0"/>
              </a:rPr>
              <a:t> + v</a:t>
            </a:r>
            <a:r>
              <a:rPr lang="pt-BR" sz="2400" b="1" i="1" baseline="-25000">
                <a:solidFill>
                  <a:srgbClr val="0000FF"/>
                </a:solidFill>
                <a:latin typeface="Book Antiqua" panose="02040602050305030304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8050"/>
            <a:ext cx="9509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11188" y="1773238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A combinação dos vetores </a:t>
            </a:r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pbest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pgbest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lbest 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e </a:t>
            </a:r>
            <a:r>
              <a:rPr lang="en-US" sz="2400" i="1">
                <a:latin typeface="Book Antiqua" panose="02040602050305030304" pitchFamily="18" charset="0"/>
                <a:cs typeface="Arial" panose="020B0604020202020204" pitchFamily="34" charset="0"/>
              </a:rPr>
              <a:t>nbest </a:t>
            </a:r>
            <a:r>
              <a:rPr lang="en-US" sz="2400">
                <a:latin typeface="Book Antiqua" panose="02040602050305030304" pitchFamily="18" charset="0"/>
                <a:cs typeface="Arial" panose="020B0604020202020204" pitchFamily="34" charset="0"/>
              </a:rPr>
              <a:t>direciona uma partícula para melhores posições do que um PSO padrão.</a:t>
            </a:r>
            <a:endParaRPr lang="fr-FR" sz="240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V="1">
            <a:off x="1143000" y="4213225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93750" y="3767138"/>
            <a:ext cx="658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pbest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403350" y="5432425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371850" y="5224463"/>
            <a:ext cx="77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pgbest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1174750" y="42132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289300" y="42132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1327150" y="4213225"/>
            <a:ext cx="1905000" cy="1066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600200" y="3562350"/>
            <a:ext cx="157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latin typeface="Book Antiqua" panose="02040602050305030304" pitchFamily="18" charset="0"/>
                <a:cs typeface="Arial" panose="020B0604020202020204" pitchFamily="34" charset="0"/>
              </a:rPr>
              <a:t>PSO padrão</a:t>
            </a:r>
            <a:endParaRPr lang="fr-FR" sz="2000" b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48140" name="Picture 12" descr="b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9509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5562600" y="4191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213350" y="3744913"/>
            <a:ext cx="658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pbest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822950" y="5410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791450" y="5202238"/>
            <a:ext cx="77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pgbest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5638800" y="5875338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486400" y="6419850"/>
            <a:ext cx="67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nbest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715000" y="5722938"/>
            <a:ext cx="762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324600" y="6419850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latin typeface="Book Antiqua" panose="02040602050305030304" pitchFamily="18" charset="0"/>
                <a:cs typeface="Arial" panose="020B0604020202020204" pitchFamily="34" charset="0"/>
              </a:rPr>
              <a:t>lbest</a:t>
            </a:r>
            <a:endParaRPr lang="fr-FR" i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791200" y="5570538"/>
            <a:ext cx="2286000" cy="762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048375" y="3438525"/>
            <a:ext cx="2425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Book Antiqua" panose="02040602050305030304" pitchFamily="18" charset="0"/>
                <a:cs typeface="Arial" panose="020B0604020202020204" pitchFamily="34" charset="0"/>
              </a:rPr>
              <a:t>PSO com múltiplas</a:t>
            </a:r>
          </a:p>
          <a:p>
            <a:pPr algn="ctr" eaLnBrk="1" hangingPunct="1"/>
            <a:r>
              <a:rPr lang="en-US" sz="2000" b="1">
                <a:latin typeface="Book Antiqua" panose="02040602050305030304" pitchFamily="18" charset="0"/>
                <a:cs typeface="Arial" panose="020B0604020202020204" pitchFamily="34" charset="0"/>
              </a:rPr>
              <a:t>estruturas sociais</a:t>
            </a:r>
            <a:endParaRPr lang="fr-FR" sz="2000" b="1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Book Antiqua" panose="02040602050305030304" pitchFamily="18" charset="0"/>
              </a:rPr>
              <a:t>PSO com estruturas de múltiplos grupos sociais </a:t>
            </a:r>
            <a:r>
              <a:rPr lang="en-US" sz="2000" smtClean="0">
                <a:latin typeface="Book Antiqua" panose="02040602050305030304" pitchFamily="18" charset="0"/>
              </a:rPr>
              <a:t>[</a:t>
            </a:r>
            <a:r>
              <a:rPr lang="en-US" altLang="zh-CN" sz="2000" smtClean="0">
                <a:latin typeface="Book Antiqua" panose="02040602050305030304" pitchFamily="18" charset="0"/>
                <a:ea typeface="SimSun" panose="02010600030101010101" pitchFamily="2" charset="-122"/>
              </a:rPr>
              <a:t>Pongchairerks, Kachitvichyanukul, 2006]</a:t>
            </a:r>
            <a:br>
              <a:rPr lang="en-US" altLang="zh-CN" sz="2000" smtClean="0">
                <a:latin typeface="Book Antiqua" panose="02040602050305030304" pitchFamily="18" charset="0"/>
                <a:ea typeface="SimSun" panose="02010600030101010101" pitchFamily="2" charset="-122"/>
              </a:rPr>
            </a:br>
            <a:endParaRPr lang="en-US" sz="2000" smtClean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138237"/>
          </a:xfrm>
        </p:spPr>
        <p:txBody>
          <a:bodyPr/>
          <a:lstStyle/>
          <a:p>
            <a:pPr eaLnBrk="1" hangingPunct="1"/>
            <a:r>
              <a:rPr lang="es-ES" sz="4000" smtClean="0">
                <a:latin typeface="Book Antiqua" panose="02040602050305030304" pitchFamily="18" charset="0"/>
              </a:rPr>
              <a:t>Mais aplicações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9672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PSO trata-se de uma técnica atrativa, porque é: 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computacionamente “barata”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robusta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simples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Outras aplicações: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Controle de veículos por controle remoto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Controle para detectar e eliminar tumores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O filme da Disney “O Rei Leão” foi o primeiro a usar tecnologia de nuvem de partículas para fazer a cena da debandada de pássaros. O filme da New Line Cinema “O Senhor dos Anéis” também utilizou técnicas semelhantes nas cenas de batalhas. </a:t>
            </a:r>
          </a:p>
          <a:p>
            <a:pPr lvl="1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Réplica de dados em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Otimização Nuvem de Partículas</a:t>
            </a:r>
            <a:endParaRPr lang="en-US" sz="4000" smtClean="0"/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dirty="0" smtClean="0"/>
              <a:t> </a:t>
            </a:r>
            <a:r>
              <a:rPr lang="pt-BR" sz="2800" dirty="0" smtClean="0"/>
              <a:t>Vantagens</a:t>
            </a:r>
          </a:p>
          <a:p>
            <a:pPr lvl="1" eaLnBrk="1" hangingPunct="1"/>
            <a:r>
              <a:rPr lang="pt-BR" sz="2400" dirty="0" smtClean="0"/>
              <a:t>Insensível a mudança de escala das variáveis;</a:t>
            </a:r>
          </a:p>
          <a:p>
            <a:pPr lvl="1" eaLnBrk="1" hangingPunct="1"/>
            <a:r>
              <a:rPr lang="pt-BR" sz="2400" dirty="0" smtClean="0"/>
              <a:t>Implementação simples;</a:t>
            </a:r>
          </a:p>
          <a:p>
            <a:pPr lvl="1" eaLnBrk="1" hangingPunct="1"/>
            <a:r>
              <a:rPr lang="pt-BR" sz="2400" dirty="0" smtClean="0"/>
              <a:t>Adaptável a computadores paralelos;</a:t>
            </a:r>
          </a:p>
          <a:p>
            <a:pPr lvl="1" eaLnBrk="1" hangingPunct="1"/>
            <a:r>
              <a:rPr lang="pt-BR" sz="2400" dirty="0" smtClean="0"/>
              <a:t>Não requer cálculo de derivadas;</a:t>
            </a:r>
          </a:p>
          <a:p>
            <a:pPr lvl="1" eaLnBrk="1" hangingPunct="1"/>
            <a:r>
              <a:rPr lang="pt-BR" sz="2400" dirty="0" smtClean="0"/>
              <a:t>Poucos parâmetros para serem definidos pelo usuário;</a:t>
            </a:r>
          </a:p>
          <a:p>
            <a:pPr lvl="1" eaLnBrk="1" hangingPunct="1"/>
            <a:r>
              <a:rPr lang="pt-BR" sz="2400" dirty="0" smtClean="0"/>
              <a:t>Bom para encontrar o mínimo global;</a:t>
            </a:r>
          </a:p>
          <a:p>
            <a:pPr eaLnBrk="1" hangingPunct="1"/>
            <a:r>
              <a:rPr lang="pt-BR" sz="2800" dirty="0" smtClean="0"/>
              <a:t>Desvantagens</a:t>
            </a:r>
          </a:p>
          <a:p>
            <a:pPr lvl="1" eaLnBrk="1" hangingPunct="1"/>
            <a:r>
              <a:rPr lang="pt-BR" sz="2400" dirty="0" smtClean="0"/>
              <a:t>Rápido para localizar a bacia de atração das boas soluções, mas lento no ajuste fino da solução (como nos algoritmos genéticos).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7338" y="44450"/>
            <a:ext cx="8856662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Baseia-se no comportamento social dos pássaros em revoadas, cardumes de peixes e enxames de abelhas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Algoritmicamente, tem-se um conjunto de partículas que percorrem o espaço de busca apresentando comportamentos aleatórios em relação à individualidade e à sociabilidade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A individualidade de uma partícula está relacionada à ênfase dada, em seus movimentos, à melhor solução já encontrada por ela mesma, enquanto sua sociabilidade reflete o grau de importância dado por ela à melhor solução já encontrada por seus vizinhos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O conceito de vizinhança em </a:t>
            </a:r>
            <a:r>
              <a:rPr lang="pt-BR" sz="2400" i="1">
                <a:latin typeface="Book Antiqua" panose="02040602050305030304" pitchFamily="18" charset="0"/>
              </a:rPr>
              <a:t>PSO</a:t>
            </a:r>
            <a:r>
              <a:rPr lang="pt-BR" sz="2400">
                <a:latin typeface="Book Antiqua" panose="02040602050305030304" pitchFamily="18" charset="0"/>
              </a:rPr>
              <a:t> não é o mesmo utilizado pelas meta-heurísticas de busca por entornos, pois cada partícula, associada a uma solução que evolui, é vizinha de um conjunto de partículas que nunca é alterado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>
                <a:latin typeface="Book Antiqua" panose="02040602050305030304" pitchFamily="18" charset="0"/>
              </a:rPr>
              <a:t> A estrutura de vizinhanças é construída de forma que os progressos obtidos em cada região tenham influência, potencialmente, em todas as partículas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>
                <a:latin typeface="Book Antiqua" panose="02040602050305030304" pitchFamily="18" charset="0"/>
              </a:rPr>
              <a:t>Aplicações de </a:t>
            </a:r>
            <a:r>
              <a:rPr lang="pt-BR" sz="4000" i="1" smtClean="0">
                <a:latin typeface="Book Antiqua" panose="02040602050305030304" pitchFamily="18" charset="0"/>
              </a:rPr>
              <a:t>PSO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marL="533400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Aplicações comuns: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Book Antiqua" panose="02040602050305030304" pitchFamily="18" charset="0"/>
              </a:rPr>
              <a:t>Evolução de redes neurais artificiais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Book Antiqua" panose="02040602050305030304" pitchFamily="18" charset="0"/>
              </a:rPr>
              <a:t>Extração de regras de RNAs</a:t>
            </a:r>
            <a:endParaRPr lang="en-US" sz="2000" smtClean="0">
              <a:latin typeface="Book Antiqua" panose="02040602050305030304" pitchFamily="18" charset="0"/>
            </a:endParaRP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Escalonamento de tarefas  (</a:t>
            </a:r>
            <a:r>
              <a:rPr lang="en-US" sz="2000" i="1" smtClean="0">
                <a:latin typeface="Book Antiqua" panose="02040602050305030304" pitchFamily="18" charset="0"/>
              </a:rPr>
              <a:t>Multi-objective Job shop scheduling</a:t>
            </a:r>
            <a:r>
              <a:rPr lang="en-US" sz="2000" smtClean="0">
                <a:latin typeface="Book Antiqua" panose="02040602050305030304" pitchFamily="18" charset="0"/>
              </a:rPr>
              <a:t>)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Roteamento de veículos (</a:t>
            </a:r>
            <a:r>
              <a:rPr lang="en-US" sz="2000" i="1" smtClean="0">
                <a:latin typeface="Book Antiqua" panose="02040602050305030304" pitchFamily="18" charset="0"/>
              </a:rPr>
              <a:t>Capacitated Vehicle Routing</a:t>
            </a:r>
            <a:r>
              <a:rPr lang="en-US" sz="2000" smtClean="0">
                <a:latin typeface="Book Antiqua" panose="02040602050305030304" pitchFamily="18" charset="0"/>
              </a:rPr>
              <a:t>)</a:t>
            </a:r>
            <a:endParaRPr lang="pt-BR" sz="2000" smtClean="0">
              <a:latin typeface="Book Antiqua" panose="02040602050305030304" pitchFamily="18" charset="0"/>
            </a:endParaRPr>
          </a:p>
          <a:p>
            <a:pPr marL="533400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Aplicação recente: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i="1" smtClean="0">
                <a:latin typeface="Book Antiqua" panose="02040602050305030304" pitchFamily="18" charset="0"/>
              </a:rPr>
              <a:t>Bandwidth Minimization Problem </a:t>
            </a:r>
            <a:r>
              <a:rPr lang="pt-BR" sz="2000" smtClean="0">
                <a:latin typeface="Book Antiqua" panose="02040602050305030304" pitchFamily="18" charset="0"/>
              </a:rPr>
              <a:t>- BMP (2003).</a:t>
            </a:r>
          </a:p>
          <a:p>
            <a:pPr marL="533400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Algumas aplicações recentes (2004):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Book Antiqua" panose="02040602050305030304" pitchFamily="18" charset="0"/>
              </a:rPr>
              <a:t>Caminho ótimo para operações de perfuração automatizadas.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Book Antiqua" panose="02040602050305030304" pitchFamily="18" charset="0"/>
              </a:rPr>
              <a:t>Mineração de dados para tarefas de classificação.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Book Antiqua" panose="02040602050305030304" pitchFamily="18" charset="0"/>
              </a:rPr>
              <a:t>Posicionamento de bases em computação móvel.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Book Antiqua" panose="02040602050305030304" pitchFamily="18" charset="0"/>
              </a:rPr>
              <a:t>Aproximação poligonal ótima de curvas digitais.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para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16075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alignmen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4863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ohesion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72063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35375" y="1616075"/>
            <a:ext cx="435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ook Antiqua" panose="02040602050305030304" pitchFamily="18" charset="0"/>
                <a:cs typeface="Angsana New" panose="02020603050405020304" pitchFamily="18" charset="-34"/>
              </a:rPr>
              <a:t>Separação</a:t>
            </a:r>
            <a:r>
              <a:rPr lang="th-TH" sz="2400">
                <a:latin typeface="Book Antiqua" panose="02040602050305030304" pitchFamily="18" charset="0"/>
                <a:cs typeface="Angsana New" panose="02020603050405020304" pitchFamily="18" charset="-34"/>
              </a:rPr>
              <a:t>: </a:t>
            </a:r>
            <a:r>
              <a:rPr lang="pt-BR" sz="2400">
                <a:latin typeface="Book Antiqua" panose="02040602050305030304" pitchFamily="18" charset="0"/>
                <a:cs typeface="Angsana New" panose="02020603050405020304" pitchFamily="18" charset="-34"/>
              </a:rPr>
              <a:t>usada para evitar aglomerações de partículas</a:t>
            </a:r>
            <a:endParaRPr lang="th-TH" sz="240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35375" y="3344863"/>
            <a:ext cx="4537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Book Antiqua" panose="02040602050305030304" pitchFamily="18" charset="0"/>
                <a:cs typeface="Angsana New" panose="02020603050405020304" pitchFamily="18" charset="-34"/>
              </a:rPr>
              <a:t>Alinhamento</a:t>
            </a:r>
            <a:r>
              <a:rPr lang="th-TH" sz="2400">
                <a:latin typeface="Book Antiqua" panose="02040602050305030304" pitchFamily="18" charset="0"/>
                <a:cs typeface="Angsana New" panose="02020603050405020304" pitchFamily="18" charset="-34"/>
              </a:rPr>
              <a:t>: </a:t>
            </a:r>
            <a:r>
              <a:rPr lang="pt-BR" sz="2400">
                <a:latin typeface="Book Antiqua" panose="02040602050305030304" pitchFamily="18" charset="0"/>
                <a:cs typeface="Angsana New" panose="02020603050405020304" pitchFamily="18" charset="-34"/>
              </a:rPr>
              <a:t>encaminhar a busca para a partícula “representante” do grupo</a:t>
            </a:r>
            <a:endParaRPr lang="th-TH" sz="240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635375" y="5072063"/>
            <a:ext cx="4176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ook Antiqua" panose="02040602050305030304" pitchFamily="18" charset="0"/>
                <a:cs typeface="Angsana New" panose="02020603050405020304" pitchFamily="18" charset="-34"/>
              </a:rPr>
              <a:t>Coesão</a:t>
            </a:r>
            <a:r>
              <a:rPr lang="th-TH" sz="2400">
                <a:latin typeface="Book Antiqua" panose="02040602050305030304" pitchFamily="18" charset="0"/>
                <a:cs typeface="Angsana New" panose="02020603050405020304" pitchFamily="18" charset="-34"/>
              </a:rPr>
              <a:t>: </a:t>
            </a:r>
            <a:r>
              <a:rPr lang="pt-BR" sz="2400">
                <a:latin typeface="Book Antiqua" panose="02040602050305030304" pitchFamily="18" charset="0"/>
                <a:cs typeface="Angsana New" panose="02020603050405020304" pitchFamily="18" charset="-34"/>
              </a:rPr>
              <a:t>uma partícula movimenta-se na “média” dos seus vizinhos</a:t>
            </a:r>
            <a:endParaRPr lang="th-TH" sz="240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anose="02040602050305030304" pitchFamily="18" charset="0"/>
              </a:rPr>
              <a:t>Imitando a natureza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87338" y="333375"/>
            <a:ext cx="8605837" cy="6191250"/>
          </a:xfrm>
          <a:noFill/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PSO é um método baseado em população, como o Algoritmo Genético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pt-BR" sz="2400" smtClean="0">
                <a:latin typeface="Book Antiqua" panose="02040602050305030304" pitchFamily="18" charset="0"/>
              </a:rPr>
              <a:t>Entretanto, o conceito básico é cooperação em vez da rivalidade </a:t>
            </a:r>
            <a:endParaRPr lang="en-US" sz="2400" smtClean="0">
              <a:latin typeface="Book Antiqua" panose="02040602050305030304" pitchFamily="18" charset="0"/>
            </a:endParaRP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Apesar da semelhança com AG, esta técnica não usa operadores genéticos (crossover, mutação, etc) 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Uma partícula movimenta-se com velocidade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Usando a própria experiência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000" smtClean="0">
                <a:latin typeface="Book Antiqua" panose="02040602050305030304" pitchFamily="18" charset="0"/>
              </a:rPr>
              <a:t>Além da experiência de todas as partículas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A idéia é similar ao bando de pássaros (ou cardume de peixes ou enxame de abelhas) procurando comida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Habilidade de troca de informações entre vizinhos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Habilidade de memorizar uma posição anterior</a:t>
            </a:r>
          </a:p>
          <a:p>
            <a:pPr marL="609600" indent="-6096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n-US" sz="2400" smtClean="0">
                <a:latin typeface="Book Antiqua" panose="02040602050305030304" pitchFamily="18" charset="0"/>
              </a:rPr>
              <a:t>Habilidade de usar informações para tomada de decisões</a:t>
            </a:r>
            <a:endParaRPr lang="th-TH" sz="2400" smtClean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Tm="18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FFFFFF"/>
      </a:dk1>
      <a:lt1>
        <a:sysClr val="window" lastClr="000000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1354</Words>
  <Application>Microsoft Office PowerPoint</Application>
  <PresentationFormat>Apresentação na tela (4:3)</PresentationFormat>
  <Paragraphs>224</Paragraphs>
  <Slides>42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3" baseType="lpstr">
      <vt:lpstr>SimSun</vt:lpstr>
      <vt:lpstr>Angsana New</vt:lpstr>
      <vt:lpstr>Arial</vt:lpstr>
      <vt:lpstr>Book Antiqua</vt:lpstr>
      <vt:lpstr>IrisUPC</vt:lpstr>
      <vt:lpstr>Symbol</vt:lpstr>
      <vt:lpstr>Trebuchet MS</vt:lpstr>
      <vt:lpstr>Wingdings</vt:lpstr>
      <vt:lpstr>Wingdings 3</vt:lpstr>
      <vt:lpstr>Facetado</vt:lpstr>
      <vt:lpstr>Equation</vt:lpstr>
      <vt:lpstr>Nuvem de Partículas PSO - Particle Swarm Optimization (1995)</vt:lpstr>
      <vt:lpstr>Otimização Nuvem de Partículas</vt:lpstr>
      <vt:lpstr>Otimização Nuvem de Partículas</vt:lpstr>
      <vt:lpstr>PSO</vt:lpstr>
      <vt:lpstr>Otimização Nuvem de Partículas</vt:lpstr>
      <vt:lpstr>Apresentação do PowerPoint</vt:lpstr>
      <vt:lpstr>Aplicações de PSO</vt:lpstr>
      <vt:lpstr>Imitando a natureza</vt:lpstr>
      <vt:lpstr>Apresentação do PowerPoint</vt:lpstr>
      <vt:lpstr>Notação</vt:lpstr>
      <vt:lpstr>Notação</vt:lpstr>
      <vt:lpstr>Atualização da velocidade</vt:lpstr>
      <vt:lpstr>Idéia básica: comportamento cognitivo</vt:lpstr>
      <vt:lpstr>Idéia básica: comportamento social</vt:lpstr>
      <vt:lpstr>Atualização de velocidade e posição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Melhoramentos e Variantes</vt:lpstr>
      <vt:lpstr>Apresentação do PowerPoint</vt:lpstr>
      <vt:lpstr>Fator de Constrição</vt:lpstr>
      <vt:lpstr>Apresentação do PowerPoint</vt:lpstr>
      <vt:lpstr>Modelos com Vizinhanças</vt:lpstr>
      <vt:lpstr>Apresentação do PowerPoint</vt:lpstr>
      <vt:lpstr>Apresentação do PowerPoint</vt:lpstr>
      <vt:lpstr>Apresentação do PowerPoint</vt:lpstr>
      <vt:lpstr>Armadilhas da técnica PSO</vt:lpstr>
      <vt:lpstr>Apresentação do PowerPoint</vt:lpstr>
      <vt:lpstr>Apresentação do PowerPoint</vt:lpstr>
      <vt:lpstr>Apresentação do PowerPoint</vt:lpstr>
      <vt:lpstr>Restrições da técnica</vt:lpstr>
      <vt:lpstr>Principais elementos</vt:lpstr>
      <vt:lpstr>Apresentação do PowerPoint</vt:lpstr>
      <vt:lpstr>Apresentação do PowerPoint</vt:lpstr>
      <vt:lpstr>Adaptações da PSO para o PCV  [M. Clerc, 2004; T. R. Machado e H. S. Lopes, 2005]</vt:lpstr>
      <vt:lpstr>Apresentação do PowerPoint</vt:lpstr>
      <vt:lpstr>Apresentação do PowerPoint</vt:lpstr>
      <vt:lpstr>PSO com estruturas de múltiplos grupos sociais [Pongchairerks, Kachitvichyanukul, 2006] </vt:lpstr>
      <vt:lpstr>Mais aplicações</vt:lpstr>
    </vt:vector>
  </TitlesOfParts>
  <Company>ufpr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monge2</dc:creator>
  <cp:lastModifiedBy>Jorge Sanchez</cp:lastModifiedBy>
  <cp:revision>29</cp:revision>
  <dcterms:created xsi:type="dcterms:W3CDTF">2009-03-16T20:31:25Z</dcterms:created>
  <dcterms:modified xsi:type="dcterms:W3CDTF">2014-02-20T20:06:52Z</dcterms:modified>
</cp:coreProperties>
</file>