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handoutMasterIdLst>
    <p:handoutMasterId r:id="rId61"/>
  </p:handoutMasterIdLst>
  <p:sldIdLst>
    <p:sldId id="1237" r:id="rId2"/>
    <p:sldId id="1081" r:id="rId3"/>
    <p:sldId id="1188" r:id="rId4"/>
    <p:sldId id="1057" r:id="rId5"/>
    <p:sldId id="1104" r:id="rId6"/>
    <p:sldId id="1270" r:id="rId7"/>
    <p:sldId id="1193" r:id="rId8"/>
    <p:sldId id="1268" r:id="rId9"/>
    <p:sldId id="1150" r:id="rId10"/>
    <p:sldId id="1238" r:id="rId11"/>
    <p:sldId id="1239" r:id="rId12"/>
    <p:sldId id="1099" r:id="rId13"/>
    <p:sldId id="877" r:id="rId14"/>
    <p:sldId id="1127" r:id="rId15"/>
    <p:sldId id="1113" r:id="rId16"/>
    <p:sldId id="1114" r:id="rId17"/>
    <p:sldId id="1115" r:id="rId18"/>
    <p:sldId id="1116" r:id="rId19"/>
    <p:sldId id="1118" r:id="rId20"/>
    <p:sldId id="1011" r:id="rId21"/>
    <p:sldId id="1262" r:id="rId22"/>
    <p:sldId id="1128" r:id="rId23"/>
    <p:sldId id="1129" r:id="rId24"/>
    <p:sldId id="1240" r:id="rId25"/>
    <p:sldId id="1241" r:id="rId26"/>
    <p:sldId id="1184" r:id="rId27"/>
    <p:sldId id="1152" r:id="rId28"/>
    <p:sldId id="1254" r:id="rId29"/>
    <p:sldId id="1255" r:id="rId30"/>
    <p:sldId id="1168" r:id="rId31"/>
    <p:sldId id="1236" r:id="rId32"/>
    <p:sldId id="1218" r:id="rId33"/>
    <p:sldId id="1190" r:id="rId34"/>
    <p:sldId id="1153" r:id="rId35"/>
    <p:sldId id="1192" r:id="rId36"/>
    <p:sldId id="1245" r:id="rId37"/>
    <p:sldId id="1277" r:id="rId38"/>
    <p:sldId id="1250" r:id="rId39"/>
    <p:sldId id="1248" r:id="rId40"/>
    <p:sldId id="1157" r:id="rId41"/>
    <p:sldId id="1162" r:id="rId42"/>
    <p:sldId id="1130" r:id="rId43"/>
    <p:sldId id="1131" r:id="rId44"/>
    <p:sldId id="1179" r:id="rId45"/>
    <p:sldId id="1242" r:id="rId46"/>
    <p:sldId id="1177" r:id="rId47"/>
    <p:sldId id="1276" r:id="rId48"/>
    <p:sldId id="1269" r:id="rId49"/>
    <p:sldId id="1220" r:id="rId50"/>
    <p:sldId id="1176" r:id="rId51"/>
    <p:sldId id="1142" r:id="rId52"/>
    <p:sldId id="1143" r:id="rId53"/>
    <p:sldId id="1144" r:id="rId54"/>
    <p:sldId id="1222" r:id="rId55"/>
    <p:sldId id="1225" r:id="rId56"/>
    <p:sldId id="1221" r:id="rId57"/>
    <p:sldId id="1180" r:id="rId58"/>
    <p:sldId id="1107" r:id="rId59"/>
  </p:sldIdLst>
  <p:sldSz cx="9144000" cy="6858000" type="screen4x3"/>
  <p:notesSz cx="6794500" cy="9906000"/>
  <p:defaultTex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66FFCC"/>
    <a:srgbClr val="3333CC"/>
    <a:srgbClr val="0066CC"/>
    <a:srgbClr val="66FF99"/>
    <a:srgbClr val="FFFF00"/>
    <a:srgbClr val="99FF66"/>
    <a:srgbClr val="009900"/>
    <a:srgbClr val="FFCC6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1051" autoAdjust="0"/>
  </p:normalViewPr>
  <p:slideViewPr>
    <p:cSldViewPr>
      <p:cViewPr varScale="1">
        <p:scale>
          <a:sx n="64" d="100"/>
          <a:sy n="64" d="100"/>
        </p:scale>
        <p:origin x="1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hdr" sz="quarter"/>
          </p:nvPr>
        </p:nvSpPr>
        <p:spPr bwMode="auto">
          <a:xfrm>
            <a:off x="0" y="0"/>
            <a:ext cx="2944813" cy="495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309251" name="Rectangle 3"/>
          <p:cNvSpPr>
            <a:spLocks noGrp="1" noChangeArrowheads="1"/>
          </p:cNvSpPr>
          <p:nvPr>
            <p:ph type="dt" sz="quarter" idx="1"/>
          </p:nvPr>
        </p:nvSpPr>
        <p:spPr bwMode="auto">
          <a:xfrm>
            <a:off x="3848100" y="0"/>
            <a:ext cx="2944813" cy="495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309252" name="Rectangle 4"/>
          <p:cNvSpPr>
            <a:spLocks noGrp="1" noChangeArrowheads="1"/>
          </p:cNvSpPr>
          <p:nvPr>
            <p:ph type="ftr" sz="quarter" idx="2"/>
          </p:nvPr>
        </p:nvSpPr>
        <p:spPr bwMode="auto">
          <a:xfrm>
            <a:off x="0" y="9409113"/>
            <a:ext cx="2944813" cy="4953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309253" name="Rectangle 5"/>
          <p:cNvSpPr>
            <a:spLocks noGrp="1" noChangeArrowheads="1"/>
          </p:cNvSpPr>
          <p:nvPr>
            <p:ph type="sldNum" sz="quarter" idx="3"/>
          </p:nvPr>
        </p:nvSpPr>
        <p:spPr bwMode="auto">
          <a:xfrm>
            <a:off x="3848100" y="9409113"/>
            <a:ext cx="2944813" cy="4953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54A30309-4080-427F-A00A-BEE2D039C79D}" type="slidenum">
              <a:rPr lang="en-US"/>
              <a:pPr>
                <a:defRPr/>
              </a:pPr>
              <a:t>‹#›</a:t>
            </a:fld>
            <a:endParaRPr lang="en-US"/>
          </a:p>
        </p:txBody>
      </p:sp>
    </p:spTree>
    <p:extLst>
      <p:ext uri="{BB962C8B-B14F-4D97-AF65-F5344CB8AC3E}">
        <p14:creationId xmlns:p14="http://schemas.microsoft.com/office/powerpoint/2010/main" val="65155574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4813" cy="495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de-DE"/>
          </a:p>
        </p:txBody>
      </p:sp>
      <p:sp>
        <p:nvSpPr>
          <p:cNvPr id="12291" name="Rectangle 3"/>
          <p:cNvSpPr>
            <a:spLocks noGrp="1" noChangeArrowheads="1"/>
          </p:cNvSpPr>
          <p:nvPr>
            <p:ph type="dt" idx="1"/>
          </p:nvPr>
        </p:nvSpPr>
        <p:spPr bwMode="auto">
          <a:xfrm>
            <a:off x="3848100" y="0"/>
            <a:ext cx="2944813" cy="495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de-DE"/>
          </a:p>
        </p:txBody>
      </p:sp>
      <p:sp>
        <p:nvSpPr>
          <p:cNvPr id="65540"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79450" y="4705350"/>
            <a:ext cx="5435600" cy="44577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de-DE" noProof="0" smtClean="0"/>
              <a:t>Click to edit Master text styles</a:t>
            </a:r>
          </a:p>
          <a:p>
            <a:pPr lvl="1"/>
            <a:r>
              <a:rPr lang="de-DE" noProof="0" smtClean="0"/>
              <a:t>Second level</a:t>
            </a:r>
          </a:p>
          <a:p>
            <a:pPr lvl="2"/>
            <a:r>
              <a:rPr lang="de-DE" noProof="0" smtClean="0"/>
              <a:t>Third level</a:t>
            </a:r>
          </a:p>
          <a:p>
            <a:pPr lvl="3"/>
            <a:r>
              <a:rPr lang="de-DE" noProof="0" smtClean="0"/>
              <a:t>Fourth level</a:t>
            </a:r>
          </a:p>
          <a:p>
            <a:pPr lvl="4"/>
            <a:r>
              <a:rPr lang="de-DE" noProof="0" smtClean="0"/>
              <a:t>Fifth level</a:t>
            </a:r>
          </a:p>
        </p:txBody>
      </p:sp>
      <p:sp>
        <p:nvSpPr>
          <p:cNvPr id="12294" name="Rectangle 6"/>
          <p:cNvSpPr>
            <a:spLocks noGrp="1" noChangeArrowheads="1"/>
          </p:cNvSpPr>
          <p:nvPr>
            <p:ph type="ftr" sz="quarter" idx="4"/>
          </p:nvPr>
        </p:nvSpPr>
        <p:spPr bwMode="auto">
          <a:xfrm>
            <a:off x="0" y="9409113"/>
            <a:ext cx="2944813" cy="4953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de-DE"/>
          </a:p>
        </p:txBody>
      </p:sp>
      <p:sp>
        <p:nvSpPr>
          <p:cNvPr id="12295" name="Rectangle 7"/>
          <p:cNvSpPr>
            <a:spLocks noGrp="1" noChangeArrowheads="1"/>
          </p:cNvSpPr>
          <p:nvPr>
            <p:ph type="sldNum" sz="quarter" idx="5"/>
          </p:nvPr>
        </p:nvSpPr>
        <p:spPr bwMode="auto">
          <a:xfrm>
            <a:off x="3848100" y="9409113"/>
            <a:ext cx="2944813" cy="4953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BC77A00D-8C38-44C0-9634-4A4EF2D0FDA9}" type="slidenum">
              <a:rPr lang="de-DE"/>
              <a:pPr>
                <a:defRPr/>
              </a:pPr>
              <a:t>‹#›</a:t>
            </a:fld>
            <a:endParaRPr lang="de-DE"/>
          </a:p>
        </p:txBody>
      </p:sp>
    </p:spTree>
    <p:extLst>
      <p:ext uri="{BB962C8B-B14F-4D97-AF65-F5344CB8AC3E}">
        <p14:creationId xmlns:p14="http://schemas.microsoft.com/office/powerpoint/2010/main" val="235809903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536A6529-530D-47DB-93FD-5C587294F8AA}" type="slidenum">
              <a:rPr lang="de-DE" smtClean="0"/>
              <a:pPr/>
              <a:t>1</a:t>
            </a:fld>
            <a:endParaRPr lang="de-DE"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86583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7A229320-1847-4FF6-88E9-9BF4F4E5555A}" type="slidenum">
              <a:rPr lang="de-DE" smtClean="0"/>
              <a:pPr/>
              <a:t>12</a:t>
            </a:fld>
            <a:endParaRPr lang="de-DE" smtClean="0"/>
          </a:p>
        </p:txBody>
      </p:sp>
      <p:sp>
        <p:nvSpPr>
          <p:cNvPr id="40963" name="Rectangle 2"/>
          <p:cNvSpPr>
            <a:spLocks noGrp="1" noRot="1" noChangeAspect="1" noChangeArrowheads="1" noTextEdit="1"/>
          </p:cNvSpPr>
          <p:nvPr>
            <p:ph type="sldImg"/>
          </p:nvPr>
        </p:nvSpPr>
        <p:spPr>
          <a:xfrm>
            <a:off x="930275" y="752475"/>
            <a:ext cx="4932363" cy="3698875"/>
          </a:xfrm>
          <a:ln/>
        </p:spPr>
      </p:sp>
      <p:sp>
        <p:nvSpPr>
          <p:cNvPr id="40964" name="Rectangle 3"/>
          <p:cNvSpPr>
            <a:spLocks noGrp="1" noChangeArrowheads="1"/>
          </p:cNvSpPr>
          <p:nvPr>
            <p:ph type="body" idx="1"/>
          </p:nvPr>
        </p:nvSpPr>
        <p:spPr>
          <a:xfrm>
            <a:off x="982319" y="4723222"/>
            <a:ext cx="4826659" cy="4480678"/>
          </a:xfrm>
          <a:noFill/>
          <a:ln/>
        </p:spPr>
        <p:txBody>
          <a:bodyPr/>
          <a:lstStyle/>
          <a:p>
            <a:pPr defTabSz="794353" eaLnBrk="1" hangingPunct="1"/>
            <a:endParaRPr lang="en-GB" smtClean="0"/>
          </a:p>
        </p:txBody>
      </p:sp>
    </p:spTree>
    <p:extLst>
      <p:ext uri="{BB962C8B-B14F-4D97-AF65-F5344CB8AC3E}">
        <p14:creationId xmlns:p14="http://schemas.microsoft.com/office/powerpoint/2010/main" val="2350412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CC5121B5-E0EC-44F1-AF42-9FF42AEB9ECF}" type="slidenum">
              <a:rPr lang="de-DE" smtClean="0"/>
              <a:pPr/>
              <a:t>13</a:t>
            </a:fld>
            <a:endParaRPr lang="de-DE" smtClean="0"/>
          </a:p>
        </p:txBody>
      </p:sp>
      <p:sp>
        <p:nvSpPr>
          <p:cNvPr id="71683" name="Rectangle 2"/>
          <p:cNvSpPr>
            <a:spLocks noGrp="1" noRot="1" noChangeAspect="1" noChangeArrowheads="1" noTextEdit="1"/>
          </p:cNvSpPr>
          <p:nvPr>
            <p:ph type="sldImg"/>
          </p:nvPr>
        </p:nvSpPr>
        <p:spPr>
          <a:xfrm>
            <a:off x="930275" y="752475"/>
            <a:ext cx="4932363" cy="3698875"/>
          </a:xfrm>
          <a:ln/>
        </p:spPr>
      </p:sp>
      <p:sp>
        <p:nvSpPr>
          <p:cNvPr id="71684"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260864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14</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410817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pPr>
              <a:defRPr/>
            </a:pPr>
            <a:fld id="{BC77A00D-8C38-44C0-9634-4A4EF2D0FDA9}" type="slidenum">
              <a:rPr lang="de-DE" smtClean="0"/>
              <a:pPr>
                <a:defRPr/>
              </a:pPr>
              <a:t>15</a:t>
            </a:fld>
            <a:endParaRPr lang="de-DE"/>
          </a:p>
        </p:txBody>
      </p:sp>
    </p:spTree>
    <p:extLst>
      <p:ext uri="{BB962C8B-B14F-4D97-AF65-F5344CB8AC3E}">
        <p14:creationId xmlns:p14="http://schemas.microsoft.com/office/powerpoint/2010/main" val="2615570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pPr>
              <a:defRPr/>
            </a:pPr>
            <a:fld id="{BC77A00D-8C38-44C0-9634-4A4EF2D0FDA9}" type="slidenum">
              <a:rPr lang="de-DE" smtClean="0"/>
              <a:pPr>
                <a:defRPr/>
              </a:pPr>
              <a:t>16</a:t>
            </a:fld>
            <a:endParaRPr lang="de-DE"/>
          </a:p>
        </p:txBody>
      </p:sp>
    </p:spTree>
    <p:extLst>
      <p:ext uri="{BB962C8B-B14F-4D97-AF65-F5344CB8AC3E}">
        <p14:creationId xmlns:p14="http://schemas.microsoft.com/office/powerpoint/2010/main" val="78603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pPr>
              <a:defRPr/>
            </a:pPr>
            <a:fld id="{BC77A00D-8C38-44C0-9634-4A4EF2D0FDA9}" type="slidenum">
              <a:rPr lang="de-DE" smtClean="0"/>
              <a:pPr>
                <a:defRPr/>
              </a:pPr>
              <a:t>17</a:t>
            </a:fld>
            <a:endParaRPr lang="de-DE"/>
          </a:p>
        </p:txBody>
      </p:sp>
    </p:spTree>
    <p:extLst>
      <p:ext uri="{BB962C8B-B14F-4D97-AF65-F5344CB8AC3E}">
        <p14:creationId xmlns:p14="http://schemas.microsoft.com/office/powerpoint/2010/main" val="2586012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pPr>
              <a:defRPr/>
            </a:pPr>
            <a:fld id="{BC77A00D-8C38-44C0-9634-4A4EF2D0FDA9}" type="slidenum">
              <a:rPr lang="de-DE" smtClean="0"/>
              <a:pPr>
                <a:defRPr/>
              </a:pPr>
              <a:t>18</a:t>
            </a:fld>
            <a:endParaRPr lang="de-DE"/>
          </a:p>
        </p:txBody>
      </p:sp>
    </p:spTree>
    <p:extLst>
      <p:ext uri="{BB962C8B-B14F-4D97-AF65-F5344CB8AC3E}">
        <p14:creationId xmlns:p14="http://schemas.microsoft.com/office/powerpoint/2010/main" val="1057082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miter lim="800000"/>
            <a:headEnd/>
            <a:tailEnd/>
          </a:ln>
        </p:spPr>
        <p:txBody>
          <a:bodyPr/>
          <a:lstStyle/>
          <a:p>
            <a:fld id="{350FA236-3D5C-492A-997F-A9247A7A7FA7}" type="slidenum">
              <a:rPr lang="de-DE" smtClean="0"/>
              <a:pPr/>
              <a:t>19</a:t>
            </a:fld>
            <a:endParaRPr lang="de-DE" smtClean="0"/>
          </a:p>
        </p:txBody>
      </p:sp>
      <p:sp>
        <p:nvSpPr>
          <p:cNvPr id="159747" name="Rectangle 2"/>
          <p:cNvSpPr>
            <a:spLocks noGrp="1" noRot="1" noChangeAspect="1" noChangeArrowheads="1" noTextEdit="1"/>
          </p:cNvSpPr>
          <p:nvPr>
            <p:ph type="sldImg"/>
          </p:nvPr>
        </p:nvSpPr>
        <p:spPr>
          <a:xfrm>
            <a:off x="930275" y="754063"/>
            <a:ext cx="4932363" cy="3698875"/>
          </a:xfrm>
          <a:ln/>
        </p:spPr>
      </p:sp>
      <p:sp>
        <p:nvSpPr>
          <p:cNvPr id="159748" name="Rectangle 3"/>
          <p:cNvSpPr>
            <a:spLocks noGrp="1" noChangeArrowheads="1"/>
          </p:cNvSpPr>
          <p:nvPr>
            <p:ph type="body" idx="1"/>
          </p:nvPr>
        </p:nvSpPr>
        <p:spPr>
          <a:xfrm>
            <a:off x="984251" y="4722813"/>
            <a:ext cx="4824413" cy="4481512"/>
          </a:xfrm>
          <a:noFill/>
        </p:spPr>
        <p:txBody>
          <a:bodyPr/>
          <a:lstStyle/>
          <a:p>
            <a:pPr defTabSz="785698" eaLnBrk="1" hangingPunct="1"/>
            <a:endParaRPr lang="en-GB" smtClean="0"/>
          </a:p>
        </p:txBody>
      </p:sp>
      <p:sp>
        <p:nvSpPr>
          <p:cNvPr id="159749" name="Footer Placeholder 1"/>
          <p:cNvSpPr>
            <a:spLocks noGrp="1"/>
          </p:cNvSpPr>
          <p:nvPr>
            <p:ph type="ftr" sz="quarter" idx="4"/>
          </p:nvPr>
        </p:nvSpPr>
        <p:spPr>
          <a:noFill/>
          <a:ln>
            <a:miter lim="800000"/>
            <a:headEnd/>
            <a:tailEnd/>
          </a:ln>
        </p:spPr>
        <p:txBody>
          <a:bodyPr/>
          <a:lstStyle/>
          <a:p>
            <a:endParaRPr lang="en-US" smtClean="0"/>
          </a:p>
        </p:txBody>
      </p:sp>
    </p:spTree>
    <p:extLst>
      <p:ext uri="{BB962C8B-B14F-4D97-AF65-F5344CB8AC3E}">
        <p14:creationId xmlns:p14="http://schemas.microsoft.com/office/powerpoint/2010/main" val="2701147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F9F57C9E-8ECA-4AA5-9A9C-9ADECB46C15A}" type="slidenum">
              <a:rPr lang="de-DE" altLang="en-US" sz="1200" b="0" smtClean="0"/>
              <a:pPr eaLnBrk="1" hangingPunct="1"/>
              <a:t>20</a:t>
            </a:fld>
            <a:endParaRPr lang="de-DE" altLang="en-US" sz="1200" b="0" smtClean="0"/>
          </a:p>
        </p:txBody>
      </p:sp>
      <p:sp>
        <p:nvSpPr>
          <p:cNvPr id="64515" name="Rectangle 2"/>
          <p:cNvSpPr>
            <a:spLocks noGrp="1" noRot="1" noChangeAspect="1" noChangeArrowheads="1" noTextEdit="1"/>
          </p:cNvSpPr>
          <p:nvPr>
            <p:ph type="sldImg"/>
          </p:nvPr>
        </p:nvSpPr>
        <p:spPr>
          <a:xfrm>
            <a:off x="930275" y="754063"/>
            <a:ext cx="4932363" cy="3698875"/>
          </a:xfrm>
          <a:ln/>
        </p:spPr>
      </p:sp>
      <p:sp>
        <p:nvSpPr>
          <p:cNvPr id="64516" name="Rectangle 3"/>
          <p:cNvSpPr>
            <a:spLocks noGrp="1" noChangeArrowheads="1"/>
          </p:cNvSpPr>
          <p:nvPr>
            <p:ph type="body" idx="1"/>
          </p:nvPr>
        </p:nvSpPr>
        <p:spPr>
          <a:xfrm>
            <a:off x="984250" y="4722813"/>
            <a:ext cx="4824413"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4225" eaLnBrk="1" hangingPunct="1"/>
            <a:endParaRPr lang="en-GB" altLang="en-US" smtClean="0"/>
          </a:p>
        </p:txBody>
      </p:sp>
      <p:sp>
        <p:nvSpPr>
          <p:cNvPr id="645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3068067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miter lim="800000"/>
            <a:headEnd/>
            <a:tailEnd/>
          </a:ln>
        </p:spPr>
        <p:txBody>
          <a:bodyPr/>
          <a:lstStyle/>
          <a:p>
            <a:fld id="{D01ED181-C96E-46F4-8F4C-EE2968C4F954}" type="slidenum">
              <a:rPr lang="de-DE" smtClean="0"/>
              <a:pPr/>
              <a:t>21</a:t>
            </a:fld>
            <a:endParaRPr lang="de-DE" smtClean="0"/>
          </a:p>
        </p:txBody>
      </p:sp>
      <p:sp>
        <p:nvSpPr>
          <p:cNvPr id="164867" name="Rectangle 2"/>
          <p:cNvSpPr>
            <a:spLocks noGrp="1" noRot="1" noChangeAspect="1" noChangeArrowheads="1" noTextEdit="1"/>
          </p:cNvSpPr>
          <p:nvPr>
            <p:ph type="sldImg"/>
          </p:nvPr>
        </p:nvSpPr>
        <p:spPr>
          <a:xfrm>
            <a:off x="930275" y="752475"/>
            <a:ext cx="4932363" cy="3698875"/>
          </a:xfrm>
          <a:ln/>
        </p:spPr>
      </p:sp>
      <p:sp>
        <p:nvSpPr>
          <p:cNvPr id="164868" name="Rectangle 3"/>
          <p:cNvSpPr>
            <a:spLocks noGrp="1" noChangeArrowheads="1"/>
          </p:cNvSpPr>
          <p:nvPr>
            <p:ph type="body" idx="1"/>
          </p:nvPr>
        </p:nvSpPr>
        <p:spPr>
          <a:xfrm>
            <a:off x="982663" y="4722813"/>
            <a:ext cx="4826000" cy="4481512"/>
          </a:xfrm>
          <a:noFill/>
        </p:spPr>
        <p:txBody>
          <a:bodyPr/>
          <a:lstStyle/>
          <a:p>
            <a:pPr defTabSz="793633" eaLnBrk="1" hangingPunct="1"/>
            <a:endParaRPr lang="en-GB" smtClean="0"/>
          </a:p>
        </p:txBody>
      </p:sp>
    </p:spTree>
    <p:extLst>
      <p:ext uri="{BB962C8B-B14F-4D97-AF65-F5344CB8AC3E}">
        <p14:creationId xmlns:p14="http://schemas.microsoft.com/office/powerpoint/2010/main" val="190058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2</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804815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F9F57C9E-8ECA-4AA5-9A9C-9ADECB46C15A}" type="slidenum">
              <a:rPr lang="de-DE" altLang="en-US" sz="1200" b="0" smtClean="0"/>
              <a:pPr eaLnBrk="1" hangingPunct="1"/>
              <a:t>22</a:t>
            </a:fld>
            <a:endParaRPr lang="de-DE" altLang="en-US" sz="1200" b="0" smtClean="0"/>
          </a:p>
        </p:txBody>
      </p:sp>
      <p:sp>
        <p:nvSpPr>
          <p:cNvPr id="64515" name="Rectangle 2"/>
          <p:cNvSpPr>
            <a:spLocks noGrp="1" noRot="1" noChangeAspect="1" noChangeArrowheads="1" noTextEdit="1"/>
          </p:cNvSpPr>
          <p:nvPr>
            <p:ph type="sldImg"/>
          </p:nvPr>
        </p:nvSpPr>
        <p:spPr>
          <a:xfrm>
            <a:off x="930275" y="754063"/>
            <a:ext cx="4932363" cy="3698875"/>
          </a:xfrm>
          <a:ln/>
        </p:spPr>
      </p:sp>
      <p:sp>
        <p:nvSpPr>
          <p:cNvPr id="64516" name="Rectangle 3"/>
          <p:cNvSpPr>
            <a:spLocks noGrp="1" noChangeArrowheads="1"/>
          </p:cNvSpPr>
          <p:nvPr>
            <p:ph type="body" idx="1"/>
          </p:nvPr>
        </p:nvSpPr>
        <p:spPr>
          <a:xfrm>
            <a:off x="984250" y="4722813"/>
            <a:ext cx="4824413"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4225" eaLnBrk="1" hangingPunct="1"/>
            <a:endParaRPr lang="en-GB" altLang="en-US" smtClean="0"/>
          </a:p>
        </p:txBody>
      </p:sp>
      <p:sp>
        <p:nvSpPr>
          <p:cNvPr id="645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193726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F9F57C9E-8ECA-4AA5-9A9C-9ADECB46C15A}" type="slidenum">
              <a:rPr lang="de-DE" altLang="en-US" sz="1200" b="0" smtClean="0"/>
              <a:pPr eaLnBrk="1" hangingPunct="1"/>
              <a:t>23</a:t>
            </a:fld>
            <a:endParaRPr lang="de-DE" altLang="en-US" sz="1200" b="0" smtClean="0"/>
          </a:p>
        </p:txBody>
      </p:sp>
      <p:sp>
        <p:nvSpPr>
          <p:cNvPr id="64515" name="Rectangle 2"/>
          <p:cNvSpPr>
            <a:spLocks noGrp="1" noRot="1" noChangeAspect="1" noChangeArrowheads="1" noTextEdit="1"/>
          </p:cNvSpPr>
          <p:nvPr>
            <p:ph type="sldImg"/>
          </p:nvPr>
        </p:nvSpPr>
        <p:spPr>
          <a:xfrm>
            <a:off x="930275" y="754063"/>
            <a:ext cx="4932363" cy="3698875"/>
          </a:xfrm>
          <a:ln/>
        </p:spPr>
      </p:sp>
      <p:sp>
        <p:nvSpPr>
          <p:cNvPr id="64516" name="Rectangle 3"/>
          <p:cNvSpPr>
            <a:spLocks noGrp="1" noChangeArrowheads="1"/>
          </p:cNvSpPr>
          <p:nvPr>
            <p:ph type="body" idx="1"/>
          </p:nvPr>
        </p:nvSpPr>
        <p:spPr>
          <a:xfrm>
            <a:off x="984250" y="4722813"/>
            <a:ext cx="4824413"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4225" eaLnBrk="1" hangingPunct="1"/>
            <a:endParaRPr lang="en-GB" altLang="en-US" smtClean="0"/>
          </a:p>
        </p:txBody>
      </p:sp>
      <p:sp>
        <p:nvSpPr>
          <p:cNvPr id="645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282669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F9F57C9E-8ECA-4AA5-9A9C-9ADECB46C15A}" type="slidenum">
              <a:rPr lang="de-DE" altLang="en-US" sz="1200" b="0" smtClean="0"/>
              <a:pPr eaLnBrk="1" hangingPunct="1"/>
              <a:t>24</a:t>
            </a:fld>
            <a:endParaRPr lang="de-DE" altLang="en-US" sz="1200" b="0" smtClean="0"/>
          </a:p>
        </p:txBody>
      </p:sp>
      <p:sp>
        <p:nvSpPr>
          <p:cNvPr id="64515" name="Rectangle 2"/>
          <p:cNvSpPr>
            <a:spLocks noGrp="1" noRot="1" noChangeAspect="1" noChangeArrowheads="1" noTextEdit="1"/>
          </p:cNvSpPr>
          <p:nvPr>
            <p:ph type="sldImg"/>
          </p:nvPr>
        </p:nvSpPr>
        <p:spPr>
          <a:xfrm>
            <a:off x="930275" y="754063"/>
            <a:ext cx="4932363" cy="3698875"/>
          </a:xfrm>
          <a:ln/>
        </p:spPr>
      </p:sp>
      <p:sp>
        <p:nvSpPr>
          <p:cNvPr id="64516" name="Rectangle 3"/>
          <p:cNvSpPr>
            <a:spLocks noGrp="1" noChangeArrowheads="1"/>
          </p:cNvSpPr>
          <p:nvPr>
            <p:ph type="body" idx="1"/>
          </p:nvPr>
        </p:nvSpPr>
        <p:spPr>
          <a:xfrm>
            <a:off x="984250" y="4722813"/>
            <a:ext cx="4824413"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4225" eaLnBrk="1" hangingPunct="1"/>
            <a:endParaRPr lang="en-GB" altLang="en-US" smtClean="0"/>
          </a:p>
        </p:txBody>
      </p:sp>
      <p:sp>
        <p:nvSpPr>
          <p:cNvPr id="645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813048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F9F57C9E-8ECA-4AA5-9A9C-9ADECB46C15A}" type="slidenum">
              <a:rPr lang="de-DE" altLang="en-US" sz="1200" b="0" smtClean="0"/>
              <a:pPr eaLnBrk="1" hangingPunct="1"/>
              <a:t>25</a:t>
            </a:fld>
            <a:endParaRPr lang="de-DE" altLang="en-US" sz="1200" b="0" smtClean="0"/>
          </a:p>
        </p:txBody>
      </p:sp>
      <p:sp>
        <p:nvSpPr>
          <p:cNvPr id="64515" name="Rectangle 2"/>
          <p:cNvSpPr>
            <a:spLocks noGrp="1" noRot="1" noChangeAspect="1" noChangeArrowheads="1" noTextEdit="1"/>
          </p:cNvSpPr>
          <p:nvPr>
            <p:ph type="sldImg"/>
          </p:nvPr>
        </p:nvSpPr>
        <p:spPr>
          <a:xfrm>
            <a:off x="930275" y="754063"/>
            <a:ext cx="4932363" cy="3698875"/>
          </a:xfrm>
          <a:ln/>
        </p:spPr>
      </p:sp>
      <p:sp>
        <p:nvSpPr>
          <p:cNvPr id="64516" name="Rectangle 3"/>
          <p:cNvSpPr>
            <a:spLocks noGrp="1" noChangeArrowheads="1"/>
          </p:cNvSpPr>
          <p:nvPr>
            <p:ph type="body" idx="1"/>
          </p:nvPr>
        </p:nvSpPr>
        <p:spPr>
          <a:xfrm>
            <a:off x="984250" y="4722813"/>
            <a:ext cx="4824413"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4225" eaLnBrk="1" hangingPunct="1"/>
            <a:endParaRPr lang="en-GB" altLang="en-US" smtClean="0"/>
          </a:p>
        </p:txBody>
      </p:sp>
      <p:sp>
        <p:nvSpPr>
          <p:cNvPr id="645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2921823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F9F57C9E-8ECA-4AA5-9A9C-9ADECB46C15A}" type="slidenum">
              <a:rPr lang="de-DE" altLang="en-US" sz="1200" b="0" smtClean="0"/>
              <a:pPr eaLnBrk="1" hangingPunct="1"/>
              <a:t>26</a:t>
            </a:fld>
            <a:endParaRPr lang="de-DE" altLang="en-US" sz="1200" b="0" smtClean="0"/>
          </a:p>
        </p:txBody>
      </p:sp>
      <p:sp>
        <p:nvSpPr>
          <p:cNvPr id="64515" name="Rectangle 2"/>
          <p:cNvSpPr>
            <a:spLocks noGrp="1" noRot="1" noChangeAspect="1" noChangeArrowheads="1" noTextEdit="1"/>
          </p:cNvSpPr>
          <p:nvPr>
            <p:ph type="sldImg"/>
          </p:nvPr>
        </p:nvSpPr>
        <p:spPr>
          <a:xfrm>
            <a:off x="930275" y="754063"/>
            <a:ext cx="4932363" cy="3698875"/>
          </a:xfrm>
          <a:ln/>
        </p:spPr>
      </p:sp>
      <p:sp>
        <p:nvSpPr>
          <p:cNvPr id="64516" name="Rectangle 3"/>
          <p:cNvSpPr>
            <a:spLocks noGrp="1" noChangeArrowheads="1"/>
          </p:cNvSpPr>
          <p:nvPr>
            <p:ph type="body" idx="1"/>
          </p:nvPr>
        </p:nvSpPr>
        <p:spPr>
          <a:xfrm>
            <a:off x="984250" y="4722813"/>
            <a:ext cx="4824413"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4225" eaLnBrk="1" hangingPunct="1"/>
            <a:endParaRPr lang="en-GB" altLang="en-US" smtClean="0"/>
          </a:p>
        </p:txBody>
      </p:sp>
      <p:sp>
        <p:nvSpPr>
          <p:cNvPr id="645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2052094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D5522497-ABAF-4081-AB4A-A32BFB7462FE}" type="slidenum">
              <a:rPr lang="de-DE" smtClean="0"/>
              <a:pPr/>
              <a:t>27</a:t>
            </a:fld>
            <a:endParaRPr lang="de-DE" smtClean="0"/>
          </a:p>
        </p:txBody>
      </p:sp>
      <p:sp>
        <p:nvSpPr>
          <p:cNvPr id="68611" name="Rectangle 2"/>
          <p:cNvSpPr>
            <a:spLocks noGrp="1" noRot="1" noChangeAspect="1" noChangeArrowheads="1" noTextEdit="1"/>
          </p:cNvSpPr>
          <p:nvPr>
            <p:ph type="sldImg"/>
          </p:nvPr>
        </p:nvSpPr>
        <p:spPr>
          <a:xfrm>
            <a:off x="930275" y="752475"/>
            <a:ext cx="4932363" cy="3698875"/>
          </a:xfrm>
          <a:ln/>
        </p:spPr>
      </p:sp>
      <p:sp>
        <p:nvSpPr>
          <p:cNvPr id="68612"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3048110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D5522497-ABAF-4081-AB4A-A32BFB7462FE}" type="slidenum">
              <a:rPr lang="de-DE" smtClean="0"/>
              <a:pPr/>
              <a:t>28</a:t>
            </a:fld>
            <a:endParaRPr lang="de-DE" smtClean="0"/>
          </a:p>
        </p:txBody>
      </p:sp>
      <p:sp>
        <p:nvSpPr>
          <p:cNvPr id="68611" name="Rectangle 2"/>
          <p:cNvSpPr>
            <a:spLocks noGrp="1" noRot="1" noChangeAspect="1" noChangeArrowheads="1" noTextEdit="1"/>
          </p:cNvSpPr>
          <p:nvPr>
            <p:ph type="sldImg"/>
          </p:nvPr>
        </p:nvSpPr>
        <p:spPr>
          <a:xfrm>
            <a:off x="930275" y="752475"/>
            <a:ext cx="4932363" cy="3698875"/>
          </a:xfrm>
          <a:ln/>
        </p:spPr>
      </p:sp>
      <p:sp>
        <p:nvSpPr>
          <p:cNvPr id="68612"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561337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D5522497-ABAF-4081-AB4A-A32BFB7462FE}" type="slidenum">
              <a:rPr lang="de-DE" smtClean="0"/>
              <a:pPr/>
              <a:t>29</a:t>
            </a:fld>
            <a:endParaRPr lang="de-DE" smtClean="0"/>
          </a:p>
        </p:txBody>
      </p:sp>
      <p:sp>
        <p:nvSpPr>
          <p:cNvPr id="68611" name="Rectangle 2"/>
          <p:cNvSpPr>
            <a:spLocks noGrp="1" noRot="1" noChangeAspect="1" noChangeArrowheads="1" noTextEdit="1"/>
          </p:cNvSpPr>
          <p:nvPr>
            <p:ph type="sldImg"/>
          </p:nvPr>
        </p:nvSpPr>
        <p:spPr>
          <a:xfrm>
            <a:off x="930275" y="752475"/>
            <a:ext cx="4932363" cy="3698875"/>
          </a:xfrm>
          <a:ln/>
        </p:spPr>
      </p:sp>
      <p:sp>
        <p:nvSpPr>
          <p:cNvPr id="68612"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499530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D5522497-ABAF-4081-AB4A-A32BFB7462FE}" type="slidenum">
              <a:rPr lang="de-DE" smtClean="0"/>
              <a:pPr/>
              <a:t>30</a:t>
            </a:fld>
            <a:endParaRPr lang="de-DE" smtClean="0"/>
          </a:p>
        </p:txBody>
      </p:sp>
      <p:sp>
        <p:nvSpPr>
          <p:cNvPr id="68611" name="Rectangle 2"/>
          <p:cNvSpPr>
            <a:spLocks noGrp="1" noRot="1" noChangeAspect="1" noChangeArrowheads="1" noTextEdit="1"/>
          </p:cNvSpPr>
          <p:nvPr>
            <p:ph type="sldImg"/>
          </p:nvPr>
        </p:nvSpPr>
        <p:spPr>
          <a:xfrm>
            <a:off x="930275" y="752475"/>
            <a:ext cx="4932363" cy="3698875"/>
          </a:xfrm>
          <a:ln/>
        </p:spPr>
      </p:sp>
      <p:sp>
        <p:nvSpPr>
          <p:cNvPr id="68612"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35612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97FED5F-E70F-4EFB-A5DA-D071F2DA1081}" type="slidenum">
              <a:rPr lang="de-DE" smtClean="0"/>
              <a:pPr/>
              <a:t>31</a:t>
            </a:fld>
            <a:endParaRPr lang="de-DE" smtClean="0"/>
          </a:p>
        </p:txBody>
      </p:sp>
      <p:sp>
        <p:nvSpPr>
          <p:cNvPr id="56323" name="Rectangle 2"/>
          <p:cNvSpPr>
            <a:spLocks noGrp="1" noRot="1" noChangeAspect="1" noChangeArrowheads="1" noTextEdit="1"/>
          </p:cNvSpPr>
          <p:nvPr>
            <p:ph type="sldImg"/>
          </p:nvPr>
        </p:nvSpPr>
        <p:spPr>
          <a:xfrm>
            <a:off x="930275" y="752475"/>
            <a:ext cx="4932363" cy="3698875"/>
          </a:xfrm>
          <a:ln/>
        </p:spPr>
      </p:sp>
      <p:sp>
        <p:nvSpPr>
          <p:cNvPr id="56324" name="Rectangle 3"/>
          <p:cNvSpPr>
            <a:spLocks noGrp="1" noChangeArrowheads="1"/>
          </p:cNvSpPr>
          <p:nvPr>
            <p:ph type="body" idx="1"/>
          </p:nvPr>
        </p:nvSpPr>
        <p:spPr>
          <a:xfrm>
            <a:off x="982319" y="4723222"/>
            <a:ext cx="4826659" cy="4480678"/>
          </a:xfrm>
          <a:noFill/>
          <a:ln/>
        </p:spPr>
        <p:txBody>
          <a:bodyPr/>
          <a:lstStyle/>
          <a:p>
            <a:pPr defTabSz="794353" eaLnBrk="1" hangingPunct="1"/>
            <a:endParaRPr lang="en-GB" smtClean="0"/>
          </a:p>
        </p:txBody>
      </p:sp>
    </p:spTree>
    <p:extLst>
      <p:ext uri="{BB962C8B-B14F-4D97-AF65-F5344CB8AC3E}">
        <p14:creationId xmlns:p14="http://schemas.microsoft.com/office/powerpoint/2010/main" val="2821597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6D68EFF0-EA10-4BD8-A7A4-3E7207898E4A}" type="slidenum">
              <a:rPr lang="de-DE" sz="1200" b="0" smtClean="0"/>
              <a:pPr eaLnBrk="1" hangingPunct="1"/>
              <a:t>3</a:t>
            </a:fld>
            <a:endParaRPr lang="de-DE" sz="1200" b="0" smtClean="0"/>
          </a:p>
        </p:txBody>
      </p:sp>
      <p:sp>
        <p:nvSpPr>
          <p:cNvPr id="48131" name="Rectangle 2"/>
          <p:cNvSpPr>
            <a:spLocks noGrp="1" noRot="1" noChangeAspect="1" noChangeArrowheads="1" noTextEdit="1"/>
          </p:cNvSpPr>
          <p:nvPr>
            <p:ph type="sldImg"/>
          </p:nvPr>
        </p:nvSpPr>
        <p:spPr>
          <a:xfrm>
            <a:off x="930275" y="752475"/>
            <a:ext cx="4932363" cy="3698875"/>
          </a:xfrm>
          <a:ln/>
        </p:spPr>
      </p:sp>
      <p:sp>
        <p:nvSpPr>
          <p:cNvPr id="48132"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93750" eaLnBrk="1" hangingPunct="1"/>
            <a:endParaRPr lang="en-GB" smtClean="0"/>
          </a:p>
        </p:txBody>
      </p:sp>
    </p:spTree>
    <p:extLst>
      <p:ext uri="{BB962C8B-B14F-4D97-AF65-F5344CB8AC3E}">
        <p14:creationId xmlns:p14="http://schemas.microsoft.com/office/powerpoint/2010/main" val="786131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CC5121B5-E0EC-44F1-AF42-9FF42AEB9ECF}" type="slidenum">
              <a:rPr lang="de-DE" smtClean="0"/>
              <a:pPr/>
              <a:t>32</a:t>
            </a:fld>
            <a:endParaRPr lang="de-DE" smtClean="0"/>
          </a:p>
        </p:txBody>
      </p:sp>
      <p:sp>
        <p:nvSpPr>
          <p:cNvPr id="71683" name="Rectangle 2"/>
          <p:cNvSpPr>
            <a:spLocks noGrp="1" noRot="1" noChangeAspect="1" noChangeArrowheads="1" noTextEdit="1"/>
          </p:cNvSpPr>
          <p:nvPr>
            <p:ph type="sldImg"/>
          </p:nvPr>
        </p:nvSpPr>
        <p:spPr>
          <a:xfrm>
            <a:off x="930275" y="752475"/>
            <a:ext cx="4932363" cy="3698875"/>
          </a:xfrm>
          <a:ln/>
        </p:spPr>
      </p:sp>
      <p:sp>
        <p:nvSpPr>
          <p:cNvPr id="71684"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1378546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33</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90393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34</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dirty="0"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2314237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35</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2704005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36</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51255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37</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2944603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38</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3299791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39</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2876063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40</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3770509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41</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2275245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ln/>
        </p:spPr>
      </p:sp>
      <p:sp>
        <p:nvSpPr>
          <p:cNvPr id="8704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87044" name="Fußzeilenplatzhalt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pitchFamily="34" charset="0"/>
              </a:defRPr>
            </a:lvl1pPr>
            <a:lvl2pPr marL="742841" indent="-285708" eaLnBrk="0" hangingPunct="0">
              <a:defRPr sz="2200" b="1">
                <a:solidFill>
                  <a:schemeClr val="tx1"/>
                </a:solidFill>
                <a:latin typeface="Arial" pitchFamily="34" charset="0"/>
              </a:defRPr>
            </a:lvl2pPr>
            <a:lvl3pPr marL="1142832" indent="-228567" eaLnBrk="0" hangingPunct="0">
              <a:defRPr sz="2200" b="1">
                <a:solidFill>
                  <a:schemeClr val="tx1"/>
                </a:solidFill>
                <a:latin typeface="Arial" pitchFamily="34" charset="0"/>
              </a:defRPr>
            </a:lvl3pPr>
            <a:lvl4pPr marL="1599965" indent="-228567" eaLnBrk="0" hangingPunct="0">
              <a:defRPr sz="2200" b="1">
                <a:solidFill>
                  <a:schemeClr val="tx1"/>
                </a:solidFill>
                <a:latin typeface="Arial" pitchFamily="34" charset="0"/>
              </a:defRPr>
            </a:lvl4pPr>
            <a:lvl5pPr marL="2057098" indent="-228567" eaLnBrk="0" hangingPunct="0">
              <a:defRPr sz="2200" b="1">
                <a:solidFill>
                  <a:schemeClr val="tx1"/>
                </a:solidFill>
                <a:latin typeface="Arial" pitchFamily="34" charset="0"/>
              </a:defRPr>
            </a:lvl5pPr>
            <a:lvl6pPr marL="2514230" indent="-228567" eaLnBrk="0" fontAlgn="base" hangingPunct="0">
              <a:spcBef>
                <a:spcPct val="0"/>
              </a:spcBef>
              <a:spcAft>
                <a:spcPct val="0"/>
              </a:spcAft>
              <a:defRPr sz="2200" b="1">
                <a:solidFill>
                  <a:schemeClr val="tx1"/>
                </a:solidFill>
                <a:latin typeface="Arial" pitchFamily="34" charset="0"/>
              </a:defRPr>
            </a:lvl6pPr>
            <a:lvl7pPr marL="2971364" indent="-228567" eaLnBrk="0" fontAlgn="base" hangingPunct="0">
              <a:spcBef>
                <a:spcPct val="0"/>
              </a:spcBef>
              <a:spcAft>
                <a:spcPct val="0"/>
              </a:spcAft>
              <a:defRPr sz="2200" b="1">
                <a:solidFill>
                  <a:schemeClr val="tx1"/>
                </a:solidFill>
                <a:latin typeface="Arial" pitchFamily="34" charset="0"/>
              </a:defRPr>
            </a:lvl7pPr>
            <a:lvl8pPr marL="3428496" indent="-228567" eaLnBrk="0" fontAlgn="base" hangingPunct="0">
              <a:spcBef>
                <a:spcPct val="0"/>
              </a:spcBef>
              <a:spcAft>
                <a:spcPct val="0"/>
              </a:spcAft>
              <a:defRPr sz="2200" b="1">
                <a:solidFill>
                  <a:schemeClr val="tx1"/>
                </a:solidFill>
                <a:latin typeface="Arial" pitchFamily="34" charset="0"/>
              </a:defRPr>
            </a:lvl8pPr>
            <a:lvl9pPr marL="3885629" indent="-228567" eaLnBrk="0" fontAlgn="base" hangingPunct="0">
              <a:spcBef>
                <a:spcPct val="0"/>
              </a:spcBef>
              <a:spcAft>
                <a:spcPct val="0"/>
              </a:spcAft>
              <a:defRPr sz="2200" b="1">
                <a:solidFill>
                  <a:schemeClr val="tx1"/>
                </a:solidFill>
                <a:latin typeface="Arial" pitchFamily="34" charset="0"/>
              </a:defRPr>
            </a:lvl9pPr>
          </a:lstStyle>
          <a:p>
            <a:pPr eaLnBrk="1" hangingPunct="1"/>
            <a:endParaRPr lang="en-US" sz="1200" b="0"/>
          </a:p>
        </p:txBody>
      </p:sp>
      <p:sp>
        <p:nvSpPr>
          <p:cNvPr id="87045" name="Foliennummernplatzhalt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pitchFamily="34" charset="0"/>
              </a:defRPr>
            </a:lvl1pPr>
            <a:lvl2pPr marL="742841" indent="-285708" eaLnBrk="0" hangingPunct="0">
              <a:defRPr sz="2200" b="1">
                <a:solidFill>
                  <a:schemeClr val="tx1"/>
                </a:solidFill>
                <a:latin typeface="Arial" pitchFamily="34" charset="0"/>
              </a:defRPr>
            </a:lvl2pPr>
            <a:lvl3pPr marL="1142832" indent="-228567" eaLnBrk="0" hangingPunct="0">
              <a:defRPr sz="2200" b="1">
                <a:solidFill>
                  <a:schemeClr val="tx1"/>
                </a:solidFill>
                <a:latin typeface="Arial" pitchFamily="34" charset="0"/>
              </a:defRPr>
            </a:lvl3pPr>
            <a:lvl4pPr marL="1599965" indent="-228567" eaLnBrk="0" hangingPunct="0">
              <a:defRPr sz="2200" b="1">
                <a:solidFill>
                  <a:schemeClr val="tx1"/>
                </a:solidFill>
                <a:latin typeface="Arial" pitchFamily="34" charset="0"/>
              </a:defRPr>
            </a:lvl4pPr>
            <a:lvl5pPr marL="2057098" indent="-228567" eaLnBrk="0" hangingPunct="0">
              <a:defRPr sz="2200" b="1">
                <a:solidFill>
                  <a:schemeClr val="tx1"/>
                </a:solidFill>
                <a:latin typeface="Arial" pitchFamily="34" charset="0"/>
              </a:defRPr>
            </a:lvl5pPr>
            <a:lvl6pPr marL="2514230" indent="-228567" eaLnBrk="0" fontAlgn="base" hangingPunct="0">
              <a:spcBef>
                <a:spcPct val="0"/>
              </a:spcBef>
              <a:spcAft>
                <a:spcPct val="0"/>
              </a:spcAft>
              <a:defRPr sz="2200" b="1">
                <a:solidFill>
                  <a:schemeClr val="tx1"/>
                </a:solidFill>
                <a:latin typeface="Arial" pitchFamily="34" charset="0"/>
              </a:defRPr>
            </a:lvl6pPr>
            <a:lvl7pPr marL="2971364" indent="-228567" eaLnBrk="0" fontAlgn="base" hangingPunct="0">
              <a:spcBef>
                <a:spcPct val="0"/>
              </a:spcBef>
              <a:spcAft>
                <a:spcPct val="0"/>
              </a:spcAft>
              <a:defRPr sz="2200" b="1">
                <a:solidFill>
                  <a:schemeClr val="tx1"/>
                </a:solidFill>
                <a:latin typeface="Arial" pitchFamily="34" charset="0"/>
              </a:defRPr>
            </a:lvl7pPr>
            <a:lvl8pPr marL="3428496" indent="-228567" eaLnBrk="0" fontAlgn="base" hangingPunct="0">
              <a:spcBef>
                <a:spcPct val="0"/>
              </a:spcBef>
              <a:spcAft>
                <a:spcPct val="0"/>
              </a:spcAft>
              <a:defRPr sz="2200" b="1">
                <a:solidFill>
                  <a:schemeClr val="tx1"/>
                </a:solidFill>
                <a:latin typeface="Arial" pitchFamily="34" charset="0"/>
              </a:defRPr>
            </a:lvl8pPr>
            <a:lvl9pPr marL="3885629" indent="-228567" eaLnBrk="0" fontAlgn="base" hangingPunct="0">
              <a:spcBef>
                <a:spcPct val="0"/>
              </a:spcBef>
              <a:spcAft>
                <a:spcPct val="0"/>
              </a:spcAft>
              <a:defRPr sz="2200" b="1">
                <a:solidFill>
                  <a:schemeClr val="tx1"/>
                </a:solidFill>
                <a:latin typeface="Arial" pitchFamily="34" charset="0"/>
              </a:defRPr>
            </a:lvl9pPr>
          </a:lstStyle>
          <a:p>
            <a:pPr eaLnBrk="1" hangingPunct="1"/>
            <a:fld id="{BF5D4BDC-65B1-46CD-BC93-6CD7D2EBFCCD}" type="slidenum">
              <a:rPr lang="de-DE" sz="1200" b="0"/>
              <a:pPr eaLnBrk="1" hangingPunct="1"/>
              <a:t>6</a:t>
            </a:fld>
            <a:endParaRPr lang="de-DE" sz="1200" b="0"/>
          </a:p>
        </p:txBody>
      </p:sp>
    </p:spTree>
    <p:extLst>
      <p:ext uri="{BB962C8B-B14F-4D97-AF65-F5344CB8AC3E}">
        <p14:creationId xmlns:p14="http://schemas.microsoft.com/office/powerpoint/2010/main" val="2753293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0874D81E-AD23-4080-86D8-3C72087ABE77}" type="slidenum">
              <a:rPr lang="de-DE" altLang="en-US" sz="1200" b="0" smtClean="0"/>
              <a:pPr eaLnBrk="1" hangingPunct="1"/>
              <a:t>42</a:t>
            </a:fld>
            <a:endParaRPr lang="de-DE" altLang="en-US" sz="1200" b="0" smtClean="0"/>
          </a:p>
        </p:txBody>
      </p:sp>
      <p:sp>
        <p:nvSpPr>
          <p:cNvPr id="96259" name="Rectangle 2"/>
          <p:cNvSpPr>
            <a:spLocks noGrp="1" noRot="1" noChangeAspect="1" noChangeArrowheads="1" noTextEdit="1"/>
          </p:cNvSpPr>
          <p:nvPr>
            <p:ph type="sldImg"/>
          </p:nvPr>
        </p:nvSpPr>
        <p:spPr>
          <a:xfrm>
            <a:off x="930275" y="752475"/>
            <a:ext cx="4932363" cy="3698875"/>
          </a:xfrm>
          <a:ln/>
        </p:spPr>
      </p:sp>
      <p:sp>
        <p:nvSpPr>
          <p:cNvPr id="96260"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92163" eaLnBrk="1" hangingPunct="1"/>
            <a:endParaRPr lang="en-GB" altLang="en-US" smtClean="0"/>
          </a:p>
        </p:txBody>
      </p:sp>
    </p:spTree>
    <p:extLst>
      <p:ext uri="{BB962C8B-B14F-4D97-AF65-F5344CB8AC3E}">
        <p14:creationId xmlns:p14="http://schemas.microsoft.com/office/powerpoint/2010/main" val="11690212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0874D81E-AD23-4080-86D8-3C72087ABE77}" type="slidenum">
              <a:rPr lang="de-DE" altLang="en-US" sz="1200" b="0" smtClean="0"/>
              <a:pPr eaLnBrk="1" hangingPunct="1"/>
              <a:t>43</a:t>
            </a:fld>
            <a:endParaRPr lang="de-DE" altLang="en-US" sz="1200" b="0" smtClean="0"/>
          </a:p>
        </p:txBody>
      </p:sp>
      <p:sp>
        <p:nvSpPr>
          <p:cNvPr id="96259" name="Rectangle 2"/>
          <p:cNvSpPr>
            <a:spLocks noGrp="1" noRot="1" noChangeAspect="1" noChangeArrowheads="1" noTextEdit="1"/>
          </p:cNvSpPr>
          <p:nvPr>
            <p:ph type="sldImg"/>
          </p:nvPr>
        </p:nvSpPr>
        <p:spPr>
          <a:xfrm>
            <a:off x="930275" y="752475"/>
            <a:ext cx="4932363" cy="3698875"/>
          </a:xfrm>
          <a:ln/>
        </p:spPr>
      </p:sp>
      <p:sp>
        <p:nvSpPr>
          <p:cNvPr id="96260"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92163" eaLnBrk="1" hangingPunct="1"/>
            <a:endParaRPr lang="en-GB" altLang="en-US" smtClean="0"/>
          </a:p>
        </p:txBody>
      </p:sp>
    </p:spTree>
    <p:extLst>
      <p:ext uri="{BB962C8B-B14F-4D97-AF65-F5344CB8AC3E}">
        <p14:creationId xmlns:p14="http://schemas.microsoft.com/office/powerpoint/2010/main" val="553194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D5522497-ABAF-4081-AB4A-A32BFB7462FE}" type="slidenum">
              <a:rPr lang="de-DE" smtClean="0"/>
              <a:pPr/>
              <a:t>44</a:t>
            </a:fld>
            <a:endParaRPr lang="de-DE" smtClean="0"/>
          </a:p>
        </p:txBody>
      </p:sp>
      <p:sp>
        <p:nvSpPr>
          <p:cNvPr id="68611" name="Rectangle 2"/>
          <p:cNvSpPr>
            <a:spLocks noGrp="1" noRot="1" noChangeAspect="1" noChangeArrowheads="1" noTextEdit="1"/>
          </p:cNvSpPr>
          <p:nvPr>
            <p:ph type="sldImg"/>
          </p:nvPr>
        </p:nvSpPr>
        <p:spPr>
          <a:xfrm>
            <a:off x="930275" y="752475"/>
            <a:ext cx="4932363" cy="3698875"/>
          </a:xfrm>
          <a:ln/>
        </p:spPr>
      </p:sp>
      <p:sp>
        <p:nvSpPr>
          <p:cNvPr id="68612"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2614723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5253" indent="-286636" eaLnBrk="0" hangingPunct="0">
              <a:defRPr sz="2200" b="1">
                <a:solidFill>
                  <a:schemeClr val="tx1"/>
                </a:solidFill>
                <a:latin typeface="Arial" charset="0"/>
              </a:defRPr>
            </a:lvl2pPr>
            <a:lvl3pPr marL="1146543" indent="-229309" eaLnBrk="0" hangingPunct="0">
              <a:defRPr sz="2200" b="1">
                <a:solidFill>
                  <a:schemeClr val="tx1"/>
                </a:solidFill>
                <a:latin typeface="Arial" charset="0"/>
              </a:defRPr>
            </a:lvl3pPr>
            <a:lvl4pPr marL="1605161" indent="-229309" eaLnBrk="0" hangingPunct="0">
              <a:defRPr sz="2200" b="1">
                <a:solidFill>
                  <a:schemeClr val="tx1"/>
                </a:solidFill>
                <a:latin typeface="Arial" charset="0"/>
              </a:defRPr>
            </a:lvl4pPr>
            <a:lvl5pPr marL="2063778" indent="-229309" eaLnBrk="0" hangingPunct="0">
              <a:defRPr sz="2200" b="1">
                <a:solidFill>
                  <a:schemeClr val="tx1"/>
                </a:solidFill>
                <a:latin typeface="Arial" charset="0"/>
              </a:defRPr>
            </a:lvl5pPr>
            <a:lvl6pPr marL="2522395" indent="-229309" eaLnBrk="0" fontAlgn="base" hangingPunct="0">
              <a:spcBef>
                <a:spcPct val="0"/>
              </a:spcBef>
              <a:spcAft>
                <a:spcPct val="0"/>
              </a:spcAft>
              <a:defRPr sz="2200" b="1">
                <a:solidFill>
                  <a:schemeClr val="tx1"/>
                </a:solidFill>
                <a:latin typeface="Arial" charset="0"/>
              </a:defRPr>
            </a:lvl6pPr>
            <a:lvl7pPr marL="2981013" indent="-229309" eaLnBrk="0" fontAlgn="base" hangingPunct="0">
              <a:spcBef>
                <a:spcPct val="0"/>
              </a:spcBef>
              <a:spcAft>
                <a:spcPct val="0"/>
              </a:spcAft>
              <a:defRPr sz="2200" b="1">
                <a:solidFill>
                  <a:schemeClr val="tx1"/>
                </a:solidFill>
                <a:latin typeface="Arial" charset="0"/>
              </a:defRPr>
            </a:lvl7pPr>
            <a:lvl8pPr marL="3439630" indent="-229309" eaLnBrk="0" fontAlgn="base" hangingPunct="0">
              <a:spcBef>
                <a:spcPct val="0"/>
              </a:spcBef>
              <a:spcAft>
                <a:spcPct val="0"/>
              </a:spcAft>
              <a:defRPr sz="2200" b="1">
                <a:solidFill>
                  <a:schemeClr val="tx1"/>
                </a:solidFill>
                <a:latin typeface="Arial" charset="0"/>
              </a:defRPr>
            </a:lvl8pPr>
            <a:lvl9pPr marL="3898247" indent="-229309" eaLnBrk="0" fontAlgn="base" hangingPunct="0">
              <a:spcBef>
                <a:spcPct val="0"/>
              </a:spcBef>
              <a:spcAft>
                <a:spcPct val="0"/>
              </a:spcAft>
              <a:defRPr sz="2200" b="1">
                <a:solidFill>
                  <a:schemeClr val="tx1"/>
                </a:solidFill>
                <a:latin typeface="Arial" charset="0"/>
              </a:defRPr>
            </a:lvl9pPr>
          </a:lstStyle>
          <a:p>
            <a:pPr eaLnBrk="1" hangingPunct="1"/>
            <a:fld id="{F9F57C9E-8ECA-4AA5-9A9C-9ADECB46C15A}" type="slidenum">
              <a:rPr lang="de-DE" altLang="en-US" sz="1200" b="0"/>
              <a:pPr eaLnBrk="1" hangingPunct="1"/>
              <a:t>45</a:t>
            </a:fld>
            <a:endParaRPr lang="de-DE" altLang="en-US" sz="1200" b="0"/>
          </a:p>
        </p:txBody>
      </p:sp>
      <p:sp>
        <p:nvSpPr>
          <p:cNvPr id="64515" name="Rectangle 2"/>
          <p:cNvSpPr>
            <a:spLocks noGrp="1" noRot="1" noChangeAspect="1" noChangeArrowheads="1" noTextEdit="1"/>
          </p:cNvSpPr>
          <p:nvPr>
            <p:ph type="sldImg"/>
          </p:nvPr>
        </p:nvSpPr>
        <p:spPr>
          <a:xfrm>
            <a:off x="930275" y="757238"/>
            <a:ext cx="4948238" cy="3711575"/>
          </a:xfrm>
          <a:ln/>
        </p:spPr>
      </p:sp>
      <p:sp>
        <p:nvSpPr>
          <p:cNvPr id="64516" name="Rectangle 3"/>
          <p:cNvSpPr>
            <a:spLocks noGrp="1" noChangeArrowheads="1"/>
          </p:cNvSpPr>
          <p:nvPr>
            <p:ph type="body" idx="1"/>
          </p:nvPr>
        </p:nvSpPr>
        <p:spPr>
          <a:xfrm>
            <a:off x="986550" y="4740221"/>
            <a:ext cx="4835685" cy="44980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6656" eaLnBrk="1" hangingPunct="1"/>
            <a:endParaRPr lang="en-GB" altLang="en-US" smtClean="0"/>
          </a:p>
        </p:txBody>
      </p:sp>
      <p:sp>
        <p:nvSpPr>
          <p:cNvPr id="645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5253" indent="-286636" eaLnBrk="0" hangingPunct="0">
              <a:defRPr sz="2200" b="1">
                <a:solidFill>
                  <a:schemeClr val="tx1"/>
                </a:solidFill>
                <a:latin typeface="Arial" charset="0"/>
              </a:defRPr>
            </a:lvl2pPr>
            <a:lvl3pPr marL="1146543" indent="-229309" eaLnBrk="0" hangingPunct="0">
              <a:defRPr sz="2200" b="1">
                <a:solidFill>
                  <a:schemeClr val="tx1"/>
                </a:solidFill>
                <a:latin typeface="Arial" charset="0"/>
              </a:defRPr>
            </a:lvl3pPr>
            <a:lvl4pPr marL="1605161" indent="-229309" eaLnBrk="0" hangingPunct="0">
              <a:defRPr sz="2200" b="1">
                <a:solidFill>
                  <a:schemeClr val="tx1"/>
                </a:solidFill>
                <a:latin typeface="Arial" charset="0"/>
              </a:defRPr>
            </a:lvl4pPr>
            <a:lvl5pPr marL="2063778" indent="-229309" eaLnBrk="0" hangingPunct="0">
              <a:defRPr sz="2200" b="1">
                <a:solidFill>
                  <a:schemeClr val="tx1"/>
                </a:solidFill>
                <a:latin typeface="Arial" charset="0"/>
              </a:defRPr>
            </a:lvl5pPr>
            <a:lvl6pPr marL="2522395" indent="-229309" eaLnBrk="0" fontAlgn="base" hangingPunct="0">
              <a:spcBef>
                <a:spcPct val="0"/>
              </a:spcBef>
              <a:spcAft>
                <a:spcPct val="0"/>
              </a:spcAft>
              <a:defRPr sz="2200" b="1">
                <a:solidFill>
                  <a:schemeClr val="tx1"/>
                </a:solidFill>
                <a:latin typeface="Arial" charset="0"/>
              </a:defRPr>
            </a:lvl6pPr>
            <a:lvl7pPr marL="2981013" indent="-229309" eaLnBrk="0" fontAlgn="base" hangingPunct="0">
              <a:spcBef>
                <a:spcPct val="0"/>
              </a:spcBef>
              <a:spcAft>
                <a:spcPct val="0"/>
              </a:spcAft>
              <a:defRPr sz="2200" b="1">
                <a:solidFill>
                  <a:schemeClr val="tx1"/>
                </a:solidFill>
                <a:latin typeface="Arial" charset="0"/>
              </a:defRPr>
            </a:lvl7pPr>
            <a:lvl8pPr marL="3439630" indent="-229309" eaLnBrk="0" fontAlgn="base" hangingPunct="0">
              <a:spcBef>
                <a:spcPct val="0"/>
              </a:spcBef>
              <a:spcAft>
                <a:spcPct val="0"/>
              </a:spcAft>
              <a:defRPr sz="2200" b="1">
                <a:solidFill>
                  <a:schemeClr val="tx1"/>
                </a:solidFill>
                <a:latin typeface="Arial" charset="0"/>
              </a:defRPr>
            </a:lvl8pPr>
            <a:lvl9pPr marL="3898247" indent="-229309"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a:p>
        </p:txBody>
      </p:sp>
    </p:spTree>
    <p:extLst>
      <p:ext uri="{BB962C8B-B14F-4D97-AF65-F5344CB8AC3E}">
        <p14:creationId xmlns:p14="http://schemas.microsoft.com/office/powerpoint/2010/main" val="609438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pitchFamily="34" charset="0"/>
              </a:defRPr>
            </a:lvl1pPr>
            <a:lvl2pPr marL="742841" indent="-285708" eaLnBrk="0" hangingPunct="0">
              <a:defRPr sz="2200" b="1">
                <a:solidFill>
                  <a:schemeClr val="tx1"/>
                </a:solidFill>
                <a:latin typeface="Arial" pitchFamily="34" charset="0"/>
              </a:defRPr>
            </a:lvl2pPr>
            <a:lvl3pPr marL="1142832" indent="-228567" eaLnBrk="0" hangingPunct="0">
              <a:defRPr sz="2200" b="1">
                <a:solidFill>
                  <a:schemeClr val="tx1"/>
                </a:solidFill>
                <a:latin typeface="Arial" pitchFamily="34" charset="0"/>
              </a:defRPr>
            </a:lvl3pPr>
            <a:lvl4pPr marL="1599965" indent="-228567" eaLnBrk="0" hangingPunct="0">
              <a:defRPr sz="2200" b="1">
                <a:solidFill>
                  <a:schemeClr val="tx1"/>
                </a:solidFill>
                <a:latin typeface="Arial" pitchFamily="34" charset="0"/>
              </a:defRPr>
            </a:lvl4pPr>
            <a:lvl5pPr marL="2057098" indent="-228567" eaLnBrk="0" hangingPunct="0">
              <a:defRPr sz="2200" b="1">
                <a:solidFill>
                  <a:schemeClr val="tx1"/>
                </a:solidFill>
                <a:latin typeface="Arial" pitchFamily="34" charset="0"/>
              </a:defRPr>
            </a:lvl5pPr>
            <a:lvl6pPr marL="2514230" indent="-228567" eaLnBrk="0" fontAlgn="base" hangingPunct="0">
              <a:spcBef>
                <a:spcPct val="0"/>
              </a:spcBef>
              <a:spcAft>
                <a:spcPct val="0"/>
              </a:spcAft>
              <a:defRPr sz="2200" b="1">
                <a:solidFill>
                  <a:schemeClr val="tx1"/>
                </a:solidFill>
                <a:latin typeface="Arial" pitchFamily="34" charset="0"/>
              </a:defRPr>
            </a:lvl6pPr>
            <a:lvl7pPr marL="2971364" indent="-228567" eaLnBrk="0" fontAlgn="base" hangingPunct="0">
              <a:spcBef>
                <a:spcPct val="0"/>
              </a:spcBef>
              <a:spcAft>
                <a:spcPct val="0"/>
              </a:spcAft>
              <a:defRPr sz="2200" b="1">
                <a:solidFill>
                  <a:schemeClr val="tx1"/>
                </a:solidFill>
                <a:latin typeface="Arial" pitchFamily="34" charset="0"/>
              </a:defRPr>
            </a:lvl7pPr>
            <a:lvl8pPr marL="3428496" indent="-228567" eaLnBrk="0" fontAlgn="base" hangingPunct="0">
              <a:spcBef>
                <a:spcPct val="0"/>
              </a:spcBef>
              <a:spcAft>
                <a:spcPct val="0"/>
              </a:spcAft>
              <a:defRPr sz="2200" b="1">
                <a:solidFill>
                  <a:schemeClr val="tx1"/>
                </a:solidFill>
                <a:latin typeface="Arial" pitchFamily="34" charset="0"/>
              </a:defRPr>
            </a:lvl8pPr>
            <a:lvl9pPr marL="3885629" indent="-228567" eaLnBrk="0" fontAlgn="base" hangingPunct="0">
              <a:spcBef>
                <a:spcPct val="0"/>
              </a:spcBef>
              <a:spcAft>
                <a:spcPct val="0"/>
              </a:spcAft>
              <a:defRPr sz="2200" b="1">
                <a:solidFill>
                  <a:schemeClr val="tx1"/>
                </a:solidFill>
                <a:latin typeface="Arial" pitchFamily="34" charset="0"/>
              </a:defRPr>
            </a:lvl9pPr>
          </a:lstStyle>
          <a:p>
            <a:pPr eaLnBrk="1" hangingPunct="1"/>
            <a:fld id="{E0C29479-6133-4A39-9F3F-DF784863F27D}" type="slidenum">
              <a:rPr lang="de-DE" sz="1200" b="0"/>
              <a:pPr eaLnBrk="1" hangingPunct="1"/>
              <a:t>47</a:t>
            </a:fld>
            <a:endParaRPr lang="de-DE" sz="1200" b="0"/>
          </a:p>
        </p:txBody>
      </p:sp>
      <p:sp>
        <p:nvSpPr>
          <p:cNvPr id="65539" name="Rectangle 2"/>
          <p:cNvSpPr>
            <a:spLocks noGrp="1" noRot="1" noChangeAspect="1" noChangeArrowheads="1" noTextEdit="1"/>
          </p:cNvSpPr>
          <p:nvPr>
            <p:ph type="sldImg"/>
          </p:nvPr>
        </p:nvSpPr>
        <p:spPr>
          <a:xfrm>
            <a:off x="930275" y="752475"/>
            <a:ext cx="4932363" cy="3698875"/>
          </a:xfrm>
          <a:ln/>
        </p:spPr>
      </p:sp>
      <p:sp>
        <p:nvSpPr>
          <p:cNvPr id="65540"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93633" eaLnBrk="1" hangingPunct="1"/>
            <a:endParaRPr lang="en-GB" dirty="0" smtClean="0">
              <a:latin typeface="Arial" pitchFamily="34" charset="0"/>
            </a:endParaRPr>
          </a:p>
        </p:txBody>
      </p:sp>
    </p:spTree>
    <p:extLst>
      <p:ext uri="{BB962C8B-B14F-4D97-AF65-F5344CB8AC3E}">
        <p14:creationId xmlns:p14="http://schemas.microsoft.com/office/powerpoint/2010/main" val="3159089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CC5121B5-E0EC-44F1-AF42-9FF42AEB9ECF}" type="slidenum">
              <a:rPr lang="de-DE" smtClean="0"/>
              <a:pPr/>
              <a:t>49</a:t>
            </a:fld>
            <a:endParaRPr lang="de-DE" smtClean="0"/>
          </a:p>
        </p:txBody>
      </p:sp>
      <p:sp>
        <p:nvSpPr>
          <p:cNvPr id="71683" name="Rectangle 2"/>
          <p:cNvSpPr>
            <a:spLocks noGrp="1" noRot="1" noChangeAspect="1" noChangeArrowheads="1" noTextEdit="1"/>
          </p:cNvSpPr>
          <p:nvPr>
            <p:ph type="sldImg"/>
          </p:nvPr>
        </p:nvSpPr>
        <p:spPr>
          <a:xfrm>
            <a:off x="930275" y="752475"/>
            <a:ext cx="4932363" cy="3698875"/>
          </a:xfrm>
          <a:ln/>
        </p:spPr>
      </p:sp>
      <p:sp>
        <p:nvSpPr>
          <p:cNvPr id="71684"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906599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C8821B2C-9670-4F23-B973-D5FBA1B4F9ED}" type="slidenum">
              <a:rPr lang="de-DE" altLang="en-US" sz="1200" b="0" smtClean="0"/>
              <a:pPr eaLnBrk="1" hangingPunct="1"/>
              <a:t>50</a:t>
            </a:fld>
            <a:endParaRPr lang="de-DE" altLang="en-US" sz="1200" b="0" smtClean="0"/>
          </a:p>
        </p:txBody>
      </p:sp>
      <p:sp>
        <p:nvSpPr>
          <p:cNvPr id="51203" name="Rectangle 2"/>
          <p:cNvSpPr>
            <a:spLocks noGrp="1" noRot="1" noChangeAspect="1" noChangeArrowheads="1" noTextEdit="1"/>
          </p:cNvSpPr>
          <p:nvPr>
            <p:ph type="sldImg"/>
          </p:nvPr>
        </p:nvSpPr>
        <p:spPr>
          <a:xfrm>
            <a:off x="931863" y="754063"/>
            <a:ext cx="4929187" cy="3698875"/>
          </a:xfrm>
          <a:ln/>
        </p:spPr>
      </p:sp>
      <p:sp>
        <p:nvSpPr>
          <p:cNvPr id="51204"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88988" eaLnBrk="1" hangingPunct="1"/>
            <a:endParaRPr lang="en-GB" altLang="en-US" smtClean="0"/>
          </a:p>
        </p:txBody>
      </p:sp>
      <p:sp>
        <p:nvSpPr>
          <p:cNvPr id="51205"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1200" b="0" smtClean="0"/>
          </a:p>
        </p:txBody>
      </p:sp>
    </p:spTree>
    <p:extLst>
      <p:ext uri="{BB962C8B-B14F-4D97-AF65-F5344CB8AC3E}">
        <p14:creationId xmlns:p14="http://schemas.microsoft.com/office/powerpoint/2010/main" val="3594548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7FED04EF-4754-40B2-841E-19FFA9F7EF6F}" type="slidenum">
              <a:rPr lang="de-DE" smtClean="0">
                <a:solidFill>
                  <a:prstClr val="black"/>
                </a:solidFill>
              </a:rPr>
              <a:pPr>
                <a:defRPr/>
              </a:pPr>
              <a:t>51</a:t>
            </a:fld>
            <a:endParaRPr lang="de-DE">
              <a:solidFill>
                <a:prstClr val="black"/>
              </a:solidFill>
            </a:endParaRPr>
          </a:p>
        </p:txBody>
      </p:sp>
    </p:spTree>
    <p:extLst>
      <p:ext uri="{BB962C8B-B14F-4D97-AF65-F5344CB8AC3E}">
        <p14:creationId xmlns:p14="http://schemas.microsoft.com/office/powerpoint/2010/main" val="821692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128"/>
                <a:cs typeface="ＭＳ Ｐゴシック" charset="-128"/>
              </a:rPr>
              <a:t>There is a variety of privacy threats in such a common setting. Here I focus on the class of </a:t>
            </a:r>
            <a:r>
              <a:rPr lang="en-US" sz="1200" kern="1200" dirty="0" err="1" smtClean="0">
                <a:solidFill>
                  <a:schemeClr val="tx1"/>
                </a:solidFill>
                <a:effectLst/>
                <a:latin typeface="Arial" charset="0"/>
                <a:ea typeface="ＭＳ Ｐゴシック" charset="-128"/>
                <a:cs typeface="ＭＳ Ｐゴシック" charset="-128"/>
              </a:rPr>
              <a:t>linkability</a:t>
            </a:r>
            <a:r>
              <a:rPr lang="en-US" sz="1200" kern="1200" dirty="0" smtClean="0">
                <a:solidFill>
                  <a:schemeClr val="tx1"/>
                </a:solidFill>
                <a:effectLst/>
                <a:latin typeface="Arial" charset="0"/>
                <a:ea typeface="ＭＳ Ｐゴシック" charset="-128"/>
                <a:cs typeface="ＭＳ Ｐゴシック" charset="-128"/>
              </a:rPr>
              <a:t> threats: discovering that two identities on different platforms are really the same person. There are weak cues from the similarity of profiles, but an adversary would have to make wild guesses.</a:t>
            </a:r>
          </a:p>
          <a:p>
            <a:endParaRPr lang="en-US" sz="1200" kern="1200" dirty="0" smtClean="0">
              <a:solidFill>
                <a:schemeClr val="tx1"/>
              </a:solidFill>
              <a:effectLst/>
              <a:latin typeface="Arial" charset="0"/>
              <a:ea typeface="ＭＳ Ｐゴシック" charset="-128"/>
              <a:cs typeface="ＭＳ Ｐゴシック" charset="-128"/>
            </a:endParaRPr>
          </a:p>
          <a:p>
            <a:r>
              <a:rPr lang="en-US" sz="1200" kern="1200" dirty="0" smtClean="0">
                <a:solidFill>
                  <a:schemeClr val="tx1"/>
                </a:solidFill>
                <a:effectLst/>
                <a:latin typeface="Arial" charset="0"/>
                <a:ea typeface="ＭＳ Ｐゴシック" charset="-128"/>
                <a:cs typeface="ＭＳ Ｐゴシック" charset="-128"/>
              </a:rPr>
              <a:t>There are much stronger </a:t>
            </a:r>
            <a:r>
              <a:rPr lang="en-US" sz="1200" kern="1200" dirty="0" err="1" smtClean="0">
                <a:solidFill>
                  <a:schemeClr val="tx1"/>
                </a:solidFill>
                <a:effectLst/>
                <a:latin typeface="Arial" charset="0"/>
                <a:ea typeface="ＭＳ Ｐゴシック" charset="-128"/>
                <a:cs typeface="ＭＳ Ｐゴシック" charset="-128"/>
              </a:rPr>
              <a:t>linkability</a:t>
            </a:r>
            <a:r>
              <a:rPr lang="en-US" sz="1200" kern="1200" dirty="0" smtClean="0">
                <a:solidFill>
                  <a:schemeClr val="tx1"/>
                </a:solidFill>
                <a:effectLst/>
                <a:latin typeface="Arial" charset="0"/>
                <a:ea typeface="ＭＳ Ｐゴシック" charset="-128"/>
                <a:cs typeface="ＭＳ Ｐゴシック" charset="-128"/>
              </a:rPr>
              <a:t> threats from the posted contents, once we consider semantic cues, for example, that </a:t>
            </a:r>
            <a:r>
              <a:rPr lang="en-US" sz="1200" kern="1200" dirty="0" err="1" smtClean="0">
                <a:solidFill>
                  <a:schemeClr val="tx1"/>
                </a:solidFill>
                <a:effectLst/>
                <a:latin typeface="Arial" charset="0"/>
                <a:ea typeface="ＭＳ Ｐゴシック" charset="-128"/>
                <a:cs typeface="ＭＳ Ｐゴシック" charset="-128"/>
              </a:rPr>
              <a:t>Synthroid</a:t>
            </a:r>
            <a:r>
              <a:rPr lang="en-US" sz="1200" kern="1200" dirty="0" smtClean="0">
                <a:solidFill>
                  <a:schemeClr val="tx1"/>
                </a:solidFill>
                <a:effectLst/>
                <a:latin typeface="Arial" charset="0"/>
                <a:ea typeface="ＭＳ Ｐゴシック" charset="-128"/>
                <a:cs typeface="ＭＳ Ｐゴシック" charset="-128"/>
              </a:rPr>
              <a:t> and </a:t>
            </a:r>
            <a:r>
              <a:rPr lang="en-US" sz="1200" kern="1200" dirty="0" err="1" smtClean="0">
                <a:solidFill>
                  <a:schemeClr val="tx1"/>
                </a:solidFill>
                <a:effectLst/>
                <a:latin typeface="Arial" charset="0"/>
                <a:ea typeface="ＭＳ Ｐゴシック" charset="-128"/>
                <a:cs typeface="ＭＳ Ｐゴシック" charset="-128"/>
              </a:rPr>
              <a:t>Levothroid</a:t>
            </a:r>
            <a:r>
              <a:rPr lang="en-US" sz="1200" kern="1200" dirty="0" smtClean="0">
                <a:solidFill>
                  <a:schemeClr val="tx1"/>
                </a:solidFill>
                <a:effectLst/>
                <a:latin typeface="Arial" charset="0"/>
                <a:ea typeface="ＭＳ Ｐゴシック" charset="-128"/>
                <a:cs typeface="ＭＳ Ｐゴシック" charset="-128"/>
              </a:rPr>
              <a:t> are drugs for the same medical condition. This could lead to linking Zoe's search history with her anonymous  identity in the health forum. </a:t>
            </a:r>
          </a:p>
          <a:p>
            <a:endParaRPr lang="en-US" sz="1200" kern="1200" dirty="0" smtClean="0">
              <a:solidFill>
                <a:schemeClr val="tx1"/>
              </a:solidFill>
              <a:effectLst/>
              <a:latin typeface="Arial" charset="0"/>
              <a:ea typeface="ＭＳ Ｐゴシック" charset="-128"/>
              <a:cs typeface="ＭＳ Ｐゴシック" charset="-128"/>
            </a:endParaRPr>
          </a:p>
          <a:p>
            <a:r>
              <a:rPr lang="en-US" sz="1200" kern="1200" dirty="0" smtClean="0">
                <a:solidFill>
                  <a:schemeClr val="tx1"/>
                </a:solidFill>
                <a:effectLst/>
                <a:latin typeface="Arial" charset="0"/>
                <a:ea typeface="ＭＳ Ｐゴシック" charset="-128"/>
                <a:cs typeface="ＭＳ Ｐゴシック" charset="-128"/>
              </a:rPr>
              <a:t>There are also statistical cues: the likelihood that two different people from Namibia both like this Greenlandic singer is very low. This way, an adversary could link Zoe's queries with her Facebook account, and by transitivity also her real-life identity with her sensitive discussions in the </a:t>
            </a:r>
            <a:r>
              <a:rPr lang="en-US" sz="1200" kern="1200" dirty="0" err="1" smtClean="0">
                <a:solidFill>
                  <a:schemeClr val="tx1"/>
                </a:solidFill>
                <a:effectLst/>
                <a:latin typeface="Arial" charset="0"/>
                <a:ea typeface="ＭＳ Ｐゴシック" charset="-128"/>
                <a:cs typeface="ＭＳ Ｐゴシック" charset="-128"/>
              </a:rPr>
              <a:t>anonymized</a:t>
            </a:r>
            <a:r>
              <a:rPr lang="en-US" sz="1200" kern="1200" dirty="0" smtClean="0">
                <a:solidFill>
                  <a:schemeClr val="tx1"/>
                </a:solidFill>
                <a:effectLst/>
                <a:latin typeface="Arial" charset="0"/>
                <a:ea typeface="ＭＳ Ｐゴシック" charset="-128"/>
                <a:cs typeface="ＭＳ Ｐゴシック" charset="-128"/>
              </a:rPr>
              <a:t> health forum. </a:t>
            </a:r>
          </a:p>
          <a:p>
            <a:endParaRPr lang="en-US" dirty="0"/>
          </a:p>
        </p:txBody>
      </p:sp>
      <p:sp>
        <p:nvSpPr>
          <p:cNvPr id="4" name="Slide Number Placeholder 3"/>
          <p:cNvSpPr>
            <a:spLocks noGrp="1"/>
          </p:cNvSpPr>
          <p:nvPr>
            <p:ph type="sldNum" sz="quarter" idx="10"/>
          </p:nvPr>
        </p:nvSpPr>
        <p:spPr/>
        <p:txBody>
          <a:bodyPr/>
          <a:lstStyle/>
          <a:p>
            <a:pPr>
              <a:defRPr/>
            </a:pPr>
            <a:fld id="{7FED04EF-4754-40B2-841E-19FFA9F7EF6F}" type="slidenum">
              <a:rPr lang="de-DE" smtClean="0">
                <a:solidFill>
                  <a:prstClr val="black"/>
                </a:solidFill>
              </a:rPr>
              <a:pPr>
                <a:defRPr/>
              </a:pPr>
              <a:t>52</a:t>
            </a:fld>
            <a:endParaRPr lang="de-DE">
              <a:solidFill>
                <a:prstClr val="black"/>
              </a:solidFill>
            </a:endParaRPr>
          </a:p>
        </p:txBody>
      </p:sp>
    </p:spTree>
    <p:extLst>
      <p:ext uri="{BB962C8B-B14F-4D97-AF65-F5344CB8AC3E}">
        <p14:creationId xmlns:p14="http://schemas.microsoft.com/office/powerpoint/2010/main" val="304395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ED04EF-4754-40B2-841E-19FFA9F7EF6F}" type="slidenum">
              <a:rPr lang="de-DE" smtClean="0">
                <a:solidFill>
                  <a:prstClr val="black"/>
                </a:solidFill>
              </a:rPr>
              <a:pPr>
                <a:defRPr/>
              </a:pPr>
              <a:t>53</a:t>
            </a:fld>
            <a:endParaRPr lang="de-DE">
              <a:solidFill>
                <a:prstClr val="black"/>
              </a:solidFill>
            </a:endParaRPr>
          </a:p>
        </p:txBody>
      </p:sp>
    </p:spTree>
    <p:extLst>
      <p:ext uri="{BB962C8B-B14F-4D97-AF65-F5344CB8AC3E}">
        <p14:creationId xmlns:p14="http://schemas.microsoft.com/office/powerpoint/2010/main" val="998863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ln/>
        </p:spPr>
      </p:sp>
      <p:sp>
        <p:nvSpPr>
          <p:cNvPr id="8704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87044" name="Fußzeilenplatzhalt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pitchFamily="34" charset="0"/>
              </a:defRPr>
            </a:lvl1pPr>
            <a:lvl2pPr marL="742841" indent="-285708" eaLnBrk="0" hangingPunct="0">
              <a:defRPr sz="2200" b="1">
                <a:solidFill>
                  <a:schemeClr val="tx1"/>
                </a:solidFill>
                <a:latin typeface="Arial" pitchFamily="34" charset="0"/>
              </a:defRPr>
            </a:lvl2pPr>
            <a:lvl3pPr marL="1142832" indent="-228567" eaLnBrk="0" hangingPunct="0">
              <a:defRPr sz="2200" b="1">
                <a:solidFill>
                  <a:schemeClr val="tx1"/>
                </a:solidFill>
                <a:latin typeface="Arial" pitchFamily="34" charset="0"/>
              </a:defRPr>
            </a:lvl3pPr>
            <a:lvl4pPr marL="1599965" indent="-228567" eaLnBrk="0" hangingPunct="0">
              <a:defRPr sz="2200" b="1">
                <a:solidFill>
                  <a:schemeClr val="tx1"/>
                </a:solidFill>
                <a:latin typeface="Arial" pitchFamily="34" charset="0"/>
              </a:defRPr>
            </a:lvl4pPr>
            <a:lvl5pPr marL="2057098" indent="-228567" eaLnBrk="0" hangingPunct="0">
              <a:defRPr sz="2200" b="1">
                <a:solidFill>
                  <a:schemeClr val="tx1"/>
                </a:solidFill>
                <a:latin typeface="Arial" pitchFamily="34" charset="0"/>
              </a:defRPr>
            </a:lvl5pPr>
            <a:lvl6pPr marL="2514230" indent="-228567" eaLnBrk="0" fontAlgn="base" hangingPunct="0">
              <a:spcBef>
                <a:spcPct val="0"/>
              </a:spcBef>
              <a:spcAft>
                <a:spcPct val="0"/>
              </a:spcAft>
              <a:defRPr sz="2200" b="1">
                <a:solidFill>
                  <a:schemeClr val="tx1"/>
                </a:solidFill>
                <a:latin typeface="Arial" pitchFamily="34" charset="0"/>
              </a:defRPr>
            </a:lvl6pPr>
            <a:lvl7pPr marL="2971364" indent="-228567" eaLnBrk="0" fontAlgn="base" hangingPunct="0">
              <a:spcBef>
                <a:spcPct val="0"/>
              </a:spcBef>
              <a:spcAft>
                <a:spcPct val="0"/>
              </a:spcAft>
              <a:defRPr sz="2200" b="1">
                <a:solidFill>
                  <a:schemeClr val="tx1"/>
                </a:solidFill>
                <a:latin typeface="Arial" pitchFamily="34" charset="0"/>
              </a:defRPr>
            </a:lvl7pPr>
            <a:lvl8pPr marL="3428496" indent="-228567" eaLnBrk="0" fontAlgn="base" hangingPunct="0">
              <a:spcBef>
                <a:spcPct val="0"/>
              </a:spcBef>
              <a:spcAft>
                <a:spcPct val="0"/>
              </a:spcAft>
              <a:defRPr sz="2200" b="1">
                <a:solidFill>
                  <a:schemeClr val="tx1"/>
                </a:solidFill>
                <a:latin typeface="Arial" pitchFamily="34" charset="0"/>
              </a:defRPr>
            </a:lvl8pPr>
            <a:lvl9pPr marL="3885629" indent="-228567" eaLnBrk="0" fontAlgn="base" hangingPunct="0">
              <a:spcBef>
                <a:spcPct val="0"/>
              </a:spcBef>
              <a:spcAft>
                <a:spcPct val="0"/>
              </a:spcAft>
              <a:defRPr sz="2200" b="1">
                <a:solidFill>
                  <a:schemeClr val="tx1"/>
                </a:solidFill>
                <a:latin typeface="Arial" pitchFamily="34" charset="0"/>
              </a:defRPr>
            </a:lvl9pPr>
          </a:lstStyle>
          <a:p>
            <a:pPr eaLnBrk="1" hangingPunct="1"/>
            <a:endParaRPr lang="en-US" sz="1200" b="0"/>
          </a:p>
        </p:txBody>
      </p:sp>
      <p:sp>
        <p:nvSpPr>
          <p:cNvPr id="87045" name="Foliennummernplatzhalt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pitchFamily="34" charset="0"/>
              </a:defRPr>
            </a:lvl1pPr>
            <a:lvl2pPr marL="742841" indent="-285708" eaLnBrk="0" hangingPunct="0">
              <a:defRPr sz="2200" b="1">
                <a:solidFill>
                  <a:schemeClr val="tx1"/>
                </a:solidFill>
                <a:latin typeface="Arial" pitchFamily="34" charset="0"/>
              </a:defRPr>
            </a:lvl2pPr>
            <a:lvl3pPr marL="1142832" indent="-228567" eaLnBrk="0" hangingPunct="0">
              <a:defRPr sz="2200" b="1">
                <a:solidFill>
                  <a:schemeClr val="tx1"/>
                </a:solidFill>
                <a:latin typeface="Arial" pitchFamily="34" charset="0"/>
              </a:defRPr>
            </a:lvl3pPr>
            <a:lvl4pPr marL="1599965" indent="-228567" eaLnBrk="0" hangingPunct="0">
              <a:defRPr sz="2200" b="1">
                <a:solidFill>
                  <a:schemeClr val="tx1"/>
                </a:solidFill>
                <a:latin typeface="Arial" pitchFamily="34" charset="0"/>
              </a:defRPr>
            </a:lvl4pPr>
            <a:lvl5pPr marL="2057098" indent="-228567" eaLnBrk="0" hangingPunct="0">
              <a:defRPr sz="2200" b="1">
                <a:solidFill>
                  <a:schemeClr val="tx1"/>
                </a:solidFill>
                <a:latin typeface="Arial" pitchFamily="34" charset="0"/>
              </a:defRPr>
            </a:lvl5pPr>
            <a:lvl6pPr marL="2514230" indent="-228567" eaLnBrk="0" fontAlgn="base" hangingPunct="0">
              <a:spcBef>
                <a:spcPct val="0"/>
              </a:spcBef>
              <a:spcAft>
                <a:spcPct val="0"/>
              </a:spcAft>
              <a:defRPr sz="2200" b="1">
                <a:solidFill>
                  <a:schemeClr val="tx1"/>
                </a:solidFill>
                <a:latin typeface="Arial" pitchFamily="34" charset="0"/>
              </a:defRPr>
            </a:lvl6pPr>
            <a:lvl7pPr marL="2971364" indent="-228567" eaLnBrk="0" fontAlgn="base" hangingPunct="0">
              <a:spcBef>
                <a:spcPct val="0"/>
              </a:spcBef>
              <a:spcAft>
                <a:spcPct val="0"/>
              </a:spcAft>
              <a:defRPr sz="2200" b="1">
                <a:solidFill>
                  <a:schemeClr val="tx1"/>
                </a:solidFill>
                <a:latin typeface="Arial" pitchFamily="34" charset="0"/>
              </a:defRPr>
            </a:lvl7pPr>
            <a:lvl8pPr marL="3428496" indent="-228567" eaLnBrk="0" fontAlgn="base" hangingPunct="0">
              <a:spcBef>
                <a:spcPct val="0"/>
              </a:spcBef>
              <a:spcAft>
                <a:spcPct val="0"/>
              </a:spcAft>
              <a:defRPr sz="2200" b="1">
                <a:solidFill>
                  <a:schemeClr val="tx1"/>
                </a:solidFill>
                <a:latin typeface="Arial" pitchFamily="34" charset="0"/>
              </a:defRPr>
            </a:lvl8pPr>
            <a:lvl9pPr marL="3885629" indent="-228567" eaLnBrk="0" fontAlgn="base" hangingPunct="0">
              <a:spcBef>
                <a:spcPct val="0"/>
              </a:spcBef>
              <a:spcAft>
                <a:spcPct val="0"/>
              </a:spcAft>
              <a:defRPr sz="2200" b="1">
                <a:solidFill>
                  <a:schemeClr val="tx1"/>
                </a:solidFill>
                <a:latin typeface="Arial" pitchFamily="34" charset="0"/>
              </a:defRPr>
            </a:lvl9pPr>
          </a:lstStyle>
          <a:p>
            <a:pPr eaLnBrk="1" hangingPunct="1"/>
            <a:fld id="{BF5D4BDC-65B1-46CD-BC93-6CD7D2EBFCCD}" type="slidenum">
              <a:rPr lang="de-DE" sz="1200" b="0"/>
              <a:pPr eaLnBrk="1" hangingPunct="1"/>
              <a:t>7</a:t>
            </a:fld>
            <a:endParaRPr lang="de-DE" sz="1200" b="0"/>
          </a:p>
        </p:txBody>
      </p:sp>
    </p:spTree>
    <p:extLst>
      <p:ext uri="{BB962C8B-B14F-4D97-AF65-F5344CB8AC3E}">
        <p14:creationId xmlns:p14="http://schemas.microsoft.com/office/powerpoint/2010/main" val="3259762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ED04EF-4754-40B2-841E-19FFA9F7EF6F}" type="slidenum">
              <a:rPr lang="de-DE" smtClean="0">
                <a:solidFill>
                  <a:prstClr val="black"/>
                </a:solidFill>
              </a:rPr>
              <a:pPr>
                <a:defRPr/>
              </a:pPr>
              <a:t>54</a:t>
            </a:fld>
            <a:endParaRPr lang="de-DE">
              <a:solidFill>
                <a:prstClr val="black"/>
              </a:solidFill>
            </a:endParaRPr>
          </a:p>
        </p:txBody>
      </p:sp>
    </p:spTree>
    <p:extLst>
      <p:ext uri="{BB962C8B-B14F-4D97-AF65-F5344CB8AC3E}">
        <p14:creationId xmlns:p14="http://schemas.microsoft.com/office/powerpoint/2010/main" val="677495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pitchFamily="34" charset="0"/>
              </a:defRPr>
            </a:lvl1pPr>
            <a:lvl2pPr marL="742841" indent="-285708" eaLnBrk="0" hangingPunct="0">
              <a:defRPr sz="2200" b="1">
                <a:solidFill>
                  <a:schemeClr val="tx1"/>
                </a:solidFill>
                <a:latin typeface="Arial" pitchFamily="34" charset="0"/>
              </a:defRPr>
            </a:lvl2pPr>
            <a:lvl3pPr marL="1142832" indent="-228567" eaLnBrk="0" hangingPunct="0">
              <a:defRPr sz="2200" b="1">
                <a:solidFill>
                  <a:schemeClr val="tx1"/>
                </a:solidFill>
                <a:latin typeface="Arial" pitchFamily="34" charset="0"/>
              </a:defRPr>
            </a:lvl3pPr>
            <a:lvl4pPr marL="1599965" indent="-228567" eaLnBrk="0" hangingPunct="0">
              <a:defRPr sz="2200" b="1">
                <a:solidFill>
                  <a:schemeClr val="tx1"/>
                </a:solidFill>
                <a:latin typeface="Arial" pitchFamily="34" charset="0"/>
              </a:defRPr>
            </a:lvl4pPr>
            <a:lvl5pPr marL="2057098" indent="-228567" eaLnBrk="0" hangingPunct="0">
              <a:defRPr sz="2200" b="1">
                <a:solidFill>
                  <a:schemeClr val="tx1"/>
                </a:solidFill>
                <a:latin typeface="Arial" pitchFamily="34" charset="0"/>
              </a:defRPr>
            </a:lvl5pPr>
            <a:lvl6pPr marL="2514230" indent="-228567" eaLnBrk="0" fontAlgn="base" hangingPunct="0">
              <a:spcBef>
                <a:spcPct val="0"/>
              </a:spcBef>
              <a:spcAft>
                <a:spcPct val="0"/>
              </a:spcAft>
              <a:defRPr sz="2200" b="1">
                <a:solidFill>
                  <a:schemeClr val="tx1"/>
                </a:solidFill>
                <a:latin typeface="Arial" pitchFamily="34" charset="0"/>
              </a:defRPr>
            </a:lvl6pPr>
            <a:lvl7pPr marL="2971364" indent="-228567" eaLnBrk="0" fontAlgn="base" hangingPunct="0">
              <a:spcBef>
                <a:spcPct val="0"/>
              </a:spcBef>
              <a:spcAft>
                <a:spcPct val="0"/>
              </a:spcAft>
              <a:defRPr sz="2200" b="1">
                <a:solidFill>
                  <a:schemeClr val="tx1"/>
                </a:solidFill>
                <a:latin typeface="Arial" pitchFamily="34" charset="0"/>
              </a:defRPr>
            </a:lvl7pPr>
            <a:lvl8pPr marL="3428496" indent="-228567" eaLnBrk="0" fontAlgn="base" hangingPunct="0">
              <a:spcBef>
                <a:spcPct val="0"/>
              </a:spcBef>
              <a:spcAft>
                <a:spcPct val="0"/>
              </a:spcAft>
              <a:defRPr sz="2200" b="1">
                <a:solidFill>
                  <a:schemeClr val="tx1"/>
                </a:solidFill>
                <a:latin typeface="Arial" pitchFamily="34" charset="0"/>
              </a:defRPr>
            </a:lvl8pPr>
            <a:lvl9pPr marL="3885629" indent="-228567" eaLnBrk="0" fontAlgn="base" hangingPunct="0">
              <a:spcBef>
                <a:spcPct val="0"/>
              </a:spcBef>
              <a:spcAft>
                <a:spcPct val="0"/>
              </a:spcAft>
              <a:defRPr sz="2200" b="1">
                <a:solidFill>
                  <a:schemeClr val="tx1"/>
                </a:solidFill>
                <a:latin typeface="Arial" pitchFamily="34" charset="0"/>
              </a:defRPr>
            </a:lvl9pPr>
          </a:lstStyle>
          <a:p>
            <a:pPr eaLnBrk="1" hangingPunct="1"/>
            <a:fld id="{E0C29479-6133-4A39-9F3F-DF784863F27D}" type="slidenum">
              <a:rPr lang="de-DE" sz="1200" b="0"/>
              <a:pPr eaLnBrk="1" hangingPunct="1"/>
              <a:t>55</a:t>
            </a:fld>
            <a:endParaRPr lang="de-DE" sz="1200" b="0"/>
          </a:p>
        </p:txBody>
      </p:sp>
      <p:sp>
        <p:nvSpPr>
          <p:cNvPr id="65539" name="Rectangle 2"/>
          <p:cNvSpPr>
            <a:spLocks noGrp="1" noRot="1" noChangeAspect="1" noChangeArrowheads="1" noTextEdit="1"/>
          </p:cNvSpPr>
          <p:nvPr>
            <p:ph type="sldImg"/>
          </p:nvPr>
        </p:nvSpPr>
        <p:spPr>
          <a:xfrm>
            <a:off x="930275" y="752475"/>
            <a:ext cx="4932363" cy="3698875"/>
          </a:xfrm>
          <a:ln/>
        </p:spPr>
      </p:sp>
      <p:sp>
        <p:nvSpPr>
          <p:cNvPr id="65540"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93633" eaLnBrk="1" hangingPunct="1"/>
            <a:endParaRPr lang="en-GB" smtClean="0">
              <a:latin typeface="Arial" pitchFamily="34" charset="0"/>
            </a:endParaRPr>
          </a:p>
        </p:txBody>
      </p:sp>
    </p:spTree>
    <p:extLst>
      <p:ext uri="{BB962C8B-B14F-4D97-AF65-F5344CB8AC3E}">
        <p14:creationId xmlns:p14="http://schemas.microsoft.com/office/powerpoint/2010/main" val="19134525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CC5121B5-E0EC-44F1-AF42-9FF42AEB9ECF}" type="slidenum">
              <a:rPr lang="de-DE" smtClean="0"/>
              <a:pPr/>
              <a:t>56</a:t>
            </a:fld>
            <a:endParaRPr lang="de-DE" smtClean="0"/>
          </a:p>
        </p:txBody>
      </p:sp>
      <p:sp>
        <p:nvSpPr>
          <p:cNvPr id="71683" name="Rectangle 2"/>
          <p:cNvSpPr>
            <a:spLocks noGrp="1" noRot="1" noChangeAspect="1" noChangeArrowheads="1" noTextEdit="1"/>
          </p:cNvSpPr>
          <p:nvPr>
            <p:ph type="sldImg"/>
          </p:nvPr>
        </p:nvSpPr>
        <p:spPr>
          <a:xfrm>
            <a:off x="930275" y="752475"/>
            <a:ext cx="4932363" cy="3698875"/>
          </a:xfrm>
          <a:ln/>
        </p:spPr>
      </p:sp>
      <p:sp>
        <p:nvSpPr>
          <p:cNvPr id="71684" name="Rectangle 3"/>
          <p:cNvSpPr>
            <a:spLocks noGrp="1" noChangeArrowheads="1"/>
          </p:cNvSpPr>
          <p:nvPr>
            <p:ph type="body" idx="1"/>
          </p:nvPr>
        </p:nvSpPr>
        <p:spPr>
          <a:xfrm>
            <a:off x="982663" y="4722813"/>
            <a:ext cx="4826000" cy="4481512"/>
          </a:xfrm>
          <a:noFill/>
        </p:spPr>
        <p:txBody>
          <a:bodyPr/>
          <a:lstStyle/>
          <a:p>
            <a:pPr defTabSz="793750" eaLnBrk="1" hangingPunct="1"/>
            <a:endParaRPr lang="en-GB" smtClean="0"/>
          </a:p>
        </p:txBody>
      </p:sp>
    </p:spTree>
    <p:extLst>
      <p:ext uri="{BB962C8B-B14F-4D97-AF65-F5344CB8AC3E}">
        <p14:creationId xmlns:p14="http://schemas.microsoft.com/office/powerpoint/2010/main" val="1713041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A11D7B4A-D07A-4906-A076-44E3B62C94DC}" type="slidenum">
              <a:rPr lang="de-DE" sz="1200" b="0" smtClean="0"/>
              <a:pPr eaLnBrk="1" hangingPunct="1"/>
              <a:t>57</a:t>
            </a:fld>
            <a:endParaRPr lang="de-DE" sz="1200" b="0" smtClean="0"/>
          </a:p>
        </p:txBody>
      </p:sp>
      <p:sp>
        <p:nvSpPr>
          <p:cNvPr id="78851" name="Rectangle 2"/>
          <p:cNvSpPr>
            <a:spLocks noGrp="1" noRot="1" noChangeAspect="1" noChangeArrowheads="1" noTextEdit="1"/>
          </p:cNvSpPr>
          <p:nvPr>
            <p:ph type="sldImg"/>
          </p:nvPr>
        </p:nvSpPr>
        <p:spPr>
          <a:xfrm>
            <a:off x="930275" y="752475"/>
            <a:ext cx="4932363" cy="3698875"/>
          </a:xfrm>
          <a:ln/>
        </p:spPr>
      </p:sp>
      <p:sp>
        <p:nvSpPr>
          <p:cNvPr id="78852"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93750" eaLnBrk="1" hangingPunct="1"/>
            <a:endParaRPr lang="en-GB" smtClean="0"/>
          </a:p>
        </p:txBody>
      </p:sp>
    </p:spTree>
    <p:extLst>
      <p:ext uri="{BB962C8B-B14F-4D97-AF65-F5344CB8AC3E}">
        <p14:creationId xmlns:p14="http://schemas.microsoft.com/office/powerpoint/2010/main" val="1567306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A11D7B4A-D07A-4906-A076-44E3B62C94DC}" type="slidenum">
              <a:rPr lang="de-DE" sz="1200" b="0" smtClean="0"/>
              <a:pPr eaLnBrk="1" hangingPunct="1"/>
              <a:t>58</a:t>
            </a:fld>
            <a:endParaRPr lang="de-DE" sz="1200" b="0" smtClean="0"/>
          </a:p>
        </p:txBody>
      </p:sp>
      <p:sp>
        <p:nvSpPr>
          <p:cNvPr id="78851" name="Rectangle 2"/>
          <p:cNvSpPr>
            <a:spLocks noGrp="1" noRot="1" noChangeAspect="1" noChangeArrowheads="1" noTextEdit="1"/>
          </p:cNvSpPr>
          <p:nvPr>
            <p:ph type="sldImg"/>
          </p:nvPr>
        </p:nvSpPr>
        <p:spPr>
          <a:xfrm>
            <a:off x="930275" y="752475"/>
            <a:ext cx="4932363" cy="3698875"/>
          </a:xfrm>
          <a:ln/>
        </p:spPr>
      </p:sp>
      <p:sp>
        <p:nvSpPr>
          <p:cNvPr id="78852"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93750" eaLnBrk="1" hangingPunct="1"/>
            <a:endParaRPr lang="en-GB" smtClean="0"/>
          </a:p>
        </p:txBody>
      </p:sp>
    </p:spTree>
    <p:extLst>
      <p:ext uri="{BB962C8B-B14F-4D97-AF65-F5344CB8AC3E}">
        <p14:creationId xmlns:p14="http://schemas.microsoft.com/office/powerpoint/2010/main" val="1401722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4607E495-D2BB-4ABD-B535-CEBE65298EE2}" type="slidenum">
              <a:rPr lang="de-DE" sz="1200" b="0" smtClean="0"/>
              <a:pPr eaLnBrk="1" hangingPunct="1"/>
              <a:t>8</a:t>
            </a:fld>
            <a:endParaRPr lang="de-DE" sz="1200" b="0" smtClean="0"/>
          </a:p>
        </p:txBody>
      </p:sp>
      <p:sp>
        <p:nvSpPr>
          <p:cNvPr id="53251" name="Rectangle 2"/>
          <p:cNvSpPr>
            <a:spLocks noGrp="1" noRot="1" noChangeAspect="1" noChangeArrowheads="1" noTextEdit="1"/>
          </p:cNvSpPr>
          <p:nvPr>
            <p:ph type="sldImg"/>
          </p:nvPr>
        </p:nvSpPr>
        <p:spPr>
          <a:xfrm>
            <a:off x="930275" y="752475"/>
            <a:ext cx="4932363" cy="3698875"/>
          </a:xfrm>
          <a:ln/>
        </p:spPr>
      </p:sp>
      <p:sp>
        <p:nvSpPr>
          <p:cNvPr id="53252" name="Rectangle 3"/>
          <p:cNvSpPr>
            <a:spLocks noGrp="1" noChangeArrowheads="1"/>
          </p:cNvSpPr>
          <p:nvPr>
            <p:ph type="body" idx="1"/>
          </p:nvPr>
        </p:nvSpPr>
        <p:spPr>
          <a:xfrm>
            <a:off x="982663" y="4722813"/>
            <a:ext cx="4826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93750" eaLnBrk="1" hangingPunct="1"/>
            <a:endParaRPr lang="en-GB" smtClean="0"/>
          </a:p>
        </p:txBody>
      </p:sp>
    </p:spTree>
    <p:extLst>
      <p:ext uri="{BB962C8B-B14F-4D97-AF65-F5344CB8AC3E}">
        <p14:creationId xmlns:p14="http://schemas.microsoft.com/office/powerpoint/2010/main" val="271837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7A229320-1847-4FF6-88E9-9BF4F4E5555A}" type="slidenum">
              <a:rPr lang="de-DE" smtClean="0"/>
              <a:pPr/>
              <a:t>9</a:t>
            </a:fld>
            <a:endParaRPr lang="de-DE" smtClean="0"/>
          </a:p>
        </p:txBody>
      </p:sp>
      <p:sp>
        <p:nvSpPr>
          <p:cNvPr id="40963" name="Rectangle 2"/>
          <p:cNvSpPr>
            <a:spLocks noGrp="1" noRot="1" noChangeAspect="1" noChangeArrowheads="1" noTextEdit="1"/>
          </p:cNvSpPr>
          <p:nvPr>
            <p:ph type="sldImg"/>
          </p:nvPr>
        </p:nvSpPr>
        <p:spPr>
          <a:xfrm>
            <a:off x="930275" y="752475"/>
            <a:ext cx="4932363" cy="3698875"/>
          </a:xfrm>
          <a:ln/>
        </p:spPr>
      </p:sp>
      <p:sp>
        <p:nvSpPr>
          <p:cNvPr id="40964" name="Rectangle 3"/>
          <p:cNvSpPr>
            <a:spLocks noGrp="1" noChangeArrowheads="1"/>
          </p:cNvSpPr>
          <p:nvPr>
            <p:ph type="body" idx="1"/>
          </p:nvPr>
        </p:nvSpPr>
        <p:spPr>
          <a:xfrm>
            <a:off x="982319" y="4723222"/>
            <a:ext cx="4826659" cy="4480678"/>
          </a:xfrm>
          <a:noFill/>
          <a:ln/>
        </p:spPr>
        <p:txBody>
          <a:bodyPr/>
          <a:lstStyle/>
          <a:p>
            <a:pPr defTabSz="794353" eaLnBrk="1" hangingPunct="1"/>
            <a:endParaRPr lang="en-GB" dirty="0" smtClean="0"/>
          </a:p>
        </p:txBody>
      </p:sp>
    </p:spTree>
    <p:extLst>
      <p:ext uri="{BB962C8B-B14F-4D97-AF65-F5344CB8AC3E}">
        <p14:creationId xmlns:p14="http://schemas.microsoft.com/office/powerpoint/2010/main" val="107539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7A229320-1847-4FF6-88E9-9BF4F4E5555A}" type="slidenum">
              <a:rPr lang="de-DE" smtClean="0"/>
              <a:pPr/>
              <a:t>10</a:t>
            </a:fld>
            <a:endParaRPr lang="de-DE" smtClean="0"/>
          </a:p>
        </p:txBody>
      </p:sp>
      <p:sp>
        <p:nvSpPr>
          <p:cNvPr id="40963" name="Rectangle 2"/>
          <p:cNvSpPr>
            <a:spLocks noGrp="1" noRot="1" noChangeAspect="1" noChangeArrowheads="1" noTextEdit="1"/>
          </p:cNvSpPr>
          <p:nvPr>
            <p:ph type="sldImg"/>
          </p:nvPr>
        </p:nvSpPr>
        <p:spPr>
          <a:xfrm>
            <a:off x="930275" y="752475"/>
            <a:ext cx="4932363" cy="3698875"/>
          </a:xfrm>
          <a:ln/>
        </p:spPr>
      </p:sp>
      <p:sp>
        <p:nvSpPr>
          <p:cNvPr id="40964" name="Rectangle 3"/>
          <p:cNvSpPr>
            <a:spLocks noGrp="1" noChangeArrowheads="1"/>
          </p:cNvSpPr>
          <p:nvPr>
            <p:ph type="body" idx="1"/>
          </p:nvPr>
        </p:nvSpPr>
        <p:spPr>
          <a:xfrm>
            <a:off x="982319" y="4723222"/>
            <a:ext cx="4826659" cy="4480678"/>
          </a:xfrm>
          <a:noFill/>
          <a:ln/>
        </p:spPr>
        <p:txBody>
          <a:bodyPr/>
          <a:lstStyle/>
          <a:p>
            <a:pPr defTabSz="794353" eaLnBrk="1" hangingPunct="1"/>
            <a:endParaRPr lang="en-GB" dirty="0" smtClean="0"/>
          </a:p>
        </p:txBody>
      </p:sp>
    </p:spTree>
    <p:extLst>
      <p:ext uri="{BB962C8B-B14F-4D97-AF65-F5344CB8AC3E}">
        <p14:creationId xmlns:p14="http://schemas.microsoft.com/office/powerpoint/2010/main" val="205372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7A229320-1847-4FF6-88E9-9BF4F4E5555A}" type="slidenum">
              <a:rPr lang="de-DE" smtClean="0"/>
              <a:pPr/>
              <a:t>11</a:t>
            </a:fld>
            <a:endParaRPr lang="de-DE" smtClean="0"/>
          </a:p>
        </p:txBody>
      </p:sp>
      <p:sp>
        <p:nvSpPr>
          <p:cNvPr id="40963" name="Rectangle 2"/>
          <p:cNvSpPr>
            <a:spLocks noGrp="1" noRot="1" noChangeAspect="1" noChangeArrowheads="1" noTextEdit="1"/>
          </p:cNvSpPr>
          <p:nvPr>
            <p:ph type="sldImg"/>
          </p:nvPr>
        </p:nvSpPr>
        <p:spPr>
          <a:xfrm>
            <a:off x="930275" y="752475"/>
            <a:ext cx="4932363" cy="3698875"/>
          </a:xfrm>
          <a:ln/>
        </p:spPr>
      </p:sp>
      <p:sp>
        <p:nvSpPr>
          <p:cNvPr id="40964" name="Rectangle 3"/>
          <p:cNvSpPr>
            <a:spLocks noGrp="1" noChangeArrowheads="1"/>
          </p:cNvSpPr>
          <p:nvPr>
            <p:ph type="body" idx="1"/>
          </p:nvPr>
        </p:nvSpPr>
        <p:spPr>
          <a:xfrm>
            <a:off x="982319" y="4723222"/>
            <a:ext cx="4826659" cy="4480678"/>
          </a:xfrm>
          <a:noFill/>
          <a:ln/>
        </p:spPr>
        <p:txBody>
          <a:bodyPr/>
          <a:lstStyle/>
          <a:p>
            <a:pPr defTabSz="794353" eaLnBrk="1" hangingPunct="1"/>
            <a:endParaRPr lang="en-GB" dirty="0" smtClean="0"/>
          </a:p>
        </p:txBody>
      </p:sp>
    </p:spTree>
    <p:extLst>
      <p:ext uri="{BB962C8B-B14F-4D97-AF65-F5344CB8AC3E}">
        <p14:creationId xmlns:p14="http://schemas.microsoft.com/office/powerpoint/2010/main" val="1671415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8153400" y="533400"/>
            <a:ext cx="990600" cy="6324600"/>
          </a:xfrm>
          <a:prstGeom prst="rect">
            <a:avLst/>
          </a:prstGeom>
          <a:solidFill>
            <a:srgbClr val="C6C6B6"/>
          </a:solidFill>
          <a:ln w="9525">
            <a:noFill/>
            <a:miter lim="800000"/>
            <a:headEnd/>
            <a:tailEnd/>
          </a:ln>
        </p:spPr>
        <p:txBody>
          <a:bodyPr wrap="none" anchor="ctr"/>
          <a:lstStyle/>
          <a:p>
            <a:endParaRPr lang="en-US"/>
          </a:p>
        </p:txBody>
      </p:sp>
      <p:sp>
        <p:nvSpPr>
          <p:cNvPr id="3" name="Rectangle 8"/>
          <p:cNvSpPr>
            <a:spLocks noChangeArrowheads="1"/>
          </p:cNvSpPr>
          <p:nvPr userDrawn="1"/>
        </p:nvSpPr>
        <p:spPr bwMode="auto">
          <a:xfrm>
            <a:off x="2362200" y="0"/>
            <a:ext cx="6781800" cy="539750"/>
          </a:xfrm>
          <a:prstGeom prst="rect">
            <a:avLst/>
          </a:prstGeom>
          <a:solidFill>
            <a:srgbClr val="002448"/>
          </a:solidFill>
          <a:ln w="9525">
            <a:noFill/>
            <a:miter lim="800000"/>
            <a:headEnd/>
            <a:tailEnd/>
          </a:ln>
        </p:spPr>
        <p:txBody>
          <a:bodyPr wrap="none" anchor="ctr"/>
          <a:lstStyle/>
          <a:p>
            <a:endParaRPr lang="en-US"/>
          </a:p>
        </p:txBody>
      </p:sp>
      <p:pic>
        <p:nvPicPr>
          <p:cNvPr id="4" name="Picture 9"/>
          <p:cNvPicPr>
            <a:picLocks noChangeAspect="1" noChangeArrowheads="1"/>
          </p:cNvPicPr>
          <p:nvPr userDrawn="1"/>
        </p:nvPicPr>
        <p:blipFill>
          <a:blip r:embed="rId2" cstate="print"/>
          <a:srcRect/>
          <a:stretch>
            <a:fillRect/>
          </a:stretch>
        </p:blipFill>
        <p:spPr bwMode="auto">
          <a:xfrm>
            <a:off x="968375" y="671513"/>
            <a:ext cx="1079500" cy="1079500"/>
          </a:xfrm>
          <a:prstGeom prst="rect">
            <a:avLst/>
          </a:prstGeom>
          <a:noFill/>
          <a:ln w="9525">
            <a:noFill/>
            <a:miter lim="800000"/>
            <a:headEnd/>
            <a:tailEnd/>
          </a:ln>
        </p:spPr>
      </p:pic>
      <p:sp>
        <p:nvSpPr>
          <p:cNvPr id="5" name="Rectangle 12"/>
          <p:cNvSpPr>
            <a:spLocks noChangeArrowheads="1"/>
          </p:cNvSpPr>
          <p:nvPr userDrawn="1"/>
        </p:nvSpPr>
        <p:spPr bwMode="auto">
          <a:xfrm>
            <a:off x="4894263" y="0"/>
            <a:ext cx="198437" cy="150813"/>
          </a:xfrm>
          <a:prstGeom prst="rect">
            <a:avLst/>
          </a:prstGeom>
          <a:solidFill>
            <a:srgbClr val="8092A4"/>
          </a:solidFill>
          <a:ln w="9525">
            <a:noFill/>
            <a:miter lim="800000"/>
            <a:headEnd/>
            <a:tailEnd/>
          </a:ln>
        </p:spPr>
        <p:txBody>
          <a:bodyPr wrap="none" anchor="ctr"/>
          <a:lstStyle/>
          <a:p>
            <a:endParaRPr lang="en-US"/>
          </a:p>
        </p:txBody>
      </p:sp>
      <p:pic>
        <p:nvPicPr>
          <p:cNvPr id="6" name="Picture 13"/>
          <p:cNvPicPr>
            <a:picLocks noChangeAspect="1" noChangeArrowheads="1"/>
          </p:cNvPicPr>
          <p:nvPr userDrawn="1"/>
        </p:nvPicPr>
        <p:blipFill>
          <a:blip r:embed="rId3" cstate="print"/>
          <a:srcRect/>
          <a:stretch>
            <a:fillRect/>
          </a:stretch>
        </p:blipFill>
        <p:spPr bwMode="auto">
          <a:xfrm>
            <a:off x="2339975" y="1052513"/>
            <a:ext cx="5030788" cy="75565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0"/>
            <a:ext cx="2058988"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29325" cy="6126163"/>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sz="1000"/>
            </a:lvl1pPr>
          </a:lstStyle>
          <a:p>
            <a:pPr>
              <a:defRPr/>
            </a:pPr>
            <a:r>
              <a:rPr lang="de-DE" smtClean="0"/>
              <a:t>1-</a:t>
            </a:r>
            <a:fld id="{8912F9A7-F779-42C5-8650-AD88CFC0BC5B}" type="slidenum">
              <a:rPr lang="de-DE" smtClean="0"/>
              <a:pPr>
                <a:defRPr/>
              </a:pPr>
              <a:t>‹#›</a:t>
            </a:fld>
            <a:endParaRPr lang="de-DE"/>
          </a:p>
        </p:txBody>
      </p:sp>
    </p:spTree>
    <p:extLst>
      <p:ext uri="{BB962C8B-B14F-4D97-AF65-F5344CB8AC3E}">
        <p14:creationId xmlns:p14="http://schemas.microsoft.com/office/powerpoint/2010/main" val="30643785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0"/>
            <a:ext cx="8229600" cy="765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Folientitel</a:t>
            </a:r>
          </a:p>
        </p:txBody>
      </p:sp>
      <p:sp>
        <p:nvSpPr>
          <p:cNvPr id="1029" name="Rectangle 5"/>
          <p:cNvSpPr>
            <a:spLocks noGrp="1" noChangeArrowheads="1"/>
          </p:cNvSpPr>
          <p:nvPr>
            <p:ph type="ftr" sz="quarter" idx="3"/>
          </p:nvPr>
        </p:nvSpPr>
        <p:spPr bwMode="auto">
          <a:xfrm>
            <a:off x="2700338" y="6597650"/>
            <a:ext cx="4103687"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b="0">
                <a:latin typeface="Arial" charset="0"/>
              </a:defRPr>
            </a:lvl1pPr>
          </a:lstStyle>
          <a:p>
            <a:pPr>
              <a:defRPr/>
            </a:pPr>
            <a:endParaRPr lang="de-DE"/>
          </a:p>
        </p:txBody>
      </p:sp>
      <p:sp>
        <p:nvSpPr>
          <p:cNvPr id="1030" name="Rectangle 6"/>
          <p:cNvSpPr>
            <a:spLocks noGrp="1" noChangeArrowheads="1"/>
          </p:cNvSpPr>
          <p:nvPr>
            <p:ph type="sldNum" sz="quarter" idx="4"/>
          </p:nvPr>
        </p:nvSpPr>
        <p:spPr bwMode="auto">
          <a:xfrm>
            <a:off x="8172450" y="6597650"/>
            <a:ext cx="971550" cy="25241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b="0">
                <a:latin typeface="Arial" charset="0"/>
              </a:defRPr>
            </a:lvl1pPr>
          </a:lstStyle>
          <a:p>
            <a:pPr>
              <a:defRPr/>
            </a:pPr>
            <a:fld id="{CD2D7825-2619-4915-ACB8-76B7682BE905}" type="slidenum">
              <a:rPr lang="de-DE"/>
              <a:pPr>
                <a:defRPr/>
              </a:pPr>
              <a:t>‹#›</a:t>
            </a:fld>
            <a:endParaRPr lang="de-DE" dirty="0"/>
          </a:p>
        </p:txBody>
      </p:sp>
    </p:spTree>
  </p:cSld>
  <p:clrMap bg1="lt1" tx1="dk1" bg2="lt2" tx2="dk2" accent1="accent1" accent2="accent2" accent3="accent3" accent4="accent4" accent5="accent5" accent6="accent6" hlink="hlink" folHlink="folHlink"/>
  <p:sldLayoutIdLst>
    <p:sldLayoutId id="2147486140" r:id="rId1"/>
    <p:sldLayoutId id="2147486141" r:id="rId2"/>
    <p:sldLayoutId id="2147486142" r:id="rId3"/>
    <p:sldLayoutId id="2147486143" r:id="rId4"/>
    <p:sldLayoutId id="2147486144" r:id="rId5"/>
    <p:sldLayoutId id="2147486145" r:id="rId6"/>
    <p:sldLayoutId id="2147486146" r:id="rId7"/>
    <p:sldLayoutId id="2147486147" r:id="rId8"/>
    <p:sldLayoutId id="2147486148" r:id="rId9"/>
    <p:sldLayoutId id="2147486149" r:id="rId10"/>
    <p:sldLayoutId id="2147486150" r:id="rId11"/>
    <p:sldLayoutId id="2147486151" r:id="rId1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wmf"/><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image" Target="../media/image5.png"/><Relationship Id="rId15" Type="http://schemas.openxmlformats.org/officeDocument/2006/relationships/image" Target="../media/image15.jpeg"/><Relationship Id="rId23" Type="http://schemas.openxmlformats.org/officeDocument/2006/relationships/image" Target="../media/image23.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 Id="rId22"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hyperlink" Target="http://www.mpi-inf.mpg.de/yago-naga/aid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www.alchemyapi.com/api/demo.html" TargetMode="External"/><Relationship Id="rId3" Type="http://schemas.openxmlformats.org/officeDocument/2006/relationships/hyperlink" Target="http://tagme.di.unipi.it/" TargetMode="External"/><Relationship Id="rId7" Type="http://schemas.openxmlformats.org/officeDocument/2006/relationships/hyperlink" Target="http://viewer.opencalais.com/"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cogcomp.cs.illinois.edu/page/demo_view/Wikifier" TargetMode="External"/><Relationship Id="rId5" Type="http://schemas.openxmlformats.org/officeDocument/2006/relationships/hyperlink" Target="http://wikipedia-miner.cms.waikato.ac.nz/demos/annotate/" TargetMode="External"/><Relationship Id="rId4" Type="http://schemas.openxmlformats.org/officeDocument/2006/relationships/hyperlink" Target="http://spotlight.dbpedia.org/demo/index.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gate.d5.mpi-inf.mpg.de/webaid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hyperlink" Target="https://gate.d5.mpi-inf.mpg.de/webaid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hyperlink" Target="https://gate.d5.mpi-inf.mpg.de/webaida/" TargetMode="External"/><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hyperlink" Target="https://gate.d5.mpi-inf.mpg.de/webaida/" TargetMode="External"/><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hyperlink" Target="http://sig.ma/" TargetMode="External"/><Relationship Id="rId26" Type="http://schemas.openxmlformats.org/officeDocument/2006/relationships/image" Target="../media/image45.png"/><Relationship Id="rId3" Type="http://schemas.openxmlformats.org/officeDocument/2006/relationships/image" Target="../media/image25.png"/><Relationship Id="rId21" Type="http://schemas.openxmlformats.org/officeDocument/2006/relationships/image" Target="../media/image40.png"/><Relationship Id="rId7" Type="http://schemas.openxmlformats.org/officeDocument/2006/relationships/hyperlink" Target="http://www.trueknowledge.com/" TargetMode="External"/><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37.png"/><Relationship Id="rId20" Type="http://schemas.openxmlformats.org/officeDocument/2006/relationships/hyperlink" Target="http://www.cmu.edu/index.shtml" TargetMode="External"/><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image" Target="../media/image27.jpeg"/><Relationship Id="rId15" Type="http://schemas.openxmlformats.org/officeDocument/2006/relationships/image" Target="../media/image36.png"/><Relationship Id="rId23" Type="http://schemas.openxmlformats.org/officeDocument/2006/relationships/image" Target="../media/image42.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26.jpeg"/><Relationship Id="rId9" Type="http://schemas.openxmlformats.org/officeDocument/2006/relationships/image" Target="../media/image30.png"/><Relationship Id="rId14" Type="http://schemas.openxmlformats.org/officeDocument/2006/relationships/image" Target="../media/image35.jpeg"/><Relationship Id="rId22" Type="http://schemas.openxmlformats.org/officeDocument/2006/relationships/image" Target="../media/image41.png"/><Relationship Id="rId27" Type="http://schemas.openxmlformats.org/officeDocument/2006/relationships/hyperlink" Target="http://richard.cyganiak.de/2007/10/lod/lod-datasets_2011-09-19_colored.png"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59.png"/><Relationship Id="rId7" Type="http://schemas.openxmlformats.org/officeDocument/2006/relationships/image" Target="../media/image69.png"/><Relationship Id="rId12"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image" Target="../media/image99.png"/><Relationship Id="rId5" Type="http://schemas.openxmlformats.org/officeDocument/2006/relationships/image" Target="../media/image67.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60.png"/><Relationship Id="rId9" Type="http://schemas.openxmlformats.org/officeDocument/2006/relationships/image" Target="../media/image97.png"/><Relationship Id="rId14" Type="http://schemas.openxmlformats.org/officeDocument/2006/relationships/image" Target="../media/image10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s://stics.mpi-inf.mpg.d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stics.mpi-inf.mpg.de/"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hyperlink" Target="https://stics.mpi-inf.mpg.de/"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hyperlink" Target="https://stics.mpi-inf.mpg.d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hyperlink" Target="https://stics.mpi-inf.mpg.de/" TargetMode="External"/><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hyperlink" Target="https://stics.mpi-inf.mpg.de/"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7.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hyperlink" Target="https://stics.mpi-inf.mpg.d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hyperlink" Target="https://stics.mpi-inf.mpg.de/" TargetMode="External"/><Relationship Id="rId5" Type="http://schemas.openxmlformats.org/officeDocument/2006/relationships/image" Target="../media/image126.png"/><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8" Type="http://schemas.openxmlformats.org/officeDocument/2006/relationships/hyperlink" Target="https://gate.d5.mpi-inf.mpg.de/knowlife/" TargetMode="External"/><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8" Type="http://schemas.openxmlformats.org/officeDocument/2006/relationships/hyperlink" Target="https://gate.d5.mpi-inf.mpg.de/knowlife/" TargetMode="External"/><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128.png"/><Relationship Id="rId5" Type="http://schemas.openxmlformats.org/officeDocument/2006/relationships/image" Target="../media/image133.pn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4.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3.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38.png"/><Relationship Id="rId11" Type="http://schemas.openxmlformats.org/officeDocument/2006/relationships/image" Target="../media/image142.png"/><Relationship Id="rId5" Type="http://schemas.openxmlformats.org/officeDocument/2006/relationships/image" Target="../media/image137.png"/><Relationship Id="rId10" Type="http://schemas.openxmlformats.org/officeDocument/2006/relationships/image" Target="../media/image141.png"/><Relationship Id="rId4" Type="http://schemas.openxmlformats.org/officeDocument/2006/relationships/image" Target="../media/image136.png"/><Relationship Id="rId9"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mpi-inf.mpg.de/yago-naga/patty/"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150.jpeg"/><Relationship Id="rId4" Type="http://schemas.openxmlformats.org/officeDocument/2006/relationships/image" Target="../media/image149.jpeg"/></Relationships>
</file>

<file path=ppt/slides/_rels/slide51.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jpeg"/><Relationship Id="rId18" Type="http://schemas.openxmlformats.org/officeDocument/2006/relationships/image" Target="../media/image165.jpeg"/><Relationship Id="rId3" Type="http://schemas.openxmlformats.org/officeDocument/2006/relationships/notesSlide" Target="../notesSlides/notesSlide47.xml"/><Relationship Id="rId7" Type="http://schemas.openxmlformats.org/officeDocument/2006/relationships/image" Target="../media/image154.jpeg"/><Relationship Id="rId12" Type="http://schemas.openxmlformats.org/officeDocument/2006/relationships/image" Target="../media/image159.png"/><Relationship Id="rId17" Type="http://schemas.openxmlformats.org/officeDocument/2006/relationships/image" Target="../media/image164.png"/><Relationship Id="rId2" Type="http://schemas.openxmlformats.org/officeDocument/2006/relationships/slideLayout" Target="../slideLayouts/slideLayout12.xml"/><Relationship Id="rId16" Type="http://schemas.openxmlformats.org/officeDocument/2006/relationships/image" Target="../media/image163.png"/><Relationship Id="rId20" Type="http://schemas.openxmlformats.org/officeDocument/2006/relationships/image" Target="../media/image167.png"/><Relationship Id="rId1" Type="http://schemas.openxmlformats.org/officeDocument/2006/relationships/tags" Target="../tags/tag1.xml"/><Relationship Id="rId6" Type="http://schemas.openxmlformats.org/officeDocument/2006/relationships/image" Target="../media/image153.png"/><Relationship Id="rId11" Type="http://schemas.openxmlformats.org/officeDocument/2006/relationships/image" Target="../media/image158.jpeg"/><Relationship Id="rId5" Type="http://schemas.openxmlformats.org/officeDocument/2006/relationships/image" Target="../media/image152.png"/><Relationship Id="rId15" Type="http://schemas.openxmlformats.org/officeDocument/2006/relationships/image" Target="../media/image162.jpeg"/><Relationship Id="rId10" Type="http://schemas.openxmlformats.org/officeDocument/2006/relationships/image" Target="../media/image157.jpeg"/><Relationship Id="rId19" Type="http://schemas.openxmlformats.org/officeDocument/2006/relationships/image" Target="../media/image166.png"/><Relationship Id="rId4" Type="http://schemas.openxmlformats.org/officeDocument/2006/relationships/image" Target="../media/image151.jpeg"/><Relationship Id="rId9" Type="http://schemas.openxmlformats.org/officeDocument/2006/relationships/image" Target="../media/image156.png"/><Relationship Id="rId14" Type="http://schemas.openxmlformats.org/officeDocument/2006/relationships/image" Target="../media/image161.jpeg"/></Relationships>
</file>

<file path=ppt/slides/_rels/slide52.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66.png"/><Relationship Id="rId18" Type="http://schemas.openxmlformats.org/officeDocument/2006/relationships/image" Target="../media/image154.jpeg"/><Relationship Id="rId3" Type="http://schemas.openxmlformats.org/officeDocument/2006/relationships/notesSlide" Target="../notesSlides/notesSlide48.xml"/><Relationship Id="rId7" Type="http://schemas.openxmlformats.org/officeDocument/2006/relationships/image" Target="../media/image159.png"/><Relationship Id="rId12" Type="http://schemas.openxmlformats.org/officeDocument/2006/relationships/image" Target="../media/image165.jpeg"/><Relationship Id="rId17" Type="http://schemas.openxmlformats.org/officeDocument/2006/relationships/image" Target="../media/image160.jpeg"/><Relationship Id="rId2" Type="http://schemas.openxmlformats.org/officeDocument/2006/relationships/slideLayout" Target="../slideLayouts/slideLayout12.xml"/><Relationship Id="rId16" Type="http://schemas.openxmlformats.org/officeDocument/2006/relationships/image" Target="../media/image153.png"/><Relationship Id="rId20" Type="http://schemas.openxmlformats.org/officeDocument/2006/relationships/image" Target="../media/image162.jpeg"/><Relationship Id="rId1" Type="http://schemas.openxmlformats.org/officeDocument/2006/relationships/tags" Target="../tags/tag2.xml"/><Relationship Id="rId6" Type="http://schemas.openxmlformats.org/officeDocument/2006/relationships/image" Target="../media/image158.jpeg"/><Relationship Id="rId11" Type="http://schemas.openxmlformats.org/officeDocument/2006/relationships/image" Target="../media/image164.png"/><Relationship Id="rId5" Type="http://schemas.openxmlformats.org/officeDocument/2006/relationships/image" Target="../media/image157.jpeg"/><Relationship Id="rId15" Type="http://schemas.openxmlformats.org/officeDocument/2006/relationships/image" Target="../media/image155.jpeg"/><Relationship Id="rId10" Type="http://schemas.openxmlformats.org/officeDocument/2006/relationships/image" Target="../media/image163.png"/><Relationship Id="rId19" Type="http://schemas.openxmlformats.org/officeDocument/2006/relationships/image" Target="../media/image161.jpeg"/><Relationship Id="rId4" Type="http://schemas.openxmlformats.org/officeDocument/2006/relationships/image" Target="../media/image156.png"/><Relationship Id="rId9" Type="http://schemas.openxmlformats.org/officeDocument/2006/relationships/image" Target="../media/image152.png"/><Relationship Id="rId14" Type="http://schemas.openxmlformats.org/officeDocument/2006/relationships/image" Target="../media/image167.png"/></Relationships>
</file>

<file path=ppt/slides/_rels/slide53.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7.png"/><Relationship Id="rId18" Type="http://schemas.openxmlformats.org/officeDocument/2006/relationships/image" Target="../media/image162.jpeg"/><Relationship Id="rId3" Type="http://schemas.openxmlformats.org/officeDocument/2006/relationships/notesSlide" Target="../notesSlides/notesSlide49.xml"/><Relationship Id="rId7" Type="http://schemas.openxmlformats.org/officeDocument/2006/relationships/image" Target="../media/image158.jpeg"/><Relationship Id="rId12" Type="http://schemas.openxmlformats.org/officeDocument/2006/relationships/image" Target="../media/image166.png"/><Relationship Id="rId17" Type="http://schemas.openxmlformats.org/officeDocument/2006/relationships/image" Target="../media/image160.jpeg"/><Relationship Id="rId2" Type="http://schemas.openxmlformats.org/officeDocument/2006/relationships/slideLayout" Target="../slideLayouts/slideLayout12.xml"/><Relationship Id="rId16" Type="http://schemas.openxmlformats.org/officeDocument/2006/relationships/image" Target="../media/image154.jpeg"/><Relationship Id="rId20" Type="http://schemas.openxmlformats.org/officeDocument/2006/relationships/image" Target="../media/image165.jpeg"/><Relationship Id="rId1" Type="http://schemas.openxmlformats.org/officeDocument/2006/relationships/tags" Target="../tags/tag3.xml"/><Relationship Id="rId6" Type="http://schemas.openxmlformats.org/officeDocument/2006/relationships/image" Target="../media/image157.jpeg"/><Relationship Id="rId11" Type="http://schemas.openxmlformats.org/officeDocument/2006/relationships/image" Target="../media/image164.png"/><Relationship Id="rId5" Type="http://schemas.openxmlformats.org/officeDocument/2006/relationships/image" Target="../media/image156.png"/><Relationship Id="rId15" Type="http://schemas.openxmlformats.org/officeDocument/2006/relationships/image" Target="../media/image153.png"/><Relationship Id="rId10" Type="http://schemas.openxmlformats.org/officeDocument/2006/relationships/image" Target="../media/image163.png"/><Relationship Id="rId19" Type="http://schemas.openxmlformats.org/officeDocument/2006/relationships/image" Target="../media/image161.jpeg"/><Relationship Id="rId4" Type="http://schemas.openxmlformats.org/officeDocument/2006/relationships/image" Target="../media/image151.jpeg"/><Relationship Id="rId9" Type="http://schemas.openxmlformats.org/officeDocument/2006/relationships/image" Target="../media/image152.png"/><Relationship Id="rId14" Type="http://schemas.openxmlformats.org/officeDocument/2006/relationships/image" Target="../media/image15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11.png"/><Relationship Id="rId18" Type="http://schemas.openxmlformats.org/officeDocument/2006/relationships/image" Target="../media/image19.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168.jpeg"/><Relationship Id="rId17" Type="http://schemas.openxmlformats.org/officeDocument/2006/relationships/image" Target="../media/image169.jpeg"/><Relationship Id="rId2" Type="http://schemas.openxmlformats.org/officeDocument/2006/relationships/notesSlide" Target="../notesSlides/notesSlide54.xml"/><Relationship Id="rId16" Type="http://schemas.openxmlformats.org/officeDocument/2006/relationships/image" Target="../media/image15.jpeg"/><Relationship Id="rId1" Type="http://schemas.openxmlformats.org/officeDocument/2006/relationships/slideLayout" Target="../slideLayouts/slideLayout1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8.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1"/>
          <p:cNvSpPr txBox="1">
            <a:spLocks noChangeArrowheads="1"/>
          </p:cNvSpPr>
          <p:nvPr/>
        </p:nvSpPr>
        <p:spPr bwMode="auto">
          <a:xfrm>
            <a:off x="179512" y="2132856"/>
            <a:ext cx="8496944" cy="1439863"/>
          </a:xfrm>
          <a:prstGeom prst="rect">
            <a:avLst/>
          </a:prstGeom>
          <a:noFill/>
          <a:ln w="9525">
            <a:noFill/>
            <a:miter lim="800000"/>
            <a:headEnd/>
            <a:tailEnd/>
          </a:ln>
        </p:spPr>
        <p:txBody>
          <a:bodyPr/>
          <a:lstStyle/>
          <a:p>
            <a:pPr eaLnBrk="0" hangingPunct="0"/>
            <a:r>
              <a:rPr lang="de-DE" sz="4400" dirty="0" smtClean="0">
                <a:solidFill>
                  <a:srgbClr val="336699"/>
                </a:solidFill>
              </a:rPr>
              <a:t>Big Text:</a:t>
            </a:r>
          </a:p>
          <a:p>
            <a:pPr eaLnBrk="0" hangingPunct="0"/>
            <a:r>
              <a:rPr lang="de-DE" sz="3600" dirty="0" err="1">
                <a:solidFill>
                  <a:srgbClr val="336699"/>
                </a:solidFill>
              </a:rPr>
              <a:t>f</a:t>
            </a:r>
            <a:r>
              <a:rPr lang="de-DE" sz="3600" dirty="0" err="1" smtClean="0">
                <a:solidFill>
                  <a:srgbClr val="336699"/>
                </a:solidFill>
              </a:rPr>
              <a:t>rom</a:t>
            </a:r>
            <a:r>
              <a:rPr lang="de-DE" sz="3600" dirty="0" smtClean="0">
                <a:solidFill>
                  <a:srgbClr val="336699"/>
                </a:solidFill>
              </a:rPr>
              <a:t> Language (</a:t>
            </a:r>
            <a:r>
              <a:rPr lang="de-DE" sz="3200" dirty="0" err="1" smtClean="0">
                <a:solidFill>
                  <a:srgbClr val="FF0000"/>
                </a:solidFill>
              </a:rPr>
              <a:t>Names</a:t>
            </a:r>
            <a:r>
              <a:rPr lang="de-DE" sz="3200" dirty="0" smtClean="0">
                <a:solidFill>
                  <a:srgbClr val="336699"/>
                </a:solidFill>
              </a:rPr>
              <a:t> </a:t>
            </a:r>
            <a:r>
              <a:rPr lang="de-DE" sz="3200" dirty="0" err="1" smtClean="0">
                <a:solidFill>
                  <a:srgbClr val="336699"/>
                </a:solidFill>
              </a:rPr>
              <a:t>and</a:t>
            </a:r>
            <a:r>
              <a:rPr lang="de-DE" sz="3200" dirty="0" smtClean="0">
                <a:solidFill>
                  <a:srgbClr val="336699"/>
                </a:solidFill>
              </a:rPr>
              <a:t> </a:t>
            </a:r>
            <a:r>
              <a:rPr lang="de-DE" sz="3200" dirty="0" err="1" smtClean="0">
                <a:solidFill>
                  <a:srgbClr val="FF0000"/>
                </a:solidFill>
              </a:rPr>
              <a:t>Phrases</a:t>
            </a:r>
            <a:r>
              <a:rPr lang="de-DE" sz="3600" dirty="0" smtClean="0">
                <a:solidFill>
                  <a:srgbClr val="336699"/>
                </a:solidFill>
              </a:rPr>
              <a:t>)</a:t>
            </a:r>
            <a:endParaRPr lang="de-DE" sz="3600" dirty="0" smtClean="0">
              <a:solidFill>
                <a:srgbClr val="FF0000"/>
              </a:solidFill>
            </a:endParaRPr>
          </a:p>
          <a:p>
            <a:pPr eaLnBrk="0" hangingPunct="0"/>
            <a:r>
              <a:rPr lang="de-DE" sz="3600" dirty="0" err="1">
                <a:solidFill>
                  <a:srgbClr val="336699"/>
                </a:solidFill>
              </a:rPr>
              <a:t>t</a:t>
            </a:r>
            <a:r>
              <a:rPr lang="de-DE" sz="3600" dirty="0" err="1" smtClean="0">
                <a:solidFill>
                  <a:srgbClr val="336699"/>
                </a:solidFill>
              </a:rPr>
              <a:t>o</a:t>
            </a:r>
            <a:r>
              <a:rPr lang="de-DE" sz="3600" dirty="0" smtClean="0">
                <a:solidFill>
                  <a:srgbClr val="336699"/>
                </a:solidFill>
              </a:rPr>
              <a:t> Knowledge (</a:t>
            </a:r>
            <a:r>
              <a:rPr lang="de-DE" sz="3200" dirty="0" err="1" smtClean="0">
                <a:solidFill>
                  <a:srgbClr val="009900"/>
                </a:solidFill>
              </a:rPr>
              <a:t>Entities</a:t>
            </a:r>
            <a:r>
              <a:rPr lang="de-DE" sz="3200" dirty="0" smtClean="0">
                <a:solidFill>
                  <a:srgbClr val="336699"/>
                </a:solidFill>
              </a:rPr>
              <a:t> </a:t>
            </a:r>
            <a:r>
              <a:rPr lang="de-DE" sz="3200" dirty="0" err="1" smtClean="0">
                <a:solidFill>
                  <a:srgbClr val="336699"/>
                </a:solidFill>
              </a:rPr>
              <a:t>and</a:t>
            </a:r>
            <a:r>
              <a:rPr lang="de-DE" sz="3200" dirty="0" smtClean="0">
                <a:solidFill>
                  <a:srgbClr val="336699"/>
                </a:solidFill>
              </a:rPr>
              <a:t> </a:t>
            </a:r>
            <a:r>
              <a:rPr lang="de-DE" sz="3200" dirty="0" smtClean="0">
                <a:solidFill>
                  <a:srgbClr val="009900"/>
                </a:solidFill>
              </a:rPr>
              <a:t>Relations</a:t>
            </a:r>
            <a:r>
              <a:rPr lang="de-DE" sz="3600" dirty="0" smtClean="0">
                <a:solidFill>
                  <a:srgbClr val="336699"/>
                </a:solidFill>
              </a:rPr>
              <a:t>)</a:t>
            </a:r>
            <a:endParaRPr lang="de-DE" sz="3600" dirty="0">
              <a:solidFill>
                <a:srgbClr val="009900"/>
              </a:solidFill>
            </a:endParaRPr>
          </a:p>
          <a:p>
            <a:pPr eaLnBrk="0" hangingPunct="0"/>
            <a:endParaRPr lang="de-DE" sz="4000" dirty="0">
              <a:solidFill>
                <a:srgbClr val="336699"/>
              </a:solidFill>
            </a:endParaRPr>
          </a:p>
          <a:p>
            <a:pPr eaLnBrk="0" hangingPunct="0"/>
            <a:endParaRPr lang="de-DE" sz="4000" dirty="0"/>
          </a:p>
          <a:p>
            <a:pPr eaLnBrk="0" hangingPunct="0"/>
            <a:endParaRPr lang="de-DE" sz="4400" dirty="0" smtClean="0"/>
          </a:p>
          <a:p>
            <a:pPr eaLnBrk="0" hangingPunct="0"/>
            <a:endParaRPr lang="de-DE" sz="4400" dirty="0"/>
          </a:p>
          <a:p>
            <a:pPr eaLnBrk="0" hangingPunct="0"/>
            <a:endParaRPr lang="de-DE" sz="4000" dirty="0" smtClean="0"/>
          </a:p>
          <a:p>
            <a:pPr eaLnBrk="0" hangingPunct="0"/>
            <a:endParaRPr lang="de-DE" sz="4000" dirty="0"/>
          </a:p>
        </p:txBody>
      </p:sp>
      <p:sp>
        <p:nvSpPr>
          <p:cNvPr id="15362" name="Text Box 10"/>
          <p:cNvSpPr txBox="1">
            <a:spLocks noChangeArrowheads="1"/>
          </p:cNvSpPr>
          <p:nvPr/>
        </p:nvSpPr>
        <p:spPr bwMode="auto">
          <a:xfrm>
            <a:off x="179512" y="4653136"/>
            <a:ext cx="6768752" cy="1354217"/>
          </a:xfrm>
          <a:prstGeom prst="rect">
            <a:avLst/>
          </a:prstGeom>
          <a:noFill/>
          <a:ln w="9525">
            <a:noFill/>
            <a:miter lim="800000"/>
            <a:headEnd/>
            <a:tailEnd/>
          </a:ln>
        </p:spPr>
        <p:txBody>
          <a:bodyPr wrap="square">
            <a:spAutoFit/>
          </a:bodyPr>
          <a:lstStyle/>
          <a:p>
            <a:pPr eaLnBrk="0" hangingPunct="0"/>
            <a:r>
              <a:rPr lang="de-DE" sz="2800" dirty="0">
                <a:solidFill>
                  <a:srgbClr val="336699"/>
                </a:solidFill>
              </a:rPr>
              <a:t>Gerhard Weikum </a:t>
            </a:r>
          </a:p>
          <a:p>
            <a:pPr eaLnBrk="0" hangingPunct="0"/>
            <a:r>
              <a:rPr lang="de-DE" sz="1800" dirty="0"/>
              <a:t>Max Planck Institute </a:t>
            </a:r>
            <a:r>
              <a:rPr lang="de-DE" sz="1800" dirty="0" err="1"/>
              <a:t>for</a:t>
            </a:r>
            <a:r>
              <a:rPr lang="de-DE" sz="1800" dirty="0"/>
              <a:t> </a:t>
            </a:r>
            <a:r>
              <a:rPr lang="de-DE" sz="1800" dirty="0" err="1" smtClean="0"/>
              <a:t>Informatics</a:t>
            </a:r>
            <a:r>
              <a:rPr lang="de-DE" sz="1800" dirty="0" smtClean="0"/>
              <a:t> </a:t>
            </a:r>
          </a:p>
          <a:p>
            <a:pPr eaLnBrk="0" hangingPunct="0"/>
            <a:r>
              <a:rPr lang="de-DE" sz="1800" dirty="0" smtClean="0"/>
              <a:t>Saarbrücken, Germany</a:t>
            </a:r>
            <a:endParaRPr lang="de-DE" sz="1800" dirty="0"/>
          </a:p>
          <a:p>
            <a:pPr eaLnBrk="0" hangingPunct="0"/>
            <a:r>
              <a:rPr lang="de-DE" sz="1800" dirty="0"/>
              <a:t>http://www.mpi-inf.mpg.de/~weikum/</a:t>
            </a:r>
          </a:p>
        </p:txBody>
      </p:sp>
    </p:spTree>
    <p:extLst>
      <p:ext uri="{BB962C8B-B14F-4D97-AF65-F5344CB8AC3E}">
        <p14:creationId xmlns:p14="http://schemas.microsoft.com/office/powerpoint/2010/main" val="2139236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540568" y="0"/>
            <a:ext cx="10225136" cy="692150"/>
          </a:xfrm>
        </p:spPr>
        <p:txBody>
          <a:bodyPr/>
          <a:lstStyle/>
          <a:p>
            <a:pPr defTabSz="893763" eaLnBrk="1" hangingPunct="1"/>
            <a:r>
              <a:rPr lang="en-GB" dirty="0" smtClean="0"/>
              <a:t>Big Text Analytics: Who Covered Whom?</a:t>
            </a:r>
            <a:endParaRPr lang="en-GB" sz="2000" dirty="0" smtClean="0"/>
          </a:p>
        </p:txBody>
      </p:sp>
      <p:sp>
        <p:nvSpPr>
          <p:cNvPr id="28" name="Textfeld 71"/>
          <p:cNvSpPr txBox="1"/>
          <p:nvPr/>
        </p:nvSpPr>
        <p:spPr>
          <a:xfrm>
            <a:off x="5730169" y="591597"/>
            <a:ext cx="3427157" cy="1446550"/>
          </a:xfrm>
          <a:prstGeom prst="rect">
            <a:avLst/>
          </a:prstGeom>
          <a:solidFill>
            <a:srgbClr val="66FF33"/>
          </a:solidFill>
        </p:spPr>
        <p:txBody>
          <a:bodyPr wrap="none" rtlCol="0">
            <a:spAutoFit/>
          </a:bodyPr>
          <a:lstStyle/>
          <a:p>
            <a:r>
              <a:rPr lang="de-DE" dirty="0" smtClean="0"/>
              <a:t>1000‘s </a:t>
            </a:r>
            <a:r>
              <a:rPr lang="de-DE" dirty="0" err="1" smtClean="0"/>
              <a:t>of</a:t>
            </a:r>
            <a:r>
              <a:rPr lang="de-DE" dirty="0" smtClean="0"/>
              <a:t> Databases</a:t>
            </a:r>
          </a:p>
          <a:p>
            <a:r>
              <a:rPr lang="de-DE" dirty="0" smtClean="0"/>
              <a:t>100 </a:t>
            </a:r>
            <a:r>
              <a:rPr lang="de-DE" dirty="0" err="1" smtClean="0"/>
              <a:t>Mio‘s</a:t>
            </a:r>
            <a:r>
              <a:rPr lang="de-DE" dirty="0" smtClean="0"/>
              <a:t> </a:t>
            </a:r>
            <a:r>
              <a:rPr lang="de-DE" dirty="0" err="1" smtClean="0"/>
              <a:t>of</a:t>
            </a:r>
            <a:r>
              <a:rPr lang="de-DE" dirty="0" smtClean="0"/>
              <a:t> Web </a:t>
            </a:r>
            <a:r>
              <a:rPr lang="de-DE" dirty="0" err="1" smtClean="0"/>
              <a:t>Tables</a:t>
            </a:r>
            <a:endParaRPr lang="de-DE" dirty="0" smtClean="0"/>
          </a:p>
          <a:p>
            <a:r>
              <a:rPr lang="de-DE" dirty="0" smtClean="0"/>
              <a:t>100 </a:t>
            </a:r>
            <a:r>
              <a:rPr lang="de-DE" dirty="0" err="1" smtClean="0"/>
              <a:t>Bio‘s</a:t>
            </a:r>
            <a:r>
              <a:rPr lang="de-DE" dirty="0" smtClean="0"/>
              <a:t> </a:t>
            </a:r>
            <a:r>
              <a:rPr lang="de-DE" dirty="0" err="1" smtClean="0"/>
              <a:t>of</a:t>
            </a:r>
            <a:r>
              <a:rPr lang="de-DE" dirty="0" smtClean="0"/>
              <a:t> Web &amp;</a:t>
            </a:r>
          </a:p>
          <a:p>
            <a:r>
              <a:rPr lang="de-DE" dirty="0" smtClean="0"/>
              <a:t>       </a:t>
            </a:r>
            <a:r>
              <a:rPr lang="de-DE" dirty="0" err="1" smtClean="0"/>
              <a:t>Social</a:t>
            </a:r>
            <a:r>
              <a:rPr lang="de-DE" dirty="0" smtClean="0"/>
              <a:t> Media Pages</a:t>
            </a:r>
          </a:p>
        </p:txBody>
      </p:sp>
      <p:sp>
        <p:nvSpPr>
          <p:cNvPr id="7" name="TextBox 6"/>
          <p:cNvSpPr txBox="1"/>
          <p:nvPr/>
        </p:nvSpPr>
        <p:spPr>
          <a:xfrm>
            <a:off x="107746" y="612318"/>
            <a:ext cx="5553123" cy="1107996"/>
          </a:xfrm>
          <a:prstGeom prst="rect">
            <a:avLst/>
          </a:prstGeom>
          <a:noFill/>
        </p:spPr>
        <p:txBody>
          <a:bodyPr wrap="none" rtlCol="0">
            <a:spAutoFit/>
          </a:bodyPr>
          <a:lstStyle/>
          <a:p>
            <a:r>
              <a:rPr lang="de-DE" dirty="0" smtClean="0"/>
              <a:t>in different </a:t>
            </a:r>
            <a:r>
              <a:rPr lang="de-DE" dirty="0" err="1" smtClean="0"/>
              <a:t>language</a:t>
            </a:r>
            <a:r>
              <a:rPr lang="de-DE" dirty="0" smtClean="0"/>
              <a:t>, </a:t>
            </a:r>
            <a:r>
              <a:rPr lang="de-DE" dirty="0" err="1" smtClean="0"/>
              <a:t>country</a:t>
            </a:r>
            <a:r>
              <a:rPr lang="de-DE" dirty="0" smtClean="0"/>
              <a:t>, </a:t>
            </a:r>
            <a:r>
              <a:rPr lang="de-DE" dirty="0" err="1" smtClean="0"/>
              <a:t>key</a:t>
            </a:r>
            <a:r>
              <a:rPr lang="de-DE" dirty="0" smtClean="0"/>
              <a:t>, …</a:t>
            </a:r>
          </a:p>
          <a:p>
            <a:r>
              <a:rPr lang="de-DE" dirty="0" err="1"/>
              <a:t>w</a:t>
            </a:r>
            <a:r>
              <a:rPr lang="de-DE" dirty="0" err="1" smtClean="0"/>
              <a:t>ith</a:t>
            </a:r>
            <a:r>
              <a:rPr lang="de-DE" dirty="0" smtClean="0"/>
              <a:t> </a:t>
            </a:r>
            <a:r>
              <a:rPr lang="de-DE" dirty="0" err="1" smtClean="0"/>
              <a:t>more</a:t>
            </a:r>
            <a:r>
              <a:rPr lang="de-DE" dirty="0" smtClean="0"/>
              <a:t> </a:t>
            </a:r>
            <a:r>
              <a:rPr lang="de-DE" dirty="0" err="1" smtClean="0"/>
              <a:t>sales</a:t>
            </a:r>
            <a:r>
              <a:rPr lang="de-DE" dirty="0" smtClean="0"/>
              <a:t>, </a:t>
            </a:r>
            <a:r>
              <a:rPr lang="de-DE" dirty="0" err="1" smtClean="0"/>
              <a:t>awards</a:t>
            </a:r>
            <a:r>
              <a:rPr lang="de-DE" dirty="0" smtClean="0"/>
              <a:t>, </a:t>
            </a:r>
            <a:r>
              <a:rPr lang="de-DE" dirty="0" err="1" smtClean="0"/>
              <a:t>media</a:t>
            </a:r>
            <a:r>
              <a:rPr lang="de-DE" dirty="0" smtClean="0"/>
              <a:t> </a:t>
            </a:r>
            <a:r>
              <a:rPr lang="de-DE" dirty="0" err="1" smtClean="0"/>
              <a:t>buzz</a:t>
            </a:r>
            <a:r>
              <a:rPr lang="de-DE" dirty="0" smtClean="0"/>
              <a:t>, …</a:t>
            </a:r>
            <a:endParaRPr lang="en-US" dirty="0" smtClean="0"/>
          </a:p>
          <a:p>
            <a:r>
              <a:rPr lang="de-DE" dirty="0" smtClean="0"/>
              <a:t>.....</a:t>
            </a:r>
          </a:p>
        </p:txBody>
      </p:sp>
      <p:grpSp>
        <p:nvGrpSpPr>
          <p:cNvPr id="11" name="Group 10"/>
          <p:cNvGrpSpPr/>
          <p:nvPr/>
        </p:nvGrpSpPr>
        <p:grpSpPr>
          <a:xfrm>
            <a:off x="100172" y="2468362"/>
            <a:ext cx="4485822" cy="1723854"/>
            <a:chOff x="156564" y="2830229"/>
            <a:chExt cx="4629887" cy="1715897"/>
          </a:xfrm>
        </p:grpSpPr>
        <p:sp>
          <p:nvSpPr>
            <p:cNvPr id="469" name="Rectangle 468"/>
            <p:cNvSpPr/>
            <p:nvPr/>
          </p:nvSpPr>
          <p:spPr bwMode="auto">
            <a:xfrm>
              <a:off x="257748" y="2840208"/>
              <a:ext cx="4240234" cy="1629572"/>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Calibri" panose="020F0502020204030204" pitchFamily="34" charset="0"/>
              </a:endParaRPr>
            </a:p>
          </p:txBody>
        </p:sp>
        <p:cxnSp>
          <p:nvCxnSpPr>
            <p:cNvPr id="470" name="Straight Connector 469"/>
            <p:cNvCxnSpPr/>
            <p:nvPr/>
          </p:nvCxnSpPr>
          <p:spPr bwMode="auto">
            <a:xfrm flipV="1">
              <a:off x="257746" y="2840208"/>
              <a:ext cx="4249183" cy="12399"/>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 name="Straight Connector 470"/>
            <p:cNvCxnSpPr/>
            <p:nvPr/>
          </p:nvCxnSpPr>
          <p:spPr bwMode="auto">
            <a:xfrm>
              <a:off x="257746" y="2840208"/>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 name="Straight Connector 471"/>
            <p:cNvCxnSpPr/>
            <p:nvPr/>
          </p:nvCxnSpPr>
          <p:spPr bwMode="auto">
            <a:xfrm>
              <a:off x="4503182" y="2830229"/>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4" name="TextBox 473"/>
            <p:cNvSpPr txBox="1"/>
            <p:nvPr/>
          </p:nvSpPr>
          <p:spPr>
            <a:xfrm>
              <a:off x="156564" y="3222687"/>
              <a:ext cx="4629887" cy="1323439"/>
            </a:xfrm>
            <a:prstGeom prst="rect">
              <a:avLst/>
            </a:prstGeom>
            <a:noFill/>
          </p:spPr>
          <p:txBody>
            <a:bodyPr wrap="square" rtlCol="0">
              <a:spAutoFit/>
            </a:bodyPr>
            <a:lstStyle/>
            <a:p>
              <a:pPr marL="0"/>
              <a:r>
                <a:rPr lang="de-DE" sz="2000" dirty="0" smtClean="0">
                  <a:latin typeface="Calibri" panose="020F0502020204030204" pitchFamily="34" charset="0"/>
                </a:rPr>
                <a:t> Sex </a:t>
              </a:r>
              <a:r>
                <a:rPr lang="de-DE" sz="2000" dirty="0" err="1" smtClean="0">
                  <a:latin typeface="Calibri" panose="020F0502020204030204" pitchFamily="34" charset="0"/>
                </a:rPr>
                <a:t>Pistols</a:t>
              </a:r>
              <a:r>
                <a:rPr lang="de-DE" sz="2000" dirty="0" smtClean="0">
                  <a:latin typeface="Calibri" panose="020F0502020204030204" pitchFamily="34" charset="0"/>
                </a:rPr>
                <a:t>           </a:t>
              </a:r>
              <a:r>
                <a:rPr lang="de-DE" sz="2000" dirty="0" err="1" smtClean="0">
                  <a:latin typeface="Calibri" panose="020F0502020204030204" pitchFamily="34" charset="0"/>
                </a:rPr>
                <a:t>My</a:t>
              </a:r>
              <a:r>
                <a:rPr lang="de-DE" sz="2000" dirty="0" smtClean="0">
                  <a:latin typeface="Calibri" panose="020F0502020204030204" pitchFamily="34" charset="0"/>
                </a:rPr>
                <a:t> Way</a:t>
              </a:r>
            </a:p>
            <a:p>
              <a:pPr marL="0"/>
              <a:r>
                <a:rPr lang="de-DE" sz="2000" dirty="0">
                  <a:latin typeface="Calibri" panose="020F0502020204030204" pitchFamily="34" charset="0"/>
                </a:rPr>
                <a:t> </a:t>
              </a:r>
              <a:r>
                <a:rPr lang="de-DE" sz="2000" dirty="0" smtClean="0">
                  <a:latin typeface="Calibri" panose="020F0502020204030204" pitchFamily="34" charset="0"/>
                </a:rPr>
                <a:t>Frank Sinatra      </a:t>
              </a:r>
              <a:r>
                <a:rPr lang="de-DE" sz="2000" dirty="0" err="1" smtClean="0">
                  <a:latin typeface="Calibri" panose="020F0502020204030204" pitchFamily="34" charset="0"/>
                </a:rPr>
                <a:t>My</a:t>
              </a:r>
              <a:r>
                <a:rPr lang="de-DE" sz="2000" dirty="0" smtClean="0">
                  <a:latin typeface="Calibri" panose="020F0502020204030204" pitchFamily="34" charset="0"/>
                </a:rPr>
                <a:t> Way </a:t>
              </a:r>
              <a:endParaRPr lang="de-DE" sz="2000" dirty="0">
                <a:latin typeface="Calibri" panose="020F0502020204030204" pitchFamily="34" charset="0"/>
              </a:endParaRPr>
            </a:p>
            <a:p>
              <a:pPr marL="0"/>
              <a:r>
                <a:rPr lang="de-DE" sz="2000" dirty="0" smtClean="0">
                  <a:latin typeface="Calibri" panose="020F0502020204030204" pitchFamily="34" charset="0"/>
                </a:rPr>
                <a:t> Claudia </a:t>
              </a:r>
              <a:r>
                <a:rPr lang="de-DE" sz="2000" dirty="0" err="1" smtClean="0">
                  <a:latin typeface="Calibri" panose="020F0502020204030204" pitchFamily="34" charset="0"/>
                </a:rPr>
                <a:t>Leitte</a:t>
              </a:r>
              <a:r>
                <a:rPr lang="de-DE" sz="2000" dirty="0" smtClean="0">
                  <a:latin typeface="Calibri" panose="020F0502020204030204" pitchFamily="34" charset="0"/>
                </a:rPr>
                <a:t>     </a:t>
              </a:r>
              <a:r>
                <a:rPr lang="de-DE" sz="2000" dirty="0" err="1" smtClean="0">
                  <a:latin typeface="Calibri" panose="020F0502020204030204" pitchFamily="34" charset="0"/>
                </a:rPr>
                <a:t>Famo$a</a:t>
              </a:r>
              <a:endParaRPr lang="de-DE" sz="2000" dirty="0" smtClean="0">
                <a:latin typeface="Calibri" panose="020F0502020204030204" pitchFamily="34" charset="0"/>
              </a:endParaRPr>
            </a:p>
            <a:p>
              <a:pPr marL="0"/>
              <a:r>
                <a:rPr lang="de-DE" sz="2000" dirty="0">
                  <a:latin typeface="Calibri" panose="020F0502020204030204" pitchFamily="34" charset="0"/>
                </a:rPr>
                <a:t> </a:t>
              </a:r>
              <a:r>
                <a:rPr lang="de-DE" sz="2000" dirty="0" err="1" smtClean="0">
                  <a:latin typeface="Calibri" panose="020F0502020204030204" pitchFamily="34" charset="0"/>
                </a:rPr>
                <a:t>Petula</a:t>
              </a:r>
              <a:r>
                <a:rPr lang="de-DE" sz="2000" dirty="0" smtClean="0">
                  <a:latin typeface="Calibri" panose="020F0502020204030204" pitchFamily="34" charset="0"/>
                </a:rPr>
                <a:t> Clark        Boy </a:t>
              </a:r>
              <a:r>
                <a:rPr lang="de-DE" sz="2000" dirty="0" err="1" smtClean="0">
                  <a:latin typeface="Calibri" panose="020F0502020204030204" pitchFamily="34" charset="0"/>
                </a:rPr>
                <a:t>from</a:t>
              </a:r>
              <a:r>
                <a:rPr lang="de-DE" sz="2000" dirty="0" smtClean="0">
                  <a:latin typeface="Calibri" panose="020F0502020204030204" pitchFamily="34" charset="0"/>
                </a:rPr>
                <a:t> </a:t>
              </a:r>
              <a:r>
                <a:rPr lang="de-DE" sz="2000" dirty="0" err="1" smtClean="0">
                  <a:latin typeface="Calibri" panose="020F0502020204030204" pitchFamily="34" charset="0"/>
                </a:rPr>
                <a:t>Ipanema</a:t>
              </a:r>
              <a:r>
                <a:rPr lang="de-DE" sz="2000" dirty="0" smtClean="0">
                  <a:latin typeface="Calibri" panose="020F0502020204030204" pitchFamily="34" charset="0"/>
                </a:rPr>
                <a:t>               </a:t>
              </a:r>
              <a:endParaRPr lang="de-DE" sz="2000" dirty="0">
                <a:latin typeface="Calibri" panose="020F0502020204030204" pitchFamily="34" charset="0"/>
              </a:endParaRPr>
            </a:p>
          </p:txBody>
        </p:sp>
        <p:sp>
          <p:nvSpPr>
            <p:cNvPr id="475" name="TextBox 474"/>
            <p:cNvSpPr txBox="1"/>
            <p:nvPr/>
          </p:nvSpPr>
          <p:spPr>
            <a:xfrm>
              <a:off x="221648" y="2852936"/>
              <a:ext cx="3615379" cy="398263"/>
            </a:xfrm>
            <a:prstGeom prst="rect">
              <a:avLst/>
            </a:prstGeom>
            <a:noFill/>
          </p:spPr>
          <p:txBody>
            <a:bodyPr wrap="none" rtlCol="0">
              <a:spAutoFit/>
            </a:bodyPr>
            <a:lstStyle/>
            <a:p>
              <a:pPr marL="0"/>
              <a:r>
                <a:rPr lang="de-DE" sz="2000" dirty="0" err="1" smtClean="0">
                  <a:latin typeface="Calibri" panose="020F0502020204030204" pitchFamily="34" charset="0"/>
                </a:rPr>
                <a:t>Musician</a:t>
              </a:r>
              <a:r>
                <a:rPr lang="de-DE" sz="2000" dirty="0" smtClean="0">
                  <a:latin typeface="Calibri" panose="020F0502020204030204" pitchFamily="34" charset="0"/>
                </a:rPr>
                <a:t>             </a:t>
              </a:r>
              <a:r>
                <a:rPr lang="de-DE" sz="2000" dirty="0" err="1" smtClean="0">
                  <a:latin typeface="Calibri" panose="020F0502020204030204" pitchFamily="34" charset="0"/>
                </a:rPr>
                <a:t>PerformedTitle</a:t>
              </a:r>
              <a:endParaRPr lang="de-DE" sz="2000" dirty="0" smtClean="0">
                <a:latin typeface="Calibri" panose="020F0502020204030204" pitchFamily="34" charset="0"/>
              </a:endParaRPr>
            </a:p>
          </p:txBody>
        </p:sp>
        <p:cxnSp>
          <p:nvCxnSpPr>
            <p:cNvPr id="476" name="Straight Connector 475"/>
            <p:cNvCxnSpPr/>
            <p:nvPr/>
          </p:nvCxnSpPr>
          <p:spPr bwMode="auto">
            <a:xfrm>
              <a:off x="1999914" y="2852607"/>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1" name="Straight Connector 480"/>
            <p:cNvCxnSpPr/>
            <p:nvPr/>
          </p:nvCxnSpPr>
          <p:spPr bwMode="auto">
            <a:xfrm flipV="1">
              <a:off x="257746" y="3253046"/>
              <a:ext cx="4240236" cy="8287"/>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p:nvPr/>
        </p:nvGrpSpPr>
        <p:grpSpPr>
          <a:xfrm>
            <a:off x="4702926" y="2473679"/>
            <a:ext cx="4531045" cy="1716738"/>
            <a:chOff x="4148785" y="4869986"/>
            <a:chExt cx="4878675" cy="1706759"/>
          </a:xfrm>
        </p:grpSpPr>
        <p:sp>
          <p:nvSpPr>
            <p:cNvPr id="482" name="Rectangle 481"/>
            <p:cNvSpPr/>
            <p:nvPr/>
          </p:nvSpPr>
          <p:spPr bwMode="auto">
            <a:xfrm>
              <a:off x="4248060" y="4870999"/>
              <a:ext cx="4360927" cy="1629572"/>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Calibri" panose="020F0502020204030204" pitchFamily="34" charset="0"/>
              </a:endParaRPr>
            </a:p>
          </p:txBody>
        </p:sp>
        <p:cxnSp>
          <p:nvCxnSpPr>
            <p:cNvPr id="483" name="Straight Connector 482"/>
            <p:cNvCxnSpPr/>
            <p:nvPr/>
          </p:nvCxnSpPr>
          <p:spPr bwMode="auto">
            <a:xfrm flipV="1">
              <a:off x="4248058" y="4882385"/>
              <a:ext cx="4360929" cy="1013"/>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4" name="Straight Connector 483"/>
            <p:cNvCxnSpPr/>
            <p:nvPr/>
          </p:nvCxnSpPr>
          <p:spPr bwMode="auto">
            <a:xfrm>
              <a:off x="4248058" y="4870999"/>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5" name="Straight Connector 484"/>
            <p:cNvCxnSpPr/>
            <p:nvPr/>
          </p:nvCxnSpPr>
          <p:spPr bwMode="auto">
            <a:xfrm>
              <a:off x="8608987" y="4869986"/>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6" name="TextBox 485"/>
            <p:cNvSpPr txBox="1"/>
            <p:nvPr/>
          </p:nvSpPr>
          <p:spPr>
            <a:xfrm>
              <a:off x="4148785" y="5253306"/>
              <a:ext cx="4878675" cy="1323439"/>
            </a:xfrm>
            <a:prstGeom prst="rect">
              <a:avLst/>
            </a:prstGeom>
            <a:noFill/>
          </p:spPr>
          <p:txBody>
            <a:bodyPr wrap="square" rtlCol="0">
              <a:spAutoFit/>
            </a:bodyPr>
            <a:lstStyle/>
            <a:p>
              <a:pPr marL="0"/>
              <a:r>
                <a:rPr lang="de-DE" sz="2000" dirty="0" smtClean="0">
                  <a:latin typeface="Calibri" panose="020F0502020204030204" pitchFamily="34" charset="0"/>
                </a:rPr>
                <a:t> Francis Sinatra      </a:t>
              </a:r>
              <a:r>
                <a:rPr lang="de-DE" sz="2000" dirty="0" err="1" smtClean="0">
                  <a:latin typeface="Calibri" panose="020F0502020204030204" pitchFamily="34" charset="0"/>
                </a:rPr>
                <a:t>My</a:t>
              </a:r>
              <a:r>
                <a:rPr lang="de-DE" sz="2000" dirty="0" smtClean="0">
                  <a:latin typeface="Calibri" panose="020F0502020204030204" pitchFamily="34" charset="0"/>
                </a:rPr>
                <a:t> Way</a:t>
              </a:r>
            </a:p>
            <a:p>
              <a:pPr marL="0"/>
              <a:r>
                <a:rPr lang="de-DE" sz="2000" dirty="0" smtClean="0">
                  <a:latin typeface="Calibri" panose="020F0502020204030204" pitchFamily="34" charset="0"/>
                </a:rPr>
                <a:t> Paul Anka               </a:t>
              </a:r>
              <a:r>
                <a:rPr lang="de-DE" sz="2000" dirty="0" err="1" smtClean="0">
                  <a:latin typeface="Calibri" panose="020F0502020204030204" pitchFamily="34" charset="0"/>
                </a:rPr>
                <a:t>My</a:t>
              </a:r>
              <a:r>
                <a:rPr lang="de-DE" sz="2000" dirty="0" smtClean="0">
                  <a:latin typeface="Calibri" panose="020F0502020204030204" pitchFamily="34" charset="0"/>
                </a:rPr>
                <a:t> Way</a:t>
              </a:r>
            </a:p>
            <a:p>
              <a:pPr marL="0"/>
              <a:r>
                <a:rPr lang="de-DE" sz="2000" dirty="0">
                  <a:latin typeface="Calibri" panose="020F0502020204030204" pitchFamily="34" charset="0"/>
                </a:rPr>
                <a:t> </a:t>
              </a:r>
              <a:r>
                <a:rPr lang="de-DE" sz="2000" dirty="0" smtClean="0">
                  <a:latin typeface="Calibri" panose="020F0502020204030204" pitchFamily="34" charset="0"/>
                </a:rPr>
                <a:t>Bruno Mars            </a:t>
              </a:r>
              <a:r>
                <a:rPr lang="de-DE" sz="2000" dirty="0" err="1" smtClean="0">
                  <a:latin typeface="Calibri" panose="020F0502020204030204" pitchFamily="34" charset="0"/>
                </a:rPr>
                <a:t>Billionaire</a:t>
              </a:r>
              <a:endParaRPr lang="de-DE" sz="2000" dirty="0" smtClean="0">
                <a:latin typeface="Calibri" panose="020F0502020204030204" pitchFamily="34" charset="0"/>
              </a:endParaRPr>
            </a:p>
            <a:p>
              <a:pPr marL="0"/>
              <a:r>
                <a:rPr lang="de-DE" sz="2000" dirty="0">
                  <a:latin typeface="Calibri" panose="020F0502020204030204" pitchFamily="34" charset="0"/>
                </a:rPr>
                <a:t> </a:t>
              </a:r>
              <a:r>
                <a:rPr lang="de-DE" sz="2000" dirty="0" err="1" smtClean="0">
                  <a:latin typeface="Calibri" panose="020F0502020204030204" pitchFamily="34" charset="0"/>
                </a:rPr>
                <a:t>Astrud</a:t>
              </a:r>
              <a:r>
                <a:rPr lang="de-DE" sz="2000" dirty="0" smtClean="0">
                  <a:latin typeface="Calibri" panose="020F0502020204030204" pitchFamily="34" charset="0"/>
                </a:rPr>
                <a:t> Gilberto     </a:t>
              </a:r>
              <a:r>
                <a:rPr lang="de-DE" sz="2000" dirty="0" err="1" smtClean="0">
                  <a:latin typeface="Calibri" panose="020F0502020204030204" pitchFamily="34" charset="0"/>
                </a:rPr>
                <a:t>Garota</a:t>
              </a:r>
              <a:r>
                <a:rPr lang="de-DE" sz="2000" dirty="0" smtClean="0">
                  <a:latin typeface="Calibri" panose="020F0502020204030204" pitchFamily="34" charset="0"/>
                </a:rPr>
                <a:t> de </a:t>
              </a:r>
              <a:r>
                <a:rPr lang="de-DE" sz="2000" dirty="0" err="1" smtClean="0">
                  <a:latin typeface="Calibri" panose="020F0502020204030204" pitchFamily="34" charset="0"/>
                </a:rPr>
                <a:t>Ipanema</a:t>
              </a:r>
              <a:endParaRPr lang="de-DE" sz="2000" dirty="0" smtClean="0">
                <a:latin typeface="Calibri" panose="020F0502020204030204" pitchFamily="34" charset="0"/>
              </a:endParaRPr>
            </a:p>
          </p:txBody>
        </p:sp>
        <p:sp>
          <p:nvSpPr>
            <p:cNvPr id="487" name="TextBox 486"/>
            <p:cNvSpPr txBox="1"/>
            <p:nvPr/>
          </p:nvSpPr>
          <p:spPr>
            <a:xfrm>
              <a:off x="4211959" y="4883727"/>
              <a:ext cx="3712531" cy="397784"/>
            </a:xfrm>
            <a:prstGeom prst="rect">
              <a:avLst/>
            </a:prstGeom>
            <a:noFill/>
          </p:spPr>
          <p:txBody>
            <a:bodyPr wrap="none" rtlCol="0">
              <a:spAutoFit/>
            </a:bodyPr>
            <a:lstStyle/>
            <a:p>
              <a:pPr marL="0"/>
              <a:r>
                <a:rPr lang="de-DE" sz="2000" dirty="0" err="1" smtClean="0">
                  <a:latin typeface="Calibri" panose="020F0502020204030204" pitchFamily="34" charset="0"/>
                </a:rPr>
                <a:t>Musician</a:t>
              </a:r>
              <a:r>
                <a:rPr lang="de-DE" sz="2000" dirty="0" smtClean="0">
                  <a:latin typeface="Calibri" panose="020F0502020204030204" pitchFamily="34" charset="0"/>
                </a:rPr>
                <a:t>   	 </a:t>
              </a:r>
              <a:r>
                <a:rPr lang="de-DE" sz="2000" dirty="0" err="1" smtClean="0">
                  <a:latin typeface="Calibri" panose="020F0502020204030204" pitchFamily="34" charset="0"/>
                </a:rPr>
                <a:t>CreatedTitle</a:t>
              </a:r>
              <a:endParaRPr lang="de-DE" sz="2000" dirty="0" smtClean="0">
                <a:latin typeface="Calibri" panose="020F0502020204030204" pitchFamily="34" charset="0"/>
              </a:endParaRPr>
            </a:p>
          </p:txBody>
        </p:sp>
        <p:cxnSp>
          <p:nvCxnSpPr>
            <p:cNvPr id="488" name="Straight Connector 487"/>
            <p:cNvCxnSpPr/>
            <p:nvPr/>
          </p:nvCxnSpPr>
          <p:spPr bwMode="auto">
            <a:xfrm>
              <a:off x="6189624" y="4883398"/>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9" name="Straight Connector 488"/>
            <p:cNvCxnSpPr/>
            <p:nvPr/>
          </p:nvCxnSpPr>
          <p:spPr bwMode="auto">
            <a:xfrm flipV="1">
              <a:off x="4248058" y="5291111"/>
              <a:ext cx="4360929" cy="101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Group 19"/>
          <p:cNvGrpSpPr/>
          <p:nvPr/>
        </p:nvGrpSpPr>
        <p:grpSpPr>
          <a:xfrm>
            <a:off x="4378727" y="1760729"/>
            <a:ext cx="371398" cy="291755"/>
            <a:chOff x="3704157" y="2273149"/>
            <a:chExt cx="371398" cy="291755"/>
          </a:xfrm>
        </p:grpSpPr>
        <p:cxnSp>
          <p:nvCxnSpPr>
            <p:cNvPr id="16" name="Straight Connector 15"/>
            <p:cNvCxnSpPr/>
            <p:nvPr/>
          </p:nvCxnSpPr>
          <p:spPr bwMode="auto">
            <a:xfrm>
              <a:off x="3707904" y="2276872"/>
              <a:ext cx="349761" cy="288032"/>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4" name="Straight Connector 1063"/>
            <p:cNvCxnSpPr/>
            <p:nvPr/>
          </p:nvCxnSpPr>
          <p:spPr bwMode="auto">
            <a:xfrm flipV="1">
              <a:off x="3704157" y="2273149"/>
              <a:ext cx="349761" cy="288032"/>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3704157" y="2273149"/>
              <a:ext cx="0" cy="288032"/>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 name="Straight Connector 1064"/>
            <p:cNvCxnSpPr/>
            <p:nvPr/>
          </p:nvCxnSpPr>
          <p:spPr bwMode="auto">
            <a:xfrm>
              <a:off x="4075555" y="2273149"/>
              <a:ext cx="0" cy="288032"/>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Straight Connector 21"/>
          <p:cNvCxnSpPr/>
          <p:nvPr/>
        </p:nvCxnSpPr>
        <p:spPr bwMode="auto">
          <a:xfrm flipV="1">
            <a:off x="2749943" y="1973930"/>
            <a:ext cx="1511594" cy="5044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4869834" y="1954493"/>
            <a:ext cx="2761013" cy="5221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oup 5"/>
          <p:cNvGrpSpPr/>
          <p:nvPr/>
        </p:nvGrpSpPr>
        <p:grpSpPr>
          <a:xfrm>
            <a:off x="226011" y="4220834"/>
            <a:ext cx="8565408" cy="1438627"/>
            <a:chOff x="387722" y="4022489"/>
            <a:chExt cx="8565408" cy="1438627"/>
          </a:xfrm>
        </p:grpSpPr>
        <p:grpSp>
          <p:nvGrpSpPr>
            <p:cNvPr id="1011" name="Group 1010"/>
            <p:cNvGrpSpPr/>
            <p:nvPr/>
          </p:nvGrpSpPr>
          <p:grpSpPr>
            <a:xfrm>
              <a:off x="5141089" y="4135901"/>
              <a:ext cx="1224001" cy="898695"/>
              <a:chOff x="917816" y="2508045"/>
              <a:chExt cx="2624016" cy="1180884"/>
            </a:xfrm>
          </p:grpSpPr>
          <p:sp>
            <p:nvSpPr>
              <p:cNvPr id="1013" name="Rectangle 1012"/>
              <p:cNvSpPr/>
              <p:nvPr/>
            </p:nvSpPr>
            <p:spPr bwMode="auto">
              <a:xfrm>
                <a:off x="918630" y="2508045"/>
                <a:ext cx="2566043" cy="1180883"/>
              </a:xfrm>
              <a:prstGeom prst="rect">
                <a:avLst/>
              </a:prstGeom>
              <a:solidFill>
                <a:schemeClr val="bg1">
                  <a:lumMod val="85000"/>
                </a:schemeClr>
              </a:solidFill>
              <a:ln w="9525" cap="flat" cmpd="sng" algn="ctr">
                <a:solidFill>
                  <a:srgbClr val="009900"/>
                </a:solid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14" name="Straight Connector 1013"/>
              <p:cNvCxnSpPr/>
              <p:nvPr/>
            </p:nvCxnSpPr>
            <p:spPr bwMode="auto">
              <a:xfrm>
                <a:off x="918630" y="2508046"/>
                <a:ext cx="2590317" cy="0"/>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5" name="Straight Connector 1014"/>
              <p:cNvCxnSpPr/>
              <p:nvPr/>
            </p:nvCxnSpPr>
            <p:spPr bwMode="auto">
              <a:xfrm>
                <a:off x="951515" y="2759659"/>
                <a:ext cx="2590317" cy="0"/>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6" name="Rectangle 1015"/>
              <p:cNvSpPr/>
              <p:nvPr/>
            </p:nvSpPr>
            <p:spPr bwMode="auto">
              <a:xfrm>
                <a:off x="951515" y="2949133"/>
                <a:ext cx="2541770" cy="175396"/>
              </a:xfrm>
              <a:prstGeom prst="rect">
                <a:avLst/>
              </a:prstGeom>
              <a:solidFill>
                <a:schemeClr val="bg1"/>
              </a:solidFill>
              <a:ln w="9525" cap="flat" cmpd="sng" algn="ctr">
                <a:solidFill>
                  <a:srgbClr val="00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17" name="Rectangle 1016"/>
              <p:cNvSpPr/>
              <p:nvPr/>
            </p:nvSpPr>
            <p:spPr bwMode="auto">
              <a:xfrm>
                <a:off x="942903" y="3347044"/>
                <a:ext cx="2541770" cy="175396"/>
              </a:xfrm>
              <a:prstGeom prst="rect">
                <a:avLst/>
              </a:prstGeom>
              <a:solidFill>
                <a:schemeClr val="bg1"/>
              </a:solidFill>
              <a:ln w="9525" cap="flat" cmpd="sng" algn="ctr">
                <a:solidFill>
                  <a:srgbClr val="00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18" name="Rectangle 1017"/>
              <p:cNvSpPr/>
              <p:nvPr/>
            </p:nvSpPr>
            <p:spPr bwMode="auto">
              <a:xfrm>
                <a:off x="917816" y="2532596"/>
                <a:ext cx="2541770" cy="175396"/>
              </a:xfrm>
              <a:prstGeom prst="rect">
                <a:avLst/>
              </a:prstGeom>
              <a:solidFill>
                <a:schemeClr val="bg1"/>
              </a:solidFill>
              <a:ln w="9525" cap="flat" cmpd="sng" algn="ctr">
                <a:solidFill>
                  <a:srgbClr val="00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20" name="Straight Connector 1019"/>
              <p:cNvCxnSpPr/>
              <p:nvPr/>
            </p:nvCxnSpPr>
            <p:spPr bwMode="auto">
              <a:xfrm>
                <a:off x="2188701" y="2508045"/>
                <a:ext cx="0" cy="1169694"/>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1" name="Straight Connector 1020"/>
              <p:cNvCxnSpPr/>
              <p:nvPr/>
            </p:nvCxnSpPr>
            <p:spPr bwMode="auto">
              <a:xfrm>
                <a:off x="918630" y="2508046"/>
                <a:ext cx="32885" cy="1180883"/>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2" name="Straight Connector 1021"/>
              <p:cNvCxnSpPr/>
              <p:nvPr/>
            </p:nvCxnSpPr>
            <p:spPr bwMode="auto">
              <a:xfrm>
                <a:off x="3508947" y="2508046"/>
                <a:ext cx="0" cy="1180883"/>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989"/>
            <p:cNvGrpSpPr/>
            <p:nvPr/>
          </p:nvGrpSpPr>
          <p:grpSpPr>
            <a:xfrm>
              <a:off x="8138874" y="4127895"/>
              <a:ext cx="814256" cy="1101567"/>
              <a:chOff x="917816" y="2508045"/>
              <a:chExt cx="2624016" cy="1180884"/>
            </a:xfrm>
          </p:grpSpPr>
          <p:sp>
            <p:nvSpPr>
              <p:cNvPr id="1002" name="Rectangle 1001"/>
              <p:cNvSpPr/>
              <p:nvPr/>
            </p:nvSpPr>
            <p:spPr bwMode="auto">
              <a:xfrm>
                <a:off x="918630" y="2508045"/>
                <a:ext cx="2566043" cy="1180883"/>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03" name="Straight Connector 1002"/>
              <p:cNvCxnSpPr/>
              <p:nvPr/>
            </p:nvCxnSpPr>
            <p:spPr bwMode="auto">
              <a:xfrm>
                <a:off x="918630" y="2508046"/>
                <a:ext cx="2590317" cy="0"/>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4" name="Straight Connector 1003"/>
              <p:cNvCxnSpPr/>
              <p:nvPr/>
            </p:nvCxnSpPr>
            <p:spPr bwMode="auto">
              <a:xfrm>
                <a:off x="951515" y="2759659"/>
                <a:ext cx="2590317" cy="0"/>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5" name="Rectangle 1004"/>
              <p:cNvSpPr/>
              <p:nvPr/>
            </p:nvSpPr>
            <p:spPr bwMode="auto">
              <a:xfrm>
                <a:off x="951515" y="2949133"/>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06" name="Rectangle 1005"/>
              <p:cNvSpPr/>
              <p:nvPr/>
            </p:nvSpPr>
            <p:spPr bwMode="auto">
              <a:xfrm>
                <a:off x="942903" y="3347044"/>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07" name="Rectangle 1006"/>
              <p:cNvSpPr/>
              <p:nvPr/>
            </p:nvSpPr>
            <p:spPr bwMode="auto">
              <a:xfrm>
                <a:off x="917816" y="2532596"/>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08" name="Straight Connector 1007"/>
              <p:cNvCxnSpPr/>
              <p:nvPr/>
            </p:nvCxnSpPr>
            <p:spPr bwMode="auto">
              <a:xfrm>
                <a:off x="2246673" y="2519234"/>
                <a:ext cx="0" cy="1169695"/>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9" name="Straight Connector 1008"/>
              <p:cNvCxnSpPr/>
              <p:nvPr/>
            </p:nvCxnSpPr>
            <p:spPr bwMode="auto">
              <a:xfrm>
                <a:off x="918630" y="2508046"/>
                <a:ext cx="32885" cy="1180883"/>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0" name="Straight Connector 1009"/>
              <p:cNvCxnSpPr/>
              <p:nvPr/>
            </p:nvCxnSpPr>
            <p:spPr bwMode="auto">
              <a:xfrm>
                <a:off x="3508947" y="2508046"/>
                <a:ext cx="0" cy="1180883"/>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1" name="Group 990"/>
            <p:cNvGrpSpPr/>
            <p:nvPr/>
          </p:nvGrpSpPr>
          <p:grpSpPr>
            <a:xfrm>
              <a:off x="387722" y="4022490"/>
              <a:ext cx="1485203" cy="739356"/>
              <a:chOff x="917816" y="2508045"/>
              <a:chExt cx="2624016" cy="1180884"/>
            </a:xfrm>
          </p:grpSpPr>
          <p:sp>
            <p:nvSpPr>
              <p:cNvPr id="992" name="Rectangle 991"/>
              <p:cNvSpPr/>
              <p:nvPr/>
            </p:nvSpPr>
            <p:spPr bwMode="auto">
              <a:xfrm>
                <a:off x="918630" y="2508045"/>
                <a:ext cx="2566043" cy="1180883"/>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993" name="Straight Connector 992"/>
              <p:cNvCxnSpPr/>
              <p:nvPr/>
            </p:nvCxnSpPr>
            <p:spPr bwMode="auto">
              <a:xfrm>
                <a:off x="918630" y="2508046"/>
                <a:ext cx="2590317" cy="0"/>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4" name="Straight Connector 993"/>
              <p:cNvCxnSpPr/>
              <p:nvPr/>
            </p:nvCxnSpPr>
            <p:spPr bwMode="auto">
              <a:xfrm>
                <a:off x="3508947" y="2508046"/>
                <a:ext cx="0" cy="1180883"/>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5" name="Straight Connector 994"/>
              <p:cNvCxnSpPr/>
              <p:nvPr/>
            </p:nvCxnSpPr>
            <p:spPr bwMode="auto">
              <a:xfrm>
                <a:off x="951515" y="2759659"/>
                <a:ext cx="2590317" cy="0"/>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6" name="Rectangle 995"/>
              <p:cNvSpPr/>
              <p:nvPr/>
            </p:nvSpPr>
            <p:spPr bwMode="auto">
              <a:xfrm>
                <a:off x="951515" y="2949133"/>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997" name="Rectangle 996"/>
              <p:cNvSpPr/>
              <p:nvPr/>
            </p:nvSpPr>
            <p:spPr bwMode="auto">
              <a:xfrm>
                <a:off x="942903" y="3347044"/>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998" name="Rectangle 997"/>
              <p:cNvSpPr/>
              <p:nvPr/>
            </p:nvSpPr>
            <p:spPr bwMode="auto">
              <a:xfrm>
                <a:off x="917816" y="2532596"/>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999" name="Straight Connector 998"/>
              <p:cNvCxnSpPr/>
              <p:nvPr/>
            </p:nvCxnSpPr>
            <p:spPr bwMode="auto">
              <a:xfrm>
                <a:off x="1585067" y="2519234"/>
                <a:ext cx="0" cy="1169695"/>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0" name="Straight Connector 999"/>
              <p:cNvCxnSpPr/>
              <p:nvPr/>
            </p:nvCxnSpPr>
            <p:spPr bwMode="auto">
              <a:xfrm>
                <a:off x="2384521" y="2519235"/>
                <a:ext cx="0" cy="1169694"/>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1" name="Straight Connector 1000"/>
              <p:cNvCxnSpPr/>
              <p:nvPr/>
            </p:nvCxnSpPr>
            <p:spPr bwMode="auto">
              <a:xfrm>
                <a:off x="918630" y="2508046"/>
                <a:ext cx="32885" cy="1180883"/>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4" name="Group 1033"/>
            <p:cNvGrpSpPr/>
            <p:nvPr/>
          </p:nvGrpSpPr>
          <p:grpSpPr>
            <a:xfrm>
              <a:off x="5950507" y="4496980"/>
              <a:ext cx="2426652" cy="933622"/>
              <a:chOff x="917816" y="2508045"/>
              <a:chExt cx="2624016" cy="1180884"/>
            </a:xfrm>
          </p:grpSpPr>
          <p:sp>
            <p:nvSpPr>
              <p:cNvPr id="1035" name="Rectangle 1034"/>
              <p:cNvSpPr/>
              <p:nvPr/>
            </p:nvSpPr>
            <p:spPr bwMode="auto">
              <a:xfrm>
                <a:off x="918630" y="2508045"/>
                <a:ext cx="2566043" cy="1180883"/>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36" name="Straight Connector 1035"/>
              <p:cNvCxnSpPr/>
              <p:nvPr/>
            </p:nvCxnSpPr>
            <p:spPr bwMode="auto">
              <a:xfrm>
                <a:off x="918630" y="2508046"/>
                <a:ext cx="2590317" cy="0"/>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7" name="Straight Connector 1036"/>
              <p:cNvCxnSpPr/>
              <p:nvPr/>
            </p:nvCxnSpPr>
            <p:spPr bwMode="auto">
              <a:xfrm>
                <a:off x="3508947" y="2508046"/>
                <a:ext cx="0" cy="1180883"/>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8" name="Straight Connector 1037"/>
              <p:cNvCxnSpPr/>
              <p:nvPr/>
            </p:nvCxnSpPr>
            <p:spPr bwMode="auto">
              <a:xfrm>
                <a:off x="951515" y="2759659"/>
                <a:ext cx="2590317" cy="0"/>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9" name="Rectangle 1038"/>
              <p:cNvSpPr/>
              <p:nvPr/>
            </p:nvSpPr>
            <p:spPr bwMode="auto">
              <a:xfrm>
                <a:off x="951515" y="2949133"/>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40" name="Rectangle 1039"/>
              <p:cNvSpPr/>
              <p:nvPr/>
            </p:nvSpPr>
            <p:spPr bwMode="auto">
              <a:xfrm>
                <a:off x="942903" y="3347044"/>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41" name="Rectangle 1040"/>
              <p:cNvSpPr/>
              <p:nvPr/>
            </p:nvSpPr>
            <p:spPr bwMode="auto">
              <a:xfrm>
                <a:off x="917816" y="2532596"/>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42" name="Straight Connector 1041"/>
              <p:cNvCxnSpPr/>
              <p:nvPr/>
            </p:nvCxnSpPr>
            <p:spPr bwMode="auto">
              <a:xfrm>
                <a:off x="2186619" y="2519229"/>
                <a:ext cx="0" cy="1169694"/>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3" name="Straight Connector 1042"/>
              <p:cNvCxnSpPr/>
              <p:nvPr/>
            </p:nvCxnSpPr>
            <p:spPr bwMode="auto">
              <a:xfrm>
                <a:off x="918630" y="2508046"/>
                <a:ext cx="32885" cy="1180883"/>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2553255" y="4022489"/>
              <a:ext cx="1485203" cy="739356"/>
              <a:chOff x="2619014" y="4607861"/>
              <a:chExt cx="1485203" cy="739356"/>
            </a:xfrm>
          </p:grpSpPr>
          <p:sp>
            <p:nvSpPr>
              <p:cNvPr id="1055" name="Rectangle 1054"/>
              <p:cNvSpPr/>
              <p:nvPr/>
            </p:nvSpPr>
            <p:spPr bwMode="auto">
              <a:xfrm>
                <a:off x="2619475" y="4607861"/>
                <a:ext cx="1452390" cy="739355"/>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56" name="Straight Connector 1055"/>
              <p:cNvCxnSpPr/>
              <p:nvPr/>
            </p:nvCxnSpPr>
            <p:spPr bwMode="auto">
              <a:xfrm>
                <a:off x="2619475" y="4607862"/>
                <a:ext cx="1466129" cy="0"/>
              </a:xfrm>
              <a:prstGeom prst="line">
                <a:avLst/>
              </a:prstGeom>
              <a:solidFill>
                <a:schemeClr val="accent1"/>
              </a:solidFill>
              <a:ln w="38100" cap="flat" cmpd="sng" algn="ctr">
                <a:solidFill>
                  <a:srgbClr val="FF99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7" name="Straight Connector 1056"/>
              <p:cNvCxnSpPr/>
              <p:nvPr/>
            </p:nvCxnSpPr>
            <p:spPr bwMode="auto">
              <a:xfrm>
                <a:off x="4085604" y="4607862"/>
                <a:ext cx="0" cy="739355"/>
              </a:xfrm>
              <a:prstGeom prst="line">
                <a:avLst/>
              </a:prstGeom>
              <a:solidFill>
                <a:schemeClr val="accent1"/>
              </a:solidFill>
              <a:ln w="38100" cap="flat" cmpd="sng" algn="ctr">
                <a:solidFill>
                  <a:srgbClr val="FF99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8" name="Straight Connector 1057"/>
              <p:cNvCxnSpPr/>
              <p:nvPr/>
            </p:nvCxnSpPr>
            <p:spPr bwMode="auto">
              <a:xfrm>
                <a:off x="2638088" y="4765397"/>
                <a:ext cx="1466129" cy="0"/>
              </a:xfrm>
              <a:prstGeom prst="line">
                <a:avLst/>
              </a:prstGeom>
              <a:solidFill>
                <a:schemeClr val="accent1"/>
              </a:solidFill>
              <a:ln w="38100" cap="flat" cmpd="sng" algn="ctr">
                <a:solidFill>
                  <a:srgbClr val="FF99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9" name="Rectangle 1058"/>
              <p:cNvSpPr/>
              <p:nvPr/>
            </p:nvSpPr>
            <p:spPr bwMode="auto">
              <a:xfrm>
                <a:off x="2638088" y="4884028"/>
                <a:ext cx="1438651" cy="1098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60" name="Rectangle 1059"/>
              <p:cNvSpPr/>
              <p:nvPr/>
            </p:nvSpPr>
            <p:spPr bwMode="auto">
              <a:xfrm>
                <a:off x="2633213" y="5133161"/>
                <a:ext cx="1438651" cy="1098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61" name="Rectangle 1060"/>
              <p:cNvSpPr/>
              <p:nvPr/>
            </p:nvSpPr>
            <p:spPr bwMode="auto">
              <a:xfrm>
                <a:off x="2619014" y="4623232"/>
                <a:ext cx="1438651" cy="109816"/>
              </a:xfrm>
              <a:prstGeom prst="rect">
                <a:avLst/>
              </a:prstGeom>
              <a:solidFill>
                <a:schemeClr val="bg1"/>
              </a:solidFill>
              <a:ln w="9525"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62" name="Straight Connector 1061"/>
              <p:cNvCxnSpPr/>
              <p:nvPr/>
            </p:nvCxnSpPr>
            <p:spPr bwMode="auto">
              <a:xfrm>
                <a:off x="3449175" y="4614867"/>
                <a:ext cx="0" cy="732350"/>
              </a:xfrm>
              <a:prstGeom prst="line">
                <a:avLst/>
              </a:prstGeom>
              <a:solidFill>
                <a:schemeClr val="accent1"/>
              </a:solidFill>
              <a:ln w="38100" cap="flat" cmpd="sng" algn="ctr">
                <a:solidFill>
                  <a:srgbClr val="FF99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3" name="Straight Connector 1062"/>
              <p:cNvCxnSpPr/>
              <p:nvPr/>
            </p:nvCxnSpPr>
            <p:spPr bwMode="auto">
              <a:xfrm>
                <a:off x="2619475" y="4607862"/>
                <a:ext cx="18613" cy="739355"/>
              </a:xfrm>
              <a:prstGeom prst="line">
                <a:avLst/>
              </a:prstGeom>
              <a:solidFill>
                <a:schemeClr val="accent1"/>
              </a:solidFill>
              <a:ln w="38100" cap="flat" cmpd="sng" algn="ctr">
                <a:solidFill>
                  <a:srgbClr val="FF99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oup 13"/>
            <p:cNvGrpSpPr/>
            <p:nvPr/>
          </p:nvGrpSpPr>
          <p:grpSpPr>
            <a:xfrm>
              <a:off x="1563624" y="4348889"/>
              <a:ext cx="2040320" cy="1112227"/>
              <a:chOff x="1430259" y="4979252"/>
              <a:chExt cx="1485203" cy="753012"/>
            </a:xfrm>
          </p:grpSpPr>
          <p:sp>
            <p:nvSpPr>
              <p:cNvPr id="1024" name="Rectangle 1023"/>
              <p:cNvSpPr/>
              <p:nvPr/>
            </p:nvSpPr>
            <p:spPr bwMode="auto">
              <a:xfrm>
                <a:off x="1430720" y="4992908"/>
                <a:ext cx="1452390" cy="739355"/>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25" name="Straight Connector 1024"/>
              <p:cNvCxnSpPr/>
              <p:nvPr/>
            </p:nvCxnSpPr>
            <p:spPr bwMode="auto">
              <a:xfrm>
                <a:off x="1430720" y="4992909"/>
                <a:ext cx="1466129" cy="0"/>
              </a:xfrm>
              <a:prstGeom prst="line">
                <a:avLst/>
              </a:prstGeom>
              <a:solidFill>
                <a:schemeClr val="accent1"/>
              </a:solidFill>
              <a:ln w="38100" cap="flat" cmpd="sng" algn="ctr">
                <a:solidFill>
                  <a:srgbClr val="CC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 name="Straight Connector 1025"/>
              <p:cNvCxnSpPr/>
              <p:nvPr/>
            </p:nvCxnSpPr>
            <p:spPr bwMode="auto">
              <a:xfrm>
                <a:off x="2896849" y="4992909"/>
                <a:ext cx="0" cy="739355"/>
              </a:xfrm>
              <a:prstGeom prst="line">
                <a:avLst/>
              </a:prstGeom>
              <a:solidFill>
                <a:schemeClr val="accent1"/>
              </a:solidFill>
              <a:ln w="38100" cap="flat" cmpd="sng" algn="ctr">
                <a:solidFill>
                  <a:srgbClr val="CC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 name="Straight Connector 1026"/>
              <p:cNvCxnSpPr/>
              <p:nvPr/>
            </p:nvCxnSpPr>
            <p:spPr bwMode="auto">
              <a:xfrm>
                <a:off x="1449333" y="5150444"/>
                <a:ext cx="1466129" cy="0"/>
              </a:xfrm>
              <a:prstGeom prst="line">
                <a:avLst/>
              </a:prstGeom>
              <a:solidFill>
                <a:schemeClr val="accent1"/>
              </a:solidFill>
              <a:ln w="38100" cap="flat" cmpd="sng" algn="ctr">
                <a:solidFill>
                  <a:srgbClr val="CC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8" name="Rectangle 1027"/>
              <p:cNvSpPr/>
              <p:nvPr/>
            </p:nvSpPr>
            <p:spPr bwMode="auto">
              <a:xfrm>
                <a:off x="1449333" y="5269075"/>
                <a:ext cx="1438651" cy="1098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29" name="Rectangle 1028"/>
              <p:cNvSpPr/>
              <p:nvPr/>
            </p:nvSpPr>
            <p:spPr bwMode="auto">
              <a:xfrm>
                <a:off x="1444458" y="5518208"/>
                <a:ext cx="1438651" cy="1098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30" name="Rectangle 1029"/>
              <p:cNvSpPr/>
              <p:nvPr/>
            </p:nvSpPr>
            <p:spPr bwMode="auto">
              <a:xfrm>
                <a:off x="1430259" y="5008279"/>
                <a:ext cx="1438651" cy="1098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smtClean="0">
                  <a:ln>
                    <a:noFill/>
                  </a:ln>
                  <a:solidFill>
                    <a:schemeClr val="tx1"/>
                  </a:solidFill>
                  <a:effectLst/>
                  <a:latin typeface="Arial" charset="0"/>
                </a:endParaRPr>
              </a:p>
            </p:txBody>
          </p:sp>
          <p:cxnSp>
            <p:nvCxnSpPr>
              <p:cNvPr id="1032" name="Straight Connector 1031"/>
              <p:cNvCxnSpPr/>
              <p:nvPr/>
            </p:nvCxnSpPr>
            <p:spPr bwMode="auto">
              <a:xfrm>
                <a:off x="2156915" y="4979252"/>
                <a:ext cx="0" cy="732350"/>
              </a:xfrm>
              <a:prstGeom prst="line">
                <a:avLst/>
              </a:prstGeom>
              <a:solidFill>
                <a:schemeClr val="accent1"/>
              </a:solidFill>
              <a:ln w="38100" cap="flat" cmpd="sng" algn="ctr">
                <a:solidFill>
                  <a:srgbClr val="CC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3" name="Straight Connector 1032"/>
              <p:cNvCxnSpPr/>
              <p:nvPr/>
            </p:nvCxnSpPr>
            <p:spPr bwMode="auto">
              <a:xfrm>
                <a:off x="1430720" y="4992909"/>
                <a:ext cx="18613" cy="739355"/>
              </a:xfrm>
              <a:prstGeom prst="line">
                <a:avLst/>
              </a:prstGeom>
              <a:solidFill>
                <a:schemeClr val="accent1"/>
              </a:solidFill>
              <a:ln w="38100" cap="flat" cmpd="sng" algn="ctr">
                <a:solidFill>
                  <a:srgbClr val="CC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Box 2"/>
            <p:cNvSpPr txBox="1"/>
            <p:nvPr/>
          </p:nvSpPr>
          <p:spPr>
            <a:xfrm>
              <a:off x="1524101" y="4299082"/>
              <a:ext cx="3147015" cy="923330"/>
            </a:xfrm>
            <a:prstGeom prst="rect">
              <a:avLst/>
            </a:prstGeom>
            <a:noFill/>
          </p:spPr>
          <p:txBody>
            <a:bodyPr wrap="none" rtlCol="0">
              <a:spAutoFit/>
            </a:bodyPr>
            <a:lstStyle/>
            <a:p>
              <a:r>
                <a:rPr lang="de-DE" sz="1800" dirty="0" smtClean="0">
                  <a:latin typeface="Calibri" panose="020F0502020204030204" pitchFamily="34" charset="0"/>
                </a:rPr>
                <a:t>Name   	  Show</a:t>
              </a:r>
            </a:p>
            <a:p>
              <a:r>
                <a:rPr lang="de-DE" sz="1800" dirty="0" err="1" smtClean="0">
                  <a:latin typeface="Calibri" panose="020F0502020204030204" pitchFamily="34" charset="0"/>
                </a:rPr>
                <a:t>Petula</a:t>
              </a:r>
              <a:r>
                <a:rPr lang="de-DE" sz="1800" dirty="0">
                  <a:latin typeface="Calibri" panose="020F0502020204030204" pitchFamily="34" charset="0"/>
                </a:rPr>
                <a:t> </a:t>
              </a:r>
              <a:r>
                <a:rPr lang="de-DE" sz="1800" dirty="0" smtClean="0">
                  <a:latin typeface="Calibri" panose="020F0502020204030204" pitchFamily="34" charset="0"/>
                </a:rPr>
                <a:t>C.    </a:t>
              </a:r>
              <a:r>
                <a:rPr lang="de-DE" sz="1800" dirty="0" err="1" smtClean="0">
                  <a:latin typeface="Calibri" panose="020F0502020204030204" pitchFamily="34" charset="0"/>
                </a:rPr>
                <a:t>Muppets</a:t>
              </a:r>
              <a:r>
                <a:rPr lang="de-DE" sz="1800" dirty="0" smtClean="0">
                  <a:latin typeface="Calibri" panose="020F0502020204030204" pitchFamily="34" charset="0"/>
                </a:rPr>
                <a:t>	   </a:t>
              </a:r>
            </a:p>
            <a:p>
              <a:r>
                <a:rPr lang="de-DE" sz="1800" dirty="0" smtClean="0">
                  <a:latin typeface="Calibri" panose="020F0502020204030204" pitchFamily="34" charset="0"/>
                </a:rPr>
                <a:t>Claudia L.  FIFA 2014</a:t>
              </a:r>
              <a:endParaRPr lang="en-US" sz="1800" dirty="0">
                <a:latin typeface="Calibri" panose="020F0502020204030204" pitchFamily="34" charset="0"/>
              </a:endParaRPr>
            </a:p>
          </p:txBody>
        </p:sp>
        <p:sp>
          <p:nvSpPr>
            <p:cNvPr id="101" name="TextBox 100"/>
            <p:cNvSpPr txBox="1"/>
            <p:nvPr/>
          </p:nvSpPr>
          <p:spPr>
            <a:xfrm>
              <a:off x="5916459" y="4416467"/>
              <a:ext cx="2937062" cy="923330"/>
            </a:xfrm>
            <a:prstGeom prst="rect">
              <a:avLst/>
            </a:prstGeom>
            <a:noFill/>
          </p:spPr>
          <p:txBody>
            <a:bodyPr wrap="square" rtlCol="0">
              <a:spAutoFit/>
            </a:bodyPr>
            <a:lstStyle/>
            <a:p>
              <a:r>
                <a:rPr lang="de-DE" sz="1800" dirty="0" smtClean="0">
                  <a:latin typeface="Calibri" panose="020F0502020204030204" pitchFamily="34" charset="0"/>
                </a:rPr>
                <a:t>Name 	     Group 	   </a:t>
              </a:r>
            </a:p>
            <a:p>
              <a:r>
                <a:rPr lang="de-DE" sz="1800" dirty="0" smtClean="0">
                  <a:latin typeface="Calibri" panose="020F0502020204030204" pitchFamily="34" charset="0"/>
                </a:rPr>
                <a:t>Sid </a:t>
              </a:r>
              <a:r>
                <a:rPr lang="de-DE" sz="1800" dirty="0" err="1" smtClean="0">
                  <a:latin typeface="Calibri" panose="020F0502020204030204" pitchFamily="34" charset="0"/>
                </a:rPr>
                <a:t>Vicious</a:t>
              </a:r>
              <a:r>
                <a:rPr lang="de-DE" sz="1800" dirty="0" smtClean="0">
                  <a:latin typeface="Calibri" panose="020F0502020204030204" pitchFamily="34" charset="0"/>
                </a:rPr>
                <a:t>   Sex </a:t>
              </a:r>
              <a:r>
                <a:rPr lang="de-DE" sz="1800" dirty="0" err="1" smtClean="0">
                  <a:latin typeface="Calibri" panose="020F0502020204030204" pitchFamily="34" charset="0"/>
                </a:rPr>
                <a:t>Pistols</a:t>
              </a:r>
              <a:endParaRPr lang="de-DE" sz="1800" dirty="0" smtClean="0">
                <a:latin typeface="Calibri" panose="020F0502020204030204" pitchFamily="34" charset="0"/>
              </a:endParaRPr>
            </a:p>
            <a:p>
              <a:r>
                <a:rPr lang="de-DE" sz="1800" dirty="0" err="1" smtClean="0">
                  <a:latin typeface="Calibri" panose="020F0502020204030204" pitchFamily="34" charset="0"/>
                </a:rPr>
                <a:t>Bono</a:t>
              </a:r>
              <a:r>
                <a:rPr lang="de-DE" sz="1800" dirty="0" smtClean="0">
                  <a:latin typeface="Calibri" panose="020F0502020204030204" pitchFamily="34" charset="0"/>
                </a:rPr>
                <a:t>             U2</a:t>
              </a:r>
              <a:endParaRPr lang="en-US" sz="1800" dirty="0">
                <a:latin typeface="Calibri" panose="020F0502020204030204" pitchFamily="34" charset="0"/>
              </a:endParaRPr>
            </a:p>
          </p:txBody>
        </p:sp>
      </p:grpSp>
    </p:spTree>
    <p:extLst>
      <p:ext uri="{BB962C8B-B14F-4D97-AF65-F5344CB8AC3E}">
        <p14:creationId xmlns:p14="http://schemas.microsoft.com/office/powerpoint/2010/main" val="65835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540568" y="0"/>
            <a:ext cx="10225136" cy="692150"/>
          </a:xfrm>
        </p:spPr>
        <p:txBody>
          <a:bodyPr/>
          <a:lstStyle/>
          <a:p>
            <a:pPr defTabSz="893763" eaLnBrk="1" hangingPunct="1"/>
            <a:r>
              <a:rPr lang="en-GB" dirty="0" smtClean="0"/>
              <a:t>Big Text Analytics: Who Covered Whom?</a:t>
            </a:r>
            <a:endParaRPr lang="en-GB" sz="2000" dirty="0" smtClean="0"/>
          </a:p>
        </p:txBody>
      </p:sp>
      <p:sp>
        <p:nvSpPr>
          <p:cNvPr id="28" name="Textfeld 71"/>
          <p:cNvSpPr txBox="1"/>
          <p:nvPr/>
        </p:nvSpPr>
        <p:spPr>
          <a:xfrm>
            <a:off x="5730169" y="591597"/>
            <a:ext cx="3427157" cy="1446550"/>
          </a:xfrm>
          <a:prstGeom prst="rect">
            <a:avLst/>
          </a:prstGeom>
          <a:solidFill>
            <a:srgbClr val="66FF33"/>
          </a:solidFill>
        </p:spPr>
        <p:txBody>
          <a:bodyPr wrap="none" rtlCol="0">
            <a:spAutoFit/>
          </a:bodyPr>
          <a:lstStyle/>
          <a:p>
            <a:r>
              <a:rPr lang="de-DE" dirty="0" smtClean="0"/>
              <a:t>1000‘s </a:t>
            </a:r>
            <a:r>
              <a:rPr lang="de-DE" dirty="0" err="1" smtClean="0"/>
              <a:t>of</a:t>
            </a:r>
            <a:r>
              <a:rPr lang="de-DE" dirty="0" smtClean="0"/>
              <a:t> Databases</a:t>
            </a:r>
          </a:p>
          <a:p>
            <a:r>
              <a:rPr lang="de-DE" dirty="0" smtClean="0"/>
              <a:t>100 </a:t>
            </a:r>
            <a:r>
              <a:rPr lang="de-DE" dirty="0" err="1" smtClean="0"/>
              <a:t>Mio‘s</a:t>
            </a:r>
            <a:r>
              <a:rPr lang="de-DE" dirty="0" smtClean="0"/>
              <a:t> </a:t>
            </a:r>
            <a:r>
              <a:rPr lang="de-DE" dirty="0" err="1" smtClean="0"/>
              <a:t>of</a:t>
            </a:r>
            <a:r>
              <a:rPr lang="de-DE" dirty="0" smtClean="0"/>
              <a:t> Web </a:t>
            </a:r>
            <a:r>
              <a:rPr lang="de-DE" dirty="0" err="1" smtClean="0"/>
              <a:t>Tables</a:t>
            </a:r>
            <a:endParaRPr lang="de-DE" dirty="0" smtClean="0"/>
          </a:p>
          <a:p>
            <a:r>
              <a:rPr lang="de-DE" dirty="0" smtClean="0"/>
              <a:t>100 </a:t>
            </a:r>
            <a:r>
              <a:rPr lang="de-DE" dirty="0" err="1" smtClean="0"/>
              <a:t>Bio‘s</a:t>
            </a:r>
            <a:r>
              <a:rPr lang="de-DE" dirty="0" smtClean="0"/>
              <a:t> </a:t>
            </a:r>
            <a:r>
              <a:rPr lang="de-DE" dirty="0" err="1" smtClean="0"/>
              <a:t>of</a:t>
            </a:r>
            <a:r>
              <a:rPr lang="de-DE" dirty="0" smtClean="0"/>
              <a:t> Web &amp;</a:t>
            </a:r>
          </a:p>
          <a:p>
            <a:r>
              <a:rPr lang="de-DE" dirty="0" smtClean="0"/>
              <a:t>       </a:t>
            </a:r>
            <a:r>
              <a:rPr lang="de-DE" dirty="0" err="1" smtClean="0"/>
              <a:t>Social</a:t>
            </a:r>
            <a:r>
              <a:rPr lang="de-DE" dirty="0" smtClean="0"/>
              <a:t> Media Pages</a:t>
            </a:r>
          </a:p>
        </p:txBody>
      </p:sp>
      <p:sp>
        <p:nvSpPr>
          <p:cNvPr id="7" name="TextBox 6"/>
          <p:cNvSpPr txBox="1"/>
          <p:nvPr/>
        </p:nvSpPr>
        <p:spPr>
          <a:xfrm>
            <a:off x="107746" y="612318"/>
            <a:ext cx="5553123" cy="1107996"/>
          </a:xfrm>
          <a:prstGeom prst="rect">
            <a:avLst/>
          </a:prstGeom>
          <a:noFill/>
        </p:spPr>
        <p:txBody>
          <a:bodyPr wrap="none" rtlCol="0">
            <a:spAutoFit/>
          </a:bodyPr>
          <a:lstStyle/>
          <a:p>
            <a:r>
              <a:rPr lang="de-DE" dirty="0" smtClean="0"/>
              <a:t>in different </a:t>
            </a:r>
            <a:r>
              <a:rPr lang="de-DE" dirty="0" err="1" smtClean="0"/>
              <a:t>language</a:t>
            </a:r>
            <a:r>
              <a:rPr lang="de-DE" dirty="0" smtClean="0"/>
              <a:t>, </a:t>
            </a:r>
            <a:r>
              <a:rPr lang="de-DE" dirty="0" err="1" smtClean="0"/>
              <a:t>country</a:t>
            </a:r>
            <a:r>
              <a:rPr lang="de-DE" dirty="0" smtClean="0"/>
              <a:t>, </a:t>
            </a:r>
            <a:r>
              <a:rPr lang="de-DE" dirty="0" err="1" smtClean="0"/>
              <a:t>key</a:t>
            </a:r>
            <a:r>
              <a:rPr lang="de-DE" dirty="0" smtClean="0"/>
              <a:t>, …</a:t>
            </a:r>
          </a:p>
          <a:p>
            <a:r>
              <a:rPr lang="de-DE" dirty="0" err="1"/>
              <a:t>w</a:t>
            </a:r>
            <a:r>
              <a:rPr lang="de-DE" dirty="0" err="1" smtClean="0"/>
              <a:t>ith</a:t>
            </a:r>
            <a:r>
              <a:rPr lang="de-DE" dirty="0" smtClean="0"/>
              <a:t> </a:t>
            </a:r>
            <a:r>
              <a:rPr lang="de-DE" dirty="0" err="1" smtClean="0"/>
              <a:t>more</a:t>
            </a:r>
            <a:r>
              <a:rPr lang="de-DE" dirty="0" smtClean="0"/>
              <a:t> </a:t>
            </a:r>
            <a:r>
              <a:rPr lang="de-DE" dirty="0" err="1" smtClean="0"/>
              <a:t>sales</a:t>
            </a:r>
            <a:r>
              <a:rPr lang="de-DE" dirty="0" smtClean="0"/>
              <a:t>, </a:t>
            </a:r>
            <a:r>
              <a:rPr lang="de-DE" dirty="0" err="1" smtClean="0"/>
              <a:t>awards</a:t>
            </a:r>
            <a:r>
              <a:rPr lang="de-DE" dirty="0" smtClean="0"/>
              <a:t>, </a:t>
            </a:r>
            <a:r>
              <a:rPr lang="de-DE" dirty="0" err="1" smtClean="0"/>
              <a:t>media</a:t>
            </a:r>
            <a:r>
              <a:rPr lang="de-DE" dirty="0" smtClean="0"/>
              <a:t> </a:t>
            </a:r>
            <a:r>
              <a:rPr lang="de-DE" dirty="0" err="1" smtClean="0"/>
              <a:t>buzz</a:t>
            </a:r>
            <a:r>
              <a:rPr lang="de-DE" dirty="0" smtClean="0"/>
              <a:t>, …</a:t>
            </a:r>
            <a:endParaRPr lang="en-US" dirty="0" smtClean="0"/>
          </a:p>
          <a:p>
            <a:r>
              <a:rPr lang="de-DE" dirty="0" smtClean="0"/>
              <a:t>.....</a:t>
            </a:r>
          </a:p>
        </p:txBody>
      </p:sp>
      <p:grpSp>
        <p:nvGrpSpPr>
          <p:cNvPr id="11" name="Group 10"/>
          <p:cNvGrpSpPr/>
          <p:nvPr/>
        </p:nvGrpSpPr>
        <p:grpSpPr>
          <a:xfrm>
            <a:off x="100766" y="2427393"/>
            <a:ext cx="4485822" cy="1723854"/>
            <a:chOff x="156564" y="2830229"/>
            <a:chExt cx="4629887" cy="1715897"/>
          </a:xfrm>
        </p:grpSpPr>
        <p:sp>
          <p:nvSpPr>
            <p:cNvPr id="469" name="Rectangle 468"/>
            <p:cNvSpPr/>
            <p:nvPr/>
          </p:nvSpPr>
          <p:spPr bwMode="auto">
            <a:xfrm>
              <a:off x="257748" y="2840208"/>
              <a:ext cx="4240234" cy="1629572"/>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Calibri" panose="020F0502020204030204" pitchFamily="34" charset="0"/>
              </a:endParaRPr>
            </a:p>
          </p:txBody>
        </p:sp>
        <p:cxnSp>
          <p:nvCxnSpPr>
            <p:cNvPr id="470" name="Straight Connector 469"/>
            <p:cNvCxnSpPr/>
            <p:nvPr/>
          </p:nvCxnSpPr>
          <p:spPr bwMode="auto">
            <a:xfrm flipV="1">
              <a:off x="257746" y="2840208"/>
              <a:ext cx="4249183" cy="12399"/>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 name="Straight Connector 470"/>
            <p:cNvCxnSpPr/>
            <p:nvPr/>
          </p:nvCxnSpPr>
          <p:spPr bwMode="auto">
            <a:xfrm>
              <a:off x="257746" y="2840208"/>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 name="Straight Connector 471"/>
            <p:cNvCxnSpPr/>
            <p:nvPr/>
          </p:nvCxnSpPr>
          <p:spPr bwMode="auto">
            <a:xfrm>
              <a:off x="4503182" y="2830229"/>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4" name="TextBox 473"/>
            <p:cNvSpPr txBox="1"/>
            <p:nvPr/>
          </p:nvSpPr>
          <p:spPr>
            <a:xfrm>
              <a:off x="156564" y="3222687"/>
              <a:ext cx="4629887" cy="1323439"/>
            </a:xfrm>
            <a:prstGeom prst="rect">
              <a:avLst/>
            </a:prstGeom>
            <a:noFill/>
          </p:spPr>
          <p:txBody>
            <a:bodyPr wrap="square" rtlCol="0">
              <a:spAutoFit/>
            </a:bodyPr>
            <a:lstStyle/>
            <a:p>
              <a:pPr marL="0"/>
              <a:r>
                <a:rPr lang="de-DE" sz="2000" dirty="0" smtClean="0">
                  <a:latin typeface="Calibri" panose="020F0502020204030204" pitchFamily="34" charset="0"/>
                </a:rPr>
                <a:t> Sex </a:t>
              </a:r>
              <a:r>
                <a:rPr lang="de-DE" sz="2000" dirty="0" err="1" smtClean="0">
                  <a:latin typeface="Calibri" panose="020F0502020204030204" pitchFamily="34" charset="0"/>
                </a:rPr>
                <a:t>Pistols</a:t>
              </a:r>
              <a:r>
                <a:rPr lang="de-DE" sz="2000" dirty="0" smtClean="0">
                  <a:latin typeface="Calibri" panose="020F0502020204030204" pitchFamily="34" charset="0"/>
                </a:rPr>
                <a:t>           </a:t>
              </a:r>
              <a:r>
                <a:rPr lang="de-DE" sz="2000" dirty="0" err="1" smtClean="0">
                  <a:latin typeface="Calibri" panose="020F0502020204030204" pitchFamily="34" charset="0"/>
                </a:rPr>
                <a:t>My</a:t>
              </a:r>
              <a:r>
                <a:rPr lang="de-DE" sz="2000" dirty="0" smtClean="0">
                  <a:latin typeface="Calibri" panose="020F0502020204030204" pitchFamily="34" charset="0"/>
                </a:rPr>
                <a:t> Way</a:t>
              </a:r>
            </a:p>
            <a:p>
              <a:pPr marL="0"/>
              <a:r>
                <a:rPr lang="de-DE" sz="2000" dirty="0">
                  <a:latin typeface="Calibri" panose="020F0502020204030204" pitchFamily="34" charset="0"/>
                </a:rPr>
                <a:t> </a:t>
              </a:r>
              <a:r>
                <a:rPr lang="de-DE" sz="2000" dirty="0" smtClean="0">
                  <a:latin typeface="Calibri" panose="020F0502020204030204" pitchFamily="34" charset="0"/>
                </a:rPr>
                <a:t>Frank Sinatra      </a:t>
              </a:r>
              <a:r>
                <a:rPr lang="de-DE" sz="2000" dirty="0" err="1" smtClean="0">
                  <a:latin typeface="Calibri" panose="020F0502020204030204" pitchFamily="34" charset="0"/>
                </a:rPr>
                <a:t>My</a:t>
              </a:r>
              <a:r>
                <a:rPr lang="de-DE" sz="2000" dirty="0" smtClean="0">
                  <a:latin typeface="Calibri" panose="020F0502020204030204" pitchFamily="34" charset="0"/>
                </a:rPr>
                <a:t> Way </a:t>
              </a:r>
              <a:endParaRPr lang="de-DE" sz="2000" dirty="0">
                <a:latin typeface="Calibri" panose="020F0502020204030204" pitchFamily="34" charset="0"/>
              </a:endParaRPr>
            </a:p>
            <a:p>
              <a:pPr marL="0"/>
              <a:r>
                <a:rPr lang="de-DE" sz="2000" dirty="0" smtClean="0">
                  <a:latin typeface="Calibri" panose="020F0502020204030204" pitchFamily="34" charset="0"/>
                </a:rPr>
                <a:t> Claudia </a:t>
              </a:r>
              <a:r>
                <a:rPr lang="de-DE" sz="2000" dirty="0" err="1" smtClean="0">
                  <a:latin typeface="Calibri" panose="020F0502020204030204" pitchFamily="34" charset="0"/>
                </a:rPr>
                <a:t>Leitte</a:t>
              </a:r>
              <a:r>
                <a:rPr lang="de-DE" sz="2000" dirty="0" smtClean="0">
                  <a:latin typeface="Calibri" panose="020F0502020204030204" pitchFamily="34" charset="0"/>
                </a:rPr>
                <a:t>     </a:t>
              </a:r>
              <a:r>
                <a:rPr lang="de-DE" sz="2000" dirty="0" err="1" smtClean="0">
                  <a:latin typeface="Calibri" panose="020F0502020204030204" pitchFamily="34" charset="0"/>
                </a:rPr>
                <a:t>Famo$a</a:t>
              </a:r>
              <a:endParaRPr lang="de-DE" sz="2000" dirty="0" smtClean="0">
                <a:latin typeface="Calibri" panose="020F0502020204030204" pitchFamily="34" charset="0"/>
              </a:endParaRPr>
            </a:p>
            <a:p>
              <a:pPr marL="0"/>
              <a:r>
                <a:rPr lang="de-DE" sz="2000" dirty="0">
                  <a:latin typeface="Calibri" panose="020F0502020204030204" pitchFamily="34" charset="0"/>
                </a:rPr>
                <a:t> </a:t>
              </a:r>
              <a:r>
                <a:rPr lang="de-DE" sz="2000" dirty="0" err="1" smtClean="0">
                  <a:latin typeface="Calibri" panose="020F0502020204030204" pitchFamily="34" charset="0"/>
                </a:rPr>
                <a:t>Petula</a:t>
              </a:r>
              <a:r>
                <a:rPr lang="de-DE" sz="2000" dirty="0" smtClean="0">
                  <a:latin typeface="Calibri" panose="020F0502020204030204" pitchFamily="34" charset="0"/>
                </a:rPr>
                <a:t> Clark        Boy </a:t>
              </a:r>
              <a:r>
                <a:rPr lang="de-DE" sz="2000" dirty="0" err="1" smtClean="0">
                  <a:latin typeface="Calibri" panose="020F0502020204030204" pitchFamily="34" charset="0"/>
                </a:rPr>
                <a:t>from</a:t>
              </a:r>
              <a:r>
                <a:rPr lang="de-DE" sz="2000" dirty="0" smtClean="0">
                  <a:latin typeface="Calibri" panose="020F0502020204030204" pitchFamily="34" charset="0"/>
                </a:rPr>
                <a:t> </a:t>
              </a:r>
              <a:r>
                <a:rPr lang="de-DE" sz="2000" dirty="0" err="1" smtClean="0">
                  <a:latin typeface="Calibri" panose="020F0502020204030204" pitchFamily="34" charset="0"/>
                </a:rPr>
                <a:t>Ipanema</a:t>
              </a:r>
              <a:r>
                <a:rPr lang="de-DE" sz="2000" dirty="0" smtClean="0">
                  <a:latin typeface="Calibri" panose="020F0502020204030204" pitchFamily="34" charset="0"/>
                </a:rPr>
                <a:t>               </a:t>
              </a:r>
              <a:endParaRPr lang="de-DE" sz="2000" dirty="0">
                <a:latin typeface="Calibri" panose="020F0502020204030204" pitchFamily="34" charset="0"/>
              </a:endParaRPr>
            </a:p>
          </p:txBody>
        </p:sp>
        <p:sp>
          <p:nvSpPr>
            <p:cNvPr id="475" name="TextBox 474"/>
            <p:cNvSpPr txBox="1"/>
            <p:nvPr/>
          </p:nvSpPr>
          <p:spPr>
            <a:xfrm>
              <a:off x="221648" y="2852936"/>
              <a:ext cx="3615379" cy="398263"/>
            </a:xfrm>
            <a:prstGeom prst="rect">
              <a:avLst/>
            </a:prstGeom>
            <a:noFill/>
          </p:spPr>
          <p:txBody>
            <a:bodyPr wrap="none" rtlCol="0">
              <a:spAutoFit/>
            </a:bodyPr>
            <a:lstStyle/>
            <a:p>
              <a:pPr marL="0"/>
              <a:r>
                <a:rPr lang="de-DE" sz="2000" dirty="0" err="1" smtClean="0">
                  <a:latin typeface="Calibri" panose="020F0502020204030204" pitchFamily="34" charset="0"/>
                </a:rPr>
                <a:t>Musician</a:t>
              </a:r>
              <a:r>
                <a:rPr lang="de-DE" sz="2000" dirty="0" smtClean="0">
                  <a:latin typeface="Calibri" panose="020F0502020204030204" pitchFamily="34" charset="0"/>
                </a:rPr>
                <a:t>             </a:t>
              </a:r>
              <a:r>
                <a:rPr lang="de-DE" sz="2000" dirty="0" err="1" smtClean="0">
                  <a:latin typeface="Calibri" panose="020F0502020204030204" pitchFamily="34" charset="0"/>
                </a:rPr>
                <a:t>PerformedTitle</a:t>
              </a:r>
              <a:endParaRPr lang="de-DE" sz="2000" dirty="0" smtClean="0">
                <a:latin typeface="Calibri" panose="020F0502020204030204" pitchFamily="34" charset="0"/>
              </a:endParaRPr>
            </a:p>
          </p:txBody>
        </p:sp>
        <p:cxnSp>
          <p:nvCxnSpPr>
            <p:cNvPr id="476" name="Straight Connector 475"/>
            <p:cNvCxnSpPr/>
            <p:nvPr/>
          </p:nvCxnSpPr>
          <p:spPr bwMode="auto">
            <a:xfrm>
              <a:off x="1999914" y="2852607"/>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1" name="Straight Connector 480"/>
            <p:cNvCxnSpPr/>
            <p:nvPr/>
          </p:nvCxnSpPr>
          <p:spPr bwMode="auto">
            <a:xfrm flipV="1">
              <a:off x="257746" y="3253046"/>
              <a:ext cx="4240236" cy="8287"/>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p:nvPr/>
        </p:nvGrpSpPr>
        <p:grpSpPr>
          <a:xfrm>
            <a:off x="4703520" y="2432710"/>
            <a:ext cx="4531045" cy="1716738"/>
            <a:chOff x="4148785" y="4869986"/>
            <a:chExt cx="4878675" cy="1706759"/>
          </a:xfrm>
        </p:grpSpPr>
        <p:sp>
          <p:nvSpPr>
            <p:cNvPr id="482" name="Rectangle 481"/>
            <p:cNvSpPr/>
            <p:nvPr/>
          </p:nvSpPr>
          <p:spPr bwMode="auto">
            <a:xfrm>
              <a:off x="4248060" y="4870999"/>
              <a:ext cx="4360927" cy="1629572"/>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Calibri" panose="020F0502020204030204" pitchFamily="34" charset="0"/>
              </a:endParaRPr>
            </a:p>
          </p:txBody>
        </p:sp>
        <p:cxnSp>
          <p:nvCxnSpPr>
            <p:cNvPr id="483" name="Straight Connector 482"/>
            <p:cNvCxnSpPr/>
            <p:nvPr/>
          </p:nvCxnSpPr>
          <p:spPr bwMode="auto">
            <a:xfrm flipV="1">
              <a:off x="4248058" y="4882385"/>
              <a:ext cx="4360929" cy="1013"/>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4" name="Straight Connector 483"/>
            <p:cNvCxnSpPr/>
            <p:nvPr/>
          </p:nvCxnSpPr>
          <p:spPr bwMode="auto">
            <a:xfrm>
              <a:off x="4248058" y="4870999"/>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5" name="Straight Connector 484"/>
            <p:cNvCxnSpPr/>
            <p:nvPr/>
          </p:nvCxnSpPr>
          <p:spPr bwMode="auto">
            <a:xfrm>
              <a:off x="8608987" y="4869986"/>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6" name="TextBox 485"/>
            <p:cNvSpPr txBox="1"/>
            <p:nvPr/>
          </p:nvSpPr>
          <p:spPr>
            <a:xfrm>
              <a:off x="4148785" y="5253306"/>
              <a:ext cx="4878675" cy="1323439"/>
            </a:xfrm>
            <a:prstGeom prst="rect">
              <a:avLst/>
            </a:prstGeom>
            <a:noFill/>
          </p:spPr>
          <p:txBody>
            <a:bodyPr wrap="square" rtlCol="0">
              <a:spAutoFit/>
            </a:bodyPr>
            <a:lstStyle/>
            <a:p>
              <a:pPr marL="0"/>
              <a:r>
                <a:rPr lang="de-DE" sz="2000" dirty="0" smtClean="0">
                  <a:latin typeface="Calibri" panose="020F0502020204030204" pitchFamily="34" charset="0"/>
                </a:rPr>
                <a:t> Francis Sinatra      </a:t>
              </a:r>
              <a:r>
                <a:rPr lang="de-DE" sz="2000" dirty="0" err="1" smtClean="0">
                  <a:latin typeface="Calibri" panose="020F0502020204030204" pitchFamily="34" charset="0"/>
                </a:rPr>
                <a:t>My</a:t>
              </a:r>
              <a:r>
                <a:rPr lang="de-DE" sz="2000" dirty="0" smtClean="0">
                  <a:latin typeface="Calibri" panose="020F0502020204030204" pitchFamily="34" charset="0"/>
                </a:rPr>
                <a:t> Way</a:t>
              </a:r>
            </a:p>
            <a:p>
              <a:pPr marL="0"/>
              <a:r>
                <a:rPr lang="de-DE" sz="2000" dirty="0" smtClean="0">
                  <a:latin typeface="Calibri" panose="020F0502020204030204" pitchFamily="34" charset="0"/>
                </a:rPr>
                <a:t> Paul Anka               </a:t>
              </a:r>
              <a:r>
                <a:rPr lang="de-DE" sz="2000" dirty="0" err="1" smtClean="0">
                  <a:latin typeface="Calibri" panose="020F0502020204030204" pitchFamily="34" charset="0"/>
                </a:rPr>
                <a:t>My</a:t>
              </a:r>
              <a:r>
                <a:rPr lang="de-DE" sz="2000" dirty="0" smtClean="0">
                  <a:latin typeface="Calibri" panose="020F0502020204030204" pitchFamily="34" charset="0"/>
                </a:rPr>
                <a:t> Way</a:t>
              </a:r>
            </a:p>
            <a:p>
              <a:pPr marL="0"/>
              <a:r>
                <a:rPr lang="de-DE" sz="2000" dirty="0">
                  <a:latin typeface="Calibri" panose="020F0502020204030204" pitchFamily="34" charset="0"/>
                </a:rPr>
                <a:t> </a:t>
              </a:r>
              <a:r>
                <a:rPr lang="de-DE" sz="2000" dirty="0" smtClean="0">
                  <a:latin typeface="Calibri" panose="020F0502020204030204" pitchFamily="34" charset="0"/>
                </a:rPr>
                <a:t>Bruno Mars            </a:t>
              </a:r>
              <a:r>
                <a:rPr lang="de-DE" sz="2000" dirty="0" err="1" smtClean="0">
                  <a:latin typeface="Calibri" panose="020F0502020204030204" pitchFamily="34" charset="0"/>
                </a:rPr>
                <a:t>Billionaire</a:t>
              </a:r>
              <a:endParaRPr lang="de-DE" sz="2000" dirty="0" smtClean="0">
                <a:latin typeface="Calibri" panose="020F0502020204030204" pitchFamily="34" charset="0"/>
              </a:endParaRPr>
            </a:p>
            <a:p>
              <a:pPr marL="0"/>
              <a:r>
                <a:rPr lang="de-DE" sz="2000" dirty="0">
                  <a:latin typeface="Calibri" panose="020F0502020204030204" pitchFamily="34" charset="0"/>
                </a:rPr>
                <a:t> </a:t>
              </a:r>
              <a:r>
                <a:rPr lang="de-DE" sz="2000" dirty="0" err="1" smtClean="0">
                  <a:latin typeface="Calibri" panose="020F0502020204030204" pitchFamily="34" charset="0"/>
                </a:rPr>
                <a:t>Astrud</a:t>
              </a:r>
              <a:r>
                <a:rPr lang="de-DE" sz="2000" dirty="0" smtClean="0">
                  <a:latin typeface="Calibri" panose="020F0502020204030204" pitchFamily="34" charset="0"/>
                </a:rPr>
                <a:t> Gilberto     </a:t>
              </a:r>
              <a:r>
                <a:rPr lang="de-DE" sz="2000" dirty="0" err="1" smtClean="0">
                  <a:latin typeface="Calibri" panose="020F0502020204030204" pitchFamily="34" charset="0"/>
                </a:rPr>
                <a:t>Garota</a:t>
              </a:r>
              <a:r>
                <a:rPr lang="de-DE" sz="2000" dirty="0" smtClean="0">
                  <a:latin typeface="Calibri" panose="020F0502020204030204" pitchFamily="34" charset="0"/>
                </a:rPr>
                <a:t> de </a:t>
              </a:r>
              <a:r>
                <a:rPr lang="de-DE" sz="2000" dirty="0" err="1" smtClean="0">
                  <a:latin typeface="Calibri" panose="020F0502020204030204" pitchFamily="34" charset="0"/>
                </a:rPr>
                <a:t>Ipanema</a:t>
              </a:r>
              <a:endParaRPr lang="de-DE" sz="2000" dirty="0" smtClean="0">
                <a:latin typeface="Calibri" panose="020F0502020204030204" pitchFamily="34" charset="0"/>
              </a:endParaRPr>
            </a:p>
          </p:txBody>
        </p:sp>
        <p:sp>
          <p:nvSpPr>
            <p:cNvPr id="487" name="TextBox 486"/>
            <p:cNvSpPr txBox="1"/>
            <p:nvPr/>
          </p:nvSpPr>
          <p:spPr>
            <a:xfrm>
              <a:off x="4211959" y="4883727"/>
              <a:ext cx="3712531" cy="397784"/>
            </a:xfrm>
            <a:prstGeom prst="rect">
              <a:avLst/>
            </a:prstGeom>
            <a:noFill/>
          </p:spPr>
          <p:txBody>
            <a:bodyPr wrap="none" rtlCol="0">
              <a:spAutoFit/>
            </a:bodyPr>
            <a:lstStyle/>
            <a:p>
              <a:pPr marL="0"/>
              <a:r>
                <a:rPr lang="de-DE" sz="2000" dirty="0" err="1" smtClean="0">
                  <a:latin typeface="Calibri" panose="020F0502020204030204" pitchFamily="34" charset="0"/>
                </a:rPr>
                <a:t>Musician</a:t>
              </a:r>
              <a:r>
                <a:rPr lang="de-DE" sz="2000" dirty="0" smtClean="0">
                  <a:latin typeface="Calibri" panose="020F0502020204030204" pitchFamily="34" charset="0"/>
                </a:rPr>
                <a:t>   	 </a:t>
              </a:r>
              <a:r>
                <a:rPr lang="de-DE" sz="2000" dirty="0" err="1" smtClean="0">
                  <a:latin typeface="Calibri" panose="020F0502020204030204" pitchFamily="34" charset="0"/>
                </a:rPr>
                <a:t>CreatedTitle</a:t>
              </a:r>
              <a:endParaRPr lang="de-DE" sz="2000" dirty="0" smtClean="0">
                <a:latin typeface="Calibri" panose="020F0502020204030204" pitchFamily="34" charset="0"/>
              </a:endParaRPr>
            </a:p>
          </p:txBody>
        </p:sp>
        <p:cxnSp>
          <p:nvCxnSpPr>
            <p:cNvPr id="488" name="Straight Connector 487"/>
            <p:cNvCxnSpPr/>
            <p:nvPr/>
          </p:nvCxnSpPr>
          <p:spPr bwMode="auto">
            <a:xfrm>
              <a:off x="6189624" y="4883398"/>
              <a:ext cx="0" cy="162957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9" name="Straight Connector 488"/>
            <p:cNvCxnSpPr/>
            <p:nvPr/>
          </p:nvCxnSpPr>
          <p:spPr bwMode="auto">
            <a:xfrm flipV="1">
              <a:off x="4248058" y="5291111"/>
              <a:ext cx="4360929" cy="1012"/>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Group 19"/>
          <p:cNvGrpSpPr/>
          <p:nvPr/>
        </p:nvGrpSpPr>
        <p:grpSpPr>
          <a:xfrm>
            <a:off x="4378727" y="1760729"/>
            <a:ext cx="371398" cy="291755"/>
            <a:chOff x="3704157" y="2273149"/>
            <a:chExt cx="371398" cy="291755"/>
          </a:xfrm>
        </p:grpSpPr>
        <p:cxnSp>
          <p:nvCxnSpPr>
            <p:cNvPr id="16" name="Straight Connector 15"/>
            <p:cNvCxnSpPr/>
            <p:nvPr/>
          </p:nvCxnSpPr>
          <p:spPr bwMode="auto">
            <a:xfrm>
              <a:off x="3707904" y="2276872"/>
              <a:ext cx="349761" cy="288032"/>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4" name="Straight Connector 1063"/>
            <p:cNvCxnSpPr/>
            <p:nvPr/>
          </p:nvCxnSpPr>
          <p:spPr bwMode="auto">
            <a:xfrm flipV="1">
              <a:off x="3704157" y="2273149"/>
              <a:ext cx="349761" cy="288032"/>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3704157" y="2273149"/>
              <a:ext cx="0" cy="288032"/>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 name="Straight Connector 1064"/>
            <p:cNvCxnSpPr/>
            <p:nvPr/>
          </p:nvCxnSpPr>
          <p:spPr bwMode="auto">
            <a:xfrm>
              <a:off x="4075555" y="2273149"/>
              <a:ext cx="0" cy="288032"/>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Straight Connector 21"/>
          <p:cNvCxnSpPr/>
          <p:nvPr/>
        </p:nvCxnSpPr>
        <p:spPr bwMode="auto">
          <a:xfrm flipV="1">
            <a:off x="2749943" y="1973930"/>
            <a:ext cx="1511594" cy="5044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4869834" y="1954493"/>
            <a:ext cx="2761013" cy="5221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Box 103"/>
          <p:cNvSpPr txBox="1"/>
          <p:nvPr/>
        </p:nvSpPr>
        <p:spPr>
          <a:xfrm>
            <a:off x="1690724" y="1431172"/>
            <a:ext cx="3929281" cy="2062103"/>
          </a:xfrm>
          <a:prstGeom prst="rect">
            <a:avLst/>
          </a:prstGeom>
          <a:solidFill>
            <a:srgbClr val="FFFF00"/>
          </a:solidFill>
        </p:spPr>
        <p:txBody>
          <a:bodyPr wrap="none" rtlCol="0">
            <a:spAutoFit/>
          </a:bodyPr>
          <a:lstStyle/>
          <a:p>
            <a:pPr marL="0"/>
            <a:r>
              <a:rPr lang="de-DE" sz="2800" dirty="0" smtClean="0">
                <a:solidFill>
                  <a:srgbClr val="3333CC"/>
                </a:solidFill>
                <a:latin typeface="+mj-lt"/>
              </a:rPr>
              <a:t>Big Data                       </a:t>
            </a:r>
            <a:endParaRPr lang="de-DE" sz="2800" dirty="0">
              <a:latin typeface="+mj-lt"/>
            </a:endParaRPr>
          </a:p>
          <a:p>
            <a:pPr marL="0"/>
            <a:r>
              <a:rPr lang="de-DE" sz="2800" dirty="0">
                <a:latin typeface="+mj-lt"/>
              </a:rPr>
              <a:t>	</a:t>
            </a:r>
            <a:r>
              <a:rPr lang="de-DE" sz="2400" dirty="0" smtClean="0">
                <a:latin typeface="+mj-lt"/>
              </a:rPr>
              <a:t>Volume</a:t>
            </a:r>
          </a:p>
          <a:p>
            <a:pPr marL="0"/>
            <a:r>
              <a:rPr lang="de-DE" sz="2400" dirty="0">
                <a:latin typeface="+mj-lt"/>
              </a:rPr>
              <a:t> </a:t>
            </a:r>
            <a:r>
              <a:rPr lang="de-DE" sz="2400" dirty="0" smtClean="0">
                <a:latin typeface="+mj-lt"/>
              </a:rPr>
              <a:t>  	</a:t>
            </a:r>
            <a:r>
              <a:rPr lang="de-DE" sz="2400" dirty="0" err="1" smtClean="0">
                <a:latin typeface="+mj-lt"/>
              </a:rPr>
              <a:t>Velocity</a:t>
            </a:r>
            <a:endParaRPr lang="de-DE" sz="2400" dirty="0" smtClean="0">
              <a:latin typeface="+mj-lt"/>
            </a:endParaRPr>
          </a:p>
          <a:p>
            <a:pPr marL="0"/>
            <a:r>
              <a:rPr lang="de-DE" sz="2400" dirty="0" smtClean="0">
                <a:latin typeface="+mj-lt"/>
              </a:rPr>
              <a:t>   	</a:t>
            </a:r>
            <a:r>
              <a:rPr lang="de-DE" sz="2400" dirty="0" err="1" smtClean="0">
                <a:latin typeface="+mj-lt"/>
              </a:rPr>
              <a:t>Variety</a:t>
            </a:r>
            <a:endParaRPr lang="de-DE" sz="2400" dirty="0">
              <a:latin typeface="+mj-lt"/>
            </a:endParaRPr>
          </a:p>
          <a:p>
            <a:pPr marL="0"/>
            <a:r>
              <a:rPr lang="de-DE" sz="2400" dirty="0" smtClean="0">
                <a:latin typeface="+mj-lt"/>
              </a:rPr>
              <a:t>   	</a:t>
            </a:r>
            <a:r>
              <a:rPr lang="de-DE" sz="2400" dirty="0" err="1" smtClean="0">
                <a:latin typeface="+mj-lt"/>
              </a:rPr>
              <a:t>Veracity</a:t>
            </a:r>
            <a:endParaRPr lang="de-DE" sz="2400" dirty="0" smtClean="0">
              <a:latin typeface="+mj-lt"/>
            </a:endParaRPr>
          </a:p>
        </p:txBody>
      </p:sp>
      <p:sp>
        <p:nvSpPr>
          <p:cNvPr id="105" name="TextBox 104"/>
          <p:cNvSpPr txBox="1"/>
          <p:nvPr/>
        </p:nvSpPr>
        <p:spPr>
          <a:xfrm>
            <a:off x="1762095" y="1339624"/>
            <a:ext cx="3877985" cy="2215991"/>
          </a:xfrm>
          <a:prstGeom prst="rect">
            <a:avLst/>
          </a:prstGeom>
          <a:solidFill>
            <a:srgbClr val="FFFF00"/>
          </a:solidFill>
        </p:spPr>
        <p:txBody>
          <a:bodyPr wrap="none" rtlCol="0">
            <a:spAutoFit/>
          </a:bodyPr>
          <a:lstStyle/>
          <a:p>
            <a:pPr marL="0"/>
            <a:r>
              <a:rPr lang="de-DE" sz="2800" dirty="0" smtClean="0">
                <a:solidFill>
                  <a:srgbClr val="3333CC"/>
                </a:solidFill>
                <a:latin typeface="+mj-lt"/>
              </a:rPr>
              <a:t>Big Data &amp; Big Text   </a:t>
            </a:r>
            <a:r>
              <a:rPr lang="de-DE" sz="2800" dirty="0">
                <a:latin typeface="+mj-lt"/>
              </a:rPr>
              <a:t>	</a:t>
            </a:r>
            <a:endParaRPr lang="de-DE" sz="2800" dirty="0" smtClean="0">
              <a:latin typeface="+mj-lt"/>
            </a:endParaRPr>
          </a:p>
          <a:p>
            <a:pPr marL="0"/>
            <a:r>
              <a:rPr lang="de-DE" sz="2800" dirty="0" smtClean="0">
                <a:latin typeface="+mj-lt"/>
              </a:rPr>
              <a:t>	</a:t>
            </a:r>
            <a:r>
              <a:rPr lang="de-DE" sz="1800" dirty="0" smtClean="0">
                <a:latin typeface="+mj-lt"/>
              </a:rPr>
              <a:t>Volume</a:t>
            </a:r>
          </a:p>
          <a:p>
            <a:pPr marL="0"/>
            <a:r>
              <a:rPr lang="de-DE" sz="1800" dirty="0">
                <a:latin typeface="+mj-lt"/>
              </a:rPr>
              <a:t> </a:t>
            </a:r>
            <a:r>
              <a:rPr lang="de-DE" sz="1800" dirty="0" smtClean="0">
                <a:latin typeface="+mj-lt"/>
              </a:rPr>
              <a:t>  	</a:t>
            </a:r>
            <a:r>
              <a:rPr lang="de-DE" sz="1800" dirty="0" err="1" smtClean="0">
                <a:latin typeface="+mj-lt"/>
              </a:rPr>
              <a:t>Velocity</a:t>
            </a:r>
            <a:endParaRPr lang="de-DE" sz="1800" dirty="0" smtClean="0">
              <a:latin typeface="+mj-lt"/>
            </a:endParaRPr>
          </a:p>
          <a:p>
            <a:pPr marL="0"/>
            <a:r>
              <a:rPr lang="de-DE" sz="2400" dirty="0" smtClean="0">
                <a:latin typeface="+mj-lt"/>
              </a:rPr>
              <a:t>   	</a:t>
            </a:r>
            <a:r>
              <a:rPr lang="de-DE" sz="3200" dirty="0" err="1" smtClean="0">
                <a:solidFill>
                  <a:srgbClr val="FF0000"/>
                </a:solidFill>
                <a:latin typeface="+mj-lt"/>
              </a:rPr>
              <a:t>Variety</a:t>
            </a:r>
            <a:endParaRPr lang="de-DE" sz="3200" dirty="0">
              <a:solidFill>
                <a:srgbClr val="FF0000"/>
              </a:solidFill>
              <a:latin typeface="+mj-lt"/>
            </a:endParaRPr>
          </a:p>
          <a:p>
            <a:pPr marL="0"/>
            <a:r>
              <a:rPr lang="de-DE" sz="3200" dirty="0" smtClean="0">
                <a:latin typeface="+mj-lt"/>
              </a:rPr>
              <a:t>   	</a:t>
            </a:r>
            <a:r>
              <a:rPr lang="de-DE" sz="3200" dirty="0" err="1" smtClean="0">
                <a:solidFill>
                  <a:srgbClr val="FF0000"/>
                </a:solidFill>
                <a:latin typeface="+mj-lt"/>
              </a:rPr>
              <a:t>Veracity</a:t>
            </a:r>
            <a:endParaRPr lang="de-DE" sz="3200" dirty="0" smtClean="0">
              <a:solidFill>
                <a:srgbClr val="FF0000"/>
              </a:solidFill>
              <a:latin typeface="+mj-lt"/>
            </a:endParaRPr>
          </a:p>
        </p:txBody>
      </p:sp>
      <p:grpSp>
        <p:nvGrpSpPr>
          <p:cNvPr id="448" name="Group 447"/>
          <p:cNvGrpSpPr/>
          <p:nvPr/>
        </p:nvGrpSpPr>
        <p:grpSpPr>
          <a:xfrm>
            <a:off x="5860214" y="5716307"/>
            <a:ext cx="3323414" cy="1154103"/>
            <a:chOff x="3711382" y="5178088"/>
            <a:chExt cx="3323414" cy="1154103"/>
          </a:xfrm>
        </p:grpSpPr>
        <p:pic>
          <p:nvPicPr>
            <p:cNvPr id="4" name="Picture 3"/>
            <p:cNvPicPr>
              <a:picLocks noChangeAspect="1"/>
            </p:cNvPicPr>
            <p:nvPr/>
          </p:nvPicPr>
          <p:blipFill>
            <a:blip r:embed="rId3"/>
            <a:stretch>
              <a:fillRect/>
            </a:stretch>
          </p:blipFill>
          <p:spPr>
            <a:xfrm>
              <a:off x="3711382" y="5178088"/>
              <a:ext cx="2463566" cy="1154103"/>
            </a:xfrm>
            <a:prstGeom prst="rect">
              <a:avLst/>
            </a:prstGeom>
          </p:spPr>
        </p:pic>
        <p:pic>
          <p:nvPicPr>
            <p:cNvPr id="5" name="Picture 4"/>
            <p:cNvPicPr>
              <a:picLocks noChangeAspect="1"/>
            </p:cNvPicPr>
            <p:nvPr/>
          </p:nvPicPr>
          <p:blipFill>
            <a:blip r:embed="rId4"/>
            <a:stretch>
              <a:fillRect/>
            </a:stretch>
          </p:blipFill>
          <p:spPr>
            <a:xfrm>
              <a:off x="6031632" y="5178088"/>
              <a:ext cx="1003164" cy="1057164"/>
            </a:xfrm>
            <a:prstGeom prst="rect">
              <a:avLst/>
            </a:prstGeom>
          </p:spPr>
        </p:pic>
      </p:grpSp>
      <p:grpSp>
        <p:nvGrpSpPr>
          <p:cNvPr id="31" name="Group 30"/>
          <p:cNvGrpSpPr/>
          <p:nvPr/>
        </p:nvGrpSpPr>
        <p:grpSpPr>
          <a:xfrm>
            <a:off x="2667630" y="5920414"/>
            <a:ext cx="3158268" cy="1144353"/>
            <a:chOff x="5088879" y="4357494"/>
            <a:chExt cx="3158268" cy="1144353"/>
          </a:xfrm>
        </p:grpSpPr>
        <p:pic>
          <p:nvPicPr>
            <p:cNvPr id="10" name="Picture 9"/>
            <p:cNvPicPr>
              <a:picLocks noChangeAspect="1"/>
            </p:cNvPicPr>
            <p:nvPr/>
          </p:nvPicPr>
          <p:blipFill>
            <a:blip r:embed="rId5"/>
            <a:stretch>
              <a:fillRect/>
            </a:stretch>
          </p:blipFill>
          <p:spPr>
            <a:xfrm>
              <a:off x="5096366" y="4714588"/>
              <a:ext cx="3109917" cy="787259"/>
            </a:xfrm>
            <a:prstGeom prst="rect">
              <a:avLst/>
            </a:prstGeom>
          </p:spPr>
        </p:pic>
        <p:pic>
          <p:nvPicPr>
            <p:cNvPr id="17" name="Picture 16"/>
            <p:cNvPicPr>
              <a:picLocks noChangeAspect="1"/>
            </p:cNvPicPr>
            <p:nvPr/>
          </p:nvPicPr>
          <p:blipFill>
            <a:blip r:embed="rId6"/>
            <a:stretch>
              <a:fillRect/>
            </a:stretch>
          </p:blipFill>
          <p:spPr>
            <a:xfrm>
              <a:off x="5088879" y="4357494"/>
              <a:ext cx="3158268" cy="327706"/>
            </a:xfrm>
            <a:prstGeom prst="rect">
              <a:avLst/>
            </a:prstGeom>
          </p:spPr>
        </p:pic>
      </p:grpSp>
      <p:pic>
        <p:nvPicPr>
          <p:cNvPr id="19" name="Picture 18"/>
          <p:cNvPicPr>
            <a:picLocks noChangeAspect="1"/>
          </p:cNvPicPr>
          <p:nvPr/>
        </p:nvPicPr>
        <p:blipFill>
          <a:blip r:embed="rId7"/>
          <a:stretch>
            <a:fillRect/>
          </a:stretch>
        </p:blipFill>
        <p:spPr>
          <a:xfrm>
            <a:off x="399022" y="5180923"/>
            <a:ext cx="1996692" cy="1925577"/>
          </a:xfrm>
          <a:prstGeom prst="rect">
            <a:avLst/>
          </a:prstGeom>
        </p:spPr>
      </p:pic>
      <p:pic>
        <p:nvPicPr>
          <p:cNvPr id="26" name="Picture 25"/>
          <p:cNvPicPr>
            <a:picLocks noChangeAspect="1"/>
          </p:cNvPicPr>
          <p:nvPr/>
        </p:nvPicPr>
        <p:blipFill>
          <a:blip r:embed="rId8"/>
          <a:stretch>
            <a:fillRect/>
          </a:stretch>
        </p:blipFill>
        <p:spPr>
          <a:xfrm>
            <a:off x="5379903" y="4491907"/>
            <a:ext cx="3871963" cy="958653"/>
          </a:xfrm>
          <a:prstGeom prst="rect">
            <a:avLst/>
          </a:prstGeom>
        </p:spPr>
      </p:pic>
      <p:grpSp>
        <p:nvGrpSpPr>
          <p:cNvPr id="30" name="Group 29"/>
          <p:cNvGrpSpPr/>
          <p:nvPr/>
        </p:nvGrpSpPr>
        <p:grpSpPr>
          <a:xfrm>
            <a:off x="-5514" y="4061741"/>
            <a:ext cx="2825929" cy="2172922"/>
            <a:chOff x="1443038" y="638690"/>
            <a:chExt cx="5765985" cy="4186302"/>
          </a:xfrm>
        </p:grpSpPr>
        <p:pic>
          <p:nvPicPr>
            <p:cNvPr id="27" name="Picture 26"/>
            <p:cNvPicPr>
              <a:picLocks noChangeAspect="1"/>
            </p:cNvPicPr>
            <p:nvPr/>
          </p:nvPicPr>
          <p:blipFill>
            <a:blip r:embed="rId9"/>
            <a:stretch>
              <a:fillRect/>
            </a:stretch>
          </p:blipFill>
          <p:spPr>
            <a:xfrm>
              <a:off x="1443038" y="1752600"/>
              <a:ext cx="5734550" cy="3072392"/>
            </a:xfrm>
            <a:prstGeom prst="rect">
              <a:avLst/>
            </a:prstGeom>
          </p:spPr>
        </p:pic>
        <p:pic>
          <p:nvPicPr>
            <p:cNvPr id="29" name="Picture 28"/>
            <p:cNvPicPr>
              <a:picLocks noChangeAspect="1"/>
            </p:cNvPicPr>
            <p:nvPr/>
          </p:nvPicPr>
          <p:blipFill>
            <a:blip r:embed="rId10"/>
            <a:stretch>
              <a:fillRect/>
            </a:stretch>
          </p:blipFill>
          <p:spPr>
            <a:xfrm>
              <a:off x="1494023" y="638690"/>
              <a:ext cx="5715000" cy="1181100"/>
            </a:xfrm>
            <a:prstGeom prst="rect">
              <a:avLst/>
            </a:prstGeom>
          </p:spPr>
        </p:pic>
      </p:grpSp>
      <p:grpSp>
        <p:nvGrpSpPr>
          <p:cNvPr id="449" name="Group 448"/>
          <p:cNvGrpSpPr/>
          <p:nvPr/>
        </p:nvGrpSpPr>
        <p:grpSpPr>
          <a:xfrm>
            <a:off x="3099907" y="4073889"/>
            <a:ext cx="3570802" cy="1696169"/>
            <a:chOff x="-2732927" y="4239984"/>
            <a:chExt cx="3320450" cy="1543050"/>
          </a:xfrm>
        </p:grpSpPr>
        <p:pic>
          <p:nvPicPr>
            <p:cNvPr id="9" name="Picture 8"/>
            <p:cNvPicPr>
              <a:picLocks noChangeAspect="1"/>
            </p:cNvPicPr>
            <p:nvPr/>
          </p:nvPicPr>
          <p:blipFill>
            <a:blip r:embed="rId11"/>
            <a:stretch>
              <a:fillRect/>
            </a:stretch>
          </p:blipFill>
          <p:spPr>
            <a:xfrm>
              <a:off x="-2702436" y="4239984"/>
              <a:ext cx="2276475" cy="1543050"/>
            </a:xfrm>
            <a:prstGeom prst="rect">
              <a:avLst/>
            </a:prstGeom>
          </p:spPr>
        </p:pic>
        <p:pic>
          <p:nvPicPr>
            <p:cNvPr id="114" name="Picture 113"/>
            <p:cNvPicPr>
              <a:picLocks noChangeAspect="1"/>
            </p:cNvPicPr>
            <p:nvPr/>
          </p:nvPicPr>
          <p:blipFill>
            <a:blip r:embed="rId12"/>
            <a:stretch>
              <a:fillRect/>
            </a:stretch>
          </p:blipFill>
          <p:spPr>
            <a:xfrm>
              <a:off x="-2732927" y="5550997"/>
              <a:ext cx="3320450" cy="227420"/>
            </a:xfrm>
            <a:prstGeom prst="rect">
              <a:avLst/>
            </a:prstGeom>
          </p:spPr>
        </p:pic>
      </p:grpSp>
      <p:pic>
        <p:nvPicPr>
          <p:cNvPr id="23" name="Picture 22"/>
          <p:cNvPicPr>
            <a:picLocks noChangeAspect="1"/>
          </p:cNvPicPr>
          <p:nvPr/>
        </p:nvPicPr>
        <p:blipFill>
          <a:blip r:embed="rId13"/>
          <a:stretch>
            <a:fillRect/>
          </a:stretch>
        </p:blipFill>
        <p:spPr>
          <a:xfrm>
            <a:off x="1577181" y="4342572"/>
            <a:ext cx="2552225" cy="777861"/>
          </a:xfrm>
          <a:prstGeom prst="rect">
            <a:avLst/>
          </a:prstGeom>
        </p:spPr>
      </p:pic>
    </p:spTree>
    <p:extLst>
      <p:ext uri="{BB962C8B-B14F-4D97-AF65-F5344CB8AC3E}">
        <p14:creationId xmlns:p14="http://schemas.microsoft.com/office/powerpoint/2010/main" val="247285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p:cTn id="7" dur="500" fill="hold"/>
                                        <p:tgtEl>
                                          <p:spTgt spid="449"/>
                                        </p:tgtEl>
                                        <p:attrNameLst>
                                          <p:attrName>ppt_w</p:attrName>
                                        </p:attrNameLst>
                                      </p:cBhvr>
                                      <p:tavLst>
                                        <p:tav tm="0">
                                          <p:val>
                                            <p:fltVal val="0"/>
                                          </p:val>
                                        </p:tav>
                                        <p:tav tm="100000">
                                          <p:val>
                                            <p:strVal val="#ppt_w"/>
                                          </p:val>
                                        </p:tav>
                                      </p:tavLst>
                                    </p:anim>
                                    <p:anim calcmode="lin" valueType="num">
                                      <p:cBhvr>
                                        <p:cTn id="8" dur="500" fill="hold"/>
                                        <p:tgtEl>
                                          <p:spTgt spid="449"/>
                                        </p:tgtEl>
                                        <p:attrNameLst>
                                          <p:attrName>ppt_h</p:attrName>
                                        </p:attrNameLst>
                                      </p:cBhvr>
                                      <p:tavLst>
                                        <p:tav tm="0">
                                          <p:val>
                                            <p:fltVal val="0"/>
                                          </p:val>
                                        </p:tav>
                                        <p:tav tm="100000">
                                          <p:val>
                                            <p:strVal val="#ppt_h"/>
                                          </p:val>
                                        </p:tav>
                                      </p:tavLst>
                                    </p:anim>
                                    <p:animEffect transition="in" filter="fade">
                                      <p:cBhvr>
                                        <p:cTn id="9" dur="500"/>
                                        <p:tgtEl>
                                          <p:spTgt spid="44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48"/>
                                        </p:tgtEl>
                                        <p:attrNameLst>
                                          <p:attrName>style.visibility</p:attrName>
                                        </p:attrNameLst>
                                      </p:cBhvr>
                                      <p:to>
                                        <p:strVal val="visible"/>
                                      </p:to>
                                    </p:set>
                                    <p:anim calcmode="lin" valueType="num">
                                      <p:cBhvr>
                                        <p:cTn id="37" dur="500" fill="hold"/>
                                        <p:tgtEl>
                                          <p:spTgt spid="448"/>
                                        </p:tgtEl>
                                        <p:attrNameLst>
                                          <p:attrName>ppt_w</p:attrName>
                                        </p:attrNameLst>
                                      </p:cBhvr>
                                      <p:tavLst>
                                        <p:tav tm="0">
                                          <p:val>
                                            <p:fltVal val="0"/>
                                          </p:val>
                                        </p:tav>
                                        <p:tav tm="100000">
                                          <p:val>
                                            <p:strVal val="#ppt_w"/>
                                          </p:val>
                                        </p:tav>
                                      </p:tavLst>
                                    </p:anim>
                                    <p:anim calcmode="lin" valueType="num">
                                      <p:cBhvr>
                                        <p:cTn id="38" dur="500" fill="hold"/>
                                        <p:tgtEl>
                                          <p:spTgt spid="448"/>
                                        </p:tgtEl>
                                        <p:attrNameLst>
                                          <p:attrName>ppt_h</p:attrName>
                                        </p:attrNameLst>
                                      </p:cBhvr>
                                      <p:tavLst>
                                        <p:tav tm="0">
                                          <p:val>
                                            <p:fltVal val="0"/>
                                          </p:val>
                                        </p:tav>
                                        <p:tav tm="100000">
                                          <p:val>
                                            <p:strVal val="#ppt_h"/>
                                          </p:val>
                                        </p:tav>
                                      </p:tavLst>
                                    </p:anim>
                                    <p:animEffect transition="in" filter="fade">
                                      <p:cBhvr>
                                        <p:cTn id="39" dur="500"/>
                                        <p:tgtEl>
                                          <p:spTgt spid="448"/>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fade">
                                      <p:cBhvr>
                                        <p:cTn id="5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0"/>
          <p:cNvSpPr>
            <a:spLocks noChangeArrowheads="1"/>
          </p:cNvSpPr>
          <p:nvPr/>
        </p:nvSpPr>
        <p:spPr bwMode="auto">
          <a:xfrm>
            <a:off x="0" y="1652413"/>
            <a:ext cx="9144000" cy="2919755"/>
          </a:xfrm>
          <a:prstGeom prst="rect">
            <a:avLst/>
          </a:prstGeom>
          <a:solidFill>
            <a:srgbClr val="99FFCC"/>
          </a:solidFill>
          <a:ln w="9525" algn="ctr">
            <a:noFill/>
            <a:round/>
            <a:headEnd/>
            <a:tailEnd/>
          </a:ln>
        </p:spPr>
        <p:txBody>
          <a:bodyPr/>
          <a:lstStyle/>
          <a:p>
            <a:endParaRPr lang="en-US" sz="2400"/>
          </a:p>
        </p:txBody>
      </p:sp>
      <p:sp>
        <p:nvSpPr>
          <p:cNvPr id="17" name="Rectangle 10"/>
          <p:cNvSpPr>
            <a:spLocks noChangeArrowheads="1"/>
          </p:cNvSpPr>
          <p:nvPr/>
        </p:nvSpPr>
        <p:spPr bwMode="auto">
          <a:xfrm>
            <a:off x="0" y="4572169"/>
            <a:ext cx="9144000" cy="2370128"/>
          </a:xfrm>
          <a:prstGeom prst="rect">
            <a:avLst/>
          </a:prstGeom>
          <a:solidFill>
            <a:srgbClr val="99FFCC"/>
          </a:solidFill>
          <a:ln w="9525" algn="ctr">
            <a:noFill/>
            <a:round/>
            <a:headEnd/>
            <a:tailEnd/>
          </a:ln>
        </p:spPr>
        <p:txBody>
          <a:bodyPr/>
          <a:lstStyle/>
          <a:p>
            <a:endParaRPr lang="en-US" sz="2400"/>
          </a:p>
        </p:txBody>
      </p:sp>
      <p:sp>
        <p:nvSpPr>
          <p:cNvPr id="19" name="Rectangle 7"/>
          <p:cNvSpPr>
            <a:spLocks noChangeArrowheads="1"/>
          </p:cNvSpPr>
          <p:nvPr/>
        </p:nvSpPr>
        <p:spPr bwMode="auto">
          <a:xfrm>
            <a:off x="0" y="711960"/>
            <a:ext cx="9144000" cy="919658"/>
          </a:xfrm>
          <a:prstGeom prst="rect">
            <a:avLst/>
          </a:prstGeom>
          <a:solidFill>
            <a:srgbClr val="99FFCC"/>
          </a:solidFill>
          <a:ln w="9525" algn="ctr">
            <a:noFill/>
            <a:round/>
            <a:headEnd/>
            <a:tailEnd/>
          </a:ln>
        </p:spPr>
        <p:txBody>
          <a:bodyPr/>
          <a:lstStyle/>
          <a:p>
            <a:endParaRPr lang="en-US" sz="2400"/>
          </a:p>
        </p:txBody>
      </p:sp>
      <p:sp>
        <p:nvSpPr>
          <p:cNvPr id="7170" name="Rectangle 3"/>
          <p:cNvSpPr>
            <a:spLocks noGrp="1" noChangeArrowheads="1"/>
          </p:cNvSpPr>
          <p:nvPr>
            <p:ph type="title"/>
          </p:nvPr>
        </p:nvSpPr>
        <p:spPr>
          <a:xfrm>
            <a:off x="0" y="0"/>
            <a:ext cx="9144000" cy="692150"/>
          </a:xfrm>
        </p:spPr>
        <p:txBody>
          <a:bodyPr/>
          <a:lstStyle/>
          <a:p>
            <a:pPr defTabSz="893763" eaLnBrk="1" hangingPunct="1"/>
            <a:r>
              <a:rPr lang="en-GB" sz="4000" dirty="0" smtClean="0"/>
              <a:t>Big Data &amp; </a:t>
            </a:r>
            <a:r>
              <a:rPr lang="en-GB" sz="4000" dirty="0" smtClean="0">
                <a:solidFill>
                  <a:srgbClr val="3333CC"/>
                </a:solidFill>
              </a:rPr>
              <a:t>Big Text </a:t>
            </a:r>
            <a:r>
              <a:rPr lang="en-GB" sz="4000" dirty="0" smtClean="0"/>
              <a:t>Analytics  </a:t>
            </a:r>
          </a:p>
        </p:txBody>
      </p:sp>
      <p:sp>
        <p:nvSpPr>
          <p:cNvPr id="168" name="Textfeld 167"/>
          <p:cNvSpPr txBox="1"/>
          <p:nvPr/>
        </p:nvSpPr>
        <p:spPr>
          <a:xfrm>
            <a:off x="2498044" y="863163"/>
            <a:ext cx="5589992" cy="769441"/>
          </a:xfrm>
          <a:prstGeom prst="rect">
            <a:avLst/>
          </a:prstGeom>
          <a:noFill/>
        </p:spPr>
        <p:txBody>
          <a:bodyPr wrap="none" rtlCol="0">
            <a:spAutoFit/>
          </a:bodyPr>
          <a:lstStyle/>
          <a:p>
            <a:r>
              <a:rPr lang="de-DE" dirty="0" smtClean="0"/>
              <a:t>Who </a:t>
            </a:r>
            <a:r>
              <a:rPr lang="de-DE" dirty="0" err="1" smtClean="0"/>
              <a:t>covered</a:t>
            </a:r>
            <a:r>
              <a:rPr lang="de-DE" dirty="0" smtClean="0"/>
              <a:t> </a:t>
            </a:r>
            <a:r>
              <a:rPr lang="de-DE" dirty="0" err="1" smtClean="0"/>
              <a:t>which</a:t>
            </a:r>
            <a:r>
              <a:rPr lang="de-DE" dirty="0" smtClean="0"/>
              <a:t> </a:t>
            </a:r>
            <a:r>
              <a:rPr lang="de-DE" dirty="0" err="1" smtClean="0"/>
              <a:t>other</a:t>
            </a:r>
            <a:r>
              <a:rPr lang="de-DE" dirty="0" smtClean="0"/>
              <a:t> </a:t>
            </a:r>
            <a:r>
              <a:rPr lang="de-DE" dirty="0" err="1" smtClean="0"/>
              <a:t>singer</a:t>
            </a:r>
            <a:r>
              <a:rPr lang="de-DE" dirty="0" smtClean="0"/>
              <a:t>?</a:t>
            </a:r>
          </a:p>
          <a:p>
            <a:r>
              <a:rPr lang="de-DE" dirty="0" smtClean="0"/>
              <a:t>Who </a:t>
            </a:r>
            <a:r>
              <a:rPr lang="de-DE" dirty="0" err="1" smtClean="0"/>
              <a:t>influenced</a:t>
            </a:r>
            <a:r>
              <a:rPr lang="de-DE" dirty="0" smtClean="0"/>
              <a:t> </a:t>
            </a:r>
            <a:r>
              <a:rPr lang="de-DE" dirty="0" err="1" smtClean="0"/>
              <a:t>which</a:t>
            </a:r>
            <a:r>
              <a:rPr lang="de-DE" dirty="0" smtClean="0"/>
              <a:t> </a:t>
            </a:r>
            <a:r>
              <a:rPr lang="de-DE" dirty="0" err="1" smtClean="0"/>
              <a:t>other</a:t>
            </a:r>
            <a:r>
              <a:rPr lang="de-DE" dirty="0" smtClean="0"/>
              <a:t> </a:t>
            </a:r>
            <a:r>
              <a:rPr lang="de-DE" dirty="0" err="1" smtClean="0"/>
              <a:t>musicians</a:t>
            </a:r>
            <a:r>
              <a:rPr lang="de-DE" dirty="0" smtClean="0"/>
              <a:t>?</a:t>
            </a:r>
            <a:endParaRPr lang="de-DE" dirty="0"/>
          </a:p>
        </p:txBody>
      </p:sp>
      <p:sp>
        <p:nvSpPr>
          <p:cNvPr id="172" name="Textfeld 171"/>
          <p:cNvSpPr txBox="1"/>
          <p:nvPr/>
        </p:nvSpPr>
        <p:spPr>
          <a:xfrm>
            <a:off x="213473" y="843353"/>
            <a:ext cx="2441694" cy="461665"/>
          </a:xfrm>
          <a:prstGeom prst="rect">
            <a:avLst/>
          </a:prstGeom>
          <a:noFill/>
        </p:spPr>
        <p:txBody>
          <a:bodyPr wrap="none" rtlCol="0">
            <a:spAutoFit/>
          </a:bodyPr>
          <a:lstStyle/>
          <a:p>
            <a:r>
              <a:rPr lang="de-DE" sz="2400" dirty="0" smtClean="0">
                <a:solidFill>
                  <a:srgbClr val="3333CC"/>
                </a:solidFill>
              </a:rPr>
              <a:t>Entertainment:</a:t>
            </a:r>
            <a:endParaRPr lang="de-DE" sz="2400" dirty="0">
              <a:solidFill>
                <a:srgbClr val="3333CC"/>
              </a:solidFill>
            </a:endParaRPr>
          </a:p>
        </p:txBody>
      </p:sp>
      <p:sp>
        <p:nvSpPr>
          <p:cNvPr id="169" name="Textfeld 168"/>
          <p:cNvSpPr txBox="1"/>
          <p:nvPr/>
        </p:nvSpPr>
        <p:spPr>
          <a:xfrm>
            <a:off x="1929067" y="1692941"/>
            <a:ext cx="6014788" cy="430887"/>
          </a:xfrm>
          <a:prstGeom prst="rect">
            <a:avLst/>
          </a:prstGeom>
          <a:noFill/>
        </p:spPr>
        <p:txBody>
          <a:bodyPr wrap="none" rtlCol="0">
            <a:spAutoFit/>
          </a:bodyPr>
          <a:lstStyle/>
          <a:p>
            <a:r>
              <a:rPr lang="de-DE" dirty="0" smtClean="0"/>
              <a:t>Drugs (</a:t>
            </a:r>
            <a:r>
              <a:rPr lang="de-DE" dirty="0" err="1" smtClean="0"/>
              <a:t>combinations</a:t>
            </a:r>
            <a:r>
              <a:rPr lang="de-DE" dirty="0" smtClean="0"/>
              <a:t>) </a:t>
            </a:r>
            <a:r>
              <a:rPr lang="de-DE" dirty="0" err="1" smtClean="0"/>
              <a:t>and</a:t>
            </a:r>
            <a:r>
              <a:rPr lang="de-DE" dirty="0" smtClean="0"/>
              <a:t> </a:t>
            </a:r>
            <a:r>
              <a:rPr lang="de-DE" dirty="0" err="1" smtClean="0"/>
              <a:t>their</a:t>
            </a:r>
            <a:r>
              <a:rPr lang="de-DE" dirty="0" smtClean="0"/>
              <a:t> </a:t>
            </a:r>
            <a:r>
              <a:rPr lang="de-DE" dirty="0" err="1" smtClean="0"/>
              <a:t>side</a:t>
            </a:r>
            <a:r>
              <a:rPr lang="de-DE" dirty="0" smtClean="0"/>
              <a:t> </a:t>
            </a:r>
            <a:r>
              <a:rPr lang="de-DE" dirty="0" err="1" smtClean="0"/>
              <a:t>effects</a:t>
            </a:r>
            <a:endParaRPr lang="de-DE" dirty="0" smtClean="0"/>
          </a:p>
        </p:txBody>
      </p:sp>
      <p:sp>
        <p:nvSpPr>
          <p:cNvPr id="173" name="Textfeld 172"/>
          <p:cNvSpPr txBox="1"/>
          <p:nvPr/>
        </p:nvSpPr>
        <p:spPr>
          <a:xfrm>
            <a:off x="229497" y="1692941"/>
            <a:ext cx="1228221" cy="461665"/>
          </a:xfrm>
          <a:prstGeom prst="rect">
            <a:avLst/>
          </a:prstGeom>
          <a:noFill/>
        </p:spPr>
        <p:txBody>
          <a:bodyPr wrap="none" rtlCol="0">
            <a:spAutoFit/>
          </a:bodyPr>
          <a:lstStyle/>
          <a:p>
            <a:r>
              <a:rPr lang="de-DE" sz="2400" dirty="0" err="1" smtClean="0">
                <a:solidFill>
                  <a:srgbClr val="3333CC"/>
                </a:solidFill>
              </a:rPr>
              <a:t>Health</a:t>
            </a:r>
            <a:r>
              <a:rPr lang="de-DE" sz="2400" dirty="0" smtClean="0">
                <a:solidFill>
                  <a:srgbClr val="3333CC"/>
                </a:solidFill>
              </a:rPr>
              <a:t>:</a:t>
            </a:r>
            <a:endParaRPr lang="de-DE" sz="2400" dirty="0">
              <a:solidFill>
                <a:srgbClr val="3333CC"/>
              </a:solidFill>
            </a:endParaRPr>
          </a:p>
        </p:txBody>
      </p:sp>
      <p:sp>
        <p:nvSpPr>
          <p:cNvPr id="175" name="Textfeld 174"/>
          <p:cNvSpPr txBox="1"/>
          <p:nvPr/>
        </p:nvSpPr>
        <p:spPr>
          <a:xfrm>
            <a:off x="1932763" y="2286694"/>
            <a:ext cx="6282489" cy="769441"/>
          </a:xfrm>
          <a:prstGeom prst="rect">
            <a:avLst/>
          </a:prstGeom>
          <a:noFill/>
        </p:spPr>
        <p:txBody>
          <a:bodyPr wrap="none" rtlCol="0">
            <a:spAutoFit/>
          </a:bodyPr>
          <a:lstStyle/>
          <a:p>
            <a:r>
              <a:rPr lang="de-DE" dirty="0" err="1" smtClean="0"/>
              <a:t>Politicians</a:t>
            </a:r>
            <a:r>
              <a:rPr lang="de-DE" dirty="0" smtClean="0"/>
              <a:t>‘ </a:t>
            </a:r>
            <a:r>
              <a:rPr lang="de-DE" dirty="0" err="1" smtClean="0"/>
              <a:t>positions</a:t>
            </a:r>
            <a:r>
              <a:rPr lang="de-DE" dirty="0" smtClean="0"/>
              <a:t> on </a:t>
            </a:r>
            <a:r>
              <a:rPr lang="de-DE" dirty="0" err="1" smtClean="0"/>
              <a:t>controversial</a:t>
            </a:r>
            <a:r>
              <a:rPr lang="de-DE" dirty="0" smtClean="0"/>
              <a:t> </a:t>
            </a:r>
            <a:r>
              <a:rPr lang="de-DE" dirty="0" err="1" smtClean="0"/>
              <a:t>topics</a:t>
            </a:r>
            <a:r>
              <a:rPr lang="de-DE" dirty="0" smtClean="0"/>
              <a:t> </a:t>
            </a:r>
          </a:p>
          <a:p>
            <a:r>
              <a:rPr lang="de-DE" dirty="0" err="1"/>
              <a:t>a</a:t>
            </a:r>
            <a:r>
              <a:rPr lang="de-DE" dirty="0" err="1" smtClean="0"/>
              <a:t>nd</a:t>
            </a:r>
            <a:r>
              <a:rPr lang="de-DE" dirty="0" smtClean="0"/>
              <a:t> </a:t>
            </a:r>
            <a:r>
              <a:rPr lang="de-DE" dirty="0" err="1" smtClean="0"/>
              <a:t>their</a:t>
            </a:r>
            <a:r>
              <a:rPr lang="de-DE" dirty="0" smtClean="0"/>
              <a:t> </a:t>
            </a:r>
            <a:r>
              <a:rPr lang="de-DE" dirty="0" err="1" smtClean="0"/>
              <a:t>involvement</a:t>
            </a:r>
            <a:r>
              <a:rPr lang="de-DE" dirty="0" smtClean="0"/>
              <a:t> </a:t>
            </a:r>
            <a:r>
              <a:rPr lang="de-DE" dirty="0" err="1" smtClean="0"/>
              <a:t>with</a:t>
            </a:r>
            <a:r>
              <a:rPr lang="de-DE" dirty="0" smtClean="0"/>
              <a:t> </a:t>
            </a:r>
            <a:r>
              <a:rPr lang="de-DE" dirty="0" err="1" smtClean="0"/>
              <a:t>industry</a:t>
            </a:r>
            <a:endParaRPr lang="de-DE" dirty="0" smtClean="0"/>
          </a:p>
        </p:txBody>
      </p:sp>
      <p:sp>
        <p:nvSpPr>
          <p:cNvPr id="176" name="Textfeld 175"/>
          <p:cNvSpPr txBox="1"/>
          <p:nvPr/>
        </p:nvSpPr>
        <p:spPr>
          <a:xfrm>
            <a:off x="233193" y="2286694"/>
            <a:ext cx="1380506" cy="461665"/>
          </a:xfrm>
          <a:prstGeom prst="rect">
            <a:avLst/>
          </a:prstGeom>
          <a:noFill/>
        </p:spPr>
        <p:txBody>
          <a:bodyPr wrap="none" rtlCol="0">
            <a:spAutoFit/>
          </a:bodyPr>
          <a:lstStyle/>
          <a:p>
            <a:r>
              <a:rPr lang="de-DE" sz="2400" dirty="0" smtClean="0">
                <a:solidFill>
                  <a:srgbClr val="3333CC"/>
                </a:solidFill>
              </a:rPr>
              <a:t>Politics:</a:t>
            </a:r>
            <a:endParaRPr lang="de-DE" sz="2400" dirty="0">
              <a:solidFill>
                <a:srgbClr val="3333CC"/>
              </a:solidFill>
            </a:endParaRPr>
          </a:p>
        </p:txBody>
      </p:sp>
      <p:sp>
        <p:nvSpPr>
          <p:cNvPr id="14" name="Textfeld 13"/>
          <p:cNvSpPr txBox="1"/>
          <p:nvPr/>
        </p:nvSpPr>
        <p:spPr>
          <a:xfrm>
            <a:off x="1929067" y="3127919"/>
            <a:ext cx="6688049" cy="769441"/>
          </a:xfrm>
          <a:prstGeom prst="rect">
            <a:avLst/>
          </a:prstGeom>
          <a:noFill/>
        </p:spPr>
        <p:txBody>
          <a:bodyPr wrap="none" rtlCol="0">
            <a:spAutoFit/>
          </a:bodyPr>
          <a:lstStyle/>
          <a:p>
            <a:r>
              <a:rPr lang="de-DE" dirty="0" smtClean="0"/>
              <a:t>Customer </a:t>
            </a:r>
            <a:r>
              <a:rPr lang="de-DE" dirty="0" err="1" smtClean="0"/>
              <a:t>opinions</a:t>
            </a:r>
            <a:r>
              <a:rPr lang="de-DE" dirty="0" smtClean="0"/>
              <a:t> on </a:t>
            </a:r>
            <a:r>
              <a:rPr lang="de-DE" dirty="0" err="1" smtClean="0"/>
              <a:t>small</a:t>
            </a:r>
            <a:r>
              <a:rPr lang="de-DE" dirty="0" smtClean="0"/>
              <a:t>-company </a:t>
            </a:r>
            <a:r>
              <a:rPr lang="de-DE" dirty="0" err="1" smtClean="0"/>
              <a:t>products</a:t>
            </a:r>
            <a:r>
              <a:rPr lang="de-DE" dirty="0" smtClean="0"/>
              <a:t>,</a:t>
            </a:r>
          </a:p>
          <a:p>
            <a:r>
              <a:rPr lang="de-DE" dirty="0" err="1" smtClean="0"/>
              <a:t>gathered</a:t>
            </a:r>
            <a:r>
              <a:rPr lang="de-DE" dirty="0" smtClean="0"/>
              <a:t> </a:t>
            </a:r>
            <a:r>
              <a:rPr lang="de-DE" dirty="0" err="1" smtClean="0"/>
              <a:t>from</a:t>
            </a:r>
            <a:r>
              <a:rPr lang="de-DE" dirty="0" smtClean="0"/>
              <a:t> </a:t>
            </a:r>
            <a:r>
              <a:rPr lang="de-DE" dirty="0" err="1" smtClean="0"/>
              <a:t>social</a:t>
            </a:r>
            <a:r>
              <a:rPr lang="de-DE" dirty="0" smtClean="0"/>
              <a:t> </a:t>
            </a:r>
            <a:r>
              <a:rPr lang="de-DE" dirty="0" err="1" smtClean="0"/>
              <a:t>media</a:t>
            </a:r>
            <a:endParaRPr lang="de-DE" dirty="0" smtClean="0"/>
          </a:p>
        </p:txBody>
      </p:sp>
      <p:sp>
        <p:nvSpPr>
          <p:cNvPr id="15" name="Textfeld 14"/>
          <p:cNvSpPr txBox="1"/>
          <p:nvPr/>
        </p:nvSpPr>
        <p:spPr>
          <a:xfrm>
            <a:off x="256820" y="3073086"/>
            <a:ext cx="1656223" cy="461665"/>
          </a:xfrm>
          <a:prstGeom prst="rect">
            <a:avLst/>
          </a:prstGeom>
          <a:noFill/>
        </p:spPr>
        <p:txBody>
          <a:bodyPr wrap="none" rtlCol="0">
            <a:spAutoFit/>
          </a:bodyPr>
          <a:lstStyle/>
          <a:p>
            <a:r>
              <a:rPr lang="de-DE" sz="2400" dirty="0" smtClean="0">
                <a:solidFill>
                  <a:srgbClr val="3333CC"/>
                </a:solidFill>
              </a:rPr>
              <a:t>Business:</a:t>
            </a:r>
            <a:endParaRPr lang="de-DE" sz="2400" dirty="0">
              <a:solidFill>
                <a:srgbClr val="3333CC"/>
              </a:solidFill>
            </a:endParaRPr>
          </a:p>
        </p:txBody>
      </p:sp>
      <p:sp>
        <p:nvSpPr>
          <p:cNvPr id="20" name="Textfeld 170"/>
          <p:cNvSpPr txBox="1"/>
          <p:nvPr/>
        </p:nvSpPr>
        <p:spPr>
          <a:xfrm>
            <a:off x="827584" y="5157192"/>
            <a:ext cx="6744154" cy="1785104"/>
          </a:xfrm>
          <a:prstGeom prst="rect">
            <a:avLst/>
          </a:prstGeom>
          <a:noFill/>
        </p:spPr>
        <p:txBody>
          <a:bodyPr wrap="none" rtlCol="0">
            <a:spAutoFit/>
          </a:bodyPr>
          <a:lstStyle/>
          <a:p>
            <a:pPr>
              <a:buFont typeface="Arial" pitchFamily="34" charset="0"/>
              <a:buChar char="•"/>
            </a:pPr>
            <a:r>
              <a:rPr lang="de-DE" smtClean="0"/>
              <a:t> </a:t>
            </a:r>
            <a:r>
              <a:rPr lang="de-DE" err="1" smtClean="0"/>
              <a:t>Identify</a:t>
            </a:r>
            <a:r>
              <a:rPr lang="de-DE" smtClean="0"/>
              <a:t> relevant </a:t>
            </a:r>
            <a:r>
              <a:rPr lang="de-DE" err="1" smtClean="0">
                <a:solidFill>
                  <a:srgbClr val="3333CC"/>
                </a:solidFill>
              </a:rPr>
              <a:t>contents</a:t>
            </a:r>
            <a:r>
              <a:rPr lang="de-DE" smtClean="0">
                <a:solidFill>
                  <a:srgbClr val="3333CC"/>
                </a:solidFill>
              </a:rPr>
              <a:t> </a:t>
            </a:r>
            <a:r>
              <a:rPr lang="de-DE" err="1" smtClean="0">
                <a:solidFill>
                  <a:srgbClr val="3333CC"/>
                </a:solidFill>
              </a:rPr>
              <a:t>sources</a:t>
            </a:r>
            <a:endParaRPr lang="de-DE" smtClean="0">
              <a:solidFill>
                <a:srgbClr val="3333CC"/>
              </a:solidFill>
            </a:endParaRPr>
          </a:p>
          <a:p>
            <a:pPr>
              <a:buFont typeface="Arial" pitchFamily="34" charset="0"/>
              <a:buChar char="•"/>
            </a:pPr>
            <a:r>
              <a:rPr lang="de-DE"/>
              <a:t> </a:t>
            </a:r>
            <a:r>
              <a:rPr lang="de-DE" err="1" smtClean="0"/>
              <a:t>Identify</a:t>
            </a:r>
            <a:r>
              <a:rPr lang="de-DE" smtClean="0"/>
              <a:t> </a:t>
            </a:r>
            <a:r>
              <a:rPr lang="de-DE" err="1" smtClean="0">
                <a:solidFill>
                  <a:srgbClr val="3333CC"/>
                </a:solidFill>
              </a:rPr>
              <a:t>entities</a:t>
            </a:r>
            <a:r>
              <a:rPr lang="de-DE" smtClean="0"/>
              <a:t> </a:t>
            </a:r>
            <a:r>
              <a:rPr lang="de-DE" err="1" smtClean="0"/>
              <a:t>of</a:t>
            </a:r>
            <a:r>
              <a:rPr lang="de-DE" smtClean="0"/>
              <a:t> </a:t>
            </a:r>
            <a:r>
              <a:rPr lang="de-DE" err="1" smtClean="0"/>
              <a:t>interest</a:t>
            </a:r>
            <a:r>
              <a:rPr lang="de-DE" smtClean="0"/>
              <a:t> &amp; </a:t>
            </a:r>
            <a:r>
              <a:rPr lang="de-DE" err="1" smtClean="0"/>
              <a:t>their</a:t>
            </a:r>
            <a:r>
              <a:rPr lang="de-DE" smtClean="0"/>
              <a:t> </a:t>
            </a:r>
            <a:r>
              <a:rPr lang="de-DE" err="1" smtClean="0">
                <a:solidFill>
                  <a:srgbClr val="3333CC"/>
                </a:solidFill>
              </a:rPr>
              <a:t>relationships</a:t>
            </a:r>
            <a:endParaRPr lang="de-DE" smtClean="0">
              <a:solidFill>
                <a:srgbClr val="3333CC"/>
              </a:solidFill>
            </a:endParaRPr>
          </a:p>
          <a:p>
            <a:pPr>
              <a:buFont typeface="Arial" pitchFamily="34" charset="0"/>
              <a:buChar char="•"/>
            </a:pPr>
            <a:r>
              <a:rPr lang="de-DE" smtClean="0"/>
              <a:t> Position </a:t>
            </a:r>
            <a:r>
              <a:rPr lang="de-DE" smtClean="0">
                <a:solidFill>
                  <a:srgbClr val="3333CC"/>
                </a:solidFill>
              </a:rPr>
              <a:t>in time </a:t>
            </a:r>
            <a:r>
              <a:rPr lang="de-DE" smtClean="0"/>
              <a:t>&amp; </a:t>
            </a:r>
            <a:r>
              <a:rPr lang="de-DE" err="1" smtClean="0">
                <a:solidFill>
                  <a:srgbClr val="3333CC"/>
                </a:solidFill>
              </a:rPr>
              <a:t>space</a:t>
            </a:r>
            <a:endParaRPr lang="de-DE" smtClean="0"/>
          </a:p>
          <a:p>
            <a:pPr>
              <a:buFont typeface="Arial" pitchFamily="34" charset="0"/>
              <a:buChar char="•"/>
            </a:pPr>
            <a:r>
              <a:rPr lang="de-DE" smtClean="0"/>
              <a:t> Group </a:t>
            </a:r>
            <a:r>
              <a:rPr lang="de-DE" err="1" smtClean="0"/>
              <a:t>and</a:t>
            </a:r>
            <a:r>
              <a:rPr lang="de-DE" smtClean="0"/>
              <a:t> </a:t>
            </a:r>
            <a:r>
              <a:rPr lang="de-DE" err="1" smtClean="0">
                <a:solidFill>
                  <a:srgbClr val="3333CC"/>
                </a:solidFill>
              </a:rPr>
              <a:t>aggregate</a:t>
            </a:r>
            <a:endParaRPr lang="de-DE" smtClean="0">
              <a:solidFill>
                <a:srgbClr val="3333CC"/>
              </a:solidFill>
            </a:endParaRPr>
          </a:p>
          <a:p>
            <a:pPr>
              <a:buFont typeface="Arial" pitchFamily="34" charset="0"/>
              <a:buChar char="•"/>
            </a:pPr>
            <a:r>
              <a:rPr lang="de-DE" smtClean="0"/>
              <a:t> Find </a:t>
            </a:r>
            <a:r>
              <a:rPr lang="de-DE" err="1" smtClean="0"/>
              <a:t>insightful</a:t>
            </a:r>
            <a:r>
              <a:rPr lang="de-DE" smtClean="0"/>
              <a:t> </a:t>
            </a:r>
            <a:r>
              <a:rPr lang="de-DE" err="1" smtClean="0">
                <a:solidFill>
                  <a:srgbClr val="3333CC"/>
                </a:solidFill>
              </a:rPr>
              <a:t>patterns</a:t>
            </a:r>
            <a:r>
              <a:rPr lang="de-DE" smtClean="0"/>
              <a:t> &amp; </a:t>
            </a:r>
            <a:r>
              <a:rPr lang="de-DE" err="1" smtClean="0"/>
              <a:t>predict</a:t>
            </a:r>
            <a:r>
              <a:rPr lang="de-DE" smtClean="0"/>
              <a:t> </a:t>
            </a:r>
            <a:r>
              <a:rPr lang="de-DE" err="1" smtClean="0">
                <a:solidFill>
                  <a:srgbClr val="3333CC"/>
                </a:solidFill>
              </a:rPr>
              <a:t>trends</a:t>
            </a:r>
            <a:endParaRPr lang="de-DE" smtClean="0">
              <a:solidFill>
                <a:srgbClr val="3333CC"/>
              </a:solidFill>
            </a:endParaRPr>
          </a:p>
        </p:txBody>
      </p:sp>
      <p:sp>
        <p:nvSpPr>
          <p:cNvPr id="21" name="Textfeld 173"/>
          <p:cNvSpPr txBox="1"/>
          <p:nvPr/>
        </p:nvSpPr>
        <p:spPr>
          <a:xfrm>
            <a:off x="323528" y="4725144"/>
            <a:ext cx="3690434" cy="461665"/>
          </a:xfrm>
          <a:prstGeom prst="rect">
            <a:avLst/>
          </a:prstGeom>
          <a:noFill/>
        </p:spPr>
        <p:txBody>
          <a:bodyPr wrap="none" rtlCol="0">
            <a:spAutoFit/>
          </a:bodyPr>
          <a:lstStyle/>
          <a:p>
            <a:r>
              <a:rPr lang="de-DE" sz="2400" smtClean="0"/>
              <a:t>General Design Pattern:</a:t>
            </a:r>
            <a:endParaRPr lang="de-DE" sz="2400"/>
          </a:p>
        </p:txBody>
      </p:sp>
      <p:sp>
        <p:nvSpPr>
          <p:cNvPr id="22" name="Textfeld 13"/>
          <p:cNvSpPr txBox="1"/>
          <p:nvPr/>
        </p:nvSpPr>
        <p:spPr>
          <a:xfrm>
            <a:off x="2455951" y="3939166"/>
            <a:ext cx="5317802" cy="430887"/>
          </a:xfrm>
          <a:prstGeom prst="rect">
            <a:avLst/>
          </a:prstGeom>
          <a:noFill/>
        </p:spPr>
        <p:txBody>
          <a:bodyPr wrap="none" rtlCol="0">
            <a:spAutoFit/>
          </a:bodyPr>
          <a:lstStyle/>
          <a:p>
            <a:r>
              <a:rPr lang="de-DE" dirty="0"/>
              <a:t>T</a:t>
            </a:r>
            <a:r>
              <a:rPr lang="de-DE" dirty="0" smtClean="0"/>
              <a:t>rends in </a:t>
            </a:r>
            <a:r>
              <a:rPr lang="de-DE" dirty="0" err="1" smtClean="0"/>
              <a:t>society</a:t>
            </a:r>
            <a:r>
              <a:rPr lang="de-DE" dirty="0" smtClean="0"/>
              <a:t>, </a:t>
            </a:r>
            <a:r>
              <a:rPr lang="de-DE" dirty="0" err="1" smtClean="0"/>
              <a:t>cultural</a:t>
            </a:r>
            <a:r>
              <a:rPr lang="de-DE" dirty="0" smtClean="0"/>
              <a:t> </a:t>
            </a:r>
            <a:r>
              <a:rPr lang="de-DE" dirty="0" err="1" smtClean="0"/>
              <a:t>factors</a:t>
            </a:r>
            <a:r>
              <a:rPr lang="de-DE" dirty="0" smtClean="0"/>
              <a:t>, etc.</a:t>
            </a:r>
          </a:p>
        </p:txBody>
      </p:sp>
      <p:sp>
        <p:nvSpPr>
          <p:cNvPr id="23" name="Textfeld 14"/>
          <p:cNvSpPr txBox="1"/>
          <p:nvPr/>
        </p:nvSpPr>
        <p:spPr>
          <a:xfrm>
            <a:off x="229497" y="3918155"/>
            <a:ext cx="2082621" cy="461665"/>
          </a:xfrm>
          <a:prstGeom prst="rect">
            <a:avLst/>
          </a:prstGeom>
          <a:noFill/>
        </p:spPr>
        <p:txBody>
          <a:bodyPr wrap="none" rtlCol="0">
            <a:spAutoFit/>
          </a:bodyPr>
          <a:lstStyle/>
          <a:p>
            <a:r>
              <a:rPr lang="de-DE" sz="2400" dirty="0" err="1" smtClean="0">
                <a:solidFill>
                  <a:srgbClr val="3333CC"/>
                </a:solidFill>
              </a:rPr>
              <a:t>Culturomics</a:t>
            </a:r>
            <a:r>
              <a:rPr lang="de-DE" sz="2400" dirty="0" smtClean="0">
                <a:solidFill>
                  <a:srgbClr val="3333CC"/>
                </a:solidFill>
              </a:rPr>
              <a:t>:</a:t>
            </a:r>
            <a:endParaRPr lang="de-DE" sz="2400" dirty="0">
              <a:solidFill>
                <a:srgbClr val="3333CC"/>
              </a:solidFill>
            </a:endParaRPr>
          </a:p>
        </p:txBody>
      </p:sp>
    </p:spTree>
    <p:extLst>
      <p:ext uri="{BB962C8B-B14F-4D97-AF65-F5344CB8AC3E}">
        <p14:creationId xmlns:p14="http://schemas.microsoft.com/office/powerpoint/2010/main" val="24918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195949" y="2439583"/>
            <a:ext cx="6104244" cy="708025"/>
          </a:xfrm>
          <a:prstGeom prst="rect">
            <a:avLst/>
          </a:prstGeom>
          <a:solidFill>
            <a:srgbClr val="99FFCC"/>
          </a:solidFill>
          <a:ln w="9525">
            <a:noFill/>
            <a:miter lim="800000"/>
            <a:headEnd/>
            <a:tailEnd/>
          </a:ln>
        </p:spPr>
        <p:txBody>
          <a:bodyPr wrap="square">
            <a:spAutoFit/>
          </a:bodyPr>
          <a:lstStyle/>
          <a:p>
            <a:pPr eaLnBrk="0" hangingPunct="0"/>
            <a:endParaRPr lang="en-US" sz="2000"/>
          </a:p>
          <a:p>
            <a:pPr eaLnBrk="0" hangingPunct="0"/>
            <a:endParaRPr lang="en-US" sz="2000"/>
          </a:p>
        </p:txBody>
      </p:sp>
      <p:sp>
        <p:nvSpPr>
          <p:cNvPr id="19458" name="Rectangle 3"/>
          <p:cNvSpPr>
            <a:spLocks noGrp="1" noChangeArrowheads="1"/>
          </p:cNvSpPr>
          <p:nvPr>
            <p:ph type="title"/>
          </p:nvPr>
        </p:nvSpPr>
        <p:spPr>
          <a:xfrm>
            <a:off x="0" y="0"/>
            <a:ext cx="9144000" cy="692150"/>
          </a:xfrm>
        </p:spPr>
        <p:txBody>
          <a:bodyPr/>
          <a:lstStyle/>
          <a:p>
            <a:pPr defTabSz="893763" eaLnBrk="1" hangingPunct="1"/>
            <a:r>
              <a:rPr lang="en-GB" sz="4000" smtClean="0"/>
              <a:t>Outline</a:t>
            </a:r>
          </a:p>
        </p:txBody>
      </p:sp>
      <p:sp>
        <p:nvSpPr>
          <p:cNvPr id="18" name="AutoShape 25"/>
          <p:cNvSpPr>
            <a:spLocks noChangeArrowheads="1"/>
          </p:cNvSpPr>
          <p:nvPr/>
        </p:nvSpPr>
        <p:spPr bwMode="auto">
          <a:xfrm>
            <a:off x="396354" y="2649134"/>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19463" name="Text Box 27"/>
          <p:cNvSpPr txBox="1">
            <a:spLocks noChangeArrowheads="1"/>
          </p:cNvSpPr>
          <p:nvPr/>
        </p:nvSpPr>
        <p:spPr bwMode="auto">
          <a:xfrm>
            <a:off x="899592" y="2577697"/>
            <a:ext cx="2541080" cy="523220"/>
          </a:xfrm>
          <a:prstGeom prst="rect">
            <a:avLst/>
          </a:prstGeom>
          <a:noFill/>
          <a:ln w="9525">
            <a:noFill/>
            <a:miter lim="800000"/>
            <a:headEnd/>
            <a:tailEnd/>
          </a:ln>
        </p:spPr>
        <p:txBody>
          <a:bodyPr wrap="none">
            <a:spAutoFit/>
          </a:bodyPr>
          <a:lstStyle/>
          <a:p>
            <a:r>
              <a:rPr lang="de-DE" sz="2800" dirty="0" err="1" smtClean="0"/>
              <a:t>Lovely</a:t>
            </a:r>
            <a:r>
              <a:rPr lang="de-DE" sz="2800" dirty="0" smtClean="0"/>
              <a:t> NERD </a:t>
            </a:r>
            <a:endParaRPr lang="en-US" sz="2800" dirty="0">
              <a:solidFill>
                <a:srgbClr val="0000FF"/>
              </a:solidFill>
            </a:endParaRPr>
          </a:p>
        </p:txBody>
      </p:sp>
      <p:sp>
        <p:nvSpPr>
          <p:cNvPr id="8" name="AutoShape 28"/>
          <p:cNvSpPr>
            <a:spLocks noChangeArrowheads="1"/>
          </p:cNvSpPr>
          <p:nvPr/>
        </p:nvSpPr>
        <p:spPr bwMode="auto">
          <a:xfrm>
            <a:off x="396354" y="3422246"/>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9" name="Text Box 29"/>
          <p:cNvSpPr txBox="1">
            <a:spLocks noChangeArrowheads="1"/>
          </p:cNvSpPr>
          <p:nvPr/>
        </p:nvSpPr>
        <p:spPr bwMode="auto">
          <a:xfrm>
            <a:off x="899592" y="3350809"/>
            <a:ext cx="3501280" cy="523220"/>
          </a:xfrm>
          <a:prstGeom prst="rect">
            <a:avLst/>
          </a:prstGeom>
          <a:noFill/>
          <a:ln w="9525">
            <a:noFill/>
            <a:miter lim="800000"/>
            <a:headEnd/>
            <a:tailEnd/>
          </a:ln>
        </p:spPr>
        <p:txBody>
          <a:bodyPr wrap="none">
            <a:spAutoFit/>
          </a:bodyPr>
          <a:lstStyle/>
          <a:p>
            <a:r>
              <a:rPr lang="de-DE" sz="2800" dirty="0" smtClean="0"/>
              <a:t>The New </a:t>
            </a:r>
            <a:r>
              <a:rPr lang="de-DE" sz="2800" dirty="0" err="1" smtClean="0"/>
              <a:t>Chocolate</a:t>
            </a:r>
            <a:endParaRPr lang="en-US" sz="2800" dirty="0">
              <a:solidFill>
                <a:srgbClr val="0000FF"/>
              </a:solidFill>
            </a:endParaRPr>
          </a:p>
        </p:txBody>
      </p:sp>
      <p:sp>
        <p:nvSpPr>
          <p:cNvPr id="12" name="AutoShape 28"/>
          <p:cNvSpPr>
            <a:spLocks noChangeArrowheads="1"/>
          </p:cNvSpPr>
          <p:nvPr/>
        </p:nvSpPr>
        <p:spPr bwMode="auto">
          <a:xfrm>
            <a:off x="407021" y="5311954"/>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15" name="Text Box 29"/>
          <p:cNvSpPr txBox="1">
            <a:spLocks noChangeArrowheads="1"/>
          </p:cNvSpPr>
          <p:nvPr/>
        </p:nvSpPr>
        <p:spPr bwMode="auto">
          <a:xfrm>
            <a:off x="910259" y="5240517"/>
            <a:ext cx="2141933" cy="523220"/>
          </a:xfrm>
          <a:prstGeom prst="rect">
            <a:avLst/>
          </a:prstGeom>
          <a:noFill/>
          <a:ln w="9525">
            <a:noFill/>
            <a:miter lim="800000"/>
            <a:headEnd/>
            <a:tailEnd/>
          </a:ln>
        </p:spPr>
        <p:txBody>
          <a:bodyPr wrap="none">
            <a:spAutoFit/>
          </a:bodyPr>
          <a:lstStyle/>
          <a:p>
            <a:r>
              <a:rPr lang="de-DE" sz="2800" dirty="0" err="1" smtClean="0"/>
              <a:t>Conclusion</a:t>
            </a:r>
            <a:endParaRPr lang="en-US" sz="2800" dirty="0">
              <a:solidFill>
                <a:srgbClr val="0000FF"/>
              </a:solidFill>
            </a:endParaRPr>
          </a:p>
        </p:txBody>
      </p:sp>
      <p:sp>
        <p:nvSpPr>
          <p:cNvPr id="17" name="Text Box 29"/>
          <p:cNvSpPr txBox="1">
            <a:spLocks noChangeArrowheads="1"/>
          </p:cNvSpPr>
          <p:nvPr/>
        </p:nvSpPr>
        <p:spPr bwMode="auto">
          <a:xfrm>
            <a:off x="899592" y="1412776"/>
            <a:ext cx="2281394" cy="523220"/>
          </a:xfrm>
          <a:prstGeom prst="rect">
            <a:avLst/>
          </a:prstGeom>
          <a:noFill/>
          <a:ln w="9525">
            <a:noFill/>
            <a:miter lim="800000"/>
            <a:headEnd/>
            <a:tailEnd/>
          </a:ln>
        </p:spPr>
        <p:txBody>
          <a:bodyPr wrap="none">
            <a:spAutoFit/>
          </a:bodyPr>
          <a:lstStyle/>
          <a:p>
            <a:r>
              <a:rPr lang="de-DE" sz="2800" dirty="0" err="1" smtClean="0"/>
              <a:t>Introduction</a:t>
            </a:r>
            <a:endParaRPr lang="en-US" sz="2800" dirty="0">
              <a:solidFill>
                <a:srgbClr val="0000FF"/>
              </a:solidFill>
            </a:endParaRPr>
          </a:p>
        </p:txBody>
      </p:sp>
      <p:sp>
        <p:nvSpPr>
          <p:cNvPr id="19" name="Textfeld 11"/>
          <p:cNvSpPr txBox="1">
            <a:spLocks noChangeArrowheads="1"/>
          </p:cNvSpPr>
          <p:nvPr/>
        </p:nvSpPr>
        <p:spPr bwMode="auto">
          <a:xfrm>
            <a:off x="272581" y="1378153"/>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
        <p:nvSpPr>
          <p:cNvPr id="16" name="AutoShape 28"/>
          <p:cNvSpPr>
            <a:spLocks noChangeArrowheads="1"/>
          </p:cNvSpPr>
          <p:nvPr/>
        </p:nvSpPr>
        <p:spPr bwMode="auto">
          <a:xfrm>
            <a:off x="407021" y="4220104"/>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20" name="Text Box 29"/>
          <p:cNvSpPr txBox="1">
            <a:spLocks noChangeArrowheads="1"/>
          </p:cNvSpPr>
          <p:nvPr/>
        </p:nvSpPr>
        <p:spPr bwMode="auto">
          <a:xfrm>
            <a:off x="910259" y="4148667"/>
            <a:ext cx="2581156" cy="523220"/>
          </a:xfrm>
          <a:prstGeom prst="rect">
            <a:avLst/>
          </a:prstGeom>
          <a:noFill/>
          <a:ln w="9525">
            <a:noFill/>
            <a:miter lim="800000"/>
            <a:headEnd/>
            <a:tailEnd/>
          </a:ln>
        </p:spPr>
        <p:txBody>
          <a:bodyPr wrap="none">
            <a:spAutoFit/>
          </a:bodyPr>
          <a:lstStyle/>
          <a:p>
            <a:r>
              <a:rPr lang="de-DE" sz="2800" dirty="0" smtClean="0"/>
              <a:t>The Dark Side</a:t>
            </a:r>
            <a:endParaRPr lang="en-US" sz="2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55017" y="0"/>
            <a:ext cx="9285288" cy="560388"/>
          </a:xfrm>
          <a:solidFill>
            <a:srgbClr val="66FFCC"/>
          </a:solidFill>
        </p:spPr>
        <p:txBody>
          <a:bodyPr/>
          <a:lstStyle/>
          <a:p>
            <a:pPr defTabSz="893763" eaLnBrk="1" hangingPunct="1"/>
            <a:r>
              <a:rPr lang="en-GB" altLang="en-US" dirty="0" smtClean="0"/>
              <a:t>Lovely NERD</a:t>
            </a:r>
            <a:endParaRPr lang="en-GB" altLang="en-US" sz="2000" dirty="0" smtClean="0"/>
          </a:p>
        </p:txBody>
      </p:sp>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images5.fanpop.com/image/photos/32000000/Sheldon-sheldon-cooper-32017146-500-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928" y="4653136"/>
            <a:ext cx="2151030" cy="21510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learningneverstops.files.wordpress.com/2012/11/tumblr_le2dn9hj1e1qc4e8uo1_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836712"/>
            <a:ext cx="3354942" cy="33549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cache-ec0.pinimg.com/736x/90/fd/58/90fd58f7a2e5b2a3cf11a010cb385d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79" y="836712"/>
            <a:ext cx="3133725" cy="4714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3357703" y="5876564"/>
            <a:ext cx="2562225" cy="904875"/>
          </a:xfrm>
          <a:prstGeom prst="rect">
            <a:avLst/>
          </a:prstGeom>
        </p:spPr>
      </p:pic>
    </p:spTree>
    <p:extLst>
      <p:ext uri="{BB962C8B-B14F-4D97-AF65-F5344CB8AC3E}">
        <p14:creationId xmlns:p14="http://schemas.microsoft.com/office/powerpoint/2010/main" val="1355146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ded Corner 670"/>
          <p:cNvSpPr/>
          <p:nvPr/>
        </p:nvSpPr>
        <p:spPr bwMode="auto">
          <a:xfrm>
            <a:off x="274981" y="2542184"/>
            <a:ext cx="2170248" cy="2447925"/>
          </a:xfrm>
          <a:prstGeom prst="foldedCorner">
            <a:avLst/>
          </a:prstGeom>
          <a:solidFill>
            <a:srgbClr val="CCFF66"/>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dirty="0">
              <a:solidFill>
                <a:srgbClr val="FFFFFF"/>
              </a:solidFill>
              <a:latin typeface="Arial"/>
            </a:endParaRPr>
          </a:p>
        </p:txBody>
      </p:sp>
      <p:sp>
        <p:nvSpPr>
          <p:cNvPr id="747522" name="Rectangle 2"/>
          <p:cNvSpPr>
            <a:spLocks noGrp="1" noChangeArrowheads="1"/>
          </p:cNvSpPr>
          <p:nvPr>
            <p:ph type="title"/>
          </p:nvPr>
        </p:nvSpPr>
        <p:spPr>
          <a:xfrm>
            <a:off x="-972616" y="0"/>
            <a:ext cx="10943931" cy="569913"/>
          </a:xfrm>
        </p:spPr>
        <p:txBody>
          <a:bodyPr/>
          <a:lstStyle/>
          <a:p>
            <a:r>
              <a:rPr lang="de-DE" sz="3200" dirty="0" err="1" smtClean="0"/>
              <a:t>Named</a:t>
            </a:r>
            <a:r>
              <a:rPr lang="de-DE" sz="3200" dirty="0" smtClean="0"/>
              <a:t> </a:t>
            </a:r>
            <a:r>
              <a:rPr lang="de-DE" sz="3200" dirty="0" err="1" smtClean="0"/>
              <a:t>Entity</a:t>
            </a:r>
            <a:r>
              <a:rPr lang="de-DE" sz="3200" dirty="0" smtClean="0"/>
              <a:t> Recognition &amp; </a:t>
            </a:r>
            <a:r>
              <a:rPr lang="de-DE" sz="3200" dirty="0" err="1" smtClean="0"/>
              <a:t>Disambiguation</a:t>
            </a:r>
            <a:endParaRPr lang="en-US" sz="3200" dirty="0"/>
          </a:p>
        </p:txBody>
      </p:sp>
      <p:grpSp>
        <p:nvGrpSpPr>
          <p:cNvPr id="15" name="Gruppieren 14"/>
          <p:cNvGrpSpPr>
            <a:grpSpLocks/>
          </p:cNvGrpSpPr>
          <p:nvPr/>
        </p:nvGrpSpPr>
        <p:grpSpPr bwMode="auto">
          <a:xfrm>
            <a:off x="188523" y="1005550"/>
            <a:ext cx="2411413" cy="1008062"/>
            <a:chOff x="1020100" y="4412860"/>
            <a:chExt cx="3468264" cy="1544363"/>
          </a:xfrm>
        </p:grpSpPr>
        <p:grpSp>
          <p:nvGrpSpPr>
            <p:cNvPr id="16" name="Group 669"/>
            <p:cNvGrpSpPr>
              <a:grpSpLocks/>
            </p:cNvGrpSpPr>
            <p:nvPr/>
          </p:nvGrpSpPr>
          <p:grpSpPr bwMode="auto">
            <a:xfrm>
              <a:off x="1020100" y="4412860"/>
              <a:ext cx="621977" cy="751852"/>
              <a:chOff x="838200" y="1371600"/>
              <a:chExt cx="381000" cy="533400"/>
            </a:xfrm>
            <a:solidFill>
              <a:srgbClr val="CCFF66"/>
            </a:solidFill>
          </p:grpSpPr>
          <p:sp>
            <p:nvSpPr>
              <p:cNvPr id="10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10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7" name="Group 669"/>
            <p:cNvGrpSpPr>
              <a:grpSpLocks/>
            </p:cNvGrpSpPr>
            <p:nvPr/>
          </p:nvGrpSpPr>
          <p:grpSpPr bwMode="auto">
            <a:xfrm>
              <a:off x="1366178" y="4577328"/>
              <a:ext cx="621977" cy="751852"/>
              <a:chOff x="838200" y="1371600"/>
              <a:chExt cx="381000" cy="533400"/>
            </a:xfrm>
            <a:solidFill>
              <a:srgbClr val="92D050"/>
            </a:solidFill>
          </p:grpSpPr>
          <p:sp>
            <p:nvSpPr>
              <p:cNvPr id="9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9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8" name="Group 669"/>
            <p:cNvGrpSpPr>
              <a:grpSpLocks/>
            </p:cNvGrpSpPr>
            <p:nvPr/>
          </p:nvGrpSpPr>
          <p:grpSpPr bwMode="auto">
            <a:xfrm>
              <a:off x="1740100" y="4518961"/>
              <a:ext cx="621977" cy="751852"/>
              <a:chOff x="838200" y="1371600"/>
              <a:chExt cx="381000" cy="533400"/>
            </a:xfrm>
            <a:solidFill>
              <a:srgbClr val="92D050"/>
            </a:solidFill>
          </p:grpSpPr>
          <p:sp>
            <p:nvSpPr>
              <p:cNvPr id="8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8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9" name="Group 783"/>
            <p:cNvGrpSpPr/>
            <p:nvPr/>
          </p:nvGrpSpPr>
          <p:grpSpPr bwMode="auto">
            <a:xfrm>
              <a:off x="2063718" y="4740666"/>
              <a:ext cx="647052" cy="721659"/>
              <a:chOff x="838200" y="1371600"/>
              <a:chExt cx="381000" cy="533400"/>
            </a:xfrm>
            <a:solidFill>
              <a:srgbClr val="CCFF66"/>
            </a:solidFill>
          </p:grpSpPr>
          <p:sp>
            <p:nvSpPr>
              <p:cNvPr id="75" name="Folded Corner 784"/>
              <p:cNvSpPr/>
              <p:nvPr/>
            </p:nvSpPr>
            <p:spPr>
              <a:xfrm>
                <a:off x="838200" y="1371600"/>
                <a:ext cx="381000" cy="533400"/>
              </a:xfrm>
              <a:prstGeom prst="foldedCorner">
                <a:avLst/>
              </a:prstGeom>
              <a:solidFill>
                <a:srgbClr val="009900"/>
              </a:solidFill>
              <a:ln w="952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76" name="Straight Connector 78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7" name="Straight Connector 78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8" name="Straight Connector 78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9" name="Straight Connector 78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0" name="Straight Connector 78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1" name="Straight Connector 79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79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 name="Straight Connector 79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 name="Straight Connector 79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20" name="Group 913"/>
            <p:cNvGrpSpPr/>
            <p:nvPr/>
          </p:nvGrpSpPr>
          <p:grpSpPr bwMode="auto">
            <a:xfrm>
              <a:off x="2378521" y="4906060"/>
              <a:ext cx="664497" cy="802706"/>
              <a:chOff x="838200" y="1371600"/>
              <a:chExt cx="381000" cy="533400"/>
            </a:xfrm>
            <a:solidFill>
              <a:srgbClr val="CCFF66"/>
            </a:solidFill>
          </p:grpSpPr>
          <p:sp>
            <p:nvSpPr>
              <p:cNvPr id="6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1" name="Group 913"/>
            <p:cNvGrpSpPr/>
            <p:nvPr/>
          </p:nvGrpSpPr>
          <p:grpSpPr bwMode="auto">
            <a:xfrm>
              <a:off x="2777047" y="4833896"/>
              <a:ext cx="664497" cy="802706"/>
              <a:chOff x="838200" y="1371600"/>
              <a:chExt cx="381000" cy="533400"/>
            </a:xfrm>
            <a:solidFill>
              <a:srgbClr val="CCFF66"/>
            </a:solidFill>
          </p:grpSpPr>
          <p:sp>
            <p:nvSpPr>
              <p:cNvPr id="5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2" name="Group 913"/>
            <p:cNvGrpSpPr/>
            <p:nvPr/>
          </p:nvGrpSpPr>
          <p:grpSpPr bwMode="auto">
            <a:xfrm>
              <a:off x="3053920" y="4796506"/>
              <a:ext cx="664497" cy="802706"/>
              <a:chOff x="838200" y="1371600"/>
              <a:chExt cx="381000" cy="533400"/>
            </a:xfrm>
            <a:solidFill>
              <a:srgbClr val="CCFF66"/>
            </a:solidFill>
          </p:grpSpPr>
          <p:sp>
            <p:nvSpPr>
              <p:cNvPr id="4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3" name="Group 913"/>
            <p:cNvGrpSpPr/>
            <p:nvPr/>
          </p:nvGrpSpPr>
          <p:grpSpPr bwMode="auto">
            <a:xfrm>
              <a:off x="3491619" y="4967680"/>
              <a:ext cx="664497" cy="802706"/>
              <a:chOff x="838200" y="1371600"/>
              <a:chExt cx="381000" cy="533400"/>
            </a:xfrm>
            <a:solidFill>
              <a:srgbClr val="CCFF66"/>
            </a:solidFill>
          </p:grpSpPr>
          <p:sp>
            <p:nvSpPr>
              <p:cNvPr id="35" name="Folded Corner 914"/>
              <p:cNvSpPr/>
              <p:nvPr/>
            </p:nvSpPr>
            <p:spPr>
              <a:xfrm>
                <a:off x="838200" y="1371600"/>
                <a:ext cx="381000" cy="533400"/>
              </a:xfrm>
              <a:prstGeom prst="foldedCorner">
                <a:avLst/>
              </a:prstGeom>
              <a:solidFill>
                <a:srgbClr val="3333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4" name="Group 913"/>
            <p:cNvGrpSpPr/>
            <p:nvPr/>
          </p:nvGrpSpPr>
          <p:grpSpPr bwMode="auto">
            <a:xfrm>
              <a:off x="3823867" y="5154517"/>
              <a:ext cx="664497" cy="802706"/>
              <a:chOff x="838200" y="1371600"/>
              <a:chExt cx="381000" cy="533400"/>
            </a:xfrm>
            <a:solidFill>
              <a:srgbClr val="CCFF66"/>
            </a:solidFill>
          </p:grpSpPr>
          <p:sp>
            <p:nvSpPr>
              <p:cNvPr id="25" name="Folded Corner 914"/>
              <p:cNvSpPr/>
              <p:nvPr/>
            </p:nvSpPr>
            <p:spPr>
              <a:xfrm>
                <a:off x="838200" y="1371600"/>
                <a:ext cx="381000" cy="533400"/>
              </a:xfrm>
              <a:prstGeom prst="foldedCorner">
                <a:avLst/>
              </a:prstGeom>
              <a:solidFill>
                <a:srgbClr val="333399"/>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119" name="Group 118"/>
          <p:cNvGrpSpPr/>
          <p:nvPr/>
        </p:nvGrpSpPr>
        <p:grpSpPr>
          <a:xfrm>
            <a:off x="367911" y="2672165"/>
            <a:ext cx="1589409" cy="2149248"/>
            <a:chOff x="367911" y="2672165"/>
            <a:chExt cx="1589409" cy="2149248"/>
          </a:xfrm>
        </p:grpSpPr>
        <p:grpSp>
          <p:nvGrpSpPr>
            <p:cNvPr id="11" name="Gruppieren 270"/>
            <p:cNvGrpSpPr>
              <a:grpSpLocks/>
            </p:cNvGrpSpPr>
            <p:nvPr/>
          </p:nvGrpSpPr>
          <p:grpSpPr bwMode="auto">
            <a:xfrm>
              <a:off x="367911" y="2672165"/>
              <a:ext cx="1589409" cy="855836"/>
              <a:chOff x="621835" y="2424177"/>
              <a:chExt cx="1586995" cy="857645"/>
            </a:xfrm>
          </p:grpSpPr>
          <p:sp>
            <p:nvSpPr>
              <p:cNvPr id="12" name="Abgerundetes Rechteck 117"/>
              <p:cNvSpPr>
                <a:spLocks noChangeArrowheads="1"/>
              </p:cNvSpPr>
              <p:nvPr/>
            </p:nvSpPr>
            <p:spPr bwMode="auto">
              <a:xfrm>
                <a:off x="621835" y="2424177"/>
                <a:ext cx="1150775" cy="180381"/>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sp>
            <p:nvSpPr>
              <p:cNvPr id="13" name="Abgerundetes Rechteck 118"/>
              <p:cNvSpPr>
                <a:spLocks noChangeArrowheads="1"/>
              </p:cNvSpPr>
              <p:nvPr/>
            </p:nvSpPr>
            <p:spPr bwMode="auto">
              <a:xfrm>
                <a:off x="1353248" y="2726026"/>
                <a:ext cx="855582" cy="216375"/>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sp>
            <p:nvSpPr>
              <p:cNvPr id="14" name="Abgerundetes Rechteck 119"/>
              <p:cNvSpPr>
                <a:spLocks noChangeArrowheads="1"/>
              </p:cNvSpPr>
              <p:nvPr/>
            </p:nvSpPr>
            <p:spPr bwMode="auto">
              <a:xfrm>
                <a:off x="1225007" y="3065365"/>
                <a:ext cx="516489" cy="216457"/>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grpSp>
        <p:sp>
          <p:nvSpPr>
            <p:cNvPr id="175" name="Abgerundetes Rechteck 119"/>
            <p:cNvSpPr>
              <a:spLocks noChangeArrowheads="1"/>
            </p:cNvSpPr>
            <p:nvPr/>
          </p:nvSpPr>
          <p:spPr bwMode="auto">
            <a:xfrm>
              <a:off x="429103" y="4590913"/>
              <a:ext cx="1404498" cy="2305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grpSp>
      <p:sp>
        <p:nvSpPr>
          <p:cNvPr id="147" name="AutoShape 4"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155575" y="-5254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AutoShape 6"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307975" y="-3730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AutoShape 8"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460375" y="-2206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AutoShape 10" descr="data:image/jpeg;base64,/9j/4AAQSkZJRgABAQAAAQABAAD/2wCEAAkGBxQSEhUTExQVFhUXFx0bFxgXGBcaHRocHBgcGBgaGCAdHCggGhslHhgYITEhJSkrLi4uHCAzODMsNygtLisBCgoKDg0OGhAQFywcHyQsLCwsLCwsLCwsLCwsLCwsLCwsLCwsLCwsLCwsLCwsLCwsLCwsLCwsLCwsLCwsLCwsLP/AABEIAP8AxgMBIgACEQEDEQH/xAAbAAACAgMBAAAAAAAAAAAAAAAEBQMGAAECB//EADoQAAECBAQEAwcDBAICAwAAAAECEQADITEEEkFRBSJhcQaBkRMyobHB0fBCUuEUI3LxFWKCwkNTsv/EABkBAAMBAQEAAAAAAAAAAAAAAAABAgMEBf/EAB8RAQEBAQEBAQEAAwEAAAAAAAABEQIhMRIDE0FRBP/aAAwDAQACEQMRAD8AjxKhmcmw0FqUAD7wkQlUxf7Rt5v52gqVLXMZlB6nKxZINsxZnJLtBfs5ct0E51qqakhIZnJ01byiM1LUjApOV1FgSeW5Ny3n8oauEgqWSKFhsBXzJ+sAyC5H6UJqaGtaJDmj66xJiAJpUtasqJZsnU62rq1PpDMp4jiyooqUKUXSnUjdXpQRYvBeARMZU7mNVZSaWpr1f03hdM4enETTLShY5AozDTKTYDZgLPFi8PYdKXQMx5fe7mwOgoIIGY7iy5k4yxLoBzqFgHt8GgyZhENnCUiZlIJoznVXZoZ/0YlpAaqzU9LxXvFuPyoPs1AChPUDYdXEM1V45i0FaiakMAFA2A01cn5QpKzM51qAAPKBraziwcxBiX1NTfpBMmSFZasge6Pg/e/a8TLqa6kJATmCabkj7vtTrBpkrZ9xoOUD/sWqenyiXh0oPnUOUFgGc3yhqmj7bG9YYKnVGZgBSpFA5op3JJawFXAigGwsgGWZilmig2U7XYA9xp845wuIVOWqYrlky00UrKGFb8pBq9uvlBj+JGZ7ocB621owBZ62hFjgtTAgkgPlKnFqlVa6WYUEGkeK41LBOTNMN2ZQTR2uXOlD/uFHiAhhyJch2DG9akVMJDjFoHOsGjdBuEilet/rBIxopR/V36fCF+gsysUF+8xJ3J+blvSNJWSQoDMDQAA5QNyTc9AYXYErbMwSDqWe/wCnbT7wSZhCg6sxpQBRJ7swGm8UDFOHCS8yWvTlSEFxckuHANmB1pE2IxAKmlSjkNCTLC82zKzA6NqN3gaRPyuVCaD0ISLWa+35fSsWhdDMUAmoSHv+2jNqX0rAA+JlKKmYg0Lihrtta9oYYfh7pdIUvYBRroNaRJJxslBDzEEEMRzZr+m9XjvGcZlg5ZC5UtL1K0KINLMCmhr9egBuF4HMIUsOtqBAZRBsamji1Toe0bxXggjDrmYlQ9pdCUZmA/aa1VuREErBzcTNBlT0CUUFKAl05FuCciUqNTXmILBg1HiXjfETIlpRLmzVzFk5kgAjYtmJNX0t0tDNSF+F5qkmaJXJmygKWAXZ3FQ4NaxkaxnFphUZZmEFBIyzMhKdwCeVqClw0ZGiPFrnTkyxlQxI9/Uno40Hp3hRNHM6SVPfVz1OrdohWlZUQpRJJqB6RJPmCXajCzm+0cv61rgjHY0oQCTzfpQLDqrcwVwfiKpryhQJQSSHc1Faf5an6xTsRjVGlXfU6dtIuPhWZkwxIT/cnTAlwKBKWdVb3fZ4J1tIfNxplII/URlSNyRe72a8WjwnwwpQlKyAQBrU6nyFoScP4IZqle2sFshT8ykhsotTrb7XjAyUoqEpFNB8I0OK54jxUwzyjMEypSAVkGpJrl7M3rHn3EuMKnqU9EJ0GwsN9rbw78VYspVNSSXVNJfcABk9gKeUVEoqyhym/n/tniOqEUidmUToGHfb5/CGaZKlJYAPQBN1ECpVagf5d4AwEhOYlypKQWa3qdrO+vWD1YgtlDvYhBY7XOw6t6uSTEi8HiyVAkBKUcoYF8zCiQKqLP23gLGY3KfZ8xJqWZq3A9O0RrmF8iFEGgJBcJAbW5JLvSBsUkILuzgjMq5e5bqxD9YoOMZPZydKACwNmpXfXeFs/HqIKQb3Z6s9O1Y3OkqWUpFl23YFlKOw77ROZCGMtAzc5KSzqU9ACbZRX4DeAizIVVJofO1IYcPkElISgkq93NY9a0Yb/GLjwbwOspC1sH1Xdr8qQ4qdTFklcNl4etVq1NfmXJH40Eh4qqOHqDlS0MG0VU65WDq72iD/AJEgEBC9a/UvftFixU0TS4lpfdTjo13UL3p0gQ8E5iVhISoUSKAG4IGvnDBSJ6VpYJrrzmvSpYaR3K4YtQBMsAaEKCur+cMxgCHcIy7Mx01o77bRDL4ciiyVobUEN6Gmu8PCDezSeWYUqSGYMkjVySwVXqXEQTcA7BLdn1PQkknWnWGKVpIOVSVg2IZ7/qoQ8QTUuXCig/lqX6iAATInSgkMGQcwcEMXFdHNjYw1m4eVMclKlTMpPvZC9ikApYAMOUVPlA6505KXYTABVSSR5Fvz6CzliekJVLMsvQpUWejEVr8YAU4zH+xXkVhpBy0A/uJNa1yLBLVvvGQ4xqELAEySlcyh9ogtRmIU6wHdvQxkaSxProqSCCDRKCTsC1QPPeFipC5hdLEC4cUfzc+UY2UPRlXIZ/PWJ+E4kDMjKFkmii9BV8opzM9Y5Jda0sHDCqYiW9VEJ11PKbagv0j03C8K9kyC3KXGyRSnw9TFb8PyVqmrmqDHRQNn0TtQgPpF3wcrMwYGgfz33pF8woNwcqxdzQjt/MF4zFJlpdamGge5270jcsJQl9E/gijeJeJCZNyqGbIAwehKgDTy16dYpSv+I+ICZOcUGYkpuz18y7wrxVSE2V7yjtS2xLfOJCoqUuYoXYdABtsKPvECsQADNPvKsDoTZhrE9JlSzjZCBUuA27c3QMNTX5jESA7Bmuok3D3UTvUgCloAlTXzKUXAGtXUrQW+FvnpWIIOUu/6upNz9vLWGQ/EYhEsZE1F37/u1UWrtCnEIVMZQzAEOCRdnPL6XjhIcjMMwJbLYKOxq4AOU9bRYuF8Jm4uYxcAAZlVZwLAdIPoL8BwhRVLS55gXNKf9Og1rdiYvXAODy5KhOuWORKUmr/qPUxFPwUvDmWlJBUDUs7k7gX+3eHqcQpJASCH94s53dh6AaRWHBWJxC2dQSCBrbtCoFK6h5hs4Lj7QWrCFZzTF0aidAPuY7M6XKTlTYbVhhHLw/KSUppWukcSZ0pRqoFtg/l2fWBuJIVOTRyg6CnrAuE4JlS2dSSbkA1717+sPAJxWFK1UBDjcWIcFncA9RvC7EYJCS6itwLNd9mvDBGBEoEJW9a5Rd3qWvGhPTMdNWFC9W6U1eAlXmJVKLv5Go7GJpmKQ2bPlO3WJcZw9aVEMVIPunKPR2cGF87gxWK0B0NPR4eE4lcUnKVlQlLLexCQ7NopnoDvQakwxkY+UFeyVJKVBx/cU6VMOUkNYli4sACL0UpwAQq42dzfyLtDhE4gZCcimoTzJNNi7eUTgh9wzBSZssKVllmjoKVMCBXKVioNIyAeE4xUuWUYh5jLJRMQQCxA5SLs4d4yBSkYn3Asakih6a/Dyg7hUpPs5hIB5VZWLbEP3ykP0MJ1G4hhwVK3A0WcotZ2UX0A3jl5vpDeArnTAsS/dCWKho92exIcPHqvh7BSkpJSgJNHLAOWvuabxU8JMRhFy5TBQIS5YnMXYhKdND6Qz8S+KEplDJ7z5snukpBY1019LRvJkOeGXiCcEhMsKYkh22diT5R594hUoYlYAASS4Iv7qQX7F/MxyvxQF4gFIzJYhKlO4Js4b3REfiXiITMyJOZKUpDjUgnNXVya9RD0W6VcTxLAp+Hf5wGmS2Va08jihN2q3y+MblOtWZrn6fxDLj8tkolBqJc9X+WsZ2/7LCX2z1HvLUVX7MBtaOUuFZllr5ur1bzgWdJKSltx66UiyYLg/tlSUZXzEOHDVq53f6bXJtDPDnClT5hJ5QhmtYaDvW0emYaSmSj2UtNhU6jrEOFwSZaghAs1dzvDf+gCElQZ2qXDjpGsmHCnC8PQnmUK3c1q9W+8FIIFvWCDLUoHRLUttHEjBLNWITrSvzhhCZRXQ1OwjSODkpcv2H1MMpUklwhN+nziSWmYgMCw2hmQyMNMBLBk3AJYHqo3A6D1iGXiFS/fzKFgcpqauWclmYfeLDil5qt529BACyCCApt9wYCBy8QkgEJY0ZgW3BPx9I3kF2QW2Sx84jxPDFJDomEJvQPoPJqaCBZkqYEhSF5vKnW1iTDBqOIH3VJSQaNQtv3gbFYNEw5aJfe/kYXyuIIVReZChd0sRo9Kt5QUTMH6UrTob6+ohYCvEeGShedBBIqHrHeKwxWjNlqBUeVG+MHKSpTLQun7fsdoGn4hqa9dRrAWQswZoQSqn6kUPY79/wCIyJpigk5k5UE6k9nDd6xuEFKnSeYgFw9xBicYFolSSAAhRdTkUUTS25MRYiVkWoCtfhBXDeGqnKCUs5UOr0Kj/wDn4xzc/Qs6JsmQiXOCbpSpjmJSLhnsXo3lpCL26ZmGnzyv+5lKchApnWwUN3SpVevSCuLpM3DIOamYukfq1egrFZVhmAo3fWNbRUGCVl5wCW+en0iFKq1qYKUsBi7AfjAbwFMxbF0gdyK+mkKS0jbBApyra5ZmelvvG8fiSuas9QBlqzUJt3hQnGLd8xcWr+bwVg8YQeYqIh3i4co7B8OBmB87BQ8+grF24DwgzC6iQliBlFdEhjpTMP8AyiqcExRmzkIy3ULVsXb0j17wykKkJKQUhyCC4UGNQYfPOGJ4fw5EtKdgNfT5RGsCYsj9I3hli5Yy1LAVeFOBByg0cxRmacGhxW2+8EKWASAOWz/aAJstwK26bwywkgBLqgMJLlkCgYaARGuU93MM5iXpGxKSOpgBQcIOoiJWBTtDtQG3wiKbhsw0hkRrkkWaAlycrqKQCbkfbWHk3BlNYDmJFjAFV4vhpcwOQl/0qH5QwNw/Eqk5RmFTYn4A6GDuO4FSUqKQSLkDXt1ioYtYDpUaXBN+3QxcmpWqZM53SU9UsyvsY44jhhMBIoYr0rjCU5MwLgjmOzUdq0ixSMRnAqD1ELB9VkrnSHZBWDp9ekbhzi8NV6xuFiP1iq8Tw4BJD2BbysYb8FnmVhZs3MoKCVIQQ1Suj11AKh0cxmJkZwS4C/1A6AsHfd3p/EJsQwUoEEAJAbYtXz1jnvnrXA/9UQGFeu0cLmAglRZheB1yy8Q4rmIQneprf8+cPifqorMbJK050+6E5tmZWU/GFk+SUsVXUHbVjUE7OIuC/DsxMnKEkzVhglNc2ZaABS1Wra53itcZSQqWlSSlaJYQsENzIUpJ82Z46CwLK7QSlFM2lvMM/wAxEnDMEqaQhAdSqADXUny+8GKkZEqlqZwasQQ5YDsw+JY2gxRh4Nkn+qlkiiSCQepyf+0ev+EcMqWZkslwlRANai4agqAdI8n4bhVLmywHBUAQQWYvWvkfWPScHiVpxE7+4FJJFHFFMHSKnLCpw8x88FWTuGjMJh2WRtSA8JiQJtubQl6UYww4WBWvN+qJMTMlEEHQGsFSpoIfQW+8axFEKo9IGwCaCAxwjBHYTHWWAI44IaJCmNAwBqhvAHEMG4cXg1aWjgWMAIJstw3wijeIeGJSpVLixoCK2Ohj0LEYdi4tEcvCyZgVLmpB7j4iKlwrHiM7CrSCkg0PL2ix+C5ilDIagWrbWo+sPvEPCsroSXaw+UVDBzFYebmboW1F4vdiPi54iSxoYyO+E4hM5Gb4PaNRIwiwskLTLRLPOtT5qNYAFqG9dbCE/i+T7PFTUuCxD92D/F4sng+R7CcqdNJAloUSClwAWZi9FPTK0eeeJuJGZMWxOaYtSuwckD5+kYXn9eLtyBMRxB6D/feHuA4Qy5C5anTMBIdiyk1UPiL7xSpayC8ereEUifgxLQC8teYLo6UlZ06EK8n3jonP5njOTb6PmcXXhSicEBYJSGBYgpdQClAFkuz03jzPi3EfaKKqH2nMrookkm92NbXNNYunHOMSDMQgTilAOZZRm5ikFgCKsqj/AFjz7FkE5ncqqWe5qR5EkQ5FVZOB4wS0laEKJYoYqGRK1IyhQ5TzFjQs7GtIBXKMteVbAgCoIIOoIIcF2gjgJAQygShRAUl2ergg7g+bP1bifKCMwYgvmTdmNmJ01frDBngPeD2KQQxs5umoqC9O+0W/gSxMXKXm95JzE0coYJzaUcF/UmKBw6cyglWXYFbEDWruCPxxFmwKh7QS1goyulRSHDB8qg9Q5YV0axhWBesCvMpyxUDUixix4XCFBzfuiteHpqVgKZspY/Qxc5aXTSrCkZVcSLSCC8C4ShIMFSZgUKRGUQARpCj/AJFSiaNXl3uzEbw0QveNCUl3YPAHQNKxzHRMRA1gDpUQkXiZdohQYAWTVMW0hdiRXqDeGOPICo7wcpK3Ju0Mlb8RSSkJWHIIuLxSOLSgoFX6gfeH12MerYjCPLUhVRpFN8Q8BCHIKqh69PnFc0qT8DxmQM1w7xkJASkGtHoRdtu0airExafFeMzD+mkvlSOYpupQ66s148tXgpk0zVpBKZbZi9tH9QY9CkELmJKSCMwNdauRXs3nFK8TIMqfOQHQhSswD3SXKQbAgEs/SM/5/T7A4afKKlJUgsoM9KKeihSjVNH1GtG/BpMyWsKQsTUJUAtCFsopuWCS9hdJ2irqDQ28OYBc6alCQebUEAgakPR+mto6KkdP4chWJnpQuWgJCigqWSFVCmzH9TFQcaijm5cvgv8AXe0VhkFIlgBndLgcyipWVgQl2a5sHjJxloBSoCdPzZJTqUlspYrmhmUFM6TnYgmI/C/El4fFBAmKlyVLT7cEslSQoZiQwbVtQ7Vq834cBIlLw8xUtbPYkKBHemn2hgxTzF1IchSS9HL02qdOu8d+NuGIk4qYEEZTzS/8T7vk1j2iFB5UhQBSRcO+l/v20aEaEFL6agg6bEGHiJICEz5RmgIIS5DpsAqoPKKtUVivzMOxLW0MHcLxy5aZiEqyiYnKQXZiQSQHZ+UekAejSMricCShhzJFDd6jtWLzwPHJWhgbUYxTvByfaYdcsoZFHBIuUg5kj9r9Ic4ThypRdNnbdxvGVVD6YCgun0idOISpmIfaI8MpxUg9YydhAaih3EI0lXaN52gUJVoTGvYqJaACAp4kytHMpLR0YAyZaBniaYaQPMUwgBbja0jnhM1jWOcUqF8uaSqm8MljxgpFd47lnITXKoO3paLIkOkPdornF8MEg93ggrzPimGKFmmrRkPfEMrOQXY/xGRrEK7hSQQ2kZ4jw/tJftEkpmIqhTt1Uh+tSOtImlpesFhYbKapNGI6g/SOPi41s2POcXiBMALOr9RAy1O+50ekOfDcuYpSUiWqbKDlaQOVSblKi1y1Dd2a0blmRhcbNE5C1oBdIDUcBSSQSHZ7OIk4Tjly5zqU5UAn+4Cf7akhlM4Y5crdY7d8YuMLiBKIUgrmJyjlmiwPvJ5VWfYpfUaR1xTBJUVTkFa5acoUoFy6kk6sQzNb6QHOw68xL5nVzEKcFVCerVuRvtGlEpNCyhcgjXqLu8MGPFuLf1PslZUhctAQSDRSE+7megIcijPSA0KKVZtXen0MEYbFIH9qZKGVQFXKSHsu9wTaxqD0GEsihBB60byiVGRIUCQQ5qzW3iNiKFv9xFKpBCCNQTTdvpADjgnE/YTErSSGIzANVn+Eem8H8TJmIBY1d3sK0EeS4dCSdqDrXXQQx4TjFSlULCIsOV6bMxaQoqlzGBuKX1Ig3BY9S6BbxSJWJzgQfgVLSosawsPV5kLa8Te3G8ViTmNSTDPDNE4ZqZojl3iAKjDNgCRaoX4nEOSOkD8Qx7UTAQncpMMm8Wq0Q8ODqJ3MZPVyPqx+UD8MVUdoYWzCpoDCzjKhlJZ6wxwy+WsKeJGihCBBjZKQBTWMjWOqADSMhpUTCzQCx2gzE4gIGY1GlPR/lCqbNS9Dpfr2ghU/NLIoSBbtqI4+au3xS+M40zsQtatVNTYco+AiyTcCiaJRTMCVpQyFqypQQOcJVmPvhzu5YMXEUqYWUe5hrgeIKJAUpagRlYEu3QAh/Pzj0WUMcDiUFRRMQlRJLrUSnJqaJpdzT4wRiJmearKMocAJABSzZRlfzp1iCbIMtTykqmS2BWGL1qQSzgWGYbXEHy8KgSfaIQVFRGXK5EvmchZ9ADTW7GAw2ISpKcoyKS7pdiUVDkPUAt2842uaZgE1anmFRCnIqAkZSwDjWvTTVlNSSlRUtC6gEApdbsxKkuMzOXcncbwf08ls2ZaUZmUghObU0OpA1I1F4QQBmAG0SBMEyBKVKLryzE2BSSFB2AcWUxGn6TuI4LaO2kI0mGXvDXCLQo1ABca3hVl2gzCIdTC/SEFnk4YA8pd9Dp/EH4XFNyxWpcxYLBXc7Nfq9IYyMdUBQq1yflCw1qkz6Xhhh5wCSpwwp5tFZkTnFYIw+KrSFhnqcXmc6QPjOIgcoNTCXH8QYMkuToIHE9KXJ5lNBgH+1B1jjFT8xCBYXhdKmsCqOMBMKnO9oeFpwuc4yxmAllUwJF/xzA0lwSTtE3CJ3Msuxt5awgs00tLUdiwPpCTiUwuz3gzEYgEZHZg/esI+IYzMsAXSD8oIYDiKsygAY1GiKvuIyGTzXC4QhYcuDpBdUlo6xDqSCn3r96U7QKjEZgM1xbvHCXk8VficnJNWOr+R5h8DEMuaRYwy8Qh1JVulj5a/GFEeh/Pr9cypPcElSkEIsfeD3aoJe9elKRLh8QtsqQwIZRu+vxA82hZg8cpKcn6XcVsdxDGViEtqpzqKEbAPQ2DiLpmGBmpSC4Cg/Nqb0YEEdxE4yqDlgAWu9KkU00FtBEXD5CZg5QoquqwDbF/zvDNGCVLfPIfOA3MRqCQKtYNCoCmSUEO3YEV7tbtBmGwq11QhRHLYE+++QebH0g3D8PGIz+zC/aJAVlLlSwWf0LnzETy5BRllqnrRNByiWh1MCCwBSr9pLjvpEWqBTpYQSh3VZTOzgs1RW0dYOcpJBSWet4IxfD1ykgqITmoeapDvmLV8rt5t3wWRJWlaZkz2a2cEjkIBLpBqQthdmcihhB2JRLqJL1ZhffteOMPispcimu8D4yYM5CGYUGV931qYz+qyg05jUq6EAs1mhktAKQh/agH9gB+JMce3DX0isf1ZUkaH+aCIv7il5R5t6+cGC1aMLMD0q1zHfvE6DWAeHlMsAKCiqpU9AKOkdSfx4knEe8Ca6Pp1aFaWjVTARlFtYIw1CezQvSxGVJoGc7u9vzWC0KYdXr94RpZmIZP+X0pAvBpyitSgHAv5RDOAUyCpgkOTsNYP4ZxALSopCRLQ6QLOQGDbl6wzF8RmlSxloGLDzFIXyk//AC3ejxYMDw4kZ1FyU0G0J8SlKEhI7+sADprGR3LUwpfWMgDzdM8JWyCcps7a0p6H5RzhpMtlpWcpflVW9WehpWvR9WjiTOJUAQGSC3KxYnM53v0pByG2BGh7xxW+p+kfFZTy3P6T/H1+EIZsusWvGSs6VIDubd7jsHYQhnIAvtHV/wCfrzE/AIlm+kFygzEFwe3+xEYID/CNyauAfz8EdKj7hmJcszfFwRUdLQyRi3q1BQFRKgkZqbmjNa3xreEWQXcvFq8PYITyQXp7rUrp/uJvgdYXGmTMTMlrWSmqSQRVq0fUU84nnYdSS5IzEvQ1D+bg11rvWDJPAVlE1a0EGWkFuYOymJBZmq7AvSEyll66n+YgxK3ervqTWJFSCMtQXDhiNCR9PONSJRWzCp6gCneC14UoBKiDVnB26m7nb9phGFUkoLkV0sfwxyhBUCDapPlBmCwk2ZmMtKjlGZxpUDN1Z7DeN4rEqTNSnKkezNAUvWvMaDMfsIZAF4k0SwITYMGd7kNzbMYf+F8IqYsgqPtFvkLbXc/tqA46wt4bgVYiepkqXqWZy/wvWPU+B8AVKTzlPusMrv2J1/mJ6pSeqZxPB5FKQCCEWIdypg5BN626AQjwGHWZzlVEhw1QXGvRidqw78YypkuYpCKqI5QxKm1CWt3+9BZKVSpKSpRJWEhyCAlILk3rs+/nABSlhCXGwbepLQGjHlSi1nA8tWjhSzMP/jb/ABdtYGwqRmb9IY99PvAYTiU9QWUvUmvnX5Q+8IyQtRze6S/nr8oTT8K8xSqliCT/AJVPwaLX4RwmUObRVvhcrLi8WJUtQFVBBIHYU+MUzFzlsFKBHKmjv8fy0Hce4uJc4O1RboB9YW4mdnWpTDKKijX/ADygkVU0tTpcPGRAqaQkBu420jUGBT+NYfKrOn3TTtR/zr3gXDkimgqOx/DDniU0zUraW6QnmLtlUAWIL3uG17wjTJWlAUQQglgr6fAxxdxn19STYV4zA1zCj3Gh+xhkVPGM4LiFx1ebsSq+LSxbaOZEyog/iOEN+rgmFb1j0OO/1Fw6w6qAE9otfhTiAlzQ9BQ286RR8PPo0OuH4kgN+fzrB0p6hiPEwxCVyAk5FEBRSH5QXNtHaEPEUSFLCUqLJSA4SCVlIOZRrr3NITYOcpIGUt/pn+JguTQumhFX+0QZtwLByypOcLUhxyh+b/PQDcPFp4hweRl/qDJQiSCSUlZcvcggvpa3rFKUsNmSACS5FgD0H1iWbj1skZ1ZUcoGjEEO27EwBcJfFFLkGVh5cuSgkpQkBibuWblApAmBw8uUUqWFKmKVcgsT12FXgHg2PVNUhCSwSOam40N++8XvhMlIAzAE3D9YXwxHBpEpKRkSBc0ADklz94On4sJBLGgjqWzuwhF4t4smWJaM4TnWApQ94AvUBvUmwcxJqrPxq8SuYuWgJyuUrXmbUEJNWVQmjaRX+K4t1ZU2Swcs5OrtrXSHPGvEEsSU4XDlL0ClCoY3FWc3J+OsVvEFIXQuE22cVJ+YaKRTGU4LPYOT+awPhgSMxN617/h9Y4xKyUkAgEkZj1NQB2cR1ilMn2fQDqfxoCFzGJGUu7ufT7CHsriCUJCUiyfjFRXjCltGLRNgJgdS1mg3PzeKzwSg8bjBMnhSnygh/q/k5h9LWkSwpyAA41oKMfKKnMDZgtLLJBTRxVvpDriE72UkJJq1/v0vFWCN4nEjIFg3Vby6RkIJmI9ogJJylJttStusbipC03Tw5MyWtRmJSoPlzVCgGIBATcu+rkG0KZkmYJQlqJSjODX3QVUOatGZwG1PnYD4ld2lIJpkoeUPSmpG711jMJiSpTqCFZiVKcHUseliaxw+VpeYquKwRQl3dlFPQjQjvECZjRZZoSkcmdaK5h+kvRg2vrCXE4DPWX1eovsNtqxn1Gd4z4BnSwoEHX8eEeM4apJcVT8u8ORms0EyA52LaxX8+uuQqqZJhtwuxfy61gjiHDwC4IsXa3lA+BI+Edk6/U04seETQF+v8QfKTQdfh3gCQHZr0AG9HYbw1RhFpIBTVnY+n1iaqNFERKDPB09OUM+tKdaQLMllVIWmN8PTRLJUbfWHuA4spcxwqg0FoqOJnCWklTtsPgBAuG4xlDin/Vx8TBeonXpPH/FYkS6KGY/lOseY8Y8QKxC82YsEgV1NWp52hdxHiMyebNuz+kCSuWrOXiL0m3TbCTMgc1VfV+38xPgiR77vdqa1r/MQ4EFTlQJOgsBsPp/qGuFwYAAUCS1XGp1MVACRiuZ7soFhYVHr2gvDYl8yleX0gfiEoSlGjKZySAwAZvUt6QNiVgJSAeYv6G5+MMJOMYo5gE3Ki/rEsgGcqXKb+2osVNfKCW/nrAE2YRMYB1Atv0LDWoi0TFpkShLCmOXlrVyHJ8vtGsvieQM1pk4S00CBlc1LJu/pSF/iXiCVLLPlsD6OfIg94i4ViuebMDuElgdQfe7m0KMRUZipxXvcse0XJ6rXJJTV6E0jIExc3M2WwDdYyKJYUuHI9KwbhcczAvVW/wCPECsKooK2UGPM7sElgLa11IgYAKubW03sPWPK+L05VNatQH6+R+sCDEp5gkNmDEuDUEObXjeCUuYAgS1qLXAeg/U9vWJcXgFIHtQkhClGhyghVSoAO+XanTSHd+q1HLlDMCGYHXXvHU+dlqE8r0NHdrdBWsYljQdhZJZqPZ6axBi5MwsiXUFQKhS4oCfUw4L8AYmbzHNUm+jhnERTpCU1AYnaw3/Oscz3DEgijk0bo3xp09IZk8q1cM0OdWVkd4PFy0AKJ90FiHoTZzpfvB3D8SfbFQeZmcLCiQoAGgSCGcBgR0is4eRmpZ6iCMOuYl0AqG7eWvkIuf0qtW+akKUTmpudoFxvEkpSyD5wi4hi1nKFKDAO27voKesLlznN/N4V6O9GmJT7R86jbXQfeIZGCzk5VA6/63PaFuLxLKIFuscBQGrUBs4LtQtUGu0H1Omq8Otike6Klr/L8rEeHQVkAJyixN318v8AUcJWUkIIPNRKkqZJ5mqMpILvdu0MFS1y+cDlBGYkhXXmpTY31pFYDfD4cJRldNaFinzB66WuDHEyaA92GoGmjVrt3eADxWX/APUEKaozHU5q9A/xFGDQsVxhSlMws2nnF/rBpiJ6FBZJqf0u5AcVJ3FdLsIk4RISv3wSpRAABAATX3ulPP4wkTNGYuAEnbtTuYdYVf8ATy2TRcwMVVZLpfu9vKCXSiThaxMxBWtLJqkZbIVUAOL0DVgHj84mZlNw6c2536aVhhhMZLw8ohSkkqDhIIUH0LjWxel+sVObiVTZoIuT87v0jbj/AKE6ZimCRQpBr8W6iIUzEpTfNegcM41+3SGOLSkIWEioVQ6lhUj1rC0YBZAUxCT7rvWz1tqKxX7gBVNoyG8qUpQAkpVQAKUhKnUb1bu3pGRl/loWjA8SmTTMzkFKjmmZyAMoY5XJDEswL6Q4mYRK5Esy5KVVVkChz5UgVR+5IKnvVj3irScQc6VEBRLXCa2AZ6BVKHrFk4FiytRWsqzIYIDhgCEpoLBRpWObm6fNCYviKsvs1pWmWBRJBDVzVoH27CN4nFrWUIUeQpCgS2WxBFRQvmTVh84IE95sxC1koeYHsCxBAKQCzk6WJJgHCyzlVLGVKwS7lRuapsf0gV+8FNrAqAJWtJNRlAIqTQAl9AIJxc9K0lWWpLhVybsC3rS0CIwRVKVOQGShjlJB5QrK5DMTSCP6lKSkhLoJdy13KQwFqiFFyqvilLzFIDuGY6gsrXs4NrmE5msSAG6f7i48a4dmdQJBzZadUkpHbR9K0MIcbw9IZIScy0hSS4oQVJmDf3g19HgxHXPoFE/q0HSZ9AXsdfmfSF6sEfZiYCMubKRVwQx+RFuscyVF8uth6wvylPjMQ6izdI1h0BebMpmYkgZqVJat6NsXuIbYrw5MKuRmbmJNhTo9lCjRLiOFHDoFZcxBzD2icwVnZIKagFtRp10N/k8LZMjNMQ2ZT1GZJRZ6FiaEV+8FzeElZBCQSgMtCakCrEVDmwYHvrBAnlisFkywm37iLMbjU9B1iPFTwsqmWK1Fsrgg0JuaipYP+n1cBacI2bmICWKnSQpqnKlJJzB9SDba/OC4l7AkylKFAK2NXJUCK7NSj1BrB00+15FEKYUIzApa92HXW+sR/wDES5oVkWcyUk1TQsHb3qPQdztDBVP4kVKOUZQS+V8wF6JJDhNbdIzCE5hvp/EEcR4YlCkCWv2mZAU+UpZ1NlL61FnERYYOrLd3f5ltjcQUjPAyXNiGJD2rQMXB/PiTikrNUKzBJL7FR2+Xl2jWJn5kSly0ezQAxUogh0XVlDknWuscKVMnLSmWWysAPde4CixPM3yaKkBOJJJIuTQX3uImwcnK5F7D5O+7vDTiMlMkIyn+4kl1VdNgG63F9oDxEwZiScoCWTcuxfQXIgttDJqyXGUslJtYH9x30HxjUoulKJk1QTXITnyZhpamocAtGScKt1IdQVkC0gEMUFIURehysfJtob8NCpiQJ1QlKQkAJNDmAJBLEAtRwa94DhdIWRKaWZil59FAIygEFhqXZyQ/rGQ+l4ZWGGTLLJvmS7kKdgX/AMXYRkAf/9k="/>
          <p:cNvSpPr>
            <a:spLocks noChangeAspect="1" noChangeArrowheads="1"/>
          </p:cNvSpPr>
          <p:nvPr/>
        </p:nvSpPr>
        <p:spPr bwMode="auto">
          <a:xfrm>
            <a:off x="155575" y="-2560638"/>
            <a:ext cx="413385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AutoShape 20" descr="data:image/jpeg;base64,/9j/4AAQSkZJRgABAQAAAQABAAD/2wCEAAkGBxQSEhUUExQWFRUUFxcYGBgYGRccFxgYGBcYGBcXGBcYHCggGhwlHRkYJDEhJSkrLi4uFx8zODMsNygtLisBCgoKDg0OGxAQGiwkHyQsLCwsLCwsLCwsLCwsLCwsLCwsLCwsLCwsLCwsLCwsLCwsLCwsLCwsLCwsLCwsLCwsLP/AABEIAQUAwQMBIgACEQEDEQH/xAAcAAABBQEBAQAAAAAAAAAAAAAEAAIDBQYBBwj/xABFEAABAwIDBQUEBwcCBgIDAAABAAIRAyEEEjEFIkFRYQYTcYGRMqGx8BQjUnKywdEHFUJikuHxc6IkU4LC0uJDsxYzNf/EABoBAAMBAQEBAAAAAAAAAAAAAAABAgQDBQb/xAAoEQACAgIBBAICAgMBAAAAAAAAAQIREiEDIjFBUQRxE2Ey0aGx8UL/2gAMAwEAAhEDEQA/ACmBdeugJzWr6Q8kYGruVSgJpagCMhMIUxTC1AEcJR6qQiE1MCEhNhSkJhCYiMhKOSeV0NTsCMNSLVNlTSErAHLU2FK9cAViIYXHBSuauZEWIiDOaRapHJNCdiB3BT7Kb9fS/wBSn+MJrmInZbIrUufeM/EOSXI+h/Q4/wAke5KIV98sjRodPiSI93vUqEa768jlTbwP2ncZj3L5Y9kLSSSQB47CcAntakQvo7PKOZVxykallkpWBDCe5kWKJe6L2k8uXz8PFCuKSbY2qI3BRlSuCjIVkkZCUJxXITJGAJ0JYOo2pUewGO6DS8kWGbQDmenUc0ccGODjJ0zNIB8CpziViyvypOUpbzXCFViByFzKp8q5kVWKiIU+Ka8KZyihCBkLgkApi1Endg2mIEe/r8nzbkJIEewtsQpNnM+up/6jPxDmuETqp9nj62n/AKjPxBRN9D+io/yR7Sg2k/SDy7pvrmd8+SMQbbVyI1YCT5wBr0PD+/zR64YkkkgDyYhdIUoYu5F9BZ5ZCGqXLlHX5+fkqRogSNf8phaldjIHj3qMhEFRvaqTJZBCaQpyE3KqsRAWprxAJgmBoNT0CKyLvdosKMXhdqEBuJpMMd6KlRgu97CIc2+pEExzAW8gkOu4gg6yBmJ3IB4ry3E4ehQxlKK/1TKmZ0SYJJ9p48gfNelEk6knzlYfipvK35NPM1rQzE3e4jn8lRFiJaxdLFsujP3BO7SLUQ5iY5qaYgZ7U3u0SGKRjQBPH5+fNVlQqsHFINFxM6KJzZvzRL2ym5UJgwfKiMCz62n99n4hyXe7U+FZ9Yz77fxDmo5JdL+ioraPVjWGYNgyRM2j4z7lA2O/dz7sGemYiPIgn/qTarv+IYLeweU6/wBvj59g/SJm3dDnPtHrHuXzx6oakkkgDzHKnhsKXJC4Wr3LPNohLVwhSQuhiLEDliaWoktTCxNMKBSxdDET3acKaeQqBgxNxNKWOBOUEETMG4ix5oqpYExpwWd2xixTYK9ZrnajIDZp1AI5xw6rJ8n5L4+ldzRw8OW2ZvaHZykRlbUbNhZkOsXOPE3vHKGiy2WzazCxrQbhoETrAix4qnxAcMTWw/dtDaTXOzAW3WgkC/VV2GrhzG1WDIXeyJ1LTcDkR+SxcPPLjZ35OJSRuG00nNlN2ZWNSk1x1Iv4gkH4IhzF6qnasxONaBC1NLEUWLmRXkTQNkXMiJyJuRPIVA+RIU0V3aWRGQUDhqkw7N9n3m/EJ+RPw7N9v3m/EclE30sqPdG3xG0C2uGQPaY3UzDgCTExaeS5h8dOILcrblzSZOaGzBI8h6hW8JQvnPx8l3n5vt49HpHUkkl3GefELmVEZF0U16+R59AvdruVE5FzIjIKB8i5kRORd7tGQUCimnZVOWpZUZBQLVohwIPEKs2jscPa5ka1mPM8+5BcVfNok+amGGc4nLA4yZiQ2AZA0ga9eKxfKadezTwXsy+M2e4bQxFS+V+FqW4Zu8I9Yj3LOYfB5m0WgD2q4HIEkZV6C3Z9WoRf2rSXO0OhnVAN2JUNQBrBuuLploBdO8JPErPFrydWn4JsLhBTY1g0aI/upciJbTJnddumHbpseq5lXpxkq0Y2n5BjTTTTRJallVZE0BGmu92icq4QnkKiDJCaWKeE2E7FRDkTqVPeHiPiFLC6w3HiPilJ9LKitnoKSSS8c9ASSSSAMWAupFcXpmE4Ul1okgc1OXRzAkgAa21JQ3Q0gZJS1r342vzB59VJToEZZElxgNt6mfA2Uy5FFWxxg26RHTw5dwgfOiIfhwzWZjMbTA/U6IpuD7yeDGmZkyYnlFzEz4LjTTJe6oW5QS25AFsoEjTmfMLHPmlL9GmPHFDKuTIyLB5vP2WiXSdRw10TaGMLqVRxEAB8XmQBbUAjX81DtSu15gHdNN5kCYEjUDhlHvQ1OuDQqhswQ4B3AuOVu7zAA16rnordk+Hx31raYghrd6wkOABI1iQL66eiZtLHCkakkA95ugkCZAcQDEzc+qrwMtcODXZ6gc7LaN6nlJn7OvWy52gpCo90mAHMeHWi7Mpm4gX18PFPp9k3KuxeYqvBY+8uBEjWWideMjxmLTKjNZlRgq5RBOV0WIdzHD1HJVOKrd5hBc2yNzaEzS7tzxe2soTsgxzcO+jUIL3Zg0hwdI7sEFpmYD2viftJrW0we9NF3XwZAlu806Eax1GoQqq+yW2H1amJoOAaWODmkE2zWY4TpIyg/fF1bYasK4eWgB7HZXNHOAZHI3iOYWmHK7qZxlxpq4kZTIUpauBq02cSLKuEI91pAkAGLakqOqJE62kHjEwQfBLIHEChOYLjxHxHJOyrpZ1g89Yvy4pzfSwitmvoY6XuabkOIjQgTY9bX9UchNl4bu6cGZJc4yZO8ZueJiB5IteNxZY3I3oSSSS6AYtIrgTgF6ZhGqbODe48IjxE6KNykwtLO4N9fD5+KT7WNd6JqFLNfQEgCOEcfIT8hSGu0OniGyOMSDBJ6WF7rmJxMEtiABA6yI3Ryieaqfpo3iGEEnmYsIBk9OQJv4LzuTkt2bIwpUWQrVZy6MDWkZcpD3Ro4kWiOH+RMQ1m4XOaC1xccpDpvOV0nLGlr8VX452bKS4iLycoHIQT8TKDbtVlM5u8zEcXOc6L9N0Lk37LLkbSp53FznzpEsaIMcS6VAcUzKW02bgJ0cT/ADHiLzeyoXbWZmsLuvcC/WSeiZ+/TG6HxoWzGovuwlkOi8pbVoiD3Tc4bzcSBpbdJjRRYjGtAzvp2dA1IsY4SYtHDgsztTbb6eSoKZdmD8wDgHZW92RFoPtm1vHguYLtU2syW5nNFi0kSON2x01XRxko5PsyU7dGofjqWTKyWjQXaRqD48FDs+o1tTMKl4MZgLcIGobrxVQ3ajZG6ZFxYHSDNilisdTqkOJg3GYS3y3fm6lTG0HXp1y+m0DNbPukhuYOyAgSWkgXmxCcA2ljqlS4p12yRfg4CfMZmx90+AeFcL77nAxGhj9fNQVHzl71mbIbObBF9eo14jzXRTObiaXCYloBpmc9N5pnUzxa6erSEUs63EnvQ7iQA4mLR7Lo4+9X2Grh7ZAhbeKdqjNyRp2F94DrIPGIgxxvoVG5/AWHyfimrjnLrRFiTc1x4j4rhXBqPEc+fS6JLTBPZvUkkl5huEkkkgDFLoKTlwFemYROK5VrZWuAMSN48h48PHpxVdtPazaQDZ3nEACdSdJPD58VSllWuM1Q93Tyu3TYAzAgjpPMrBz/ACL6Ymvi4q6mWWL7QNbIaS9wBMC0gamTc6cr80CMRiKrt1pa3LJDRvDWBNypa2E7sM7pmbPDA5+kAToOF+JPkrXZuz+8Ls1ZtQsLWua0wA5xEbo4a3voVl2zv2M2cGAW99VGcXdeSXWsQNURR2fTIJAeZJLt0NBvm1df3IrEYd1Oo4UKQqVKlWo1odZoDeLjwAt6rR4bDluHBezI/unlzZJAdljXwkqlAlyMjh7iW0gJjV1wOGglTuwrgzPkZLWuIEnhxvrwuqratOs+qG03lrWNabGLkEybGbgLcbRaG0niQCWQBxmAT+avCibM1TwLauUVGB3/AOwgNFbj3UmKTXH1ssxiezJp4kPw7nBpJ76nmOYNuJDXCm8+bRB0LtCdi2uc8bzr4tzYBIGWKIykDgtPtHZGRpy1XNINmOOdk5iJAfvNt9hzdCujnOKxXb0aeGXDpvUvf/P6M5myAS4wSWgV2mm90cBU0uODmieafUoMiXMdBiABMTfhf3oKhjm1HZQHNfJGVr6zWkjNoaWmhtkJ/mKssRtECk/N3feMaXNYKmZzsjCQDLQ7hyK4qO6Z2+TGMo58e671X+l/nQI/DsJJa+C7nIIOtp/VcY2q2IMiOMHeHLlK7sLGfSQ4VGgOplptpEwPgUVtJrabmnP3eawvqZ0A4p4eTDl4Bf3gDlDmkEiRzjjPyVbbM2nkI3szTY8T0jw5aqqdRcZzNBAvLRBII8wgnUS0ZqZnK0jLpoZ3p+eqcZSi7FJKSo9Dp1g4S0gjouwsVsjbJY4zzAPI8YHVa6hiW1G5mmR8PFehw8qmv2Y+SDiyVxTWm48R8VxdbqPEfHqu0uzIT2b9JJJeUbxJJJIAxTiqrbO0u7GVvtEgWExJgEhH4usGMLjwVBslmes17pL6hIYIEgTvOkWgZZHlC7/K5GuhHLgh/wCmc2Zgd8F+/VcWksElrSJlzwdDcefoS8VhzSc95Yazs3d0qejQQMzjGjYB8lZYPCGnVlhhrnPc88S1oLGMH/USUa1oL5OhNV3mXNH5LIomhsbthgAbbKW06rvu7gaPSybsfBsw9FxYwB31Ycby8yYc48bkpuME5yAXS2rpGhIOvQADzU4qHKQS1kkG5kyBI0VElbTqFtZrhE/Xm9xeozUeSsdqOLmU+rXkxx3HRpbVC1WtGpd0IaY9okmSRqPeh24ugzNdpBJN6gsCbAhpPh5osKK36M7vKu6YIYAY1hp0JVxtas153TNoHXdI09EG7bFAfYnr3h5X06BQu2/Sv7AMl1mnQzpJ5IzXsMWCUMC4PkixxLnzLfZ+pvr08VdbVqte7dMwQdT9o8PAhV79ushr8rYl49lusUzpOsD4KKv2iYRo3mN2NJ1hw66pua1sSiUOy9l1Biqbi2GioTPAA5xJPK60u3aOam5g3vq3C3HM0CLeCFo7XozaLn+b8vIeSn/etF3K/IkfEJ52LGjMdkabm1Kgc1zdwEBwINnO5p3bemHU2TwqEes/+K0P0hjnbrudgQbHQWPBQ7UwVOq2Hyd7MIkEGCJ95VqRNA+yN6jTJvLGKl2ae/uQGOpvLTHK/rwWhoYUUqbGCcrQ0TYmA4a2A4e9VOysDUp1axcNxxBYQQR7RPlaEtMNoC2hTAMO3XCch4Eluh66KbYe1TRqZXTExfUgWn10T8SzNiHg3EMcL6EEtMehVbtOnDy0C7QCOrbkNJ4QfyS3F5IepKmekMcCARcESD0T26jxHx6Kk7JYoupFjtWEejrj/HVXYFx4j4r0VLKFmTHGVG9SSSXmm0SSSSAPNtvg5ABbMYRezMO1vd1Mt2tAg2tJgf7W+qnxTmAZnkANvJIAHDU8eXgs9jO0jQS2i0uJJuZi/EN4jqT5J88l+RsXFF4pGhqHcO9Aggm3MuBJNgJJ5aKvr7dosgZs7jYRvS4X6N+KoBgcTiL1HEC1ps0/y/ZnornA9mWtuQXOmZPDr/e/BcrkzppEGK7SvI3KcyLTJHkBA87+fAE18XU/iLZA03Y53EW8ZV5VdQpAlzmiIkNFxPK1/RC1tu4dugJ8SB7rpOl/Jgr8Iq37He726msfkpRsRvFxKIo7d73N3LGw3WAD5Hlbj0VNX7VPBIIGpsA0Rew0up6Fuh9TLdmyKY4E+Kd+6mfY+Cz3/wCRvJm4HEzw+CM7RPrYYNl3tEc7kA3M/kmpR9CcX7LobLa5rRlhoLyZ0mKYBTauxaZsLk8LifAlVWB2k92GDoktr7wF5ZlZpe8ckRsatVxHejPmytLtHBoMwzKbGeavJOtCxa8ifsmn9khQu2OzhIVNtLbz216jQZh0WJ/hsfZ6hRs7RvJi7epM/FTcfQ8Zey0fsn7L+MgH9FCMLXZo4kDkTfpZPxe0n0RmeLO0kR4eNlHR7RU3ax5GE6gLqOO2rWZZw93wiPeiMPt9n8Qiwmbj8jPgF1u0Kb+PMXAj/C5WwVN82HiI9/JVT8Mm15Qb3tN9wQSBrqQOU6gaKLH4SMz8rS4tIHUgCL8+HSekKudsnJdpk6gSQdNY59evFDDatRh+sbI/P9PGZTyrTFV9i47Eud3lYOmwbYzaSbQdPBa4ajxHx6rJ7F2uzMXNvnAng6GzEdJJ6XWnwuIa+CxwNxpwM+oW3hkvx1fsz8iednoKSSSxmkSSSSAPGaeGr4xwe8lrZt0HJscDy1PVaDDbMo4ZoLiG243cfAfmhcftXdc3DatHtAfC9hblfrxxFfar753Oc68mb+JPPouDko9tnVK+5tdqdo+6aHUmt1iXAkx4SCPnXhl9p9palQe3M8JsPARHuVntZoGzqBNs1NjjN4zGfgVj34JxBcBbgfH4+SU0/I40a3EYecAysSZc0nXU5iJ9b+ayfeFxE3GgtOvJb3aeHIwNBmp7qn74PxlUeK2exmW3Mk+EfqnKIoyLPsKwZcSbmBTF9P49Fla+Df3jnEe090SOpPFbLsViG1MPiHMnLna0E8YaT5aoHatHKAY0zH0CePQhXUjPGi7TdgyBGvnaw81rv2jYYuLY/gP5QsjsutXqva4AlpInd3Q2eLjxj/C3HaDFU8Q4taSQIJMdZ/LjzVRg0nYpS2Zdge3DjKXAisY1kjIyY+eCvOw4e5+Ic9xd9WAJPWdNEA99GRSJuSXjfMzAEyLacJ8lc7Gr08OXTMVBANtRxJsPRNRdoTZiNo0D31QCIzuJnxNhbVAV8C52g05forDtHhsR3z3tDu7mWkAEG2p1IvzhG7IJqta9wAJaZ5SCFLg7KUtB3bWiTh6JIOrdPuG+iwdUEG0za/j/AIXpnb+p3WCpPicopTFjeBb10WQwlBlSHAS1zZHu/VVJbFF6DdiYYVMFUebubnjybP5qiwO0jTbmzbw0veZtaZ4f7uYWy7LUQKNZn85t4tA/JYJ+z3QTxBM/qhrSEntmjwm1XvYXmHNaeVgB86n9UXTx1OpbWeDuPgUP2Ooh2GrM6uA6Sz9VjKFcgCLSNAqtpE0mzWYzZhaS+kSOMaHS2n5K07L7cis2m8bz3NZPOXADwMnhr0VW3Euw7GZrh9hfzseaNwFGnVrUKjSN2rTPDg9tnDgfcmtbiJ70z3xJJJAxJJJIA8W7GkmjiKjiCTkaBYx7RN+ehWQw7TVcbHeeWknncradmW5cA93/ADKr3eQDW/EFU+wqQ+kUKTR7RcXeEEgfD0XHHSR1vbZoO2BbRoU2mwY1jRzs2AADxsqulRDsNTc0EBxBg6iCTHhZWvbXDmq9jcuYZiTa1mkXOnFRZmNp0qYkuaN4AWBgyJ8zoIXRw8nPLwF9s2HJh6Y17yg3yDhPuBQm3cOSIAk5HR4kjn4J21dqtqnM7JNM5oFywgEA8YN+Maqgq7YmSJL5gBwm3MhpvfqU2kCst+yf/CYZ9J4l7357XgZGtgxqZB6dUyvtNrnw4taADreevIacSFTuxFWqACMo8Ym8Zso804YAu1Bd1NrzYny59Ed9If2EVttyC1rTP8JPxIGnhdA1jUeA15EAkxz0NwLeCJqUg0gPIEkABukOv6fPFWo2ewgWHAzPIgi+ipQbJckihbs/duXmI3+I8D/ddo0X0ge7d7Ws6m+omxP5FX2JcGwcwO8N1rgSZgSYFgL8UXWwQLSbXTUL7MHOu5nxtt7Ia6mS4HX2ARx0ESD04omntWm5zQ1wJI9kiDJ1GYWBkaEhSVNnyCA7L7U8oGpjS8KpGDJBIaDMnMzwt7+MpOMkCaZpdvVvpWF7kgNgNAJ03YideSo9jbMfSYxrgJGb2TIjn4eSHpOfSMsO+dS6ZIyyZPHjF+Hq87Xcwb4LnWymA3XUEgRpfQqb9jr0WfZURXxjetJ39TCJ/wBqp6uHg1RxGb3Fw/JXOD2w0Q4uAc6xBAm2gJE2vaY1SfhmlxdcB2psWyTOo8+KrTJ2ir/Z5ixUFUAQRlOXlObTpZZTbOD7p7w0eyT8Yt7lrexuyKmGquDgC1zAA5rgQS02ABvME8FV9rKUYqODwbddTHqPRJrQ0+ok7Ssz7PovGrSw+rSPiQmdh6Ti+k8WirTB107xvzoj61LPs14GrWg/0OB+AUP7Ony6OVRnxam1bQk9H0QoapOZl9SfOymQ9f26fi78JSGEJJJIA8mFVjMNTozdoMwOLiSY568FStxDKNTvRuujLNy7XQNGnjAVFW2pVeCLZTN/ZGhMcz5yuUMNaJJABgCzRppx4nTkl9IqvZdY3tAB7Lg8m5JPPhAuTpxVfUx9R+805J4GIvacvE+PJTYbZM3swHlrrOqscPgWN0EnqrUJMlyiilp4MvIOUuIg8Rxv1uPirbBbMJjRogTHQz+noFa4ena0Iqm1UuNLuS5tgdHBNboES6lbSdES1qrziZqAWhroFh90mY5yENpCSbK3FMLapysZlI1IPtXA/wC1WNGoWsAtpcn8gEZjyO+a0aNptBtx1d5yiqOzi4Ei1xa1xJ5/N1PiyvNFfVwdNlOmWyc1MPi8gyLRwMo8UoaJieU82g6eY9Qm4ylVzlwbmIDQNSJA05x+iraGDrA3zHI4uLi27ycxJ6TMxwEKYyaKcUWn0KKb3uDMojLm53kA/wALdNFVNrg93mI71zGl7WzlGoaQSAbgclbbRrN7tz3tfmyhgGWzSf4hPszoZ5WuVmNjEvcahMiA0A+0MhIAPK146q4Pqsma6Swr4Zr9R+vuQNXZIvlJ8CLaR4e5aelh2vbI3Tx5KKtgXDr4foujxfc5rJdjFnZBYZykAxceB4aawfVDNe+m6WuzOiBmJGgnLOhHDXgtpBFtPnTRBYjCh2oF+MXUPi9Frk9lHR2uWmaoiTFhBHmLEeqnNanXAc9o3L74EgG268SR6BTYrZPBroF7cLiLcBw4cFWYzZJF4niMvO0WMjSfVQ4yRSlFl1hKbDSc1nsuDrgy286H+6C7MbF+j171WOD3tIAmdb62j3Koz1WmA+ROg3HTMCDzuLAwrHZe03Or0WlkTVpguMgmXtgjLxsZ196WQ8T35QV/bp+LvwlTEqt2bju/bSqFobOawdmAtxMC/RAizSSSQB4Jh9ktbcnMbX6REDpZWDcKAqFtaq6AXWAAEuI53Pouh9UmcwLrEEEwN2dOOipcldkDhfdmmw7QSGzqQNPLkrZtZrRYloktEMJcY1JssEGVGnM128CTME/zREHn7lZmpJkPLJJLmhmaXQJLXESJ96HysFxmoxL2RPERcNdcO0MRrIQ/0pvX+l36LN4oFwDRusbYNibNs0adSf8ACg+jknedPLd9kAxbyulnIMUaypibEMJDiInKbFC4Kk1oiRIidbQZ5LO0sO6c2Yzbei+sH3AHzXRg3ZYDnCwnd1E3m/QeqhybZVGifXa2t3heSADw5iB00jzlW9PbdOATN9NB8SsF9EJ1JAsSItN7xPD81xuFfpmOlhFhIJMDNzCYHoR27SmLyeG7P4kn7cpjnPKWT+JYWjgXM3nvJdb7wIFoObpr1UL8K4n2nTzsCbXHrZIDWY3aTXue5tQBpphsHIQHhxLXHe0uRFteEIDD1KTWkggEuLrOZluAIBnSRMdSqN2EPN3uExBEgHmmtwJvvONza0TA4c5TSaBtPRrsHtRlKxMz9yTyI3kU7b1KYvPKWf8AksQ/AGCA5xsRciwEQAZtx9E8YEnV75BJBkTNoM+ZTbYqRs3bboOBtMdWW/3WQz8bRcN1xE21YR+JZkbNI4u5cNJETfldJ2DIPtuHHhEzAMTrCMmFI1z8XTZMOygENEZS57ok6lQ4qoxwmRIAIIIGZswZE6gqnLQ65e5pMEjK1wmTvNk7pQOJpOIytLwNwAmC4AOLiZnWQ33J5sWKD8TTovmYPHUT7j7lBgcEzv6JY7SrTtY6P6aG50g3VQcE+2+4Hju3MgyCZvdF7KwThXonOQO8pZhlEGHAib87f2Q3fgEv2e308QTXewuMBsgQI0bJzazvaciEFsFsU6QBYYc+7SC024Hx5ecmVM2q1lerJfOQuM5cuVoboBfibnk5C9lnA0aUFur5y2BPExN7/ISA0CSSSAPDGttquikCdfenNYIJGWG6meC4TS+0z1H6rtaOdM53d9dOqmpMbxPvTBVpcXM9R+qkp1qZsMpPGBMe9LNDxY45eYTqbWRqPcu0hTc4tsSDBAE9eA6oZ+0aMwHAFpIiNCDHJGSDFhW5zb7k12S2nuQ30+l9oeh/8VJS2hTccoMnlHAcbtSyQYsma1vRStaBeB8+Cip42mHhhNyJBjd1iJiM3ROxO0qdNxY4kOESI5ieARmPE64A3t7lE1gn/CQ2pS1zH0/sufvinIGYybC3E2F4sn+QWBJA6e5OLAEq20WNA9oyYJABDeryPZHUpY3HMpZcxs8EiIOngj8gYDS3wSpAA3UX73p8HH0/smu2zT4uPp/ZP8gsA0PZxIUWKc0iAVFUx7Q2d4mJDWgOc4WuGgcjPQJ1THtbS7wmWEhs21PSEsx4geTw9Quhg4x7kjtWn9ojy/8AVcbtWkdXW+7/AOqrP6JxJAxvRT4Nje9p2Aioz8QUeHxNN4lpGUzBtFjBtHMFHbLeKj2lskte2d023hrYEKXyFKB6TSH/ABVQ8mRwm+Tz4a9YtFxOzRmjROYnefM5tYMjevb01RPegYio4mGimZJ9ndgk31IkgxpF9Qh+zbIpUpnNmqEgtDSDeQWg2j5AXIsv0kkkAfMW0NpPbTqMGYMqn2IIMdNQItu9Oqaym5sXiyJ2zRFJ7W2ESQNdLDXkqzE4gkWOiEigwl320w1KgGVjjvEaAag6STYKpqOeeLoVz2HwLq+MYxwkQ8gOktBDTcjjqfMoaEmEYrHVAWuaS002hrcrmuOQWEQNDrxnmqJ9dw4wTrGk8Vu+2Ozm0KTha0AR1IA8BPovPsRVkTAF9AZ9ULXcfck+lP8AtO9SiMHjnsdILiSCIBvHHWR6gqs7yPFPwrpeyRO82RzuLeaZJp30andNZmByyCQ45g6OJ0nLx1lZvam0Kj6hJc6ec384ifFey9otkCk0umSdbAaC2i8Vc6TMa/mkkNsh+kvn2n/1H9VNRxb2uDg4y0gm8xHTj8+fCY8UgVQjaYZlQMcTG/vEOLnGBum7AG+V4k2Wd2nXeCGFzoZMS6bkyYOoHQ6SvU+y+zxV2dRqEmzTA4AglpM63ifNeW9qGxiqgFoj8IupSG2BCs77R9SnU6xn2jHiUKanBSYepBm3nf3KhGw2cXkZ5uGhgDi6IMhpDWXbaRrfmqzEEy5pJDXHMQHbgIt7BFvHqZm0az9l9P6TTxDXboa5hMAXzNOsiwGTTqqT9omzclRgbpvX/pgR86KUhtlWyk0/xGPFJzRzNuE2VK3DunoOEozDGJn/AAmIt9n16hhgs2m7NqGtgySCXDXjqII6I3D7QrDGUHZnb9Snmyva4PDngEvECW2In/CXYdgfjGUyBvtfBIDgIaXadQCtP2i7PNpVKLhc99RNoH/ys6aLnO0m0Ns337zz5ow7CHBzXS4AEO9pu8IM8Qi+z+0GPc6mKbaZbJAF5kw7hroqnC4huWC4NLZ1JEjMXahp1mCP5W8lJsOn3mKztJysEk6ZjlyyR/MZK8bh+VyuUOvK3ta/q9HNM16SSS9ws+Ze1dc9/H8o+JVUzVdSVMaBa+KIJ6GFrv2Q1s+PdI9mhUcPHNTb/wBxSSQDL79o7czHDm5vxXmmIbYnlPuSSSfca7FeCjtktmvRHOrTHq9qSSYj3rtp7B814A0Q0Hn/AH/RJJHgCMrspJIA907Cf/yaHhU/+x4Xk3bdsYupHENP+0BJJAjPFEYVsg+fwSSSY0eq/scG9ihf2KJ97wqv9r7sppkfbI9Wk/kEkkIGedU8U6OCLz2SSTAvOwmLP7ww/wDqZf6muB/NexdoaQLqc3+sZ+IJJJeRGwOzqP8Ayqf9Df0UtDDMZORjWzrlAE+MJJLmuOKdpICVJJJW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2" name="Group 241"/>
          <p:cNvGrpSpPr/>
          <p:nvPr/>
        </p:nvGrpSpPr>
        <p:grpSpPr>
          <a:xfrm>
            <a:off x="1489275" y="1303121"/>
            <a:ext cx="4440617" cy="5126068"/>
            <a:chOff x="1489275" y="1303121"/>
            <a:chExt cx="4440617" cy="5126068"/>
          </a:xfrm>
        </p:grpSpPr>
        <p:cxnSp>
          <p:nvCxnSpPr>
            <p:cNvPr id="129" name="Gekrümmte Verbindung 207"/>
            <p:cNvCxnSpPr>
              <a:cxnSpLocks noChangeShapeType="1"/>
              <a:stCxn id="12" idx="3"/>
              <a:endCxn id="1048" idx="1"/>
            </p:cNvCxnSpPr>
            <p:nvPr/>
          </p:nvCxnSpPr>
          <p:spPr bwMode="auto">
            <a:xfrm flipV="1">
              <a:off x="1520436" y="1303121"/>
              <a:ext cx="4409456" cy="145904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0" name="Gekrümmte Verbindung 209"/>
            <p:cNvCxnSpPr>
              <a:cxnSpLocks noChangeShapeType="1"/>
              <a:stCxn id="12" idx="3"/>
              <a:endCxn id="260" idx="1"/>
            </p:cNvCxnSpPr>
            <p:nvPr/>
          </p:nvCxnSpPr>
          <p:spPr bwMode="auto">
            <a:xfrm flipV="1">
              <a:off x="1520436" y="2032643"/>
              <a:ext cx="4352520" cy="72952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2" name="Gekrümmte Verbindung 213"/>
            <p:cNvCxnSpPr>
              <a:cxnSpLocks noChangeShapeType="1"/>
              <a:stCxn id="13" idx="3"/>
              <a:endCxn id="241" idx="1"/>
            </p:cNvCxnSpPr>
            <p:nvPr/>
          </p:nvCxnSpPr>
          <p:spPr bwMode="auto">
            <a:xfrm flipV="1">
              <a:off x="1957320" y="2688931"/>
              <a:ext cx="3953205" cy="392406"/>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 name="Gekrümmte Verbindung 215"/>
            <p:cNvCxnSpPr>
              <a:cxnSpLocks noChangeShapeType="1"/>
              <a:stCxn id="13" idx="3"/>
              <a:endCxn id="234" idx="1"/>
            </p:cNvCxnSpPr>
            <p:nvPr/>
          </p:nvCxnSpPr>
          <p:spPr bwMode="auto">
            <a:xfrm>
              <a:off x="1957320" y="3081337"/>
              <a:ext cx="3936723" cy="378541"/>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4" name="Gekrümmte Verbindung 217"/>
            <p:cNvCxnSpPr>
              <a:cxnSpLocks noChangeShapeType="1"/>
              <a:stCxn id="14" idx="3"/>
              <a:endCxn id="1040" idx="1"/>
            </p:cNvCxnSpPr>
            <p:nvPr/>
          </p:nvCxnSpPr>
          <p:spPr bwMode="auto">
            <a:xfrm>
              <a:off x="1489275" y="3420001"/>
              <a:ext cx="4383444" cy="766271"/>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5" name="Gekrümmte Verbindung 219"/>
            <p:cNvCxnSpPr>
              <a:cxnSpLocks noChangeShapeType="1"/>
              <a:stCxn id="175" idx="3"/>
              <a:endCxn id="1042" idx="1"/>
            </p:cNvCxnSpPr>
            <p:nvPr/>
          </p:nvCxnSpPr>
          <p:spPr bwMode="auto">
            <a:xfrm>
              <a:off x="1833601" y="4706163"/>
              <a:ext cx="4049734" cy="1125434"/>
            </a:xfrm>
            <a:prstGeom prst="curvedConnector3">
              <a:avLst>
                <a:gd name="adj1" fmla="val 53504"/>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6" name="Gekrümmte Verbindung 221"/>
            <p:cNvCxnSpPr>
              <a:cxnSpLocks noChangeShapeType="1"/>
              <a:endCxn id="1046" idx="1"/>
            </p:cNvCxnSpPr>
            <p:nvPr/>
          </p:nvCxnSpPr>
          <p:spPr bwMode="auto">
            <a:xfrm>
              <a:off x="1872103" y="4706163"/>
              <a:ext cx="4015009" cy="1723026"/>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7" name="Gekrümmte Verbindung 217"/>
            <p:cNvCxnSpPr>
              <a:cxnSpLocks noChangeShapeType="1"/>
              <a:stCxn id="14" idx="3"/>
              <a:endCxn id="1050" idx="1"/>
            </p:cNvCxnSpPr>
            <p:nvPr/>
          </p:nvCxnSpPr>
          <p:spPr bwMode="auto">
            <a:xfrm>
              <a:off x="1489275" y="3420001"/>
              <a:ext cx="4406009" cy="158585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248" name="Group 247"/>
          <p:cNvGrpSpPr/>
          <p:nvPr/>
        </p:nvGrpSpPr>
        <p:grpSpPr>
          <a:xfrm>
            <a:off x="5872719" y="840572"/>
            <a:ext cx="701975" cy="6053022"/>
            <a:chOff x="5872719" y="840572"/>
            <a:chExt cx="701975" cy="6053022"/>
          </a:xfrm>
        </p:grpSpPr>
        <p:grpSp>
          <p:nvGrpSpPr>
            <p:cNvPr id="243" name="Group 242"/>
            <p:cNvGrpSpPr/>
            <p:nvPr/>
          </p:nvGrpSpPr>
          <p:grpSpPr>
            <a:xfrm>
              <a:off x="5872719" y="840572"/>
              <a:ext cx="701975" cy="6053022"/>
              <a:chOff x="5872719" y="840572"/>
              <a:chExt cx="701975" cy="6053022"/>
            </a:xfrm>
          </p:grpSpPr>
          <p:pic>
            <p:nvPicPr>
              <p:cNvPr id="1038" name="Picture 14" descr="Hurricane Katrina August 28 2005 NA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525" y="1556385"/>
                <a:ext cx="635548" cy="82043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 descr="https://encrypted-tbn2.gstatic.com/images?q=tbn:ANd9GcQzxzC3NbqeIMYM3FiiHDYNr_Uvi4xym1DEo37v8y4qeR-lYzGs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4043" y="3005173"/>
                <a:ext cx="652030" cy="9094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music.lt/images/groups/1/451/Bob_Dylan/bob_dylan_yo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2719" y="3741395"/>
                <a:ext cx="701975" cy="88975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obert F Kennedy cro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5284" y="4590913"/>
                <a:ext cx="661500" cy="8298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enzel Washington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3335" y="5346407"/>
                <a:ext cx="673449" cy="97037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bbg.gov/wp-content/media/2013/01/CapInaugur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87112" y="5964784"/>
                <a:ext cx="687582" cy="928810"/>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5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10525" y="2360640"/>
                <a:ext cx="644815" cy="65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descr="http://www.scienceofdrink.com/wp-content/uploads/2011/01/hurricane-singl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9892" y="840572"/>
                <a:ext cx="616181" cy="925097"/>
              </a:xfrm>
              <a:prstGeom prst="rect">
                <a:avLst/>
              </a:prstGeom>
              <a:noFill/>
              <a:extLst>
                <a:ext uri="{909E8E84-426E-40DD-AFC4-6F175D3DCCD1}">
                  <a14:hiddenFill xmlns:a14="http://schemas.microsoft.com/office/drawing/2010/main">
                    <a:solidFill>
                      <a:srgbClr val="FFFFFF"/>
                    </a:solidFill>
                  </a14:hiddenFill>
                </a:ext>
              </a:extLst>
            </p:spPr>
          </p:pic>
        </p:grpSp>
        <p:pic>
          <p:nvPicPr>
            <p:cNvPr id="260" name="Picture 404" descr="http://hidingplaceplace.com/wp-content/uploads/2010/07/sinnerm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2956" y="1716339"/>
              <a:ext cx="666050" cy="63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9" name="Group 248"/>
          <p:cNvGrpSpPr/>
          <p:nvPr/>
        </p:nvGrpSpPr>
        <p:grpSpPr>
          <a:xfrm>
            <a:off x="5872719" y="1718564"/>
            <a:ext cx="701976" cy="4246220"/>
            <a:chOff x="5872719" y="1718564"/>
            <a:chExt cx="701976" cy="4246220"/>
          </a:xfrm>
        </p:grpSpPr>
        <p:sp>
          <p:nvSpPr>
            <p:cNvPr id="232" name="Rounded Rectangle 231"/>
            <p:cNvSpPr/>
            <p:nvPr/>
          </p:nvSpPr>
          <p:spPr bwMode="auto">
            <a:xfrm>
              <a:off x="5895285" y="1718564"/>
              <a:ext cx="643721" cy="630381"/>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5" name="Rounded Rectangle 264"/>
            <p:cNvSpPr/>
            <p:nvPr/>
          </p:nvSpPr>
          <p:spPr bwMode="auto">
            <a:xfrm>
              <a:off x="5883336" y="3059312"/>
              <a:ext cx="662738" cy="706834"/>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7" name="Rounded Rectangle 266"/>
            <p:cNvSpPr/>
            <p:nvPr/>
          </p:nvSpPr>
          <p:spPr bwMode="auto">
            <a:xfrm>
              <a:off x="5872719" y="3803136"/>
              <a:ext cx="701975" cy="785762"/>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8" name="Rounded Rectangle 267"/>
            <p:cNvSpPr/>
            <p:nvPr/>
          </p:nvSpPr>
          <p:spPr bwMode="auto">
            <a:xfrm>
              <a:off x="5916851" y="5347539"/>
              <a:ext cx="657844" cy="617245"/>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grpSp>
      <p:grpSp>
        <p:nvGrpSpPr>
          <p:cNvPr id="269" name="Group 268"/>
          <p:cNvGrpSpPr/>
          <p:nvPr/>
        </p:nvGrpSpPr>
        <p:grpSpPr>
          <a:xfrm>
            <a:off x="1489275" y="2032643"/>
            <a:ext cx="4440617" cy="3804372"/>
            <a:chOff x="1489275" y="2032643"/>
            <a:chExt cx="4440617" cy="3804372"/>
          </a:xfrm>
        </p:grpSpPr>
        <p:cxnSp>
          <p:nvCxnSpPr>
            <p:cNvPr id="270" name="Gekrümmte Verbindung 209"/>
            <p:cNvCxnSpPr>
              <a:cxnSpLocks noChangeShapeType="1"/>
              <a:endCxn id="260" idx="1"/>
            </p:cNvCxnSpPr>
            <p:nvPr/>
          </p:nvCxnSpPr>
          <p:spPr bwMode="auto">
            <a:xfrm flipV="1">
              <a:off x="1528878" y="2032643"/>
              <a:ext cx="4344078" cy="729522"/>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74" name="Gekrümmte Verbindung 215"/>
            <p:cNvCxnSpPr>
              <a:cxnSpLocks noChangeShapeType="1"/>
              <a:stCxn id="13" idx="3"/>
              <a:endCxn id="234" idx="1"/>
            </p:cNvCxnSpPr>
            <p:nvPr/>
          </p:nvCxnSpPr>
          <p:spPr bwMode="auto">
            <a:xfrm>
              <a:off x="1957320" y="3081337"/>
              <a:ext cx="3936723" cy="378541"/>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78" name="Gekrümmte Verbindung 217"/>
            <p:cNvCxnSpPr>
              <a:cxnSpLocks noChangeShapeType="1"/>
              <a:stCxn id="14" idx="3"/>
              <a:endCxn id="1040" idx="1"/>
            </p:cNvCxnSpPr>
            <p:nvPr/>
          </p:nvCxnSpPr>
          <p:spPr bwMode="auto">
            <a:xfrm>
              <a:off x="1489275" y="3420001"/>
              <a:ext cx="4383444" cy="766271"/>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81" name="Gekrümmte Verbindung 219"/>
            <p:cNvCxnSpPr>
              <a:cxnSpLocks noChangeShapeType="1"/>
              <a:stCxn id="175" idx="3"/>
            </p:cNvCxnSpPr>
            <p:nvPr/>
          </p:nvCxnSpPr>
          <p:spPr bwMode="auto">
            <a:xfrm>
              <a:off x="1833601" y="4706163"/>
              <a:ext cx="4096291" cy="1130852"/>
            </a:xfrm>
            <a:prstGeom prst="curvedConnector3">
              <a:avLst>
                <a:gd name="adj1" fmla="val 53464"/>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grpSp>
      <p:sp>
        <p:nvSpPr>
          <p:cNvPr id="115" name="Textfeld 116"/>
          <p:cNvSpPr txBox="1">
            <a:spLocks noChangeArrowheads="1"/>
          </p:cNvSpPr>
          <p:nvPr/>
        </p:nvSpPr>
        <p:spPr bwMode="auto">
          <a:xfrm>
            <a:off x="367911" y="2542184"/>
            <a:ext cx="15894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algn="l" eaLnBrk="1" hangingPunct="1">
              <a:lnSpc>
                <a:spcPts val="2600"/>
              </a:lnSpc>
            </a:pPr>
            <a:r>
              <a:rPr lang="de-DE" altLang="en-US" sz="2000" dirty="0" err="1" smtClean="0">
                <a:latin typeface="Calibri" pitchFamily="34" charset="0"/>
                <a:ea typeface="Calibri" pitchFamily="34" charset="0"/>
                <a:cs typeface="Calibri" pitchFamily="34" charset="0"/>
              </a:rPr>
              <a:t>Hurricane</a:t>
            </a:r>
            <a:r>
              <a:rPr lang="de-DE" altLang="en-US" sz="2000" dirty="0" smtClean="0">
                <a:latin typeface="Calibri" pitchFamily="34" charset="0"/>
                <a:ea typeface="Calibri" pitchFamily="34" charset="0"/>
                <a:cs typeface="Calibri" pitchFamily="34" charset="0"/>
              </a:rPr>
              <a:t>,</a:t>
            </a:r>
          </a:p>
          <a:p>
            <a:pPr algn="l" eaLnBrk="1" hangingPunct="1">
              <a:lnSpc>
                <a:spcPts val="2600"/>
              </a:lnSpc>
            </a:pPr>
            <a:r>
              <a:rPr lang="de-DE" altLang="en-US" sz="2000" dirty="0" err="1">
                <a:latin typeface="Calibri" pitchFamily="34" charset="0"/>
                <a:ea typeface="Calibri" pitchFamily="34" charset="0"/>
                <a:cs typeface="Calibri" pitchFamily="34" charset="0"/>
              </a:rPr>
              <a:t>a</a:t>
            </a:r>
            <a:r>
              <a:rPr lang="de-DE" altLang="en-US" sz="2000" dirty="0" err="1" smtClean="0">
                <a:latin typeface="Calibri" pitchFamily="34" charset="0"/>
                <a:ea typeface="Calibri" pitchFamily="34" charset="0"/>
                <a:cs typeface="Calibri" pitchFamily="34" charset="0"/>
              </a:rPr>
              <a:t>bout</a:t>
            </a:r>
            <a:r>
              <a:rPr lang="de-DE" altLang="en-US" sz="2000" dirty="0" smtClean="0">
                <a:latin typeface="Calibri" pitchFamily="34" charset="0"/>
                <a:ea typeface="Calibri" pitchFamily="34" charset="0"/>
                <a:cs typeface="Calibri" pitchFamily="34" charset="0"/>
              </a:rPr>
              <a:t> Carter,</a:t>
            </a:r>
          </a:p>
          <a:p>
            <a:pPr algn="l" eaLnBrk="1" hangingPunct="1">
              <a:lnSpc>
                <a:spcPts val="2600"/>
              </a:lnSpc>
            </a:pPr>
            <a:r>
              <a:rPr lang="de-DE" altLang="en-US" sz="2000" dirty="0" err="1">
                <a:latin typeface="Calibri" pitchFamily="34" charset="0"/>
                <a:ea typeface="Calibri" pitchFamily="34" charset="0"/>
                <a:cs typeface="Calibri" pitchFamily="34" charset="0"/>
              </a:rPr>
              <a:t>i</a:t>
            </a:r>
            <a:r>
              <a:rPr lang="de-DE" altLang="en-US" sz="2000" dirty="0" err="1" smtClean="0">
                <a:latin typeface="Calibri" pitchFamily="34" charset="0"/>
                <a:ea typeface="Calibri" pitchFamily="34" charset="0"/>
                <a:cs typeface="Calibri" pitchFamily="34" charset="0"/>
              </a:rPr>
              <a:t>s</a:t>
            </a:r>
            <a:r>
              <a:rPr lang="de-DE" altLang="en-US" sz="2000" dirty="0" smtClean="0">
                <a:latin typeface="Calibri" pitchFamily="34" charset="0"/>
                <a:ea typeface="Calibri" pitchFamily="34" charset="0"/>
                <a:cs typeface="Calibri" pitchFamily="34" charset="0"/>
              </a:rPr>
              <a:t> on </a:t>
            </a:r>
            <a:r>
              <a:rPr lang="de-DE" altLang="en-US" sz="2000" dirty="0" err="1" smtClean="0">
                <a:latin typeface="Calibri" pitchFamily="34" charset="0"/>
                <a:ea typeface="Calibri" pitchFamily="34" charset="0"/>
                <a:cs typeface="Calibri" pitchFamily="34" charset="0"/>
              </a:rPr>
              <a:t>Bob‘s</a:t>
            </a:r>
            <a:endParaRPr lang="de-DE" altLang="en-US" sz="2000" dirty="0" smtClean="0">
              <a:latin typeface="Calibri" pitchFamily="34" charset="0"/>
              <a:ea typeface="Calibri" pitchFamily="34" charset="0"/>
              <a:cs typeface="Calibri" pitchFamily="34" charset="0"/>
            </a:endParaRPr>
          </a:p>
          <a:p>
            <a:pPr algn="l" eaLnBrk="1" hangingPunct="1">
              <a:lnSpc>
                <a:spcPts val="2600"/>
              </a:lnSpc>
            </a:pPr>
            <a:r>
              <a:rPr lang="de-DE" altLang="en-US" sz="2000" dirty="0" err="1" smtClean="0">
                <a:latin typeface="Calibri" pitchFamily="34" charset="0"/>
                <a:ea typeface="Calibri" pitchFamily="34" charset="0"/>
                <a:cs typeface="Calibri" pitchFamily="34" charset="0"/>
              </a:rPr>
              <a:t>Desire</a:t>
            </a:r>
            <a:r>
              <a:rPr lang="de-DE" altLang="en-US" sz="2000" dirty="0" smtClean="0">
                <a:latin typeface="Calibri" pitchFamily="34" charset="0"/>
                <a:ea typeface="Calibri" pitchFamily="34" charset="0"/>
                <a:cs typeface="Calibri" pitchFamily="34" charset="0"/>
              </a:rPr>
              <a:t>.</a:t>
            </a:r>
          </a:p>
          <a:p>
            <a:pPr algn="l" eaLnBrk="1" hangingPunct="1">
              <a:lnSpc>
                <a:spcPts val="2600"/>
              </a:lnSpc>
            </a:pPr>
            <a:r>
              <a:rPr lang="de-DE" altLang="en-US" sz="2000" dirty="0" err="1" smtClean="0">
                <a:latin typeface="Calibri" pitchFamily="34" charset="0"/>
                <a:ea typeface="Calibri" pitchFamily="34" charset="0"/>
                <a:cs typeface="Calibri" pitchFamily="34" charset="0"/>
              </a:rPr>
              <a:t>It</a:t>
            </a:r>
            <a:r>
              <a:rPr lang="de-DE" altLang="en-US" sz="2000" dirty="0" smtClean="0">
                <a:latin typeface="Calibri" pitchFamily="34" charset="0"/>
                <a:ea typeface="Calibri" pitchFamily="34" charset="0"/>
                <a:cs typeface="Calibri" pitchFamily="34" charset="0"/>
              </a:rPr>
              <a:t> </a:t>
            </a:r>
            <a:r>
              <a:rPr lang="de-DE" altLang="en-US" sz="2000" dirty="0" err="1" smtClean="0">
                <a:latin typeface="Calibri" pitchFamily="34" charset="0"/>
                <a:ea typeface="Calibri" pitchFamily="34" charset="0"/>
                <a:cs typeface="Calibri" pitchFamily="34" charset="0"/>
              </a:rPr>
              <a:t>is</a:t>
            </a:r>
            <a:r>
              <a:rPr lang="de-DE" altLang="en-US" sz="2000" dirty="0" smtClean="0">
                <a:latin typeface="Calibri" pitchFamily="34" charset="0"/>
                <a:ea typeface="Calibri" pitchFamily="34" charset="0"/>
                <a:cs typeface="Calibri" pitchFamily="34" charset="0"/>
              </a:rPr>
              <a:t> </a:t>
            </a:r>
            <a:r>
              <a:rPr lang="de-DE" altLang="en-US" sz="2000" dirty="0" err="1" smtClean="0">
                <a:latin typeface="Calibri" pitchFamily="34" charset="0"/>
                <a:ea typeface="Calibri" pitchFamily="34" charset="0"/>
                <a:cs typeface="Calibri" pitchFamily="34" charset="0"/>
              </a:rPr>
              <a:t>played</a:t>
            </a:r>
            <a:r>
              <a:rPr lang="de-DE" altLang="en-US" sz="2000" dirty="0" smtClean="0">
                <a:latin typeface="Calibri" pitchFamily="34" charset="0"/>
                <a:ea typeface="Calibri" pitchFamily="34" charset="0"/>
                <a:cs typeface="Calibri" pitchFamily="34" charset="0"/>
              </a:rPr>
              <a:t> in</a:t>
            </a:r>
          </a:p>
          <a:p>
            <a:pPr algn="l" eaLnBrk="1" hangingPunct="1">
              <a:lnSpc>
                <a:spcPts val="2600"/>
              </a:lnSpc>
            </a:pPr>
            <a:r>
              <a:rPr lang="de-DE" altLang="en-US" sz="2000" dirty="0" err="1">
                <a:latin typeface="Calibri" pitchFamily="34" charset="0"/>
                <a:ea typeface="Calibri" pitchFamily="34" charset="0"/>
                <a:cs typeface="Calibri" pitchFamily="34" charset="0"/>
              </a:rPr>
              <a:t>t</a:t>
            </a:r>
            <a:r>
              <a:rPr lang="de-DE" altLang="en-US" sz="2000" dirty="0" err="1" smtClean="0">
                <a:latin typeface="Calibri" pitchFamily="34" charset="0"/>
                <a:ea typeface="Calibri" pitchFamily="34" charset="0"/>
                <a:cs typeface="Calibri" pitchFamily="34" charset="0"/>
              </a:rPr>
              <a:t>he</a:t>
            </a:r>
            <a:r>
              <a:rPr lang="de-DE" altLang="en-US" sz="2000" dirty="0" smtClean="0">
                <a:latin typeface="Calibri" pitchFamily="34" charset="0"/>
                <a:ea typeface="Calibri" pitchFamily="34" charset="0"/>
                <a:cs typeface="Calibri" pitchFamily="34" charset="0"/>
              </a:rPr>
              <a:t> film </a:t>
            </a:r>
            <a:r>
              <a:rPr lang="de-DE" altLang="en-US" sz="2000" dirty="0" err="1" smtClean="0">
                <a:latin typeface="Calibri" pitchFamily="34" charset="0"/>
                <a:ea typeface="Calibri" pitchFamily="34" charset="0"/>
                <a:cs typeface="Calibri" pitchFamily="34" charset="0"/>
              </a:rPr>
              <a:t>with</a:t>
            </a:r>
            <a:endParaRPr lang="de-DE" altLang="en-US" sz="2000" dirty="0" smtClean="0">
              <a:latin typeface="Calibri" pitchFamily="34" charset="0"/>
              <a:ea typeface="Calibri" pitchFamily="34" charset="0"/>
              <a:cs typeface="Calibri" pitchFamily="34" charset="0"/>
            </a:endParaRPr>
          </a:p>
          <a:p>
            <a:pPr algn="l" eaLnBrk="1" hangingPunct="1">
              <a:lnSpc>
                <a:spcPts val="2600"/>
              </a:lnSpc>
            </a:pPr>
            <a:r>
              <a:rPr lang="de-DE" altLang="en-US" sz="2000" dirty="0" smtClean="0">
                <a:latin typeface="Calibri" pitchFamily="34" charset="0"/>
                <a:ea typeface="Calibri" pitchFamily="34" charset="0"/>
                <a:cs typeface="Calibri" pitchFamily="34" charset="0"/>
              </a:rPr>
              <a:t>Washington.</a:t>
            </a:r>
          </a:p>
          <a:p>
            <a:pPr algn="l" eaLnBrk="1" hangingPunct="1">
              <a:lnSpc>
                <a:spcPts val="2600"/>
              </a:lnSpc>
            </a:pPr>
            <a:endParaRPr lang="de-DE" altLang="en-US" sz="2000" dirty="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a:p>
            <a:pPr algn="l" eaLnBrk="1" hangingPunct="1">
              <a:lnSpc>
                <a:spcPts val="2600"/>
              </a:lnSpc>
            </a:pPr>
            <a:endParaRPr lang="de-DE" altLang="en-US" sz="2000" dirty="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p:txBody>
      </p:sp>
      <p:sp>
        <p:nvSpPr>
          <p:cNvPr id="155" name="Rectangle 2"/>
          <p:cNvSpPr txBox="1">
            <a:spLocks noChangeArrowheads="1"/>
          </p:cNvSpPr>
          <p:nvPr/>
        </p:nvSpPr>
        <p:spPr bwMode="auto">
          <a:xfrm>
            <a:off x="7203537" y="380892"/>
            <a:ext cx="1920652" cy="765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r>
              <a:rPr lang="de-DE" sz="3200" kern="0" dirty="0" smtClean="0"/>
              <a:t>(NERD)</a:t>
            </a:r>
            <a:endParaRPr lang="en-US" sz="3200" kern="0" dirty="0"/>
          </a:p>
        </p:txBody>
      </p:sp>
      <p:sp>
        <p:nvSpPr>
          <p:cNvPr id="2" name="TextBox 1"/>
          <p:cNvSpPr txBox="1"/>
          <p:nvPr/>
        </p:nvSpPr>
        <p:spPr>
          <a:xfrm>
            <a:off x="2613548" y="3440517"/>
            <a:ext cx="3012363" cy="1446550"/>
          </a:xfrm>
          <a:prstGeom prst="rect">
            <a:avLst/>
          </a:prstGeom>
          <a:solidFill>
            <a:srgbClr val="00FFCC"/>
          </a:solidFill>
        </p:spPr>
        <p:txBody>
          <a:bodyPr wrap="none" rtlCol="0">
            <a:spAutoFit/>
          </a:bodyPr>
          <a:lstStyle/>
          <a:p>
            <a:pPr marL="0"/>
            <a:r>
              <a:rPr lang="de-DE" dirty="0" err="1" smtClean="0">
                <a:latin typeface="+mj-lt"/>
              </a:rPr>
              <a:t>contextual</a:t>
            </a:r>
            <a:r>
              <a:rPr lang="de-DE" dirty="0" smtClean="0">
                <a:latin typeface="+mj-lt"/>
              </a:rPr>
              <a:t> </a:t>
            </a:r>
            <a:r>
              <a:rPr lang="de-DE" dirty="0" err="1" smtClean="0">
                <a:solidFill>
                  <a:srgbClr val="3333CC"/>
                </a:solidFill>
                <a:latin typeface="+mj-lt"/>
              </a:rPr>
              <a:t>similarity</a:t>
            </a:r>
            <a:r>
              <a:rPr lang="de-DE" dirty="0" smtClean="0">
                <a:solidFill>
                  <a:srgbClr val="3333CC"/>
                </a:solidFill>
                <a:latin typeface="+mj-lt"/>
              </a:rPr>
              <a:t>:</a:t>
            </a:r>
          </a:p>
          <a:p>
            <a:pPr marL="0"/>
            <a:r>
              <a:rPr lang="de-DE" dirty="0" err="1" smtClean="0">
                <a:latin typeface="+mj-lt"/>
              </a:rPr>
              <a:t>mention</a:t>
            </a:r>
            <a:r>
              <a:rPr lang="de-DE" dirty="0" smtClean="0">
                <a:latin typeface="+mj-lt"/>
              </a:rPr>
              <a:t> vs. </a:t>
            </a:r>
            <a:r>
              <a:rPr lang="de-DE" dirty="0" err="1" smtClean="0">
                <a:latin typeface="+mj-lt"/>
              </a:rPr>
              <a:t>entity</a:t>
            </a:r>
            <a:endParaRPr lang="de-DE" dirty="0" smtClean="0">
              <a:latin typeface="+mj-lt"/>
            </a:endParaRPr>
          </a:p>
          <a:p>
            <a:pPr marL="0"/>
            <a:r>
              <a:rPr lang="de-DE" dirty="0" smtClean="0">
                <a:latin typeface="+mj-lt"/>
              </a:rPr>
              <a:t>(</a:t>
            </a:r>
            <a:r>
              <a:rPr lang="de-DE" dirty="0" err="1" smtClean="0">
                <a:latin typeface="+mj-lt"/>
              </a:rPr>
              <a:t>bag-of-words</a:t>
            </a:r>
            <a:r>
              <a:rPr lang="de-DE" dirty="0" smtClean="0">
                <a:latin typeface="+mj-lt"/>
              </a:rPr>
              <a:t>, </a:t>
            </a:r>
          </a:p>
          <a:p>
            <a:pPr marL="0"/>
            <a:r>
              <a:rPr lang="de-DE" dirty="0" err="1">
                <a:latin typeface="+mj-lt"/>
              </a:rPr>
              <a:t>l</a:t>
            </a:r>
            <a:r>
              <a:rPr lang="de-DE" dirty="0" err="1" smtClean="0">
                <a:latin typeface="+mj-lt"/>
              </a:rPr>
              <a:t>anguage</a:t>
            </a:r>
            <a:r>
              <a:rPr lang="de-DE" dirty="0" smtClean="0">
                <a:latin typeface="+mj-lt"/>
              </a:rPr>
              <a:t> </a:t>
            </a:r>
            <a:r>
              <a:rPr lang="de-DE" dirty="0" err="1" smtClean="0">
                <a:latin typeface="+mj-lt"/>
              </a:rPr>
              <a:t>model</a:t>
            </a:r>
            <a:r>
              <a:rPr lang="de-DE" dirty="0" smtClean="0">
                <a:latin typeface="+mj-lt"/>
              </a:rPr>
              <a:t>)</a:t>
            </a:r>
            <a:endParaRPr lang="en-US" dirty="0" err="1" smtClean="0">
              <a:latin typeface="+mj-lt"/>
            </a:endParaRPr>
          </a:p>
        </p:txBody>
      </p:sp>
      <p:grpSp>
        <p:nvGrpSpPr>
          <p:cNvPr id="3" name="Group 2"/>
          <p:cNvGrpSpPr/>
          <p:nvPr/>
        </p:nvGrpSpPr>
        <p:grpSpPr>
          <a:xfrm>
            <a:off x="6796433" y="925086"/>
            <a:ext cx="451600" cy="5822035"/>
            <a:chOff x="6796433" y="925086"/>
            <a:chExt cx="451600" cy="5822035"/>
          </a:xfrm>
        </p:grpSpPr>
        <p:grpSp>
          <p:nvGrpSpPr>
            <p:cNvPr id="162" name="Group 913"/>
            <p:cNvGrpSpPr/>
            <p:nvPr/>
          </p:nvGrpSpPr>
          <p:grpSpPr bwMode="auto">
            <a:xfrm>
              <a:off x="6821118" y="1667104"/>
              <a:ext cx="426915" cy="635865"/>
              <a:chOff x="838200" y="1371600"/>
              <a:chExt cx="381000" cy="533400"/>
            </a:xfrm>
            <a:solidFill>
              <a:srgbClr val="008000"/>
            </a:solidFill>
          </p:grpSpPr>
          <p:sp>
            <p:nvSpPr>
              <p:cNvPr id="296"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8"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9"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0"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1"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2"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3"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4"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5"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63" name="Group 913"/>
            <p:cNvGrpSpPr/>
            <p:nvPr/>
          </p:nvGrpSpPr>
          <p:grpSpPr bwMode="auto">
            <a:xfrm>
              <a:off x="6821118" y="2423447"/>
              <a:ext cx="426915" cy="635865"/>
              <a:chOff x="838200" y="1371600"/>
              <a:chExt cx="381000" cy="533400"/>
            </a:xfrm>
            <a:solidFill>
              <a:srgbClr val="008000"/>
            </a:solidFill>
          </p:grpSpPr>
          <p:sp>
            <p:nvSpPr>
              <p:cNvPr id="285"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8"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9"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0"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1"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2"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3"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4"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5"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64" name="Group 913"/>
            <p:cNvGrpSpPr/>
            <p:nvPr/>
          </p:nvGrpSpPr>
          <p:grpSpPr bwMode="auto">
            <a:xfrm>
              <a:off x="6796433" y="3149509"/>
              <a:ext cx="426915" cy="635865"/>
              <a:chOff x="838200" y="1371600"/>
              <a:chExt cx="381000" cy="533400"/>
            </a:xfrm>
            <a:solidFill>
              <a:srgbClr val="008000"/>
            </a:solidFill>
          </p:grpSpPr>
          <p:sp>
            <p:nvSpPr>
              <p:cNvPr id="264"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1"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3"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5"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7"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9"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0"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66" name="Group 913"/>
            <p:cNvGrpSpPr/>
            <p:nvPr/>
          </p:nvGrpSpPr>
          <p:grpSpPr bwMode="auto">
            <a:xfrm>
              <a:off x="6821118" y="3902694"/>
              <a:ext cx="426915" cy="635865"/>
              <a:chOff x="838200" y="1371600"/>
              <a:chExt cx="381000" cy="533400"/>
            </a:xfrm>
            <a:solidFill>
              <a:srgbClr val="008000"/>
            </a:solidFill>
          </p:grpSpPr>
          <p:sp>
            <p:nvSpPr>
              <p:cNvPr id="237"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8"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9"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0"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4"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5"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6"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0"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1"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2"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67" name="Group 913"/>
            <p:cNvGrpSpPr/>
            <p:nvPr/>
          </p:nvGrpSpPr>
          <p:grpSpPr bwMode="auto">
            <a:xfrm>
              <a:off x="6821118" y="4635724"/>
              <a:ext cx="426915" cy="635865"/>
              <a:chOff x="838200" y="1371600"/>
              <a:chExt cx="381000" cy="533400"/>
            </a:xfrm>
            <a:solidFill>
              <a:srgbClr val="008000"/>
            </a:solidFill>
          </p:grpSpPr>
          <p:sp>
            <p:nvSpPr>
              <p:cNvPr id="225"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2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3"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5"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6"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70" name="Group 913"/>
            <p:cNvGrpSpPr/>
            <p:nvPr/>
          </p:nvGrpSpPr>
          <p:grpSpPr bwMode="auto">
            <a:xfrm>
              <a:off x="6804549" y="925086"/>
              <a:ext cx="426915" cy="635865"/>
              <a:chOff x="838200" y="1371600"/>
              <a:chExt cx="381000" cy="533400"/>
            </a:xfrm>
            <a:solidFill>
              <a:srgbClr val="008000"/>
            </a:solidFill>
          </p:grpSpPr>
          <p:sp>
            <p:nvSpPr>
              <p:cNvPr id="195"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316" name="Group 913"/>
            <p:cNvGrpSpPr/>
            <p:nvPr/>
          </p:nvGrpSpPr>
          <p:grpSpPr bwMode="auto">
            <a:xfrm>
              <a:off x="6821118" y="5347539"/>
              <a:ext cx="426915" cy="635865"/>
              <a:chOff x="838200" y="1371600"/>
              <a:chExt cx="381000" cy="533400"/>
            </a:xfrm>
            <a:solidFill>
              <a:srgbClr val="008000"/>
            </a:solidFill>
          </p:grpSpPr>
          <p:sp>
            <p:nvSpPr>
              <p:cNvPr id="317"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8"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9"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0"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1"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2"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3"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4"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5"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6"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327" name="Group 913"/>
            <p:cNvGrpSpPr/>
            <p:nvPr/>
          </p:nvGrpSpPr>
          <p:grpSpPr bwMode="auto">
            <a:xfrm>
              <a:off x="6821118" y="6111256"/>
              <a:ext cx="426915" cy="635865"/>
              <a:chOff x="838200" y="1371600"/>
              <a:chExt cx="381000" cy="533400"/>
            </a:xfrm>
            <a:solidFill>
              <a:srgbClr val="008000"/>
            </a:solidFill>
          </p:grpSpPr>
          <p:sp>
            <p:nvSpPr>
              <p:cNvPr id="328"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29"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0"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1"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2"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3"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4"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5"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6"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7"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338" name="TextBox 337"/>
          <p:cNvSpPr txBox="1"/>
          <p:nvPr/>
        </p:nvSpPr>
        <p:spPr>
          <a:xfrm>
            <a:off x="213147" y="5379158"/>
            <a:ext cx="2871299" cy="769441"/>
          </a:xfrm>
          <a:prstGeom prst="rect">
            <a:avLst/>
          </a:prstGeom>
          <a:solidFill>
            <a:srgbClr val="00FFCC"/>
          </a:solidFill>
        </p:spPr>
        <p:txBody>
          <a:bodyPr wrap="none" rtlCol="0">
            <a:spAutoFit/>
          </a:bodyPr>
          <a:lstStyle/>
          <a:p>
            <a:pPr marL="0"/>
            <a:r>
              <a:rPr lang="de-DE" dirty="0" err="1">
                <a:latin typeface="+mj-lt"/>
              </a:rPr>
              <a:t>p</a:t>
            </a:r>
            <a:r>
              <a:rPr lang="de-DE" dirty="0" err="1" smtClean="0">
                <a:latin typeface="+mj-lt"/>
              </a:rPr>
              <a:t>rior</a:t>
            </a:r>
            <a:r>
              <a:rPr lang="de-DE" dirty="0" smtClean="0">
                <a:latin typeface="+mj-lt"/>
              </a:rPr>
              <a:t> </a:t>
            </a:r>
            <a:r>
              <a:rPr lang="de-DE" dirty="0" err="1" smtClean="0">
                <a:solidFill>
                  <a:srgbClr val="3333CC"/>
                </a:solidFill>
                <a:latin typeface="+mj-lt"/>
              </a:rPr>
              <a:t>popularity</a:t>
            </a:r>
            <a:endParaRPr lang="de-DE" dirty="0" smtClean="0">
              <a:solidFill>
                <a:srgbClr val="3333CC"/>
              </a:solidFill>
              <a:latin typeface="+mj-lt"/>
            </a:endParaRPr>
          </a:p>
          <a:p>
            <a:pPr marL="0"/>
            <a:r>
              <a:rPr lang="de-DE" dirty="0" err="1">
                <a:latin typeface="+mj-lt"/>
              </a:rPr>
              <a:t>o</a:t>
            </a:r>
            <a:r>
              <a:rPr lang="de-DE" dirty="0" err="1" smtClean="0">
                <a:latin typeface="+mj-lt"/>
              </a:rPr>
              <a:t>f</a:t>
            </a:r>
            <a:r>
              <a:rPr lang="de-DE" dirty="0" smtClean="0">
                <a:latin typeface="+mj-lt"/>
              </a:rPr>
              <a:t> name-</a:t>
            </a:r>
            <a:r>
              <a:rPr lang="de-DE" dirty="0" err="1" smtClean="0">
                <a:latin typeface="+mj-lt"/>
              </a:rPr>
              <a:t>entity</a:t>
            </a:r>
            <a:r>
              <a:rPr lang="de-DE" dirty="0">
                <a:latin typeface="+mj-lt"/>
              </a:rPr>
              <a:t> </a:t>
            </a:r>
            <a:r>
              <a:rPr lang="de-DE" dirty="0" err="1" smtClean="0">
                <a:latin typeface="+mj-lt"/>
              </a:rPr>
              <a:t>pairs</a:t>
            </a:r>
            <a:endParaRPr lang="de-DE" dirty="0" smtClean="0">
              <a:latin typeface="+mj-lt"/>
            </a:endParaRPr>
          </a:p>
        </p:txBody>
      </p:sp>
      <p:sp>
        <p:nvSpPr>
          <p:cNvPr id="339" name="Rounded Rectangle 6"/>
          <p:cNvSpPr>
            <a:spLocks noChangeArrowheads="1"/>
          </p:cNvSpPr>
          <p:nvPr/>
        </p:nvSpPr>
        <p:spPr bwMode="auto">
          <a:xfrm>
            <a:off x="120758" y="3914583"/>
            <a:ext cx="1859147" cy="1013544"/>
          </a:xfrm>
          <a:prstGeom prst="roundRect">
            <a:avLst>
              <a:gd name="adj" fmla="val 16667"/>
            </a:avLst>
          </a:prstGeom>
          <a:solidFill>
            <a:srgbClr val="99FFCC">
              <a:alpha val="45882"/>
            </a:srgbClr>
          </a:solidFill>
          <a:ln w="28575" algn="ctr">
            <a:solidFill>
              <a:srgbClr val="0033CC"/>
            </a:solidFill>
            <a:round/>
            <a:headEnd/>
            <a:tailEnd/>
          </a:ln>
        </p:spPr>
        <p:txBody>
          <a:bodyPr/>
          <a:lstStyle/>
          <a:p>
            <a:endParaRPr lang="en-US"/>
          </a:p>
        </p:txBody>
      </p:sp>
    </p:spTree>
    <p:extLst>
      <p:ext uri="{BB962C8B-B14F-4D97-AF65-F5344CB8AC3E}">
        <p14:creationId xmlns:p14="http://schemas.microsoft.com/office/powerpoint/2010/main" val="366212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2"/>
                                        </p:tgtEl>
                                        <p:attrNameLst>
                                          <p:attrName>style.visibility</p:attrName>
                                        </p:attrNameLst>
                                      </p:cBhvr>
                                      <p:to>
                                        <p:strVal val="visible"/>
                                      </p:to>
                                    </p:set>
                                    <p:animEffect transition="in" filter="wipe(left)">
                                      <p:cBhvr>
                                        <p:cTn id="15" dur="500"/>
                                        <p:tgtEl>
                                          <p:spTgt spid="2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9"/>
                                        </p:tgtEl>
                                        <p:attrNameLst>
                                          <p:attrName>style.visibility</p:attrName>
                                        </p:attrNameLst>
                                      </p:cBhvr>
                                      <p:to>
                                        <p:strVal val="visible"/>
                                      </p:to>
                                    </p:set>
                                    <p:animEffect transition="in" filter="wipe(left)">
                                      <p:cBhvr>
                                        <p:cTn id="20" dur="500"/>
                                        <p:tgtEl>
                                          <p:spTgt spid="269"/>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4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 grpId="0" animBg="1"/>
      <p:bldP spid="3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ded Corner 670"/>
          <p:cNvSpPr/>
          <p:nvPr/>
        </p:nvSpPr>
        <p:spPr bwMode="auto">
          <a:xfrm>
            <a:off x="274981" y="2542184"/>
            <a:ext cx="2170248" cy="2447925"/>
          </a:xfrm>
          <a:prstGeom prst="foldedCorner">
            <a:avLst/>
          </a:prstGeom>
          <a:solidFill>
            <a:srgbClr val="CCFF66"/>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dirty="0">
              <a:solidFill>
                <a:srgbClr val="FFFFFF"/>
              </a:solidFill>
              <a:latin typeface="Arial"/>
            </a:endParaRPr>
          </a:p>
        </p:txBody>
      </p:sp>
      <p:sp>
        <p:nvSpPr>
          <p:cNvPr id="747522" name="Rectangle 2"/>
          <p:cNvSpPr>
            <a:spLocks noGrp="1" noChangeArrowheads="1"/>
          </p:cNvSpPr>
          <p:nvPr>
            <p:ph type="title"/>
          </p:nvPr>
        </p:nvSpPr>
        <p:spPr>
          <a:xfrm>
            <a:off x="-972616" y="0"/>
            <a:ext cx="10943931" cy="569913"/>
          </a:xfrm>
        </p:spPr>
        <p:txBody>
          <a:bodyPr/>
          <a:lstStyle/>
          <a:p>
            <a:r>
              <a:rPr lang="de-DE" sz="3200" dirty="0" err="1" smtClean="0"/>
              <a:t>Named</a:t>
            </a:r>
            <a:r>
              <a:rPr lang="de-DE" sz="3200" dirty="0" smtClean="0"/>
              <a:t> </a:t>
            </a:r>
            <a:r>
              <a:rPr lang="de-DE" sz="3200" dirty="0" err="1" smtClean="0"/>
              <a:t>Entity</a:t>
            </a:r>
            <a:r>
              <a:rPr lang="de-DE" sz="3200" dirty="0" smtClean="0"/>
              <a:t> Recognition &amp; </a:t>
            </a:r>
            <a:r>
              <a:rPr lang="de-DE" sz="3200" dirty="0" err="1" smtClean="0"/>
              <a:t>Disambiguation</a:t>
            </a:r>
            <a:endParaRPr lang="en-US" sz="3200" dirty="0"/>
          </a:p>
        </p:txBody>
      </p:sp>
      <p:grpSp>
        <p:nvGrpSpPr>
          <p:cNvPr id="15" name="Gruppieren 14"/>
          <p:cNvGrpSpPr>
            <a:grpSpLocks/>
          </p:cNvGrpSpPr>
          <p:nvPr/>
        </p:nvGrpSpPr>
        <p:grpSpPr bwMode="auto">
          <a:xfrm>
            <a:off x="188523" y="1005550"/>
            <a:ext cx="2411413" cy="1008062"/>
            <a:chOff x="1020100" y="4412860"/>
            <a:chExt cx="3468264" cy="1544363"/>
          </a:xfrm>
        </p:grpSpPr>
        <p:grpSp>
          <p:nvGrpSpPr>
            <p:cNvPr id="16" name="Group 669"/>
            <p:cNvGrpSpPr>
              <a:grpSpLocks/>
            </p:cNvGrpSpPr>
            <p:nvPr/>
          </p:nvGrpSpPr>
          <p:grpSpPr bwMode="auto">
            <a:xfrm>
              <a:off x="1020100" y="4412860"/>
              <a:ext cx="621977" cy="751852"/>
              <a:chOff x="838200" y="1371600"/>
              <a:chExt cx="381000" cy="533400"/>
            </a:xfrm>
            <a:solidFill>
              <a:srgbClr val="CCFF66"/>
            </a:solidFill>
          </p:grpSpPr>
          <p:sp>
            <p:nvSpPr>
              <p:cNvPr id="10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10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7" name="Group 669"/>
            <p:cNvGrpSpPr>
              <a:grpSpLocks/>
            </p:cNvGrpSpPr>
            <p:nvPr/>
          </p:nvGrpSpPr>
          <p:grpSpPr bwMode="auto">
            <a:xfrm>
              <a:off x="1366178" y="4577328"/>
              <a:ext cx="621977" cy="751852"/>
              <a:chOff x="838200" y="1371600"/>
              <a:chExt cx="381000" cy="533400"/>
            </a:xfrm>
            <a:solidFill>
              <a:srgbClr val="92D050"/>
            </a:solidFill>
          </p:grpSpPr>
          <p:sp>
            <p:nvSpPr>
              <p:cNvPr id="9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9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8" name="Group 669"/>
            <p:cNvGrpSpPr>
              <a:grpSpLocks/>
            </p:cNvGrpSpPr>
            <p:nvPr/>
          </p:nvGrpSpPr>
          <p:grpSpPr bwMode="auto">
            <a:xfrm>
              <a:off x="1740100" y="4518961"/>
              <a:ext cx="621977" cy="751852"/>
              <a:chOff x="838200" y="1371600"/>
              <a:chExt cx="381000" cy="533400"/>
            </a:xfrm>
            <a:solidFill>
              <a:srgbClr val="92D050"/>
            </a:solidFill>
          </p:grpSpPr>
          <p:sp>
            <p:nvSpPr>
              <p:cNvPr id="8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8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9" name="Group 783"/>
            <p:cNvGrpSpPr/>
            <p:nvPr/>
          </p:nvGrpSpPr>
          <p:grpSpPr bwMode="auto">
            <a:xfrm>
              <a:off x="2063718" y="4740666"/>
              <a:ext cx="647052" cy="721659"/>
              <a:chOff x="838200" y="1371600"/>
              <a:chExt cx="381000" cy="533400"/>
            </a:xfrm>
            <a:solidFill>
              <a:srgbClr val="CCFF66"/>
            </a:solidFill>
          </p:grpSpPr>
          <p:sp>
            <p:nvSpPr>
              <p:cNvPr id="75" name="Folded Corner 784"/>
              <p:cNvSpPr/>
              <p:nvPr/>
            </p:nvSpPr>
            <p:spPr>
              <a:xfrm>
                <a:off x="838200" y="1371600"/>
                <a:ext cx="381000" cy="533400"/>
              </a:xfrm>
              <a:prstGeom prst="foldedCorner">
                <a:avLst/>
              </a:prstGeom>
              <a:solidFill>
                <a:srgbClr val="009900"/>
              </a:solidFill>
              <a:ln w="952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76" name="Straight Connector 78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7" name="Straight Connector 78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8" name="Straight Connector 78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9" name="Straight Connector 78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0" name="Straight Connector 78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1" name="Straight Connector 79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79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 name="Straight Connector 79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 name="Straight Connector 79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20" name="Group 913"/>
            <p:cNvGrpSpPr/>
            <p:nvPr/>
          </p:nvGrpSpPr>
          <p:grpSpPr bwMode="auto">
            <a:xfrm>
              <a:off x="2378521" y="4906060"/>
              <a:ext cx="664497" cy="802706"/>
              <a:chOff x="838200" y="1371600"/>
              <a:chExt cx="381000" cy="533400"/>
            </a:xfrm>
            <a:solidFill>
              <a:srgbClr val="CCFF66"/>
            </a:solidFill>
          </p:grpSpPr>
          <p:sp>
            <p:nvSpPr>
              <p:cNvPr id="6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1" name="Group 913"/>
            <p:cNvGrpSpPr/>
            <p:nvPr/>
          </p:nvGrpSpPr>
          <p:grpSpPr bwMode="auto">
            <a:xfrm>
              <a:off x="2777047" y="4833896"/>
              <a:ext cx="664497" cy="802706"/>
              <a:chOff x="838200" y="1371600"/>
              <a:chExt cx="381000" cy="533400"/>
            </a:xfrm>
            <a:solidFill>
              <a:srgbClr val="CCFF66"/>
            </a:solidFill>
          </p:grpSpPr>
          <p:sp>
            <p:nvSpPr>
              <p:cNvPr id="5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2" name="Group 913"/>
            <p:cNvGrpSpPr/>
            <p:nvPr/>
          </p:nvGrpSpPr>
          <p:grpSpPr bwMode="auto">
            <a:xfrm>
              <a:off x="3053920" y="4796506"/>
              <a:ext cx="664497" cy="802706"/>
              <a:chOff x="838200" y="1371600"/>
              <a:chExt cx="381000" cy="533400"/>
            </a:xfrm>
            <a:solidFill>
              <a:srgbClr val="CCFF66"/>
            </a:solidFill>
          </p:grpSpPr>
          <p:sp>
            <p:nvSpPr>
              <p:cNvPr id="4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3" name="Group 913"/>
            <p:cNvGrpSpPr/>
            <p:nvPr/>
          </p:nvGrpSpPr>
          <p:grpSpPr bwMode="auto">
            <a:xfrm>
              <a:off x="3491619" y="4967680"/>
              <a:ext cx="664497" cy="802706"/>
              <a:chOff x="838200" y="1371600"/>
              <a:chExt cx="381000" cy="533400"/>
            </a:xfrm>
            <a:solidFill>
              <a:srgbClr val="CCFF66"/>
            </a:solidFill>
          </p:grpSpPr>
          <p:sp>
            <p:nvSpPr>
              <p:cNvPr id="35" name="Folded Corner 914"/>
              <p:cNvSpPr/>
              <p:nvPr/>
            </p:nvSpPr>
            <p:spPr>
              <a:xfrm>
                <a:off x="838200" y="1371600"/>
                <a:ext cx="381000" cy="533400"/>
              </a:xfrm>
              <a:prstGeom prst="foldedCorner">
                <a:avLst/>
              </a:prstGeom>
              <a:solidFill>
                <a:srgbClr val="3333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4" name="Group 913"/>
            <p:cNvGrpSpPr/>
            <p:nvPr/>
          </p:nvGrpSpPr>
          <p:grpSpPr bwMode="auto">
            <a:xfrm>
              <a:off x="3823867" y="5154517"/>
              <a:ext cx="664497" cy="802706"/>
              <a:chOff x="838200" y="1371600"/>
              <a:chExt cx="381000" cy="533400"/>
            </a:xfrm>
            <a:solidFill>
              <a:srgbClr val="CCFF66"/>
            </a:solidFill>
          </p:grpSpPr>
          <p:sp>
            <p:nvSpPr>
              <p:cNvPr id="25" name="Folded Corner 914"/>
              <p:cNvSpPr/>
              <p:nvPr/>
            </p:nvSpPr>
            <p:spPr>
              <a:xfrm>
                <a:off x="838200" y="1371600"/>
                <a:ext cx="381000" cy="533400"/>
              </a:xfrm>
              <a:prstGeom prst="foldedCorner">
                <a:avLst/>
              </a:prstGeom>
              <a:solidFill>
                <a:srgbClr val="333399"/>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119" name="Group 118"/>
          <p:cNvGrpSpPr/>
          <p:nvPr/>
        </p:nvGrpSpPr>
        <p:grpSpPr>
          <a:xfrm>
            <a:off x="367911" y="2672165"/>
            <a:ext cx="1589409" cy="2149248"/>
            <a:chOff x="367911" y="2672165"/>
            <a:chExt cx="1589409" cy="2149248"/>
          </a:xfrm>
        </p:grpSpPr>
        <p:grpSp>
          <p:nvGrpSpPr>
            <p:cNvPr id="11" name="Gruppieren 270"/>
            <p:cNvGrpSpPr>
              <a:grpSpLocks/>
            </p:cNvGrpSpPr>
            <p:nvPr/>
          </p:nvGrpSpPr>
          <p:grpSpPr bwMode="auto">
            <a:xfrm>
              <a:off x="367911" y="2672165"/>
              <a:ext cx="1589409" cy="855836"/>
              <a:chOff x="621835" y="2424177"/>
              <a:chExt cx="1586995" cy="857645"/>
            </a:xfrm>
          </p:grpSpPr>
          <p:sp>
            <p:nvSpPr>
              <p:cNvPr id="12" name="Abgerundetes Rechteck 117"/>
              <p:cNvSpPr>
                <a:spLocks noChangeArrowheads="1"/>
              </p:cNvSpPr>
              <p:nvPr/>
            </p:nvSpPr>
            <p:spPr bwMode="auto">
              <a:xfrm>
                <a:off x="621835" y="2424177"/>
                <a:ext cx="1150775" cy="180381"/>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sp>
            <p:nvSpPr>
              <p:cNvPr id="13" name="Abgerundetes Rechteck 118"/>
              <p:cNvSpPr>
                <a:spLocks noChangeArrowheads="1"/>
              </p:cNvSpPr>
              <p:nvPr/>
            </p:nvSpPr>
            <p:spPr bwMode="auto">
              <a:xfrm>
                <a:off x="1353248" y="2726026"/>
                <a:ext cx="855582" cy="216375"/>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sp>
            <p:nvSpPr>
              <p:cNvPr id="14" name="Abgerundetes Rechteck 119"/>
              <p:cNvSpPr>
                <a:spLocks noChangeArrowheads="1"/>
              </p:cNvSpPr>
              <p:nvPr/>
            </p:nvSpPr>
            <p:spPr bwMode="auto">
              <a:xfrm>
                <a:off x="1225007" y="3065365"/>
                <a:ext cx="516489" cy="216457"/>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grpSp>
        <p:sp>
          <p:nvSpPr>
            <p:cNvPr id="175" name="Abgerundetes Rechteck 119"/>
            <p:cNvSpPr>
              <a:spLocks noChangeArrowheads="1"/>
            </p:cNvSpPr>
            <p:nvPr/>
          </p:nvSpPr>
          <p:spPr bwMode="auto">
            <a:xfrm>
              <a:off x="429103" y="4590913"/>
              <a:ext cx="1404498" cy="2305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grpSp>
      <p:sp>
        <p:nvSpPr>
          <p:cNvPr id="147" name="AutoShape 4"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155575" y="-5254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AutoShape 6"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307975" y="-3730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AutoShape 8"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460375" y="-2206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AutoShape 10" descr="data:image/jpeg;base64,/9j/4AAQSkZJRgABAQAAAQABAAD/2wCEAAkGBxQSEhUTExQVFhUXFx0bFxgXGBcaHRocHBgcGBgaGCAdHCggGhslHhgYITEhJSkrLi4uHCAzODMsNygtLisBCgoKDg0OGhAQFywcHyQsLCwsLCwsLCwsLCwsLCwsLCwsLCwsLCwsLCwsLCwsLCwsLCwsLCwsLCwsLCwsLCwsLP/AABEIAP8AxgMBIgACEQEDEQH/xAAbAAACAgMBAAAAAAAAAAAAAAAEBQMGAAECB//EADoQAAECBAQEAwcDBAICAwAAAAECEQADITEEEkFRBSJhcQaBkRMyobHB0fBCUuEUI3LxFWKCwkNTsv/EABkBAAMBAQEAAAAAAAAAAAAAAAABAgMEBf/EAB8RAQEBAQEBAQEAAwEAAAAAAAABEQIhMRIDE0FRBP/aAAwDAQACEQMRAD8AjxKhmcmw0FqUAD7wkQlUxf7Rt5v52gqVLXMZlB6nKxZINsxZnJLtBfs5ct0E51qqakhIZnJ01byiM1LUjApOV1FgSeW5Ny3n8oauEgqWSKFhsBXzJ+sAyC5H6UJqaGtaJDmj66xJiAJpUtasqJZsnU62rq1PpDMp4jiyooqUKUXSnUjdXpQRYvBeARMZU7mNVZSaWpr1f03hdM4enETTLShY5AozDTKTYDZgLPFi8PYdKXQMx5fe7mwOgoIIGY7iy5k4yxLoBzqFgHt8GgyZhENnCUiZlIJoznVXZoZ/0YlpAaqzU9LxXvFuPyoPs1AChPUDYdXEM1V45i0FaiakMAFA2A01cn5QpKzM51qAAPKBraziwcxBiX1NTfpBMmSFZasge6Pg/e/a8TLqa6kJATmCabkj7vtTrBpkrZ9xoOUD/sWqenyiXh0oPnUOUFgGc3yhqmj7bG9YYKnVGZgBSpFA5op3JJawFXAigGwsgGWZilmig2U7XYA9xp845wuIVOWqYrlky00UrKGFb8pBq9uvlBj+JGZ7ocB621owBZ62hFjgtTAgkgPlKnFqlVa6WYUEGkeK41LBOTNMN2ZQTR2uXOlD/uFHiAhhyJch2DG9akVMJDjFoHOsGjdBuEilet/rBIxopR/V36fCF+gsysUF+8xJ3J+blvSNJWSQoDMDQAA5QNyTc9AYXYErbMwSDqWe/wCnbT7wSZhCg6sxpQBRJ7swGm8UDFOHCS8yWvTlSEFxckuHANmB1pE2IxAKmlSjkNCTLC82zKzA6NqN3gaRPyuVCaD0ISLWa+35fSsWhdDMUAmoSHv+2jNqX0rAA+JlKKmYg0Lihrtta9oYYfh7pdIUvYBRroNaRJJxslBDzEEEMRzZr+m9XjvGcZlg5ZC5UtL1K0KINLMCmhr9egBuF4HMIUsOtqBAZRBsamji1Toe0bxXggjDrmYlQ9pdCUZmA/aa1VuREErBzcTNBlT0CUUFKAl05FuCciUqNTXmILBg1HiXjfETIlpRLmzVzFk5kgAjYtmJNX0t0tDNSF+F5qkmaJXJmygKWAXZ3FQ4NaxkaxnFphUZZmEFBIyzMhKdwCeVqClw0ZGiPFrnTkyxlQxI9/Uno40Hp3hRNHM6SVPfVz1OrdohWlZUQpRJJqB6RJPmCXajCzm+0cv61rgjHY0oQCTzfpQLDqrcwVwfiKpryhQJQSSHc1Faf5an6xTsRjVGlXfU6dtIuPhWZkwxIT/cnTAlwKBKWdVb3fZ4J1tIfNxplII/URlSNyRe72a8WjwnwwpQlKyAQBrU6nyFoScP4IZqle2sFshT8ykhsotTrb7XjAyUoqEpFNB8I0OK54jxUwzyjMEypSAVkGpJrl7M3rHn3EuMKnqU9EJ0GwsN9rbw78VYspVNSSXVNJfcABk9gKeUVEoqyhym/n/tniOqEUidmUToGHfb5/CGaZKlJYAPQBN1ECpVagf5d4AwEhOYlypKQWa3qdrO+vWD1YgtlDvYhBY7XOw6t6uSTEi8HiyVAkBKUcoYF8zCiQKqLP23gLGY3KfZ8xJqWZq3A9O0RrmF8iFEGgJBcJAbW5JLvSBsUkILuzgjMq5e5bqxD9YoOMZPZydKACwNmpXfXeFs/HqIKQb3Z6s9O1Y3OkqWUpFl23YFlKOw77ROZCGMtAzc5KSzqU9ACbZRX4DeAizIVVJofO1IYcPkElISgkq93NY9a0Yb/GLjwbwOspC1sH1Xdr8qQ4qdTFklcNl4etVq1NfmXJH40Eh4qqOHqDlS0MG0VU65WDq72iD/AJEgEBC9a/UvftFixU0TS4lpfdTjo13UL3p0gQ8E5iVhISoUSKAG4IGvnDBSJ6VpYJrrzmvSpYaR3K4YtQBMsAaEKCur+cMxgCHcIy7Mx01o77bRDL4ciiyVobUEN6Gmu8PCDezSeWYUqSGYMkjVySwVXqXEQTcA7BLdn1PQkknWnWGKVpIOVSVg2IZ7/qoQ8QTUuXCig/lqX6iAATInSgkMGQcwcEMXFdHNjYw1m4eVMclKlTMpPvZC9ikApYAMOUVPlA6505KXYTABVSSR5Fvz6CzliekJVLMsvQpUWejEVr8YAU4zH+xXkVhpBy0A/uJNa1yLBLVvvGQ4xqELAEySlcyh9ogtRmIU6wHdvQxkaSxProqSCCDRKCTsC1QPPeFipC5hdLEC4cUfzc+UY2UPRlXIZ/PWJ+E4kDMjKFkmii9BV8opzM9Y5Jda0sHDCqYiW9VEJ11PKbagv0j03C8K9kyC3KXGyRSnw9TFb8PyVqmrmqDHRQNn0TtQgPpF3wcrMwYGgfz33pF8woNwcqxdzQjt/MF4zFJlpdamGge5270jcsJQl9E/gijeJeJCZNyqGbIAwehKgDTy16dYpSv+I+ICZOcUGYkpuz18y7wrxVSE2V7yjtS2xLfOJCoqUuYoXYdABtsKPvECsQADNPvKsDoTZhrE9JlSzjZCBUuA27c3QMNTX5jESA7Bmuok3D3UTvUgCloAlTXzKUXAGtXUrQW+FvnpWIIOUu/6upNz9vLWGQ/EYhEsZE1F37/u1UWrtCnEIVMZQzAEOCRdnPL6XjhIcjMMwJbLYKOxq4AOU9bRYuF8Jm4uYxcAAZlVZwLAdIPoL8BwhRVLS55gXNKf9Og1rdiYvXAODy5KhOuWORKUmr/qPUxFPwUvDmWlJBUDUs7k7gX+3eHqcQpJASCH94s53dh6AaRWHBWJxC2dQSCBrbtCoFK6h5hs4Lj7QWrCFZzTF0aidAPuY7M6XKTlTYbVhhHLw/KSUppWukcSZ0pRqoFtg/l2fWBuJIVOTRyg6CnrAuE4JlS2dSSbkA1717+sPAJxWFK1UBDjcWIcFncA9RvC7EYJCS6itwLNd9mvDBGBEoEJW9a5Rd3qWvGhPTMdNWFC9W6U1eAlXmJVKLv5Go7GJpmKQ2bPlO3WJcZw9aVEMVIPunKPR2cGF87gxWK0B0NPR4eE4lcUnKVlQlLLexCQ7NopnoDvQakwxkY+UFeyVJKVBx/cU6VMOUkNYli4sACL0UpwAQq42dzfyLtDhE4gZCcimoTzJNNi7eUTgh9wzBSZssKVllmjoKVMCBXKVioNIyAeE4xUuWUYh5jLJRMQQCxA5SLs4d4yBSkYn3Asakih6a/Dyg7hUpPs5hIB5VZWLbEP3ykP0MJ1G4hhwVK3A0WcotZ2UX0A3jl5vpDeArnTAsS/dCWKho92exIcPHqvh7BSkpJSgJNHLAOWvuabxU8JMRhFy5TBQIS5YnMXYhKdND6Qz8S+KEplDJ7z5snukpBY1019LRvJkOeGXiCcEhMsKYkh22diT5R594hUoYlYAASS4Iv7qQX7F/MxyvxQF4gFIzJYhKlO4Js4b3REfiXiITMyJOZKUpDjUgnNXVya9RD0W6VcTxLAp+Hf5wGmS2Va08jihN2q3y+MblOtWZrn6fxDLj8tkolBqJc9X+WsZ2/7LCX2z1HvLUVX7MBtaOUuFZllr5ur1bzgWdJKSltx66UiyYLg/tlSUZXzEOHDVq53f6bXJtDPDnClT5hJ5QhmtYaDvW0emYaSmSj2UtNhU6jrEOFwSZaghAs1dzvDf+gCElQZ2qXDjpGsmHCnC8PQnmUK3c1q9W+8FIIFvWCDLUoHRLUttHEjBLNWITrSvzhhCZRXQ1OwjSODkpcv2H1MMpUklwhN+nziSWmYgMCw2hmQyMNMBLBk3AJYHqo3A6D1iGXiFS/fzKFgcpqauWclmYfeLDil5qt529BACyCCApt9wYCBy8QkgEJY0ZgW3BPx9I3kF2QW2Sx84jxPDFJDomEJvQPoPJqaCBZkqYEhSF5vKnW1iTDBqOIH3VJSQaNQtv3gbFYNEw5aJfe/kYXyuIIVReZChd0sRo9Kt5QUTMH6UrTob6+ohYCvEeGShedBBIqHrHeKwxWjNlqBUeVG+MHKSpTLQun7fsdoGn4hqa9dRrAWQswZoQSqn6kUPY79/wCIyJpigk5k5UE6k9nDd6xuEFKnSeYgFw9xBicYFolSSAAhRdTkUUTS25MRYiVkWoCtfhBXDeGqnKCUs5UOr0Kj/wDn4xzc/Qs6JsmQiXOCbpSpjmJSLhnsXo3lpCL26ZmGnzyv+5lKchApnWwUN3SpVevSCuLpM3DIOamYukfq1egrFZVhmAo3fWNbRUGCVl5wCW+en0iFKq1qYKUsBi7AfjAbwFMxbF0gdyK+mkKS0jbBApyra5ZmelvvG8fiSuas9QBlqzUJt3hQnGLd8xcWr+bwVg8YQeYqIh3i4co7B8OBmB87BQ8+grF24DwgzC6iQliBlFdEhjpTMP8AyiqcExRmzkIy3ULVsXb0j17wykKkJKQUhyCC4UGNQYfPOGJ4fw5EtKdgNfT5RGsCYsj9I3hli5Yy1LAVeFOBByg0cxRmacGhxW2+8EKWASAOWz/aAJstwK26bwywkgBLqgMJLlkCgYaARGuU93MM5iXpGxKSOpgBQcIOoiJWBTtDtQG3wiKbhsw0hkRrkkWaAlycrqKQCbkfbWHk3BlNYDmJFjAFV4vhpcwOQl/0qH5QwNw/Eqk5RmFTYn4A6GDuO4FSUqKQSLkDXt1ioYtYDpUaXBN+3QxcmpWqZM53SU9UsyvsY44jhhMBIoYr0rjCU5MwLgjmOzUdq0ixSMRnAqD1ELB9VkrnSHZBWDp9ekbhzi8NV6xuFiP1iq8Tw4BJD2BbysYb8FnmVhZs3MoKCVIQQ1Suj11AKh0cxmJkZwS4C/1A6AsHfd3p/EJsQwUoEEAJAbYtXz1jnvnrXA/9UQGFeu0cLmAglRZheB1yy8Q4rmIQneprf8+cPifqorMbJK050+6E5tmZWU/GFk+SUsVXUHbVjUE7OIuC/DsxMnKEkzVhglNc2ZaABS1Wra53itcZSQqWlSSlaJYQsENzIUpJ82Z46CwLK7QSlFM2lvMM/wAxEnDMEqaQhAdSqADXUny+8GKkZEqlqZwasQQ5YDsw+JY2gxRh4Nkn+qlkiiSCQepyf+0ev+EcMqWZkslwlRANai4agqAdI8n4bhVLmywHBUAQQWYvWvkfWPScHiVpxE7+4FJJFHFFMHSKnLCpw8x88FWTuGjMJh2WRtSA8JiQJtubQl6UYww4WBWvN+qJMTMlEEHQGsFSpoIfQW+8axFEKo9IGwCaCAxwjBHYTHWWAI44IaJCmNAwBqhvAHEMG4cXg1aWjgWMAIJstw3wijeIeGJSpVLixoCK2Ohj0LEYdi4tEcvCyZgVLmpB7j4iKlwrHiM7CrSCkg0PL2ix+C5ilDIagWrbWo+sPvEPCsroSXaw+UVDBzFYebmboW1F4vdiPi54iSxoYyO+E4hM5Gb4PaNRIwiwskLTLRLPOtT5qNYAFqG9dbCE/i+T7PFTUuCxD92D/F4sng+R7CcqdNJAloUSClwAWZi9FPTK0eeeJuJGZMWxOaYtSuwckD5+kYXn9eLtyBMRxB6D/feHuA4Qy5C5anTMBIdiyk1UPiL7xSpayC8ereEUifgxLQC8teYLo6UlZ06EK8n3jonP5njOTb6PmcXXhSicEBYJSGBYgpdQClAFkuz03jzPi3EfaKKqH2nMrookkm92NbXNNYunHOMSDMQgTilAOZZRm5ikFgCKsqj/AFjz7FkE5ncqqWe5qR5EkQ5FVZOB4wS0laEKJYoYqGRK1IyhQ5TzFjQs7GtIBXKMteVbAgCoIIOoIIcF2gjgJAQygShRAUl2ergg7g+bP1bifKCMwYgvmTdmNmJ01frDBngPeD2KQQxs5umoqC9O+0W/gSxMXKXm95JzE0coYJzaUcF/UmKBw6cyglWXYFbEDWruCPxxFmwKh7QS1goyulRSHDB8qg9Q5YV0axhWBesCvMpyxUDUixix4XCFBzfuiteHpqVgKZspY/Qxc5aXTSrCkZVcSLSCC8C4ShIMFSZgUKRGUQARpCj/AJFSiaNXl3uzEbw0QveNCUl3YPAHQNKxzHRMRA1gDpUQkXiZdohQYAWTVMW0hdiRXqDeGOPICo7wcpK3Ju0Mlb8RSSkJWHIIuLxSOLSgoFX6gfeH12MerYjCPLUhVRpFN8Q8BCHIKqh69PnFc0qT8DxmQM1w7xkJASkGtHoRdtu0airExafFeMzD+mkvlSOYpupQ66s148tXgpk0zVpBKZbZi9tH9QY9CkELmJKSCMwNdauRXs3nFK8TIMqfOQHQhSswD3SXKQbAgEs/SM/5/T7A4afKKlJUgsoM9KKeihSjVNH1GtG/BpMyWsKQsTUJUAtCFsopuWCS9hdJ2irqDQ28OYBc6alCQebUEAgakPR+mto6KkdP4chWJnpQuWgJCigqWSFVCmzH9TFQcaijm5cvgv8AXe0VhkFIlgBndLgcyipWVgQl2a5sHjJxloBSoCdPzZJTqUlspYrmhmUFM6TnYgmI/C/El4fFBAmKlyVLT7cEslSQoZiQwbVtQ7Vq834cBIlLw8xUtbPYkKBHemn2hgxTzF1IchSS9HL02qdOu8d+NuGIk4qYEEZTzS/8T7vk1j2iFB5UhQBSRcO+l/v20aEaEFL6agg6bEGHiJICEz5RmgIIS5DpsAqoPKKtUVivzMOxLW0MHcLxy5aZiEqyiYnKQXZiQSQHZ+UekAejSMricCShhzJFDd6jtWLzwPHJWhgbUYxTvByfaYdcsoZFHBIuUg5kj9r9Ic4ThypRdNnbdxvGVVD6YCgun0idOISpmIfaI8MpxUg9YydhAaih3EI0lXaN52gUJVoTGvYqJaACAp4kytHMpLR0YAyZaBniaYaQPMUwgBbja0jnhM1jWOcUqF8uaSqm8MljxgpFd47lnITXKoO3paLIkOkPdornF8MEg93ggrzPimGKFmmrRkPfEMrOQXY/xGRrEK7hSQQ2kZ4jw/tJftEkpmIqhTt1Uh+tSOtImlpesFhYbKapNGI6g/SOPi41s2POcXiBMALOr9RAy1O+50ekOfDcuYpSUiWqbKDlaQOVSblKi1y1Dd2a0blmRhcbNE5C1oBdIDUcBSSQSHZ7OIk4Tjly5zqU5UAn+4Cf7akhlM4Y5crdY7d8YuMLiBKIUgrmJyjlmiwPvJ5VWfYpfUaR1xTBJUVTkFa5acoUoFy6kk6sQzNb6QHOw68xL5nVzEKcFVCerVuRvtGlEpNCyhcgjXqLu8MGPFuLf1PslZUhctAQSDRSE+7megIcijPSA0KKVZtXen0MEYbFIH9qZKGVQFXKSHsu9wTaxqD0GEsihBB60byiVGRIUCQQ5qzW3iNiKFv9xFKpBCCNQTTdvpADjgnE/YTErSSGIzANVn+Eem8H8TJmIBY1d3sK0EeS4dCSdqDrXXQQx4TjFSlULCIsOV6bMxaQoqlzGBuKX1Ig3BY9S6BbxSJWJzgQfgVLSosawsPV5kLa8Te3G8ViTmNSTDPDNE4ZqZojl3iAKjDNgCRaoX4nEOSOkD8Qx7UTAQncpMMm8Wq0Q8ODqJ3MZPVyPqx+UD8MVUdoYWzCpoDCzjKhlJZ6wxwy+WsKeJGihCBBjZKQBTWMjWOqADSMhpUTCzQCx2gzE4gIGY1GlPR/lCqbNS9Dpfr2ghU/NLIoSBbtqI4+au3xS+M40zsQtatVNTYco+AiyTcCiaJRTMCVpQyFqypQQOcJVmPvhzu5YMXEUqYWUe5hrgeIKJAUpagRlYEu3QAh/Pzj0WUMcDiUFRRMQlRJLrUSnJqaJpdzT4wRiJmearKMocAJABSzZRlfzp1iCbIMtTykqmS2BWGL1qQSzgWGYbXEHy8KgSfaIQVFRGXK5EvmchZ9ADTW7GAw2ISpKcoyKS7pdiUVDkPUAt2842uaZgE1anmFRCnIqAkZSwDjWvTTVlNSSlRUtC6gEApdbsxKkuMzOXcncbwf08ls2ZaUZmUghObU0OpA1I1F4QQBmAG0SBMEyBKVKLryzE2BSSFB2AcWUxGn6TuI4LaO2kI0mGXvDXCLQo1ABca3hVl2gzCIdTC/SEFnk4YA8pd9Dp/EH4XFNyxWpcxYLBXc7Nfq9IYyMdUBQq1yflCw1qkz6Xhhh5wCSpwwp5tFZkTnFYIw+KrSFhnqcXmc6QPjOIgcoNTCXH8QYMkuToIHE9KXJ5lNBgH+1B1jjFT8xCBYXhdKmsCqOMBMKnO9oeFpwuc4yxmAllUwJF/xzA0lwSTtE3CJ3Msuxt5awgs00tLUdiwPpCTiUwuz3gzEYgEZHZg/esI+IYzMsAXSD8oIYDiKsygAY1GiKvuIyGTzXC4QhYcuDpBdUlo6xDqSCn3r96U7QKjEZgM1xbvHCXk8VficnJNWOr+R5h8DEMuaRYwy8Qh1JVulj5a/GFEeh/Pr9cypPcElSkEIsfeD3aoJe9elKRLh8QtsqQwIZRu+vxA82hZg8cpKcn6XcVsdxDGViEtqpzqKEbAPQ2DiLpmGBmpSC4Cg/Nqb0YEEdxE4yqDlgAWu9KkU00FtBEXD5CZg5QoquqwDbF/zvDNGCVLfPIfOA3MRqCQKtYNCoCmSUEO3YEV7tbtBmGwq11QhRHLYE+++QebH0g3D8PGIz+zC/aJAVlLlSwWf0LnzETy5BRllqnrRNByiWh1MCCwBSr9pLjvpEWqBTpYQSh3VZTOzgs1RW0dYOcpJBSWet4IxfD1ykgqITmoeapDvmLV8rt5t3wWRJWlaZkz2a2cEjkIBLpBqQthdmcihhB2JRLqJL1ZhffteOMPispcimu8D4yYM5CGYUGV931qYz+qyg05jUq6EAs1mhktAKQh/agH9gB+JMce3DX0isf1ZUkaH+aCIv7il5R5t6+cGC1aMLMD0q1zHfvE6DWAeHlMsAKCiqpU9AKOkdSfx4knEe8Ca6Pp1aFaWjVTARlFtYIw1CezQvSxGVJoGc7u9vzWC0KYdXr94RpZmIZP+X0pAvBpyitSgHAv5RDOAUyCpgkOTsNYP4ZxALSopCRLQ6QLOQGDbl6wzF8RmlSxloGLDzFIXyk//AC3ejxYMDw4kZ1FyU0G0J8SlKEhI7+sADprGR3LUwpfWMgDzdM8JWyCcps7a0p6H5RzhpMtlpWcpflVW9WehpWvR9WjiTOJUAQGSC3KxYnM53v0pByG2BGh7xxW+p+kfFZTy3P6T/H1+EIZsusWvGSs6VIDubd7jsHYQhnIAvtHV/wCfrzE/AIlm+kFygzEFwe3+xEYID/CNyauAfz8EdKj7hmJcszfFwRUdLQyRi3q1BQFRKgkZqbmjNa3xreEWQXcvFq8PYITyQXp7rUrp/uJvgdYXGmTMTMlrWSmqSQRVq0fUU84nnYdSS5IzEvQ1D+bg11rvWDJPAVlE1a0EGWkFuYOymJBZmq7AvSEyll66n+YgxK3ervqTWJFSCMtQXDhiNCR9PONSJRWzCp6gCneC14UoBKiDVnB26m7nb9phGFUkoLkV0sfwxyhBUCDapPlBmCwk2ZmMtKjlGZxpUDN1Z7DeN4rEqTNSnKkezNAUvWvMaDMfsIZAF4k0SwITYMGd7kNzbMYf+F8IqYsgqPtFvkLbXc/tqA46wt4bgVYiepkqXqWZy/wvWPU+B8AVKTzlPusMrv2J1/mJ6pSeqZxPB5FKQCCEWIdypg5BN626AQjwGHWZzlVEhw1QXGvRidqw78YypkuYpCKqI5QxKm1CWt3+9BZKVSpKSpRJWEhyCAlILk3rs+/nABSlhCXGwbepLQGjHlSi1nA8tWjhSzMP/jb/ABdtYGwqRmb9IY99PvAYTiU9QWUvUmvnX5Q+8IyQtRze6S/nr8oTT8K8xSqliCT/AJVPwaLX4RwmUObRVvhcrLi8WJUtQFVBBIHYU+MUzFzlsFKBHKmjv8fy0Hce4uJc4O1RboB9YW4mdnWpTDKKijX/ADygkVU0tTpcPGRAqaQkBu420jUGBT+NYfKrOn3TTtR/zr3gXDkimgqOx/DDniU0zUraW6QnmLtlUAWIL3uG17wjTJWlAUQQglgr6fAxxdxn19STYV4zA1zCj3Gh+xhkVPGM4LiFx1ebsSq+LSxbaOZEyog/iOEN+rgmFb1j0OO/1Fw6w6qAE9otfhTiAlzQ9BQ286RR8PPo0OuH4kgN+fzrB0p6hiPEwxCVyAk5FEBRSH5QXNtHaEPEUSFLCUqLJSA4SCVlIOZRrr3NITYOcpIGUt/pn+JguTQumhFX+0QZtwLByypOcLUhxyh+b/PQDcPFp4hweRl/qDJQiSCSUlZcvcggvpa3rFKUsNmSACS5FgD0H1iWbj1skZ1ZUcoGjEEO27EwBcJfFFLkGVh5cuSgkpQkBibuWblApAmBw8uUUqWFKmKVcgsT12FXgHg2PVNUhCSwSOam40N++8XvhMlIAzAE3D9YXwxHBpEpKRkSBc0ADklz94On4sJBLGgjqWzuwhF4t4smWJaM4TnWApQ94AvUBvUmwcxJqrPxq8SuYuWgJyuUrXmbUEJNWVQmjaRX+K4t1ZU2Swcs5OrtrXSHPGvEEsSU4XDlL0ClCoY3FWc3J+OsVvEFIXQuE22cVJ+YaKRTGU4LPYOT+awPhgSMxN617/h9Y4xKyUkAgEkZj1NQB2cR1ilMn2fQDqfxoCFzGJGUu7ufT7CHsriCUJCUiyfjFRXjCltGLRNgJgdS1mg3PzeKzwSg8bjBMnhSnygh/q/k5h9LWkSwpyAA41oKMfKKnMDZgtLLJBTRxVvpDriE72UkJJq1/v0vFWCN4nEjIFg3Vby6RkIJmI9ogJJylJttStusbipC03Tw5MyWtRmJSoPlzVCgGIBATcu+rkG0KZkmYJQlqJSjODX3QVUOatGZwG1PnYD4ld2lIJpkoeUPSmpG711jMJiSpTqCFZiVKcHUseliaxw+VpeYquKwRQl3dlFPQjQjvECZjRZZoSkcmdaK5h+kvRg2vrCXE4DPWX1eovsNtqxn1Gd4z4BnSwoEHX8eEeM4apJcVT8u8ORms0EyA52LaxX8+uuQqqZJhtwuxfy61gjiHDwC4IsXa3lA+BI+Edk6/U04seETQF+v8QfKTQdfh3gCQHZr0AG9HYbw1RhFpIBTVnY+n1iaqNFERKDPB09OUM+tKdaQLMllVIWmN8PTRLJUbfWHuA4spcxwqg0FoqOJnCWklTtsPgBAuG4xlDin/Vx8TBeonXpPH/FYkS6KGY/lOseY8Y8QKxC82YsEgV1NWp52hdxHiMyebNuz+kCSuWrOXiL0m3TbCTMgc1VfV+38xPgiR77vdqa1r/MQ4EFTlQJOgsBsPp/qGuFwYAAUCS1XGp1MVACRiuZ7soFhYVHr2gvDYl8yleX0gfiEoSlGjKZySAwAZvUt6QNiVgJSAeYv6G5+MMJOMYo5gE3Ki/rEsgGcqXKb+2osVNfKCW/nrAE2YRMYB1Atv0LDWoi0TFpkShLCmOXlrVyHJ8vtGsvieQM1pk4S00CBlc1LJu/pSF/iXiCVLLPlsD6OfIg94i4ViuebMDuElgdQfe7m0KMRUZipxXvcse0XJ6rXJJTV6E0jIExc3M2WwDdYyKJYUuHI9KwbhcczAvVW/wCPECsKooK2UGPM7sElgLa11IgYAKubW03sPWPK+L05VNatQH6+R+sCDEp5gkNmDEuDUEObXjeCUuYAgS1qLXAeg/U9vWJcXgFIHtQkhClGhyghVSoAO+XanTSHd+q1HLlDMCGYHXXvHU+dlqE8r0NHdrdBWsYljQdhZJZqPZ6axBi5MwsiXUFQKhS4oCfUw4L8AYmbzHNUm+jhnERTpCU1AYnaw3/Oscz3DEgijk0bo3xp09IZk8q1cM0OdWVkd4PFy0AKJ90FiHoTZzpfvB3D8SfbFQeZmcLCiQoAGgSCGcBgR0is4eRmpZ6iCMOuYl0AqG7eWvkIuf0qtW+akKUTmpudoFxvEkpSyD5wi4hi1nKFKDAO27voKesLlznN/N4V6O9GmJT7R86jbXQfeIZGCzk5VA6/63PaFuLxLKIFuscBQGrUBs4LtQtUGu0H1Omq8Otike6Klr/L8rEeHQVkAJyixN318v8AUcJWUkIIPNRKkqZJ5mqMpILvdu0MFS1y+cDlBGYkhXXmpTY31pFYDfD4cJRldNaFinzB66WuDHEyaA92GoGmjVrt3eADxWX/APUEKaozHU5q9A/xFGDQsVxhSlMws2nnF/rBpiJ6FBZJqf0u5AcVJ3FdLsIk4RISv3wSpRAABAATX3ulPP4wkTNGYuAEnbtTuYdYVf8ATy2TRcwMVVZLpfu9vKCXSiThaxMxBWtLJqkZbIVUAOL0DVgHj84mZlNw6c2536aVhhhMZLw8ohSkkqDhIIUH0LjWxel+sVObiVTZoIuT87v0jbj/AKE6ZimCRQpBr8W6iIUzEpTfNegcM41+3SGOLSkIWEioVQ6lhUj1rC0YBZAUxCT7rvWz1tqKxX7gBVNoyG8qUpQAkpVQAKUhKnUb1bu3pGRl/loWjA8SmTTMzkFKjmmZyAMoY5XJDEswL6Q4mYRK5Esy5KVVVkChz5UgVR+5IKnvVj3irScQc6VEBRLXCa2AZ6BVKHrFk4FiytRWsqzIYIDhgCEpoLBRpWObm6fNCYviKsvs1pWmWBRJBDVzVoH27CN4nFrWUIUeQpCgS2WxBFRQvmTVh84IE95sxC1koeYHsCxBAKQCzk6WJJgHCyzlVLGVKwS7lRuapsf0gV+8FNrAqAJWtJNRlAIqTQAl9AIJxc9K0lWWpLhVybsC3rS0CIwRVKVOQGShjlJB5QrK5DMTSCP6lKSkhLoJdy13KQwFqiFFyqvilLzFIDuGY6gsrXs4NrmE5msSAG6f7i48a4dmdQJBzZadUkpHbR9K0MIcbw9IZIScy0hSS4oQVJmDf3g19HgxHXPoFE/q0HSZ9AXsdfmfSF6sEfZiYCMubKRVwQx+RFuscyVF8uth6wvylPjMQ6izdI1h0BebMpmYkgZqVJat6NsXuIbYrw5MKuRmbmJNhTo9lCjRLiOFHDoFZcxBzD2icwVnZIKagFtRp10N/k8LZMjNMQ2ZT1GZJRZ6FiaEV+8FzeElZBCQSgMtCakCrEVDmwYHvrBAnlisFkywm37iLMbjU9B1iPFTwsqmWK1Fsrgg0JuaipYP+n1cBacI2bmICWKnSQpqnKlJJzB9SDba/OC4l7AkylKFAK2NXJUCK7NSj1BrB00+15FEKYUIzApa92HXW+sR/wDES5oVkWcyUk1TQsHb3qPQdztDBVP4kVKOUZQS+V8wF6JJDhNbdIzCE5hvp/EEcR4YlCkCWv2mZAU+UpZ1NlL61FnERYYOrLd3f5ltjcQUjPAyXNiGJD2rQMXB/PiTikrNUKzBJL7FR2+Xl2jWJn5kSly0ezQAxUogh0XVlDknWuscKVMnLSmWWysAPde4CixPM3yaKkBOJJJIuTQX3uImwcnK5F7D5O+7vDTiMlMkIyn+4kl1VdNgG63F9oDxEwZiScoCWTcuxfQXIgttDJqyXGUslJtYH9x30HxjUoulKJk1QTXITnyZhpamocAtGScKt1IdQVkC0gEMUFIURehysfJtob8NCpiQJ1QlKQkAJNDmAJBLEAtRwa94DhdIWRKaWZil59FAIygEFhqXZyQ/rGQ+l4ZWGGTLLJvmS7kKdgX/AMXYRkAf/9k="/>
          <p:cNvSpPr>
            <a:spLocks noChangeAspect="1" noChangeArrowheads="1"/>
          </p:cNvSpPr>
          <p:nvPr/>
        </p:nvSpPr>
        <p:spPr bwMode="auto">
          <a:xfrm>
            <a:off x="155575" y="-2560638"/>
            <a:ext cx="413385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AutoShape 20" descr="data:image/jpeg;base64,/9j/4AAQSkZJRgABAQAAAQABAAD/2wCEAAkGBxQSEhUUExQWFRUUFxcYGBgYGRccFxgYGBcYGBcXGBcYHCggGhwlHRkYJDEhJSkrLi4uFx8zODMsNygtLisBCgoKDg0OGxAQGiwkHyQsLCwsLCwsLCwsLCwsLCwsLCwsLCwsLCwsLCwsLCwsLCwsLCwsLCwsLCwsLCwsLCwsLP/AABEIAQUAwQMBIgACEQEDEQH/xAAcAAABBQEBAQAAAAAAAAAAAAAEAAIDBQYBBwj/xABFEAABAwIDBQUEBwcCBgIDAAABAAIRAyEEEjEFIkFRYQYTcYGRMqGx8BQjUnKywdEHFUJikuHxc6IkU4LC0uJDsxYzNf/EABoBAAMBAQEBAAAAAAAAAAAAAAABAgQDBQb/xAAoEQACAgIBBAICAgMBAAAAAAAAAQIREiEDIjFBUQRxE2Ey0aGx8UL/2gAMAwEAAhEDEQA/ACmBdeugJzWr6Q8kYGruVSgJpagCMhMIUxTC1AEcJR6qQiE1MCEhNhSkJhCYiMhKOSeV0NTsCMNSLVNlTSErAHLU2FK9cAViIYXHBSuauZEWIiDOaRapHJNCdiB3BT7Kb9fS/wBSn+MJrmInZbIrUufeM/EOSXI+h/Q4/wAke5KIV98sjRodPiSI93vUqEa768jlTbwP2ncZj3L5Y9kLSSSQB47CcAntakQvo7PKOZVxykallkpWBDCe5kWKJe6L2k8uXz8PFCuKSbY2qI3BRlSuCjIVkkZCUJxXITJGAJ0JYOo2pUewGO6DS8kWGbQDmenUc0ccGODjJ0zNIB8CpziViyvypOUpbzXCFViByFzKp8q5kVWKiIU+Ka8KZyihCBkLgkApi1Endg2mIEe/r8nzbkJIEewtsQpNnM+up/6jPxDmuETqp9nj62n/AKjPxBRN9D+io/yR7Sg2k/SDy7pvrmd8+SMQbbVyI1YCT5wBr0PD+/zR64YkkkgDyYhdIUoYu5F9BZ5ZCGqXLlHX5+fkqRogSNf8phaldjIHj3qMhEFRvaqTJZBCaQpyE3KqsRAWprxAJgmBoNT0CKyLvdosKMXhdqEBuJpMMd6KlRgu97CIc2+pEExzAW8gkOu4gg6yBmJ3IB4ry3E4ehQxlKK/1TKmZ0SYJJ9p48gfNelEk6knzlYfipvK35NPM1rQzE3e4jn8lRFiJaxdLFsujP3BO7SLUQ5iY5qaYgZ7U3u0SGKRjQBPH5+fNVlQqsHFINFxM6KJzZvzRL2ym5UJgwfKiMCz62n99n4hyXe7U+FZ9Yz77fxDmo5JdL+ioraPVjWGYNgyRM2j4z7lA2O/dz7sGemYiPIgn/qTarv+IYLeweU6/wBvj59g/SJm3dDnPtHrHuXzx6oakkkgDzHKnhsKXJC4Wr3LPNohLVwhSQuhiLEDliaWoktTCxNMKBSxdDET3acKaeQqBgxNxNKWOBOUEETMG4ix5oqpYExpwWd2xixTYK9ZrnajIDZp1AI5xw6rJ8n5L4+ldzRw8OW2ZvaHZykRlbUbNhZkOsXOPE3vHKGiy2WzazCxrQbhoETrAix4qnxAcMTWw/dtDaTXOzAW3WgkC/VV2GrhzG1WDIXeyJ1LTcDkR+SxcPPLjZ35OJSRuG00nNlN2ZWNSk1x1Iv4gkH4IhzF6qnasxONaBC1NLEUWLmRXkTQNkXMiJyJuRPIVA+RIU0V3aWRGQUDhqkw7N9n3m/EJ+RPw7N9v3m/EclE30sqPdG3xG0C2uGQPaY3UzDgCTExaeS5h8dOILcrblzSZOaGzBI8h6hW8JQvnPx8l3n5vt49HpHUkkl3GefELmVEZF0U16+R59AvdruVE5FzIjIKB8i5kRORd7tGQUCimnZVOWpZUZBQLVohwIPEKs2jscPa5ka1mPM8+5BcVfNok+amGGc4nLA4yZiQ2AZA0ga9eKxfKadezTwXsy+M2e4bQxFS+V+FqW4Zu8I9Yj3LOYfB5m0WgD2q4HIEkZV6C3Z9WoRf2rSXO0OhnVAN2JUNQBrBuuLploBdO8JPErPFrydWn4JsLhBTY1g0aI/upciJbTJnddumHbpseq5lXpxkq0Y2n5BjTTTTRJallVZE0BGmu92icq4QnkKiDJCaWKeE2E7FRDkTqVPeHiPiFLC6w3HiPilJ9LKitnoKSSS8c9ASSSSAMWAupFcXpmE4Ul1okgc1OXRzAkgAa21JQ3Q0gZJS1r342vzB59VJToEZZElxgNt6mfA2Uy5FFWxxg26RHTw5dwgfOiIfhwzWZjMbTA/U6IpuD7yeDGmZkyYnlFzEz4LjTTJe6oW5QS25AFsoEjTmfMLHPmlL9GmPHFDKuTIyLB5vP2WiXSdRw10TaGMLqVRxEAB8XmQBbUAjX81DtSu15gHdNN5kCYEjUDhlHvQ1OuDQqhswQ4B3AuOVu7zAA16rnordk+Hx31raYghrd6wkOABI1iQL66eiZtLHCkakkA95ugkCZAcQDEzc+qrwMtcODXZ6gc7LaN6nlJn7OvWy52gpCo90mAHMeHWi7Mpm4gX18PFPp9k3KuxeYqvBY+8uBEjWWideMjxmLTKjNZlRgq5RBOV0WIdzHD1HJVOKrd5hBc2yNzaEzS7tzxe2soTsgxzcO+jUIL3Zg0hwdI7sEFpmYD2viftJrW0we9NF3XwZAlu806Eax1GoQqq+yW2H1amJoOAaWODmkE2zWY4TpIyg/fF1bYasK4eWgB7HZXNHOAZHI3iOYWmHK7qZxlxpq4kZTIUpauBq02cSLKuEI91pAkAGLakqOqJE62kHjEwQfBLIHEChOYLjxHxHJOyrpZ1g89Yvy4pzfSwitmvoY6XuabkOIjQgTY9bX9UchNl4bu6cGZJc4yZO8ZueJiB5IteNxZY3I3oSSSS6AYtIrgTgF6ZhGqbODe48IjxE6KNykwtLO4N9fD5+KT7WNd6JqFLNfQEgCOEcfIT8hSGu0OniGyOMSDBJ6WF7rmJxMEtiABA6yI3Ryieaqfpo3iGEEnmYsIBk9OQJv4LzuTkt2bIwpUWQrVZy6MDWkZcpD3Ro4kWiOH+RMQ1m4XOaC1xccpDpvOV0nLGlr8VX452bKS4iLycoHIQT8TKDbtVlM5u8zEcXOc6L9N0Lk37LLkbSp53FznzpEsaIMcS6VAcUzKW02bgJ0cT/ADHiLzeyoXbWZmsLuvcC/WSeiZ+/TG6HxoWzGovuwlkOi8pbVoiD3Tc4bzcSBpbdJjRRYjGtAzvp2dA1IsY4SYtHDgsztTbb6eSoKZdmD8wDgHZW92RFoPtm1vHguYLtU2syW5nNFi0kSON2x01XRxko5PsyU7dGofjqWTKyWjQXaRqD48FDs+o1tTMKl4MZgLcIGobrxVQ3ajZG6ZFxYHSDNilisdTqkOJg3GYS3y3fm6lTG0HXp1y+m0DNbPukhuYOyAgSWkgXmxCcA2ljqlS4p12yRfg4CfMZmx90+AeFcL77nAxGhj9fNQVHzl71mbIbObBF9eo14jzXRTObiaXCYloBpmc9N5pnUzxa6erSEUs63EnvQ7iQA4mLR7Lo4+9X2Grh7ZAhbeKdqjNyRp2F94DrIPGIgxxvoVG5/AWHyfimrjnLrRFiTc1x4j4rhXBqPEc+fS6JLTBPZvUkkl5huEkkkgDFLoKTlwFemYROK5VrZWuAMSN48h48PHpxVdtPazaQDZ3nEACdSdJPD58VSllWuM1Q93Tyu3TYAzAgjpPMrBz/ACL6Ymvi4q6mWWL7QNbIaS9wBMC0gamTc6cr80CMRiKrt1pa3LJDRvDWBNypa2E7sM7pmbPDA5+kAToOF+JPkrXZuz+8Ls1ZtQsLWua0wA5xEbo4a3voVl2zv2M2cGAW99VGcXdeSXWsQNURR2fTIJAeZJLt0NBvm1df3IrEYd1Oo4UKQqVKlWo1odZoDeLjwAt6rR4bDluHBezI/unlzZJAdljXwkqlAlyMjh7iW0gJjV1wOGglTuwrgzPkZLWuIEnhxvrwuqratOs+qG03lrWNabGLkEybGbgLcbRaG0niQCWQBxmAT+avCibM1TwLauUVGB3/AOwgNFbj3UmKTXH1ssxiezJp4kPw7nBpJ76nmOYNuJDXCm8+bRB0LtCdi2uc8bzr4tzYBIGWKIykDgtPtHZGRpy1XNINmOOdk5iJAfvNt9hzdCujnOKxXb0aeGXDpvUvf/P6M5myAS4wSWgV2mm90cBU0uODmieafUoMiXMdBiABMTfhf3oKhjm1HZQHNfJGVr6zWkjNoaWmhtkJ/mKssRtECk/N3feMaXNYKmZzsjCQDLQ7hyK4qO6Z2+TGMo58e671X+l/nQI/DsJJa+C7nIIOtp/VcY2q2IMiOMHeHLlK7sLGfSQ4VGgOplptpEwPgUVtJrabmnP3eawvqZ0A4p4eTDl4Bf3gDlDmkEiRzjjPyVbbM2nkI3szTY8T0jw5aqqdRcZzNBAvLRBII8wgnUS0ZqZnK0jLpoZ3p+eqcZSi7FJKSo9Dp1g4S0gjouwsVsjbJY4zzAPI8YHVa6hiW1G5mmR8PFehw8qmv2Y+SDiyVxTWm48R8VxdbqPEfHqu0uzIT2b9JJJeUbxJJJIAxTiqrbO0u7GVvtEgWExJgEhH4usGMLjwVBslmes17pL6hIYIEgTvOkWgZZHlC7/K5GuhHLgh/wCmc2Zgd8F+/VcWksElrSJlzwdDcefoS8VhzSc95Yazs3d0qejQQMzjGjYB8lZYPCGnVlhhrnPc88S1oLGMH/USUa1oL5OhNV3mXNH5LIomhsbthgAbbKW06rvu7gaPSybsfBsw9FxYwB31Ycby8yYc48bkpuME5yAXS2rpGhIOvQADzU4qHKQS1kkG5kyBI0VElbTqFtZrhE/Xm9xeozUeSsdqOLmU+rXkxx3HRpbVC1WtGpd0IaY9okmSRqPeh24ugzNdpBJN6gsCbAhpPh5osKK36M7vKu6YIYAY1hp0JVxtas153TNoHXdI09EG7bFAfYnr3h5X06BQu2/Sv7AMl1mnQzpJ5IzXsMWCUMC4PkixxLnzLfZ+pvr08VdbVqte7dMwQdT9o8PAhV79ushr8rYl49lusUzpOsD4KKv2iYRo3mN2NJ1hw66pua1sSiUOy9l1Biqbi2GioTPAA5xJPK60u3aOam5g3vq3C3HM0CLeCFo7XozaLn+b8vIeSn/etF3K/IkfEJ52LGjMdkabm1Kgc1zdwEBwINnO5p3bemHU2TwqEes/+K0P0hjnbrudgQbHQWPBQ7UwVOq2Hyd7MIkEGCJ95VqRNA+yN6jTJvLGKl2ae/uQGOpvLTHK/rwWhoYUUqbGCcrQ0TYmA4a2A4e9VOysDUp1axcNxxBYQQR7RPlaEtMNoC2hTAMO3XCch4Eluh66KbYe1TRqZXTExfUgWn10T8SzNiHg3EMcL6EEtMehVbtOnDy0C7QCOrbkNJ4QfyS3F5IepKmekMcCARcESD0T26jxHx6Kk7JYoupFjtWEejrj/HVXYFx4j4r0VLKFmTHGVG9SSSXmm0SSSSAPNtvg5ABbMYRezMO1vd1Mt2tAg2tJgf7W+qnxTmAZnkANvJIAHDU8eXgs9jO0jQS2i0uJJuZi/EN4jqT5J88l+RsXFF4pGhqHcO9Aggm3MuBJNgJJ5aKvr7dosgZs7jYRvS4X6N+KoBgcTiL1HEC1ps0/y/ZnornA9mWtuQXOmZPDr/e/BcrkzppEGK7SvI3KcyLTJHkBA87+fAE18XU/iLZA03Y53EW8ZV5VdQpAlzmiIkNFxPK1/RC1tu4dugJ8SB7rpOl/Jgr8Iq37He726msfkpRsRvFxKIo7d73N3LGw3WAD5Hlbj0VNX7VPBIIGpsA0Rew0up6Fuh9TLdmyKY4E+Kd+6mfY+Cz3/wCRvJm4HEzw+CM7RPrYYNl3tEc7kA3M/kmpR9CcX7LobLa5rRlhoLyZ0mKYBTauxaZsLk8LifAlVWB2k92GDoktr7wF5ZlZpe8ckRsatVxHejPmytLtHBoMwzKbGeavJOtCxa8ifsmn9khQu2OzhIVNtLbz216jQZh0WJ/hsfZ6hRs7RvJi7epM/FTcfQ8Zey0fsn7L+MgH9FCMLXZo4kDkTfpZPxe0n0RmeLO0kR4eNlHR7RU3ax5GE6gLqOO2rWZZw93wiPeiMPt9n8Qiwmbj8jPgF1u0Kb+PMXAj/C5WwVN82HiI9/JVT8Mm15Qb3tN9wQSBrqQOU6gaKLH4SMz8rS4tIHUgCL8+HSekKudsnJdpk6gSQdNY59evFDDatRh+sbI/P9PGZTyrTFV9i47Eud3lYOmwbYzaSbQdPBa4ajxHx6rJ7F2uzMXNvnAng6GzEdJJ6XWnwuIa+CxwNxpwM+oW3hkvx1fsz8iednoKSSSxmkSSSSAPGaeGr4xwe8lrZt0HJscDy1PVaDDbMo4ZoLiG243cfAfmhcftXdc3DatHtAfC9hblfrxxFfar753Oc68mb+JPPouDko9tnVK+5tdqdo+6aHUmt1iXAkx4SCPnXhl9p9palQe3M8JsPARHuVntZoGzqBNs1NjjN4zGfgVj34JxBcBbgfH4+SU0/I40a3EYecAysSZc0nXU5iJ9b+ayfeFxE3GgtOvJb3aeHIwNBmp7qn74PxlUeK2exmW3Mk+EfqnKIoyLPsKwZcSbmBTF9P49Fla+Df3jnEe090SOpPFbLsViG1MPiHMnLna0E8YaT5aoHatHKAY0zH0CePQhXUjPGi7TdgyBGvnaw81rv2jYYuLY/gP5QsjsutXqva4AlpInd3Q2eLjxj/C3HaDFU8Q4taSQIJMdZ/LjzVRg0nYpS2Zdge3DjKXAisY1kjIyY+eCvOw4e5+Ic9xd9WAJPWdNEA99GRSJuSXjfMzAEyLacJ8lc7Gr08OXTMVBANtRxJsPRNRdoTZiNo0D31QCIzuJnxNhbVAV8C52g05forDtHhsR3z3tDu7mWkAEG2p1IvzhG7IJqta9wAJaZ5SCFLg7KUtB3bWiTh6JIOrdPuG+iwdUEG0za/j/AIXpnb+p3WCpPicopTFjeBb10WQwlBlSHAS1zZHu/VVJbFF6DdiYYVMFUebubnjybP5qiwO0jTbmzbw0veZtaZ4f7uYWy7LUQKNZn85t4tA/JYJ+z3QTxBM/qhrSEntmjwm1XvYXmHNaeVgB86n9UXTx1OpbWeDuPgUP2Ooh2GrM6uA6Sz9VjKFcgCLSNAqtpE0mzWYzZhaS+kSOMaHS2n5K07L7cis2m8bz3NZPOXADwMnhr0VW3Euw7GZrh9hfzseaNwFGnVrUKjSN2rTPDg9tnDgfcmtbiJ70z3xJJJAxJJJIA8W7GkmjiKjiCTkaBYx7RN+ehWQw7TVcbHeeWknncradmW5cA93/ADKr3eQDW/EFU+wqQ+kUKTR7RcXeEEgfD0XHHSR1vbZoO2BbRoU2mwY1jRzs2AADxsqulRDsNTc0EBxBg6iCTHhZWvbXDmq9jcuYZiTa1mkXOnFRZmNp0qYkuaN4AWBgyJ8zoIXRw8nPLwF9s2HJh6Y17yg3yDhPuBQm3cOSIAk5HR4kjn4J21dqtqnM7JNM5oFywgEA8YN+Maqgq7YmSJL5gBwm3MhpvfqU2kCst+yf/CYZ9J4l7357XgZGtgxqZB6dUyvtNrnw4taADreevIacSFTuxFWqACMo8Ym8Zso804YAu1Bd1NrzYny59Ed9If2EVttyC1rTP8JPxIGnhdA1jUeA15EAkxz0NwLeCJqUg0gPIEkABukOv6fPFWo2ewgWHAzPIgi+ipQbJckihbs/duXmI3+I8D/ddo0X0ge7d7Ws6m+omxP5FX2JcGwcwO8N1rgSZgSYFgL8UXWwQLSbXTUL7MHOu5nxtt7Ia6mS4HX2ARx0ESD04omntWm5zQ1wJI9kiDJ1GYWBkaEhSVNnyCA7L7U8oGpjS8KpGDJBIaDMnMzwt7+MpOMkCaZpdvVvpWF7kgNgNAJ03YideSo9jbMfSYxrgJGb2TIjn4eSHpOfSMsO+dS6ZIyyZPHjF+Hq87Xcwb4LnWymA3XUEgRpfQqb9jr0WfZURXxjetJ39TCJ/wBqp6uHg1RxGb3Fw/JXOD2w0Q4uAc6xBAm2gJE2vaY1SfhmlxdcB2psWyTOo8+KrTJ2ir/Z5ixUFUAQRlOXlObTpZZTbOD7p7w0eyT8Yt7lrexuyKmGquDgC1zAA5rgQS02ABvME8FV9rKUYqODwbddTHqPRJrQ0+ok7Ssz7PovGrSw+rSPiQmdh6Ti+k8WirTB107xvzoj61LPs14GrWg/0OB+AUP7Ony6OVRnxam1bQk9H0QoapOZl9SfOymQ9f26fi78JSGEJJJIA8mFVjMNTozdoMwOLiSY568FStxDKNTvRuujLNy7XQNGnjAVFW2pVeCLZTN/ZGhMcz5yuUMNaJJABgCzRppx4nTkl9IqvZdY3tAB7Lg8m5JPPhAuTpxVfUx9R+805J4GIvacvE+PJTYbZM3swHlrrOqscPgWN0EnqrUJMlyiilp4MvIOUuIg8Rxv1uPirbBbMJjRogTHQz+noFa4ena0Iqm1UuNLuS5tgdHBNboES6lbSdES1qrziZqAWhroFh90mY5yENpCSbK3FMLapysZlI1IPtXA/wC1WNGoWsAtpcn8gEZjyO+a0aNptBtx1d5yiqOzi4Ei1xa1xJ5/N1PiyvNFfVwdNlOmWyc1MPi8gyLRwMo8UoaJieU82g6eY9Qm4ylVzlwbmIDQNSJA05x+iraGDrA3zHI4uLi27ycxJ6TMxwEKYyaKcUWn0KKb3uDMojLm53kA/wALdNFVNrg93mI71zGl7WzlGoaQSAbgclbbRrN7tz3tfmyhgGWzSf4hPszoZ5WuVmNjEvcahMiA0A+0MhIAPK146q4Pqsma6Swr4Zr9R+vuQNXZIvlJ8CLaR4e5aelh2vbI3Tx5KKtgXDr4foujxfc5rJdjFnZBYZykAxceB4aawfVDNe+m6WuzOiBmJGgnLOhHDXgtpBFtPnTRBYjCh2oF+MXUPi9Frk9lHR2uWmaoiTFhBHmLEeqnNanXAc9o3L74EgG268SR6BTYrZPBroF7cLiLcBw4cFWYzZJF4niMvO0WMjSfVQ4yRSlFl1hKbDSc1nsuDrgy286H+6C7MbF+j171WOD3tIAmdb62j3Koz1WmA+ROg3HTMCDzuLAwrHZe03Or0WlkTVpguMgmXtgjLxsZ196WQ8T35QV/bp+LvwlTEqt2bju/bSqFobOawdmAtxMC/RAizSSSQB4Jh9ktbcnMbX6REDpZWDcKAqFtaq6AXWAAEuI53Pouh9UmcwLrEEEwN2dOOipcldkDhfdmmw7QSGzqQNPLkrZtZrRYloktEMJcY1JssEGVGnM128CTME/zREHn7lZmpJkPLJJLmhmaXQJLXESJ96HysFxmoxL2RPERcNdcO0MRrIQ/0pvX+l36LN4oFwDRusbYNibNs0adSf8ACg+jknedPLd9kAxbyulnIMUaypibEMJDiInKbFC4Kk1oiRIidbQZ5LO0sO6c2Yzbei+sH3AHzXRg3ZYDnCwnd1E3m/QeqhybZVGifXa2t3heSADw5iB00jzlW9PbdOATN9NB8SsF9EJ1JAsSItN7xPD81xuFfpmOlhFhIJMDNzCYHoR27SmLyeG7P4kn7cpjnPKWT+JYWjgXM3nvJdb7wIFoObpr1UL8K4n2nTzsCbXHrZIDWY3aTXue5tQBpphsHIQHhxLXHe0uRFteEIDD1KTWkggEuLrOZluAIBnSRMdSqN2EPN3uExBEgHmmtwJvvONza0TA4c5TSaBtPRrsHtRlKxMz9yTyI3kU7b1KYvPKWf8AksQ/AGCA5xsRciwEQAZtx9E8YEnV75BJBkTNoM+ZTbYqRs3bboOBtMdWW/3WQz8bRcN1xE21YR+JZkbNI4u5cNJETfldJ2DIPtuHHhEzAMTrCMmFI1z8XTZMOygENEZS57ok6lQ4qoxwmRIAIIIGZswZE6gqnLQ65e5pMEjK1wmTvNk7pQOJpOIytLwNwAmC4AOLiZnWQ33J5sWKD8TTovmYPHUT7j7lBgcEzv6JY7SrTtY6P6aG50g3VQcE+2+4Hju3MgyCZvdF7KwThXonOQO8pZhlEGHAib87f2Q3fgEv2e308QTXewuMBsgQI0bJzazvaciEFsFsU6QBYYc+7SC024Hx5ecmVM2q1lerJfOQuM5cuVoboBfibnk5C9lnA0aUFur5y2BPExN7/ISA0CSSSAPDGttquikCdfenNYIJGWG6meC4TS+0z1H6rtaOdM53d9dOqmpMbxPvTBVpcXM9R+qkp1qZsMpPGBMe9LNDxY45eYTqbWRqPcu0hTc4tsSDBAE9eA6oZ+0aMwHAFpIiNCDHJGSDFhW5zb7k12S2nuQ30+l9oeh/8VJS2hTccoMnlHAcbtSyQYsma1vRStaBeB8+Cip42mHhhNyJBjd1iJiM3ROxO0qdNxY4kOESI5ieARmPE64A3t7lE1gn/CQ2pS1zH0/sufvinIGYybC3E2F4sn+QWBJA6e5OLAEq20WNA9oyYJABDeryPZHUpY3HMpZcxs8EiIOngj8gYDS3wSpAA3UX73p8HH0/smu2zT4uPp/ZP8gsA0PZxIUWKc0iAVFUx7Q2d4mJDWgOc4WuGgcjPQJ1THtbS7wmWEhs21PSEsx4geTw9Quhg4x7kjtWn9ojy/8AVcbtWkdXW+7/AOqrP6JxJAxvRT4Nje9p2Aioz8QUeHxNN4lpGUzBtFjBtHMFHbLeKj2lskte2d023hrYEKXyFKB6TSH/ABVQ8mRwm+Tz4a9YtFxOzRmjROYnefM5tYMjevb01RPegYio4mGimZJ9ndgk31IkgxpF9Qh+zbIpUpnNmqEgtDSDeQWg2j5AXIsv0kkkAfMW0NpPbTqMGYMqn2IIMdNQItu9Oqaym5sXiyJ2zRFJ7W2ESQNdLDXkqzE4gkWOiEigwl320w1KgGVjjvEaAag6STYKpqOeeLoVz2HwLq+MYxwkQ8gOktBDTcjjqfMoaEmEYrHVAWuaS002hrcrmuOQWEQNDrxnmqJ9dw4wTrGk8Vu+2Ozm0KTha0AR1IA8BPovPsRVkTAF9AZ9ULXcfck+lP8AtO9SiMHjnsdILiSCIBvHHWR6gqs7yPFPwrpeyRO82RzuLeaZJp30andNZmByyCQ45g6OJ0nLx1lZvam0Kj6hJc6ec384ifFey9otkCk0umSdbAaC2i8Vc6TMa/mkkNsh+kvn2n/1H9VNRxb2uDg4y0gm8xHTj8+fCY8UgVQjaYZlQMcTG/vEOLnGBum7AG+V4k2Wd2nXeCGFzoZMS6bkyYOoHQ6SvU+y+zxV2dRqEmzTA4AglpM63ifNeW9qGxiqgFoj8IupSG2BCs77R9SnU6xn2jHiUKanBSYepBm3nf3KhGw2cXkZ5uGhgDi6IMhpDWXbaRrfmqzEEy5pJDXHMQHbgIt7BFvHqZm0az9l9P6TTxDXboa5hMAXzNOsiwGTTqqT9omzclRgbpvX/pgR86KUhtlWyk0/xGPFJzRzNuE2VK3DunoOEozDGJn/AAmIt9n16hhgs2m7NqGtgySCXDXjqII6I3D7QrDGUHZnb9Snmyva4PDngEvECW2In/CXYdgfjGUyBvtfBIDgIaXadQCtP2i7PNpVKLhc99RNoH/ys6aLnO0m0Ns337zz5ow7CHBzXS4AEO9pu8IM8Qi+z+0GPc6mKbaZbJAF5kw7hroqnC4huWC4NLZ1JEjMXahp1mCP5W8lJsOn3mKztJysEk6ZjlyyR/MZK8bh+VyuUOvK3ta/q9HNM16SSS9ws+Ze1dc9/H8o+JVUzVdSVMaBa+KIJ6GFrv2Q1s+PdI9mhUcPHNTb/wBxSSQDL79o7czHDm5vxXmmIbYnlPuSSSfca7FeCjtktmvRHOrTHq9qSSYj3rtp7B814A0Q0Hn/AH/RJJHgCMrspJIA907Cf/yaHhU/+x4Xk3bdsYupHENP+0BJJAjPFEYVsg+fwSSSY0eq/scG9ihf2KJ97wqv9r7sppkfbI9Wk/kEkkIGedU8U6OCLz2SSTAvOwmLP7ww/wDqZf6muB/NexdoaQLqc3+sZ+IJJJeRGwOzqP8Ayqf9Df0UtDDMZORjWzrlAE+MJJLmuOKdpICVJJJW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2" name="Group 241"/>
          <p:cNvGrpSpPr/>
          <p:nvPr/>
        </p:nvGrpSpPr>
        <p:grpSpPr>
          <a:xfrm>
            <a:off x="1489275" y="1303121"/>
            <a:ext cx="4440617" cy="5126068"/>
            <a:chOff x="1489275" y="1303121"/>
            <a:chExt cx="4440617" cy="5126068"/>
          </a:xfrm>
        </p:grpSpPr>
        <p:cxnSp>
          <p:nvCxnSpPr>
            <p:cNvPr id="129" name="Gekrümmte Verbindung 207"/>
            <p:cNvCxnSpPr>
              <a:cxnSpLocks noChangeShapeType="1"/>
              <a:stCxn id="12" idx="3"/>
              <a:endCxn id="1048" idx="1"/>
            </p:cNvCxnSpPr>
            <p:nvPr/>
          </p:nvCxnSpPr>
          <p:spPr bwMode="auto">
            <a:xfrm flipV="1">
              <a:off x="1520436" y="1303121"/>
              <a:ext cx="4409456" cy="145904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0" name="Gekrümmte Verbindung 209"/>
            <p:cNvCxnSpPr>
              <a:cxnSpLocks noChangeShapeType="1"/>
              <a:stCxn id="12" idx="3"/>
              <a:endCxn id="260" idx="1"/>
            </p:cNvCxnSpPr>
            <p:nvPr/>
          </p:nvCxnSpPr>
          <p:spPr bwMode="auto">
            <a:xfrm flipV="1">
              <a:off x="1520436" y="2032643"/>
              <a:ext cx="4352520" cy="72952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2" name="Gekrümmte Verbindung 213"/>
            <p:cNvCxnSpPr>
              <a:cxnSpLocks noChangeShapeType="1"/>
              <a:stCxn id="13" idx="3"/>
              <a:endCxn id="241" idx="1"/>
            </p:cNvCxnSpPr>
            <p:nvPr/>
          </p:nvCxnSpPr>
          <p:spPr bwMode="auto">
            <a:xfrm flipV="1">
              <a:off x="1957320" y="2688931"/>
              <a:ext cx="3953205" cy="392406"/>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 name="Gekrümmte Verbindung 215"/>
            <p:cNvCxnSpPr>
              <a:cxnSpLocks noChangeShapeType="1"/>
              <a:stCxn id="13" idx="3"/>
              <a:endCxn id="234" idx="1"/>
            </p:cNvCxnSpPr>
            <p:nvPr/>
          </p:nvCxnSpPr>
          <p:spPr bwMode="auto">
            <a:xfrm>
              <a:off x="1957320" y="3081337"/>
              <a:ext cx="3936723" cy="378541"/>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4" name="Gekrümmte Verbindung 217"/>
            <p:cNvCxnSpPr>
              <a:cxnSpLocks noChangeShapeType="1"/>
              <a:stCxn id="14" idx="3"/>
              <a:endCxn id="1040" idx="1"/>
            </p:cNvCxnSpPr>
            <p:nvPr/>
          </p:nvCxnSpPr>
          <p:spPr bwMode="auto">
            <a:xfrm>
              <a:off x="1489275" y="3420001"/>
              <a:ext cx="4383444" cy="766271"/>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5" name="Gekrümmte Verbindung 219"/>
            <p:cNvCxnSpPr>
              <a:cxnSpLocks noChangeShapeType="1"/>
              <a:stCxn id="175" idx="3"/>
              <a:endCxn id="1042" idx="1"/>
            </p:cNvCxnSpPr>
            <p:nvPr/>
          </p:nvCxnSpPr>
          <p:spPr bwMode="auto">
            <a:xfrm>
              <a:off x="1833601" y="4706163"/>
              <a:ext cx="4049734" cy="1125434"/>
            </a:xfrm>
            <a:prstGeom prst="curvedConnector3">
              <a:avLst>
                <a:gd name="adj1" fmla="val 53504"/>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6" name="Gekrümmte Verbindung 221"/>
            <p:cNvCxnSpPr>
              <a:cxnSpLocks noChangeShapeType="1"/>
              <a:endCxn id="1046" idx="1"/>
            </p:cNvCxnSpPr>
            <p:nvPr/>
          </p:nvCxnSpPr>
          <p:spPr bwMode="auto">
            <a:xfrm>
              <a:off x="1872103" y="4706163"/>
              <a:ext cx="4015009" cy="1723026"/>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7" name="Gekrümmte Verbindung 217"/>
            <p:cNvCxnSpPr>
              <a:cxnSpLocks noChangeShapeType="1"/>
              <a:stCxn id="14" idx="3"/>
              <a:endCxn id="1050" idx="1"/>
            </p:cNvCxnSpPr>
            <p:nvPr/>
          </p:nvCxnSpPr>
          <p:spPr bwMode="auto">
            <a:xfrm>
              <a:off x="1489275" y="3420001"/>
              <a:ext cx="4406009" cy="158585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248" name="Group 247"/>
          <p:cNvGrpSpPr/>
          <p:nvPr/>
        </p:nvGrpSpPr>
        <p:grpSpPr>
          <a:xfrm>
            <a:off x="5872719" y="840572"/>
            <a:ext cx="701975" cy="6053022"/>
            <a:chOff x="5872719" y="840572"/>
            <a:chExt cx="701975" cy="6053022"/>
          </a:xfrm>
        </p:grpSpPr>
        <p:grpSp>
          <p:nvGrpSpPr>
            <p:cNvPr id="243" name="Group 242"/>
            <p:cNvGrpSpPr/>
            <p:nvPr/>
          </p:nvGrpSpPr>
          <p:grpSpPr>
            <a:xfrm>
              <a:off x="5872719" y="840572"/>
              <a:ext cx="701975" cy="6053022"/>
              <a:chOff x="5872719" y="840572"/>
              <a:chExt cx="701975" cy="6053022"/>
            </a:xfrm>
          </p:grpSpPr>
          <p:pic>
            <p:nvPicPr>
              <p:cNvPr id="1038" name="Picture 14" descr="Hurricane Katrina August 28 2005 NA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525" y="1556385"/>
                <a:ext cx="635548" cy="82043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 descr="https://encrypted-tbn2.gstatic.com/images?q=tbn:ANd9GcQzxzC3NbqeIMYM3FiiHDYNr_Uvi4xym1DEo37v8y4qeR-lYzGs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4043" y="3005173"/>
                <a:ext cx="652030" cy="9094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music.lt/images/groups/1/451/Bob_Dylan/bob_dylan_yo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2719" y="3741395"/>
                <a:ext cx="701975" cy="88975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obert F Kennedy cro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5284" y="4590913"/>
                <a:ext cx="661500" cy="8298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enzel Washington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3335" y="5346407"/>
                <a:ext cx="673449" cy="97037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bbg.gov/wp-content/media/2013/01/CapInaugur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87112" y="5964784"/>
                <a:ext cx="687582" cy="928810"/>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5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10525" y="2360640"/>
                <a:ext cx="644815" cy="65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descr="http://www.scienceofdrink.com/wp-content/uploads/2011/01/hurricane-singl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9892" y="840572"/>
                <a:ext cx="616181" cy="925097"/>
              </a:xfrm>
              <a:prstGeom prst="rect">
                <a:avLst/>
              </a:prstGeom>
              <a:noFill/>
              <a:extLst>
                <a:ext uri="{909E8E84-426E-40DD-AFC4-6F175D3DCCD1}">
                  <a14:hiddenFill xmlns:a14="http://schemas.microsoft.com/office/drawing/2010/main">
                    <a:solidFill>
                      <a:srgbClr val="FFFFFF"/>
                    </a:solidFill>
                  </a14:hiddenFill>
                </a:ext>
              </a:extLst>
            </p:spPr>
          </p:pic>
        </p:grpSp>
        <p:pic>
          <p:nvPicPr>
            <p:cNvPr id="260" name="Picture 404" descr="http://hidingplaceplace.com/wp-content/uploads/2010/07/sinnerm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2956" y="1716339"/>
              <a:ext cx="666050" cy="63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9" name="Group 248"/>
          <p:cNvGrpSpPr/>
          <p:nvPr/>
        </p:nvGrpSpPr>
        <p:grpSpPr>
          <a:xfrm>
            <a:off x="5872719" y="1718564"/>
            <a:ext cx="701976" cy="4246220"/>
            <a:chOff x="5872719" y="1718564"/>
            <a:chExt cx="701976" cy="4246220"/>
          </a:xfrm>
        </p:grpSpPr>
        <p:sp>
          <p:nvSpPr>
            <p:cNvPr id="232" name="Rounded Rectangle 231"/>
            <p:cNvSpPr/>
            <p:nvPr/>
          </p:nvSpPr>
          <p:spPr bwMode="auto">
            <a:xfrm>
              <a:off x="5895285" y="1718564"/>
              <a:ext cx="643721" cy="630381"/>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5" name="Rounded Rectangle 264"/>
            <p:cNvSpPr/>
            <p:nvPr/>
          </p:nvSpPr>
          <p:spPr bwMode="auto">
            <a:xfrm>
              <a:off x="5883336" y="3059312"/>
              <a:ext cx="662738" cy="706834"/>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7" name="Rounded Rectangle 266"/>
            <p:cNvSpPr/>
            <p:nvPr/>
          </p:nvSpPr>
          <p:spPr bwMode="auto">
            <a:xfrm>
              <a:off x="5872719" y="3803136"/>
              <a:ext cx="701975" cy="785762"/>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8" name="Rounded Rectangle 267"/>
            <p:cNvSpPr/>
            <p:nvPr/>
          </p:nvSpPr>
          <p:spPr bwMode="auto">
            <a:xfrm>
              <a:off x="5916851" y="5347539"/>
              <a:ext cx="657844" cy="617245"/>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grpSp>
      <p:grpSp>
        <p:nvGrpSpPr>
          <p:cNvPr id="269" name="Group 268"/>
          <p:cNvGrpSpPr/>
          <p:nvPr/>
        </p:nvGrpSpPr>
        <p:grpSpPr>
          <a:xfrm>
            <a:off x="1489275" y="2032643"/>
            <a:ext cx="4440617" cy="3804372"/>
            <a:chOff x="1489275" y="2032643"/>
            <a:chExt cx="4440617" cy="3804372"/>
          </a:xfrm>
        </p:grpSpPr>
        <p:cxnSp>
          <p:nvCxnSpPr>
            <p:cNvPr id="270" name="Gekrümmte Verbindung 209"/>
            <p:cNvCxnSpPr>
              <a:cxnSpLocks noChangeShapeType="1"/>
              <a:endCxn id="260" idx="1"/>
            </p:cNvCxnSpPr>
            <p:nvPr/>
          </p:nvCxnSpPr>
          <p:spPr bwMode="auto">
            <a:xfrm flipV="1">
              <a:off x="1528878" y="2032643"/>
              <a:ext cx="4344078" cy="729522"/>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74" name="Gekrümmte Verbindung 215"/>
            <p:cNvCxnSpPr>
              <a:cxnSpLocks noChangeShapeType="1"/>
              <a:stCxn id="13" idx="3"/>
              <a:endCxn id="234" idx="1"/>
            </p:cNvCxnSpPr>
            <p:nvPr/>
          </p:nvCxnSpPr>
          <p:spPr bwMode="auto">
            <a:xfrm>
              <a:off x="1957320" y="3081337"/>
              <a:ext cx="3936723" cy="378541"/>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78" name="Gekrümmte Verbindung 217"/>
            <p:cNvCxnSpPr>
              <a:cxnSpLocks noChangeShapeType="1"/>
              <a:stCxn id="14" idx="3"/>
              <a:endCxn id="1040" idx="1"/>
            </p:cNvCxnSpPr>
            <p:nvPr/>
          </p:nvCxnSpPr>
          <p:spPr bwMode="auto">
            <a:xfrm>
              <a:off x="1489275" y="3420001"/>
              <a:ext cx="4383444" cy="766271"/>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81" name="Gekrümmte Verbindung 219"/>
            <p:cNvCxnSpPr>
              <a:cxnSpLocks noChangeShapeType="1"/>
              <a:stCxn id="175" idx="3"/>
            </p:cNvCxnSpPr>
            <p:nvPr/>
          </p:nvCxnSpPr>
          <p:spPr bwMode="auto">
            <a:xfrm>
              <a:off x="1833601" y="4706163"/>
              <a:ext cx="4096291" cy="1130852"/>
            </a:xfrm>
            <a:prstGeom prst="curvedConnector3">
              <a:avLst>
                <a:gd name="adj1" fmla="val 53464"/>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grpSp>
      <p:grpSp>
        <p:nvGrpSpPr>
          <p:cNvPr id="160" name="Group 159"/>
          <p:cNvGrpSpPr/>
          <p:nvPr/>
        </p:nvGrpSpPr>
        <p:grpSpPr>
          <a:xfrm>
            <a:off x="6539006" y="1303121"/>
            <a:ext cx="35688" cy="5126068"/>
            <a:chOff x="6539006" y="1303121"/>
            <a:chExt cx="35688" cy="5126068"/>
          </a:xfrm>
        </p:grpSpPr>
        <p:cxnSp>
          <p:nvCxnSpPr>
            <p:cNvPr id="272" name="Curved Connector 271"/>
            <p:cNvCxnSpPr>
              <a:stCxn id="1038" idx="3"/>
              <a:endCxn id="267" idx="3"/>
            </p:cNvCxnSpPr>
            <p:nvPr/>
          </p:nvCxnSpPr>
          <p:spPr bwMode="auto">
            <a:xfrm>
              <a:off x="6546073" y="1966603"/>
              <a:ext cx="28621" cy="2229414"/>
            </a:xfrm>
            <a:prstGeom prst="curvedConnector3">
              <a:avLst>
                <a:gd name="adj1" fmla="val 3652902"/>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Curved Connector 275"/>
            <p:cNvCxnSpPr>
              <a:stCxn id="241" idx="3"/>
              <a:endCxn id="1046" idx="3"/>
            </p:cNvCxnSpPr>
            <p:nvPr/>
          </p:nvCxnSpPr>
          <p:spPr bwMode="auto">
            <a:xfrm>
              <a:off x="6555340" y="2688931"/>
              <a:ext cx="19354" cy="3740258"/>
            </a:xfrm>
            <a:prstGeom prst="curvedConnector3">
              <a:avLst>
                <a:gd name="adj1" fmla="val 3399075"/>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Curved Connector 281"/>
            <p:cNvCxnSpPr>
              <a:stCxn id="1050" idx="3"/>
              <a:endCxn id="1046" idx="3"/>
            </p:cNvCxnSpPr>
            <p:nvPr/>
          </p:nvCxnSpPr>
          <p:spPr bwMode="auto">
            <a:xfrm>
              <a:off x="6556784" y="5005854"/>
              <a:ext cx="17910" cy="1423335"/>
            </a:xfrm>
            <a:prstGeom prst="curvedConnector3">
              <a:avLst>
                <a:gd name="adj1" fmla="val 1728487"/>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 name="Curved Connector 286"/>
            <p:cNvCxnSpPr>
              <a:stCxn id="1048" idx="3"/>
              <a:endCxn id="241" idx="3"/>
            </p:cNvCxnSpPr>
            <p:nvPr/>
          </p:nvCxnSpPr>
          <p:spPr bwMode="auto">
            <a:xfrm>
              <a:off x="6546073" y="1303121"/>
              <a:ext cx="9267" cy="1385810"/>
            </a:xfrm>
            <a:prstGeom prst="curvedConnector3">
              <a:avLst>
                <a:gd name="adj1" fmla="val 2566818"/>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8" name="Curved Connector 1027"/>
            <p:cNvCxnSpPr>
              <a:stCxn id="260" idx="3"/>
              <a:endCxn id="234" idx="3"/>
            </p:cNvCxnSpPr>
            <p:nvPr/>
          </p:nvCxnSpPr>
          <p:spPr bwMode="auto">
            <a:xfrm>
              <a:off x="6539006" y="2032643"/>
              <a:ext cx="7067" cy="1427235"/>
            </a:xfrm>
            <a:prstGeom prst="curvedConnector3">
              <a:avLst>
                <a:gd name="adj1" fmla="val 10919683"/>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3" name="Curved Connector 1032"/>
            <p:cNvCxnSpPr>
              <a:stCxn id="267" idx="3"/>
              <a:endCxn id="1050" idx="3"/>
            </p:cNvCxnSpPr>
            <p:nvPr/>
          </p:nvCxnSpPr>
          <p:spPr bwMode="auto">
            <a:xfrm flipH="1">
              <a:off x="6556784" y="4196017"/>
              <a:ext cx="17910" cy="809837"/>
            </a:xfrm>
            <a:prstGeom prst="curvedConnector3">
              <a:avLst>
                <a:gd name="adj1" fmla="val -1276382"/>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9" name="Curved Connector 1038"/>
            <p:cNvCxnSpPr>
              <a:stCxn id="1042" idx="3"/>
              <a:endCxn id="234" idx="3"/>
            </p:cNvCxnSpPr>
            <p:nvPr/>
          </p:nvCxnSpPr>
          <p:spPr bwMode="auto">
            <a:xfrm flipH="1" flipV="1">
              <a:off x="6546073" y="3459878"/>
              <a:ext cx="10711" cy="2371719"/>
            </a:xfrm>
            <a:prstGeom prst="curvedConnector3">
              <a:avLst>
                <a:gd name="adj1" fmla="val -9935328"/>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4" name="Curved Connector 1043"/>
            <p:cNvCxnSpPr>
              <a:stCxn id="265" idx="3"/>
              <a:endCxn id="1046" idx="3"/>
            </p:cNvCxnSpPr>
            <p:nvPr/>
          </p:nvCxnSpPr>
          <p:spPr bwMode="auto">
            <a:xfrm>
              <a:off x="6546074" y="3412729"/>
              <a:ext cx="28620" cy="3016460"/>
            </a:xfrm>
            <a:prstGeom prst="curvedConnector3">
              <a:avLst>
                <a:gd name="adj1" fmla="val 1725028"/>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5" name="Textfeld 116"/>
          <p:cNvSpPr txBox="1">
            <a:spLocks noChangeArrowheads="1"/>
          </p:cNvSpPr>
          <p:nvPr/>
        </p:nvSpPr>
        <p:spPr bwMode="auto">
          <a:xfrm>
            <a:off x="367911" y="2542184"/>
            <a:ext cx="15894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algn="l" eaLnBrk="1" hangingPunct="1">
              <a:lnSpc>
                <a:spcPts val="2600"/>
              </a:lnSpc>
            </a:pPr>
            <a:r>
              <a:rPr lang="de-DE" altLang="en-US" sz="2000" dirty="0" err="1" smtClean="0">
                <a:latin typeface="Calibri" pitchFamily="34" charset="0"/>
                <a:ea typeface="Calibri" pitchFamily="34" charset="0"/>
                <a:cs typeface="Calibri" pitchFamily="34" charset="0"/>
              </a:rPr>
              <a:t>Hurricane</a:t>
            </a:r>
            <a:r>
              <a:rPr lang="de-DE" altLang="en-US" sz="2000" dirty="0" smtClean="0">
                <a:latin typeface="Calibri" pitchFamily="34" charset="0"/>
                <a:ea typeface="Calibri" pitchFamily="34" charset="0"/>
                <a:cs typeface="Calibri" pitchFamily="34" charset="0"/>
              </a:rPr>
              <a:t>,</a:t>
            </a:r>
          </a:p>
          <a:p>
            <a:pPr algn="l" eaLnBrk="1" hangingPunct="1">
              <a:lnSpc>
                <a:spcPts val="2600"/>
              </a:lnSpc>
            </a:pPr>
            <a:r>
              <a:rPr lang="de-DE" altLang="en-US" sz="2000" dirty="0" err="1">
                <a:latin typeface="Calibri" pitchFamily="34" charset="0"/>
                <a:ea typeface="Calibri" pitchFamily="34" charset="0"/>
                <a:cs typeface="Calibri" pitchFamily="34" charset="0"/>
              </a:rPr>
              <a:t>a</a:t>
            </a:r>
            <a:r>
              <a:rPr lang="de-DE" altLang="en-US" sz="2000" dirty="0" err="1" smtClean="0">
                <a:latin typeface="Calibri" pitchFamily="34" charset="0"/>
                <a:ea typeface="Calibri" pitchFamily="34" charset="0"/>
                <a:cs typeface="Calibri" pitchFamily="34" charset="0"/>
              </a:rPr>
              <a:t>bout</a:t>
            </a:r>
            <a:r>
              <a:rPr lang="de-DE" altLang="en-US" sz="2000" dirty="0" smtClean="0">
                <a:latin typeface="Calibri" pitchFamily="34" charset="0"/>
                <a:ea typeface="Calibri" pitchFamily="34" charset="0"/>
                <a:cs typeface="Calibri" pitchFamily="34" charset="0"/>
              </a:rPr>
              <a:t> Carter,</a:t>
            </a:r>
          </a:p>
          <a:p>
            <a:pPr algn="l" eaLnBrk="1" hangingPunct="1">
              <a:lnSpc>
                <a:spcPts val="2600"/>
              </a:lnSpc>
            </a:pPr>
            <a:r>
              <a:rPr lang="de-DE" altLang="en-US" sz="2000" dirty="0" err="1">
                <a:latin typeface="Calibri" pitchFamily="34" charset="0"/>
                <a:ea typeface="Calibri" pitchFamily="34" charset="0"/>
                <a:cs typeface="Calibri" pitchFamily="34" charset="0"/>
              </a:rPr>
              <a:t>i</a:t>
            </a:r>
            <a:r>
              <a:rPr lang="de-DE" altLang="en-US" sz="2000" dirty="0" err="1" smtClean="0">
                <a:latin typeface="Calibri" pitchFamily="34" charset="0"/>
                <a:ea typeface="Calibri" pitchFamily="34" charset="0"/>
                <a:cs typeface="Calibri" pitchFamily="34" charset="0"/>
              </a:rPr>
              <a:t>s</a:t>
            </a:r>
            <a:r>
              <a:rPr lang="de-DE" altLang="en-US" sz="2000" dirty="0" smtClean="0">
                <a:latin typeface="Calibri" pitchFamily="34" charset="0"/>
                <a:ea typeface="Calibri" pitchFamily="34" charset="0"/>
                <a:cs typeface="Calibri" pitchFamily="34" charset="0"/>
              </a:rPr>
              <a:t> on </a:t>
            </a:r>
            <a:r>
              <a:rPr lang="de-DE" altLang="en-US" sz="2000" dirty="0" err="1" smtClean="0">
                <a:latin typeface="Calibri" pitchFamily="34" charset="0"/>
                <a:ea typeface="Calibri" pitchFamily="34" charset="0"/>
                <a:cs typeface="Calibri" pitchFamily="34" charset="0"/>
              </a:rPr>
              <a:t>Bob‘s</a:t>
            </a:r>
            <a:endParaRPr lang="de-DE" altLang="en-US" sz="2000" dirty="0" smtClean="0">
              <a:latin typeface="Calibri" pitchFamily="34" charset="0"/>
              <a:ea typeface="Calibri" pitchFamily="34" charset="0"/>
              <a:cs typeface="Calibri" pitchFamily="34" charset="0"/>
            </a:endParaRPr>
          </a:p>
          <a:p>
            <a:pPr algn="l" eaLnBrk="1" hangingPunct="1">
              <a:lnSpc>
                <a:spcPts val="2600"/>
              </a:lnSpc>
            </a:pPr>
            <a:r>
              <a:rPr lang="de-DE" altLang="en-US" sz="2000" dirty="0" err="1" smtClean="0">
                <a:latin typeface="Calibri" pitchFamily="34" charset="0"/>
                <a:ea typeface="Calibri" pitchFamily="34" charset="0"/>
                <a:cs typeface="Calibri" pitchFamily="34" charset="0"/>
              </a:rPr>
              <a:t>Desire</a:t>
            </a:r>
            <a:r>
              <a:rPr lang="de-DE" altLang="en-US" sz="2000" dirty="0" smtClean="0">
                <a:latin typeface="Calibri" pitchFamily="34" charset="0"/>
                <a:ea typeface="Calibri" pitchFamily="34" charset="0"/>
                <a:cs typeface="Calibri" pitchFamily="34" charset="0"/>
              </a:rPr>
              <a:t>.</a:t>
            </a:r>
          </a:p>
          <a:p>
            <a:pPr algn="l" eaLnBrk="1" hangingPunct="1">
              <a:lnSpc>
                <a:spcPts val="2600"/>
              </a:lnSpc>
            </a:pPr>
            <a:r>
              <a:rPr lang="de-DE" altLang="en-US" sz="2000" dirty="0" err="1" smtClean="0">
                <a:latin typeface="Calibri" pitchFamily="34" charset="0"/>
                <a:ea typeface="Calibri" pitchFamily="34" charset="0"/>
                <a:cs typeface="Calibri" pitchFamily="34" charset="0"/>
              </a:rPr>
              <a:t>It</a:t>
            </a:r>
            <a:r>
              <a:rPr lang="de-DE" altLang="en-US" sz="2000" dirty="0" smtClean="0">
                <a:latin typeface="Calibri" pitchFamily="34" charset="0"/>
                <a:ea typeface="Calibri" pitchFamily="34" charset="0"/>
                <a:cs typeface="Calibri" pitchFamily="34" charset="0"/>
              </a:rPr>
              <a:t> </a:t>
            </a:r>
            <a:r>
              <a:rPr lang="de-DE" altLang="en-US" sz="2000" dirty="0" err="1" smtClean="0">
                <a:latin typeface="Calibri" pitchFamily="34" charset="0"/>
                <a:ea typeface="Calibri" pitchFamily="34" charset="0"/>
                <a:cs typeface="Calibri" pitchFamily="34" charset="0"/>
              </a:rPr>
              <a:t>is</a:t>
            </a:r>
            <a:r>
              <a:rPr lang="de-DE" altLang="en-US" sz="2000" dirty="0" smtClean="0">
                <a:latin typeface="Calibri" pitchFamily="34" charset="0"/>
                <a:ea typeface="Calibri" pitchFamily="34" charset="0"/>
                <a:cs typeface="Calibri" pitchFamily="34" charset="0"/>
              </a:rPr>
              <a:t> </a:t>
            </a:r>
            <a:r>
              <a:rPr lang="de-DE" altLang="en-US" sz="2000" dirty="0" err="1" smtClean="0">
                <a:latin typeface="Calibri" pitchFamily="34" charset="0"/>
                <a:ea typeface="Calibri" pitchFamily="34" charset="0"/>
                <a:cs typeface="Calibri" pitchFamily="34" charset="0"/>
              </a:rPr>
              <a:t>played</a:t>
            </a:r>
            <a:r>
              <a:rPr lang="de-DE" altLang="en-US" sz="2000" dirty="0" smtClean="0">
                <a:latin typeface="Calibri" pitchFamily="34" charset="0"/>
                <a:ea typeface="Calibri" pitchFamily="34" charset="0"/>
                <a:cs typeface="Calibri" pitchFamily="34" charset="0"/>
              </a:rPr>
              <a:t> in</a:t>
            </a:r>
          </a:p>
          <a:p>
            <a:pPr algn="l" eaLnBrk="1" hangingPunct="1">
              <a:lnSpc>
                <a:spcPts val="2600"/>
              </a:lnSpc>
            </a:pPr>
            <a:r>
              <a:rPr lang="de-DE" altLang="en-US" sz="2000" dirty="0" err="1">
                <a:latin typeface="Calibri" pitchFamily="34" charset="0"/>
                <a:ea typeface="Calibri" pitchFamily="34" charset="0"/>
                <a:cs typeface="Calibri" pitchFamily="34" charset="0"/>
              </a:rPr>
              <a:t>t</a:t>
            </a:r>
            <a:r>
              <a:rPr lang="de-DE" altLang="en-US" sz="2000" dirty="0" err="1" smtClean="0">
                <a:latin typeface="Calibri" pitchFamily="34" charset="0"/>
                <a:ea typeface="Calibri" pitchFamily="34" charset="0"/>
                <a:cs typeface="Calibri" pitchFamily="34" charset="0"/>
              </a:rPr>
              <a:t>he</a:t>
            </a:r>
            <a:r>
              <a:rPr lang="de-DE" altLang="en-US" sz="2000" dirty="0" smtClean="0">
                <a:latin typeface="Calibri" pitchFamily="34" charset="0"/>
                <a:ea typeface="Calibri" pitchFamily="34" charset="0"/>
                <a:cs typeface="Calibri" pitchFamily="34" charset="0"/>
              </a:rPr>
              <a:t> film </a:t>
            </a:r>
            <a:r>
              <a:rPr lang="de-DE" altLang="en-US" sz="2000" dirty="0" err="1" smtClean="0">
                <a:latin typeface="Calibri" pitchFamily="34" charset="0"/>
                <a:ea typeface="Calibri" pitchFamily="34" charset="0"/>
                <a:cs typeface="Calibri" pitchFamily="34" charset="0"/>
              </a:rPr>
              <a:t>with</a:t>
            </a:r>
            <a:endParaRPr lang="de-DE" altLang="en-US" sz="2000" dirty="0" smtClean="0">
              <a:latin typeface="Calibri" pitchFamily="34" charset="0"/>
              <a:ea typeface="Calibri" pitchFamily="34" charset="0"/>
              <a:cs typeface="Calibri" pitchFamily="34" charset="0"/>
            </a:endParaRPr>
          </a:p>
          <a:p>
            <a:pPr algn="l" eaLnBrk="1" hangingPunct="1">
              <a:lnSpc>
                <a:spcPts val="2600"/>
              </a:lnSpc>
            </a:pPr>
            <a:r>
              <a:rPr lang="de-DE" altLang="en-US" sz="2000" dirty="0" smtClean="0">
                <a:latin typeface="Calibri" pitchFamily="34" charset="0"/>
                <a:ea typeface="Calibri" pitchFamily="34" charset="0"/>
                <a:cs typeface="Calibri" pitchFamily="34" charset="0"/>
              </a:rPr>
              <a:t>Washington.</a:t>
            </a:r>
          </a:p>
          <a:p>
            <a:pPr algn="l" eaLnBrk="1" hangingPunct="1">
              <a:lnSpc>
                <a:spcPts val="2600"/>
              </a:lnSpc>
            </a:pPr>
            <a:endParaRPr lang="de-DE" altLang="en-US" sz="2000" dirty="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a:p>
            <a:pPr algn="l" eaLnBrk="1" hangingPunct="1">
              <a:lnSpc>
                <a:spcPts val="2600"/>
              </a:lnSpc>
            </a:pPr>
            <a:endParaRPr lang="de-DE" altLang="en-US" sz="2000" dirty="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p:txBody>
      </p:sp>
      <p:sp>
        <p:nvSpPr>
          <p:cNvPr id="155" name="Rectangle 2"/>
          <p:cNvSpPr txBox="1">
            <a:spLocks noChangeArrowheads="1"/>
          </p:cNvSpPr>
          <p:nvPr/>
        </p:nvSpPr>
        <p:spPr bwMode="auto">
          <a:xfrm>
            <a:off x="7124393" y="433854"/>
            <a:ext cx="1920652" cy="765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r>
              <a:rPr lang="de-DE" sz="3200" kern="0" dirty="0" smtClean="0"/>
              <a:t>(NERD)</a:t>
            </a:r>
            <a:endParaRPr lang="en-US" sz="3200" kern="0" dirty="0"/>
          </a:p>
        </p:txBody>
      </p:sp>
      <p:grpSp>
        <p:nvGrpSpPr>
          <p:cNvPr id="156" name="Group 155"/>
          <p:cNvGrpSpPr/>
          <p:nvPr/>
        </p:nvGrpSpPr>
        <p:grpSpPr>
          <a:xfrm>
            <a:off x="4966169" y="489048"/>
            <a:ext cx="3876320" cy="1468723"/>
            <a:chOff x="46203" y="5418823"/>
            <a:chExt cx="3876320" cy="1468723"/>
          </a:xfrm>
        </p:grpSpPr>
        <p:sp>
          <p:nvSpPr>
            <p:cNvPr id="158" name="Rectangle 157"/>
            <p:cNvSpPr/>
            <p:nvPr/>
          </p:nvSpPr>
          <p:spPr bwMode="auto">
            <a:xfrm>
              <a:off x="46203" y="5429267"/>
              <a:ext cx="3876320" cy="1458279"/>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161" name="TextBox 160"/>
            <p:cNvSpPr txBox="1"/>
            <p:nvPr/>
          </p:nvSpPr>
          <p:spPr>
            <a:xfrm>
              <a:off x="46203" y="5418823"/>
              <a:ext cx="3673763" cy="1354217"/>
            </a:xfrm>
            <a:prstGeom prst="rect">
              <a:avLst/>
            </a:prstGeom>
            <a:noFill/>
          </p:spPr>
          <p:txBody>
            <a:bodyPr wrap="none" rtlCol="0">
              <a:spAutoFit/>
            </a:bodyPr>
            <a:lstStyle/>
            <a:p>
              <a:pPr algn="l"/>
              <a:r>
                <a:rPr lang="de-DE" dirty="0" err="1" smtClean="0">
                  <a:solidFill>
                    <a:srgbClr val="3333CC"/>
                  </a:solidFill>
                </a:rPr>
                <a:t>Coherence</a:t>
              </a:r>
              <a:r>
                <a:rPr lang="de-DE" dirty="0" smtClean="0"/>
                <a:t> </a:t>
              </a:r>
              <a:r>
                <a:rPr lang="de-DE" dirty="0" err="1" smtClean="0"/>
                <a:t>of</a:t>
              </a:r>
              <a:r>
                <a:rPr lang="de-DE" dirty="0" smtClean="0"/>
                <a:t> </a:t>
              </a:r>
              <a:r>
                <a:rPr lang="de-DE" dirty="0" err="1" smtClean="0"/>
                <a:t>entity</a:t>
              </a:r>
              <a:r>
                <a:rPr lang="de-DE" dirty="0" smtClean="0"/>
                <a:t> </a:t>
              </a:r>
              <a:r>
                <a:rPr lang="de-DE" dirty="0" err="1" smtClean="0"/>
                <a:t>pairs</a:t>
              </a:r>
              <a:r>
                <a:rPr lang="de-DE" dirty="0" smtClean="0"/>
                <a:t>:</a:t>
              </a:r>
            </a:p>
            <a:p>
              <a:pPr marL="342900" indent="-342900" algn="l">
                <a:buFont typeface="Arial" panose="020B0604020202020204" pitchFamily="34" charset="0"/>
                <a:buChar char="•"/>
              </a:pPr>
              <a:r>
                <a:rPr lang="de-DE" sz="2000" dirty="0" err="1"/>
                <a:t>s</a:t>
              </a:r>
              <a:r>
                <a:rPr lang="de-DE" sz="2000" dirty="0" err="1" smtClean="0"/>
                <a:t>emantic</a:t>
              </a:r>
              <a:r>
                <a:rPr lang="de-DE" sz="2000" dirty="0" smtClean="0"/>
                <a:t> </a:t>
              </a:r>
              <a:r>
                <a:rPr lang="de-DE" sz="2000" dirty="0" err="1" smtClean="0"/>
                <a:t>relationships</a:t>
              </a:r>
              <a:endParaRPr lang="de-DE" sz="2000" dirty="0" smtClean="0"/>
            </a:p>
            <a:p>
              <a:pPr marL="342900" indent="-342900" algn="l">
                <a:buFont typeface="Arial" panose="020B0604020202020204" pitchFamily="34" charset="0"/>
                <a:buChar char="•"/>
              </a:pPr>
              <a:r>
                <a:rPr lang="de-DE" sz="2000" dirty="0" err="1"/>
                <a:t>s</a:t>
              </a:r>
              <a:r>
                <a:rPr lang="de-DE" sz="2000" dirty="0" err="1" smtClean="0"/>
                <a:t>hared</a:t>
              </a:r>
              <a:r>
                <a:rPr lang="de-DE" sz="2000" dirty="0" smtClean="0"/>
                <a:t> </a:t>
              </a:r>
              <a:r>
                <a:rPr lang="de-DE" sz="2000" dirty="0" err="1" smtClean="0"/>
                <a:t>types</a:t>
              </a:r>
              <a:r>
                <a:rPr lang="de-DE" sz="2000" dirty="0" smtClean="0"/>
                <a:t> (</a:t>
              </a:r>
              <a:r>
                <a:rPr lang="de-DE" sz="2000" dirty="0" err="1" smtClean="0"/>
                <a:t>categories</a:t>
              </a:r>
              <a:r>
                <a:rPr lang="de-DE" sz="2000" dirty="0" smtClean="0"/>
                <a:t>)</a:t>
              </a:r>
            </a:p>
            <a:p>
              <a:pPr marL="342900" indent="-342900" algn="l">
                <a:buFont typeface="Arial" panose="020B0604020202020204" pitchFamily="34" charset="0"/>
                <a:buChar char="•"/>
              </a:pPr>
              <a:r>
                <a:rPr lang="de-DE" sz="2000" dirty="0" err="1" smtClean="0"/>
                <a:t>overlap</a:t>
              </a:r>
              <a:r>
                <a:rPr lang="de-DE" sz="2000" dirty="0" smtClean="0"/>
                <a:t> </a:t>
              </a:r>
              <a:r>
                <a:rPr lang="de-DE" sz="2000" dirty="0" err="1" smtClean="0"/>
                <a:t>of</a:t>
              </a:r>
              <a:r>
                <a:rPr lang="de-DE" sz="2000" dirty="0" smtClean="0"/>
                <a:t> Wikipedia links</a:t>
              </a:r>
            </a:p>
          </p:txBody>
        </p:sp>
      </p:grpSp>
      <p:grpSp>
        <p:nvGrpSpPr>
          <p:cNvPr id="3" name="Group 2"/>
          <p:cNvGrpSpPr/>
          <p:nvPr/>
        </p:nvGrpSpPr>
        <p:grpSpPr>
          <a:xfrm>
            <a:off x="6518796" y="1990791"/>
            <a:ext cx="59713" cy="3826216"/>
            <a:chOff x="6518796" y="1990791"/>
            <a:chExt cx="59713" cy="3826216"/>
          </a:xfrm>
        </p:grpSpPr>
        <p:cxnSp>
          <p:nvCxnSpPr>
            <p:cNvPr id="163" name="Curved Connector 162"/>
            <p:cNvCxnSpPr/>
            <p:nvPr/>
          </p:nvCxnSpPr>
          <p:spPr bwMode="auto">
            <a:xfrm>
              <a:off x="6518796" y="2048548"/>
              <a:ext cx="7067" cy="1427235"/>
            </a:xfrm>
            <a:prstGeom prst="curvedConnector3">
              <a:avLst>
                <a:gd name="adj1" fmla="val 10919683"/>
              </a:avLst>
            </a:prstGeom>
            <a:solidFill>
              <a:schemeClr val="accent1"/>
            </a:solidFill>
            <a:ln w="762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Curved Connector 163"/>
            <p:cNvCxnSpPr/>
            <p:nvPr/>
          </p:nvCxnSpPr>
          <p:spPr bwMode="auto">
            <a:xfrm>
              <a:off x="6549888" y="1990791"/>
              <a:ext cx="28621" cy="2229414"/>
            </a:xfrm>
            <a:prstGeom prst="curvedConnector3">
              <a:avLst>
                <a:gd name="adj1" fmla="val 3652902"/>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Curved Connector 164"/>
            <p:cNvCxnSpPr/>
            <p:nvPr/>
          </p:nvCxnSpPr>
          <p:spPr bwMode="auto">
            <a:xfrm flipH="1" flipV="1">
              <a:off x="6525863" y="3445288"/>
              <a:ext cx="10711" cy="2371719"/>
            </a:xfrm>
            <a:prstGeom prst="curvedConnector3">
              <a:avLst>
                <a:gd name="adj1" fmla="val -9935328"/>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5574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wipe(left)">
                                      <p:cBhvr>
                                        <p:cTn id="7" dur="500"/>
                                        <p:tgtEl>
                                          <p:spTgt spid="160"/>
                                        </p:tgtEl>
                                      </p:cBhvr>
                                    </p:animEffect>
                                  </p:childTnLst>
                                </p:cTn>
                              </p:par>
                              <p:par>
                                <p:cTn id="8" presetID="1" presetClass="entr" presetSubtype="0" fill="hold" nodeType="withEffect">
                                  <p:stCondLst>
                                    <p:cond delay="0"/>
                                  </p:stCondLst>
                                  <p:childTnLst>
                                    <p:set>
                                      <p:cBhvr>
                                        <p:cTn id="9" dur="1" fill="hold">
                                          <p:stCondLst>
                                            <p:cond delay="0"/>
                                          </p:stCondLst>
                                        </p:cTn>
                                        <p:tgtEl>
                                          <p:spTgt spid="15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69"/>
                                        </p:tgtEl>
                                        <p:attrNameLst>
                                          <p:attrName>style.visibility</p:attrName>
                                        </p:attrNameLst>
                                      </p:cBhvr>
                                      <p:to>
                                        <p:strVal val="visible"/>
                                      </p:to>
                                    </p:set>
                                    <p:animEffect transition="in" filter="wipe(left)">
                                      <p:cBhvr>
                                        <p:cTn id="14" dur="500"/>
                                        <p:tgtEl>
                                          <p:spTgt spid="269"/>
                                        </p:tgtEl>
                                      </p:cBhvr>
                                    </p:animEffect>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ded Corner 670"/>
          <p:cNvSpPr/>
          <p:nvPr/>
        </p:nvSpPr>
        <p:spPr bwMode="auto">
          <a:xfrm>
            <a:off x="274981" y="2542184"/>
            <a:ext cx="2170248" cy="2447925"/>
          </a:xfrm>
          <a:prstGeom prst="foldedCorner">
            <a:avLst/>
          </a:prstGeom>
          <a:solidFill>
            <a:srgbClr val="CCFF66"/>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dirty="0">
              <a:solidFill>
                <a:srgbClr val="FFFFFF"/>
              </a:solidFill>
              <a:latin typeface="Arial"/>
            </a:endParaRPr>
          </a:p>
        </p:txBody>
      </p:sp>
      <p:sp>
        <p:nvSpPr>
          <p:cNvPr id="747522" name="Rectangle 2"/>
          <p:cNvSpPr>
            <a:spLocks noGrp="1" noChangeArrowheads="1"/>
          </p:cNvSpPr>
          <p:nvPr>
            <p:ph type="title"/>
          </p:nvPr>
        </p:nvSpPr>
        <p:spPr>
          <a:xfrm>
            <a:off x="-972616" y="0"/>
            <a:ext cx="10943931" cy="656983"/>
          </a:xfrm>
        </p:spPr>
        <p:txBody>
          <a:bodyPr/>
          <a:lstStyle/>
          <a:p>
            <a:r>
              <a:rPr lang="de-DE" sz="3200" dirty="0" err="1" smtClean="0"/>
              <a:t>Named</a:t>
            </a:r>
            <a:r>
              <a:rPr lang="de-DE" sz="3200" dirty="0" smtClean="0"/>
              <a:t> </a:t>
            </a:r>
            <a:r>
              <a:rPr lang="de-DE" sz="3200" dirty="0" err="1" smtClean="0"/>
              <a:t>Entity</a:t>
            </a:r>
            <a:r>
              <a:rPr lang="de-DE" sz="3200" dirty="0" smtClean="0"/>
              <a:t> Recognition &amp; </a:t>
            </a:r>
            <a:r>
              <a:rPr lang="de-DE" sz="3200" dirty="0" err="1" smtClean="0"/>
              <a:t>Disambiguation</a:t>
            </a:r>
            <a:endParaRPr lang="en-US" sz="3200" dirty="0"/>
          </a:p>
        </p:txBody>
      </p:sp>
      <p:grpSp>
        <p:nvGrpSpPr>
          <p:cNvPr id="15" name="Gruppieren 14"/>
          <p:cNvGrpSpPr>
            <a:grpSpLocks/>
          </p:cNvGrpSpPr>
          <p:nvPr/>
        </p:nvGrpSpPr>
        <p:grpSpPr bwMode="auto">
          <a:xfrm>
            <a:off x="188523" y="1005550"/>
            <a:ext cx="2411413" cy="1008062"/>
            <a:chOff x="1020100" y="4412860"/>
            <a:chExt cx="3468264" cy="1544363"/>
          </a:xfrm>
        </p:grpSpPr>
        <p:grpSp>
          <p:nvGrpSpPr>
            <p:cNvPr id="16" name="Group 669"/>
            <p:cNvGrpSpPr>
              <a:grpSpLocks/>
            </p:cNvGrpSpPr>
            <p:nvPr/>
          </p:nvGrpSpPr>
          <p:grpSpPr bwMode="auto">
            <a:xfrm>
              <a:off x="1020100" y="4412860"/>
              <a:ext cx="621977" cy="751852"/>
              <a:chOff x="838200" y="1371600"/>
              <a:chExt cx="381000" cy="533400"/>
            </a:xfrm>
            <a:solidFill>
              <a:srgbClr val="CCFF66"/>
            </a:solidFill>
          </p:grpSpPr>
          <p:sp>
            <p:nvSpPr>
              <p:cNvPr id="10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10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7" name="Group 669"/>
            <p:cNvGrpSpPr>
              <a:grpSpLocks/>
            </p:cNvGrpSpPr>
            <p:nvPr/>
          </p:nvGrpSpPr>
          <p:grpSpPr bwMode="auto">
            <a:xfrm>
              <a:off x="1366178" y="4577328"/>
              <a:ext cx="621977" cy="751852"/>
              <a:chOff x="838200" y="1371600"/>
              <a:chExt cx="381000" cy="533400"/>
            </a:xfrm>
            <a:solidFill>
              <a:srgbClr val="92D050"/>
            </a:solidFill>
          </p:grpSpPr>
          <p:sp>
            <p:nvSpPr>
              <p:cNvPr id="9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9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8" name="Group 669"/>
            <p:cNvGrpSpPr>
              <a:grpSpLocks/>
            </p:cNvGrpSpPr>
            <p:nvPr/>
          </p:nvGrpSpPr>
          <p:grpSpPr bwMode="auto">
            <a:xfrm>
              <a:off x="1740100" y="4518961"/>
              <a:ext cx="621977" cy="751852"/>
              <a:chOff x="838200" y="1371600"/>
              <a:chExt cx="381000" cy="533400"/>
            </a:xfrm>
            <a:solidFill>
              <a:srgbClr val="92D050"/>
            </a:solidFill>
          </p:grpSpPr>
          <p:sp>
            <p:nvSpPr>
              <p:cNvPr id="8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8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9" name="Group 783"/>
            <p:cNvGrpSpPr/>
            <p:nvPr/>
          </p:nvGrpSpPr>
          <p:grpSpPr bwMode="auto">
            <a:xfrm>
              <a:off x="2063718" y="4740666"/>
              <a:ext cx="647052" cy="721659"/>
              <a:chOff x="838200" y="1371600"/>
              <a:chExt cx="381000" cy="533400"/>
            </a:xfrm>
            <a:solidFill>
              <a:srgbClr val="CCFF66"/>
            </a:solidFill>
          </p:grpSpPr>
          <p:sp>
            <p:nvSpPr>
              <p:cNvPr id="75" name="Folded Corner 784"/>
              <p:cNvSpPr/>
              <p:nvPr/>
            </p:nvSpPr>
            <p:spPr>
              <a:xfrm>
                <a:off x="838200" y="1371600"/>
                <a:ext cx="381000" cy="533400"/>
              </a:xfrm>
              <a:prstGeom prst="foldedCorner">
                <a:avLst/>
              </a:prstGeom>
              <a:solidFill>
                <a:srgbClr val="009900"/>
              </a:solidFill>
              <a:ln w="952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76" name="Straight Connector 78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7" name="Straight Connector 78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8" name="Straight Connector 78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9" name="Straight Connector 78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0" name="Straight Connector 78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1" name="Straight Connector 79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79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 name="Straight Connector 79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 name="Straight Connector 79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20" name="Group 913"/>
            <p:cNvGrpSpPr/>
            <p:nvPr/>
          </p:nvGrpSpPr>
          <p:grpSpPr bwMode="auto">
            <a:xfrm>
              <a:off x="2378521" y="4906060"/>
              <a:ext cx="664497" cy="802706"/>
              <a:chOff x="838200" y="1371600"/>
              <a:chExt cx="381000" cy="533400"/>
            </a:xfrm>
            <a:solidFill>
              <a:srgbClr val="CCFF66"/>
            </a:solidFill>
          </p:grpSpPr>
          <p:sp>
            <p:nvSpPr>
              <p:cNvPr id="6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1" name="Group 913"/>
            <p:cNvGrpSpPr/>
            <p:nvPr/>
          </p:nvGrpSpPr>
          <p:grpSpPr bwMode="auto">
            <a:xfrm>
              <a:off x="2777047" y="4833896"/>
              <a:ext cx="664497" cy="802706"/>
              <a:chOff x="838200" y="1371600"/>
              <a:chExt cx="381000" cy="533400"/>
            </a:xfrm>
            <a:solidFill>
              <a:srgbClr val="CCFF66"/>
            </a:solidFill>
          </p:grpSpPr>
          <p:sp>
            <p:nvSpPr>
              <p:cNvPr id="5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2" name="Group 913"/>
            <p:cNvGrpSpPr/>
            <p:nvPr/>
          </p:nvGrpSpPr>
          <p:grpSpPr bwMode="auto">
            <a:xfrm>
              <a:off x="3053920" y="4796506"/>
              <a:ext cx="664497" cy="802706"/>
              <a:chOff x="838200" y="1371600"/>
              <a:chExt cx="381000" cy="533400"/>
            </a:xfrm>
            <a:solidFill>
              <a:srgbClr val="CCFF66"/>
            </a:solidFill>
          </p:grpSpPr>
          <p:sp>
            <p:nvSpPr>
              <p:cNvPr id="4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3" name="Group 913"/>
            <p:cNvGrpSpPr/>
            <p:nvPr/>
          </p:nvGrpSpPr>
          <p:grpSpPr bwMode="auto">
            <a:xfrm>
              <a:off x="3491619" y="4967680"/>
              <a:ext cx="664497" cy="802706"/>
              <a:chOff x="838200" y="1371600"/>
              <a:chExt cx="381000" cy="533400"/>
            </a:xfrm>
            <a:solidFill>
              <a:srgbClr val="CCFF66"/>
            </a:solidFill>
          </p:grpSpPr>
          <p:sp>
            <p:nvSpPr>
              <p:cNvPr id="35" name="Folded Corner 914"/>
              <p:cNvSpPr/>
              <p:nvPr/>
            </p:nvSpPr>
            <p:spPr>
              <a:xfrm>
                <a:off x="838200" y="1371600"/>
                <a:ext cx="381000" cy="533400"/>
              </a:xfrm>
              <a:prstGeom prst="foldedCorner">
                <a:avLst/>
              </a:prstGeom>
              <a:solidFill>
                <a:srgbClr val="3333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4" name="Group 913"/>
            <p:cNvGrpSpPr/>
            <p:nvPr/>
          </p:nvGrpSpPr>
          <p:grpSpPr bwMode="auto">
            <a:xfrm>
              <a:off x="3823867" y="5154517"/>
              <a:ext cx="664497" cy="802706"/>
              <a:chOff x="838200" y="1371600"/>
              <a:chExt cx="381000" cy="533400"/>
            </a:xfrm>
            <a:solidFill>
              <a:srgbClr val="CCFF66"/>
            </a:solidFill>
          </p:grpSpPr>
          <p:sp>
            <p:nvSpPr>
              <p:cNvPr id="25" name="Folded Corner 914"/>
              <p:cNvSpPr/>
              <p:nvPr/>
            </p:nvSpPr>
            <p:spPr>
              <a:xfrm>
                <a:off x="838200" y="1371600"/>
                <a:ext cx="381000" cy="533400"/>
              </a:xfrm>
              <a:prstGeom prst="foldedCorner">
                <a:avLst/>
              </a:prstGeom>
              <a:solidFill>
                <a:srgbClr val="333399"/>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119" name="Group 118"/>
          <p:cNvGrpSpPr/>
          <p:nvPr/>
        </p:nvGrpSpPr>
        <p:grpSpPr>
          <a:xfrm>
            <a:off x="367911" y="2672165"/>
            <a:ext cx="1589409" cy="2149248"/>
            <a:chOff x="367911" y="2672165"/>
            <a:chExt cx="1589409" cy="2149248"/>
          </a:xfrm>
        </p:grpSpPr>
        <p:grpSp>
          <p:nvGrpSpPr>
            <p:cNvPr id="11" name="Gruppieren 270"/>
            <p:cNvGrpSpPr>
              <a:grpSpLocks/>
            </p:cNvGrpSpPr>
            <p:nvPr/>
          </p:nvGrpSpPr>
          <p:grpSpPr bwMode="auto">
            <a:xfrm>
              <a:off x="367911" y="2672165"/>
              <a:ext cx="1589409" cy="855836"/>
              <a:chOff x="621835" y="2424177"/>
              <a:chExt cx="1586995" cy="857645"/>
            </a:xfrm>
          </p:grpSpPr>
          <p:sp>
            <p:nvSpPr>
              <p:cNvPr id="12" name="Abgerundetes Rechteck 117"/>
              <p:cNvSpPr>
                <a:spLocks noChangeArrowheads="1"/>
              </p:cNvSpPr>
              <p:nvPr/>
            </p:nvSpPr>
            <p:spPr bwMode="auto">
              <a:xfrm>
                <a:off x="621835" y="2424177"/>
                <a:ext cx="1150775" cy="180381"/>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sp>
            <p:nvSpPr>
              <p:cNvPr id="13" name="Abgerundetes Rechteck 118"/>
              <p:cNvSpPr>
                <a:spLocks noChangeArrowheads="1"/>
              </p:cNvSpPr>
              <p:nvPr/>
            </p:nvSpPr>
            <p:spPr bwMode="auto">
              <a:xfrm>
                <a:off x="1353248" y="2726026"/>
                <a:ext cx="855582" cy="216375"/>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sp>
            <p:nvSpPr>
              <p:cNvPr id="14" name="Abgerundetes Rechteck 119"/>
              <p:cNvSpPr>
                <a:spLocks noChangeArrowheads="1"/>
              </p:cNvSpPr>
              <p:nvPr/>
            </p:nvSpPr>
            <p:spPr bwMode="auto">
              <a:xfrm>
                <a:off x="1225007" y="3065365"/>
                <a:ext cx="516489" cy="216457"/>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grpSp>
        <p:sp>
          <p:nvSpPr>
            <p:cNvPr id="175" name="Abgerundetes Rechteck 119"/>
            <p:cNvSpPr>
              <a:spLocks noChangeArrowheads="1"/>
            </p:cNvSpPr>
            <p:nvPr/>
          </p:nvSpPr>
          <p:spPr bwMode="auto">
            <a:xfrm>
              <a:off x="429103" y="4590913"/>
              <a:ext cx="1404498" cy="2305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grpSp>
      <p:sp>
        <p:nvSpPr>
          <p:cNvPr id="147" name="AutoShape 4"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155575" y="-5254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AutoShape 6"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307975" y="-3730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AutoShape 8"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460375" y="-2206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AutoShape 10" descr="data:image/jpeg;base64,/9j/4AAQSkZJRgABAQAAAQABAAD/2wCEAAkGBxQSEhUTExQVFhUXFx0bFxgXGBcaHRocHBgcGBgaGCAdHCggGhslHhgYITEhJSkrLi4uHCAzODMsNygtLisBCgoKDg0OGhAQFywcHyQsLCwsLCwsLCwsLCwsLCwsLCwsLCwsLCwsLCwsLCwsLCwsLCwsLCwsLCwsLCwsLCwsLP/AABEIAP8AxgMBIgACEQEDEQH/xAAbAAACAgMBAAAAAAAAAAAAAAAEBQMGAAECB//EADoQAAECBAQEAwcDBAICAwAAAAECEQADITEEEkFRBSJhcQaBkRMyobHB0fBCUuEUI3LxFWKCwkNTsv/EABkBAAMBAQEAAAAAAAAAAAAAAAABAgMEBf/EAB8RAQEBAQEBAQEAAwEAAAAAAAABEQIhMRIDE0FRBP/aAAwDAQACEQMRAD8AjxKhmcmw0FqUAD7wkQlUxf7Rt5v52gqVLXMZlB6nKxZINsxZnJLtBfs5ct0E51qqakhIZnJ01byiM1LUjApOV1FgSeW5Ny3n8oauEgqWSKFhsBXzJ+sAyC5H6UJqaGtaJDmj66xJiAJpUtasqJZsnU62rq1PpDMp4jiyooqUKUXSnUjdXpQRYvBeARMZU7mNVZSaWpr1f03hdM4enETTLShY5AozDTKTYDZgLPFi8PYdKXQMx5fe7mwOgoIIGY7iy5k4yxLoBzqFgHt8GgyZhENnCUiZlIJoznVXZoZ/0YlpAaqzU9LxXvFuPyoPs1AChPUDYdXEM1V45i0FaiakMAFA2A01cn5QpKzM51qAAPKBraziwcxBiX1NTfpBMmSFZasge6Pg/e/a8TLqa6kJATmCabkj7vtTrBpkrZ9xoOUD/sWqenyiXh0oPnUOUFgGc3yhqmj7bG9YYKnVGZgBSpFA5op3JJawFXAigGwsgGWZilmig2U7XYA9xp845wuIVOWqYrlky00UrKGFb8pBq9uvlBj+JGZ7ocB621owBZ62hFjgtTAgkgPlKnFqlVa6WYUEGkeK41LBOTNMN2ZQTR2uXOlD/uFHiAhhyJch2DG9akVMJDjFoHOsGjdBuEilet/rBIxopR/V36fCF+gsysUF+8xJ3J+blvSNJWSQoDMDQAA5QNyTc9AYXYErbMwSDqWe/wCnbT7wSZhCg6sxpQBRJ7swGm8UDFOHCS8yWvTlSEFxckuHANmB1pE2IxAKmlSjkNCTLC82zKzA6NqN3gaRPyuVCaD0ISLWa+35fSsWhdDMUAmoSHv+2jNqX0rAA+JlKKmYg0Lihrtta9oYYfh7pdIUvYBRroNaRJJxslBDzEEEMRzZr+m9XjvGcZlg5ZC5UtL1K0KINLMCmhr9egBuF4HMIUsOtqBAZRBsamji1Toe0bxXggjDrmYlQ9pdCUZmA/aa1VuREErBzcTNBlT0CUUFKAl05FuCciUqNTXmILBg1HiXjfETIlpRLmzVzFk5kgAjYtmJNX0t0tDNSF+F5qkmaJXJmygKWAXZ3FQ4NaxkaxnFphUZZmEFBIyzMhKdwCeVqClw0ZGiPFrnTkyxlQxI9/Uno40Hp3hRNHM6SVPfVz1OrdohWlZUQpRJJqB6RJPmCXajCzm+0cv61rgjHY0oQCTzfpQLDqrcwVwfiKpryhQJQSSHc1Faf5an6xTsRjVGlXfU6dtIuPhWZkwxIT/cnTAlwKBKWdVb3fZ4J1tIfNxplII/URlSNyRe72a8WjwnwwpQlKyAQBrU6nyFoScP4IZqle2sFshT8ykhsotTrb7XjAyUoqEpFNB8I0OK54jxUwzyjMEypSAVkGpJrl7M3rHn3EuMKnqU9EJ0GwsN9rbw78VYspVNSSXVNJfcABk9gKeUVEoqyhym/n/tniOqEUidmUToGHfb5/CGaZKlJYAPQBN1ECpVagf5d4AwEhOYlypKQWa3qdrO+vWD1YgtlDvYhBY7XOw6t6uSTEi8HiyVAkBKUcoYF8zCiQKqLP23gLGY3KfZ8xJqWZq3A9O0RrmF8iFEGgJBcJAbW5JLvSBsUkILuzgjMq5e5bqxD9YoOMZPZydKACwNmpXfXeFs/HqIKQb3Z6s9O1Y3OkqWUpFl23YFlKOw77ROZCGMtAzc5KSzqU9ACbZRX4DeAizIVVJofO1IYcPkElISgkq93NY9a0Yb/GLjwbwOspC1sH1Xdr8qQ4qdTFklcNl4etVq1NfmXJH40Eh4qqOHqDlS0MG0VU65WDq72iD/AJEgEBC9a/UvftFixU0TS4lpfdTjo13UL3p0gQ8E5iVhISoUSKAG4IGvnDBSJ6VpYJrrzmvSpYaR3K4YtQBMsAaEKCur+cMxgCHcIy7Mx01o77bRDL4ciiyVobUEN6Gmu8PCDezSeWYUqSGYMkjVySwVXqXEQTcA7BLdn1PQkknWnWGKVpIOVSVg2IZ7/qoQ8QTUuXCig/lqX6iAATInSgkMGQcwcEMXFdHNjYw1m4eVMclKlTMpPvZC9ikApYAMOUVPlA6505KXYTABVSSR5Fvz6CzliekJVLMsvQpUWejEVr8YAU4zH+xXkVhpBy0A/uJNa1yLBLVvvGQ4xqELAEySlcyh9ogtRmIU6wHdvQxkaSxProqSCCDRKCTsC1QPPeFipC5hdLEC4cUfzc+UY2UPRlXIZ/PWJ+E4kDMjKFkmii9BV8opzM9Y5Jda0sHDCqYiW9VEJ11PKbagv0j03C8K9kyC3KXGyRSnw9TFb8PyVqmrmqDHRQNn0TtQgPpF3wcrMwYGgfz33pF8woNwcqxdzQjt/MF4zFJlpdamGge5270jcsJQl9E/gijeJeJCZNyqGbIAwehKgDTy16dYpSv+I+ICZOcUGYkpuz18y7wrxVSE2V7yjtS2xLfOJCoqUuYoXYdABtsKPvECsQADNPvKsDoTZhrE9JlSzjZCBUuA27c3QMNTX5jESA7Bmuok3D3UTvUgCloAlTXzKUXAGtXUrQW+FvnpWIIOUu/6upNz9vLWGQ/EYhEsZE1F37/u1UWrtCnEIVMZQzAEOCRdnPL6XjhIcjMMwJbLYKOxq4AOU9bRYuF8Jm4uYxcAAZlVZwLAdIPoL8BwhRVLS55gXNKf9Og1rdiYvXAODy5KhOuWORKUmr/qPUxFPwUvDmWlJBUDUs7k7gX+3eHqcQpJASCH94s53dh6AaRWHBWJxC2dQSCBrbtCoFK6h5hs4Lj7QWrCFZzTF0aidAPuY7M6XKTlTYbVhhHLw/KSUppWukcSZ0pRqoFtg/l2fWBuJIVOTRyg6CnrAuE4JlS2dSSbkA1717+sPAJxWFK1UBDjcWIcFncA9RvC7EYJCS6itwLNd9mvDBGBEoEJW9a5Rd3qWvGhPTMdNWFC9W6U1eAlXmJVKLv5Go7GJpmKQ2bPlO3WJcZw9aVEMVIPunKPR2cGF87gxWK0B0NPR4eE4lcUnKVlQlLLexCQ7NopnoDvQakwxkY+UFeyVJKVBx/cU6VMOUkNYli4sACL0UpwAQq42dzfyLtDhE4gZCcimoTzJNNi7eUTgh9wzBSZssKVllmjoKVMCBXKVioNIyAeE4xUuWUYh5jLJRMQQCxA5SLs4d4yBSkYn3Asakih6a/Dyg7hUpPs5hIB5VZWLbEP3ykP0MJ1G4hhwVK3A0WcotZ2UX0A3jl5vpDeArnTAsS/dCWKho92exIcPHqvh7BSkpJSgJNHLAOWvuabxU8JMRhFy5TBQIS5YnMXYhKdND6Qz8S+KEplDJ7z5snukpBY1019LRvJkOeGXiCcEhMsKYkh22diT5R594hUoYlYAASS4Iv7qQX7F/MxyvxQF4gFIzJYhKlO4Js4b3REfiXiITMyJOZKUpDjUgnNXVya9RD0W6VcTxLAp+Hf5wGmS2Va08jihN2q3y+MblOtWZrn6fxDLj8tkolBqJc9X+WsZ2/7LCX2z1HvLUVX7MBtaOUuFZllr5ur1bzgWdJKSltx66UiyYLg/tlSUZXzEOHDVq53f6bXJtDPDnClT5hJ5QhmtYaDvW0emYaSmSj2UtNhU6jrEOFwSZaghAs1dzvDf+gCElQZ2qXDjpGsmHCnC8PQnmUK3c1q9W+8FIIFvWCDLUoHRLUttHEjBLNWITrSvzhhCZRXQ1OwjSODkpcv2H1MMpUklwhN+nziSWmYgMCw2hmQyMNMBLBk3AJYHqo3A6D1iGXiFS/fzKFgcpqauWclmYfeLDil5qt529BACyCCApt9wYCBy8QkgEJY0ZgW3BPx9I3kF2QW2Sx84jxPDFJDomEJvQPoPJqaCBZkqYEhSF5vKnW1iTDBqOIH3VJSQaNQtv3gbFYNEw5aJfe/kYXyuIIVReZChd0sRo9Kt5QUTMH6UrTob6+ohYCvEeGShedBBIqHrHeKwxWjNlqBUeVG+MHKSpTLQun7fsdoGn4hqa9dRrAWQswZoQSqn6kUPY79/wCIyJpigk5k5UE6k9nDd6xuEFKnSeYgFw9xBicYFolSSAAhRdTkUUTS25MRYiVkWoCtfhBXDeGqnKCUs5UOr0Kj/wDn4xzc/Qs6JsmQiXOCbpSpjmJSLhnsXo3lpCL26ZmGnzyv+5lKchApnWwUN3SpVevSCuLpM3DIOamYukfq1egrFZVhmAo3fWNbRUGCVl5wCW+en0iFKq1qYKUsBi7AfjAbwFMxbF0gdyK+mkKS0jbBApyra5ZmelvvG8fiSuas9QBlqzUJt3hQnGLd8xcWr+bwVg8YQeYqIh3i4co7B8OBmB87BQ8+grF24DwgzC6iQliBlFdEhjpTMP8AyiqcExRmzkIy3ULVsXb0j17wykKkJKQUhyCC4UGNQYfPOGJ4fw5EtKdgNfT5RGsCYsj9I3hli5Yy1LAVeFOBByg0cxRmacGhxW2+8EKWASAOWz/aAJstwK26bwywkgBLqgMJLlkCgYaARGuU93MM5iXpGxKSOpgBQcIOoiJWBTtDtQG3wiKbhsw0hkRrkkWaAlycrqKQCbkfbWHk3BlNYDmJFjAFV4vhpcwOQl/0qH5QwNw/Eqk5RmFTYn4A6GDuO4FSUqKQSLkDXt1ioYtYDpUaXBN+3QxcmpWqZM53SU9UsyvsY44jhhMBIoYr0rjCU5MwLgjmOzUdq0ixSMRnAqD1ELB9VkrnSHZBWDp9ekbhzi8NV6xuFiP1iq8Tw4BJD2BbysYb8FnmVhZs3MoKCVIQQ1Suj11AKh0cxmJkZwS4C/1A6AsHfd3p/EJsQwUoEEAJAbYtXz1jnvnrXA/9UQGFeu0cLmAglRZheB1yy8Q4rmIQneprf8+cPifqorMbJK050+6E5tmZWU/GFk+SUsVXUHbVjUE7OIuC/DsxMnKEkzVhglNc2ZaABS1Wra53itcZSQqWlSSlaJYQsENzIUpJ82Z46CwLK7QSlFM2lvMM/wAxEnDMEqaQhAdSqADXUny+8GKkZEqlqZwasQQ5YDsw+JY2gxRh4Nkn+qlkiiSCQepyf+0ev+EcMqWZkslwlRANai4agqAdI8n4bhVLmywHBUAQQWYvWvkfWPScHiVpxE7+4FJJFHFFMHSKnLCpw8x88FWTuGjMJh2WRtSA8JiQJtubQl6UYww4WBWvN+qJMTMlEEHQGsFSpoIfQW+8axFEKo9IGwCaCAxwjBHYTHWWAI44IaJCmNAwBqhvAHEMG4cXg1aWjgWMAIJstw3wijeIeGJSpVLixoCK2Ohj0LEYdi4tEcvCyZgVLmpB7j4iKlwrHiM7CrSCkg0PL2ix+C5ilDIagWrbWo+sPvEPCsroSXaw+UVDBzFYebmboW1F4vdiPi54iSxoYyO+E4hM5Gb4PaNRIwiwskLTLRLPOtT5qNYAFqG9dbCE/i+T7PFTUuCxD92D/F4sng+R7CcqdNJAloUSClwAWZi9FPTK0eeeJuJGZMWxOaYtSuwckD5+kYXn9eLtyBMRxB6D/feHuA4Qy5C5anTMBIdiyk1UPiL7xSpayC8ereEUifgxLQC8teYLo6UlZ06EK8n3jonP5njOTb6PmcXXhSicEBYJSGBYgpdQClAFkuz03jzPi3EfaKKqH2nMrookkm92NbXNNYunHOMSDMQgTilAOZZRm5ikFgCKsqj/AFjz7FkE5ncqqWe5qR5EkQ5FVZOB4wS0laEKJYoYqGRK1IyhQ5TzFjQs7GtIBXKMteVbAgCoIIOoIIcF2gjgJAQygShRAUl2ergg7g+bP1bifKCMwYgvmTdmNmJ01frDBngPeD2KQQxs5umoqC9O+0W/gSxMXKXm95JzE0coYJzaUcF/UmKBw6cyglWXYFbEDWruCPxxFmwKh7QS1goyulRSHDB8qg9Q5YV0axhWBesCvMpyxUDUixix4XCFBzfuiteHpqVgKZspY/Qxc5aXTSrCkZVcSLSCC8C4ShIMFSZgUKRGUQARpCj/AJFSiaNXl3uzEbw0QveNCUl3YPAHQNKxzHRMRA1gDpUQkXiZdohQYAWTVMW0hdiRXqDeGOPICo7wcpK3Ju0Mlb8RSSkJWHIIuLxSOLSgoFX6gfeH12MerYjCPLUhVRpFN8Q8BCHIKqh69PnFc0qT8DxmQM1w7xkJASkGtHoRdtu0airExafFeMzD+mkvlSOYpupQ66s148tXgpk0zVpBKZbZi9tH9QY9CkELmJKSCMwNdauRXs3nFK8TIMqfOQHQhSswD3SXKQbAgEs/SM/5/T7A4afKKlJUgsoM9KKeihSjVNH1GtG/BpMyWsKQsTUJUAtCFsopuWCS9hdJ2irqDQ28OYBc6alCQebUEAgakPR+mto6KkdP4chWJnpQuWgJCigqWSFVCmzH9TFQcaijm5cvgv8AXe0VhkFIlgBndLgcyipWVgQl2a5sHjJxloBSoCdPzZJTqUlspYrmhmUFM6TnYgmI/C/El4fFBAmKlyVLT7cEslSQoZiQwbVtQ7Vq834cBIlLw8xUtbPYkKBHemn2hgxTzF1IchSS9HL02qdOu8d+NuGIk4qYEEZTzS/8T7vk1j2iFB5UhQBSRcO+l/v20aEaEFL6agg6bEGHiJICEz5RmgIIS5DpsAqoPKKtUVivzMOxLW0MHcLxy5aZiEqyiYnKQXZiQSQHZ+UekAejSMricCShhzJFDd6jtWLzwPHJWhgbUYxTvByfaYdcsoZFHBIuUg5kj9r9Ic4ThypRdNnbdxvGVVD6YCgun0idOISpmIfaI8MpxUg9YydhAaih3EI0lXaN52gUJVoTGvYqJaACAp4kytHMpLR0YAyZaBniaYaQPMUwgBbja0jnhM1jWOcUqF8uaSqm8MljxgpFd47lnITXKoO3paLIkOkPdornF8MEg93ggrzPimGKFmmrRkPfEMrOQXY/xGRrEK7hSQQ2kZ4jw/tJftEkpmIqhTt1Uh+tSOtImlpesFhYbKapNGI6g/SOPi41s2POcXiBMALOr9RAy1O+50ekOfDcuYpSUiWqbKDlaQOVSblKi1y1Dd2a0blmRhcbNE5C1oBdIDUcBSSQSHZ7OIk4Tjly5zqU5UAn+4Cf7akhlM4Y5crdY7d8YuMLiBKIUgrmJyjlmiwPvJ5VWfYpfUaR1xTBJUVTkFa5acoUoFy6kk6sQzNb6QHOw68xL5nVzEKcFVCerVuRvtGlEpNCyhcgjXqLu8MGPFuLf1PslZUhctAQSDRSE+7megIcijPSA0KKVZtXen0MEYbFIH9qZKGVQFXKSHsu9wTaxqD0GEsihBB60byiVGRIUCQQ5qzW3iNiKFv9xFKpBCCNQTTdvpADjgnE/YTErSSGIzANVn+Eem8H8TJmIBY1d3sK0EeS4dCSdqDrXXQQx4TjFSlULCIsOV6bMxaQoqlzGBuKX1Ig3BY9S6BbxSJWJzgQfgVLSosawsPV5kLa8Te3G8ViTmNSTDPDNE4ZqZojl3iAKjDNgCRaoX4nEOSOkD8Qx7UTAQncpMMm8Wq0Q8ODqJ3MZPVyPqx+UD8MVUdoYWzCpoDCzjKhlJZ6wxwy+WsKeJGihCBBjZKQBTWMjWOqADSMhpUTCzQCx2gzE4gIGY1GlPR/lCqbNS9Dpfr2ghU/NLIoSBbtqI4+au3xS+M40zsQtatVNTYco+AiyTcCiaJRTMCVpQyFqypQQOcJVmPvhzu5YMXEUqYWUe5hrgeIKJAUpagRlYEu3QAh/Pzj0WUMcDiUFRRMQlRJLrUSnJqaJpdzT4wRiJmearKMocAJABSzZRlfzp1iCbIMtTykqmS2BWGL1qQSzgWGYbXEHy8KgSfaIQVFRGXK5EvmchZ9ADTW7GAw2ISpKcoyKS7pdiUVDkPUAt2842uaZgE1anmFRCnIqAkZSwDjWvTTVlNSSlRUtC6gEApdbsxKkuMzOXcncbwf08ls2ZaUZmUghObU0OpA1I1F4QQBmAG0SBMEyBKVKLryzE2BSSFB2AcWUxGn6TuI4LaO2kI0mGXvDXCLQo1ABca3hVl2gzCIdTC/SEFnk4YA8pd9Dp/EH4XFNyxWpcxYLBXc7Nfq9IYyMdUBQq1yflCw1qkz6Xhhh5wCSpwwp5tFZkTnFYIw+KrSFhnqcXmc6QPjOIgcoNTCXH8QYMkuToIHE9KXJ5lNBgH+1B1jjFT8xCBYXhdKmsCqOMBMKnO9oeFpwuc4yxmAllUwJF/xzA0lwSTtE3CJ3Msuxt5awgs00tLUdiwPpCTiUwuz3gzEYgEZHZg/esI+IYzMsAXSD8oIYDiKsygAY1GiKvuIyGTzXC4QhYcuDpBdUlo6xDqSCn3r96U7QKjEZgM1xbvHCXk8VficnJNWOr+R5h8DEMuaRYwy8Qh1JVulj5a/GFEeh/Pr9cypPcElSkEIsfeD3aoJe9elKRLh8QtsqQwIZRu+vxA82hZg8cpKcn6XcVsdxDGViEtqpzqKEbAPQ2DiLpmGBmpSC4Cg/Nqb0YEEdxE4yqDlgAWu9KkU00FtBEXD5CZg5QoquqwDbF/zvDNGCVLfPIfOA3MRqCQKtYNCoCmSUEO3YEV7tbtBmGwq11QhRHLYE+++QebH0g3D8PGIz+zC/aJAVlLlSwWf0LnzETy5BRllqnrRNByiWh1MCCwBSr9pLjvpEWqBTpYQSh3VZTOzgs1RW0dYOcpJBSWet4IxfD1ykgqITmoeapDvmLV8rt5t3wWRJWlaZkz2a2cEjkIBLpBqQthdmcihhB2JRLqJL1ZhffteOMPispcimu8D4yYM5CGYUGV931qYz+qyg05jUq6EAs1mhktAKQh/agH9gB+JMce3DX0isf1ZUkaH+aCIv7il5R5t6+cGC1aMLMD0q1zHfvE6DWAeHlMsAKCiqpU9AKOkdSfx4knEe8Ca6Pp1aFaWjVTARlFtYIw1CezQvSxGVJoGc7u9vzWC0KYdXr94RpZmIZP+X0pAvBpyitSgHAv5RDOAUyCpgkOTsNYP4ZxALSopCRLQ6QLOQGDbl6wzF8RmlSxloGLDzFIXyk//AC3ejxYMDw4kZ1FyU0G0J8SlKEhI7+sADprGR3LUwpfWMgDzdM8JWyCcps7a0p6H5RzhpMtlpWcpflVW9WehpWvR9WjiTOJUAQGSC3KxYnM53v0pByG2BGh7xxW+p+kfFZTy3P6T/H1+EIZsusWvGSs6VIDubd7jsHYQhnIAvtHV/wCfrzE/AIlm+kFygzEFwe3+xEYID/CNyauAfz8EdKj7hmJcszfFwRUdLQyRi3q1BQFRKgkZqbmjNa3xreEWQXcvFq8PYITyQXp7rUrp/uJvgdYXGmTMTMlrWSmqSQRVq0fUU84nnYdSS5IzEvQ1D+bg11rvWDJPAVlE1a0EGWkFuYOymJBZmq7AvSEyll66n+YgxK3ervqTWJFSCMtQXDhiNCR9PONSJRWzCp6gCneC14UoBKiDVnB26m7nb9phGFUkoLkV0sfwxyhBUCDapPlBmCwk2ZmMtKjlGZxpUDN1Z7DeN4rEqTNSnKkezNAUvWvMaDMfsIZAF4k0SwITYMGd7kNzbMYf+F8IqYsgqPtFvkLbXc/tqA46wt4bgVYiepkqXqWZy/wvWPU+B8AVKTzlPusMrv2J1/mJ6pSeqZxPB5FKQCCEWIdypg5BN626AQjwGHWZzlVEhw1QXGvRidqw78YypkuYpCKqI5QxKm1CWt3+9BZKVSpKSpRJWEhyCAlILk3rs+/nABSlhCXGwbepLQGjHlSi1nA8tWjhSzMP/jb/ABdtYGwqRmb9IY99PvAYTiU9QWUvUmvnX5Q+8IyQtRze6S/nr8oTT8K8xSqliCT/AJVPwaLX4RwmUObRVvhcrLi8WJUtQFVBBIHYU+MUzFzlsFKBHKmjv8fy0Hce4uJc4O1RboB9YW4mdnWpTDKKijX/ADygkVU0tTpcPGRAqaQkBu420jUGBT+NYfKrOn3TTtR/zr3gXDkimgqOx/DDniU0zUraW6QnmLtlUAWIL3uG17wjTJWlAUQQglgr6fAxxdxn19STYV4zA1zCj3Gh+xhkVPGM4LiFx1ebsSq+LSxbaOZEyog/iOEN+rgmFb1j0OO/1Fw6w6qAE9otfhTiAlzQ9BQ286RR8PPo0OuH4kgN+fzrB0p6hiPEwxCVyAk5FEBRSH5QXNtHaEPEUSFLCUqLJSA4SCVlIOZRrr3NITYOcpIGUt/pn+JguTQumhFX+0QZtwLByypOcLUhxyh+b/PQDcPFp4hweRl/qDJQiSCSUlZcvcggvpa3rFKUsNmSACS5FgD0H1iWbj1skZ1ZUcoGjEEO27EwBcJfFFLkGVh5cuSgkpQkBibuWblApAmBw8uUUqWFKmKVcgsT12FXgHg2PVNUhCSwSOam40N++8XvhMlIAzAE3D9YXwxHBpEpKRkSBc0ADklz94On4sJBLGgjqWzuwhF4t4smWJaM4TnWApQ94AvUBvUmwcxJqrPxq8SuYuWgJyuUrXmbUEJNWVQmjaRX+K4t1ZU2Swcs5OrtrXSHPGvEEsSU4XDlL0ClCoY3FWc3J+OsVvEFIXQuE22cVJ+YaKRTGU4LPYOT+awPhgSMxN617/h9Y4xKyUkAgEkZj1NQB2cR1ilMn2fQDqfxoCFzGJGUu7ufT7CHsriCUJCUiyfjFRXjCltGLRNgJgdS1mg3PzeKzwSg8bjBMnhSnygh/q/k5h9LWkSwpyAA41oKMfKKnMDZgtLLJBTRxVvpDriE72UkJJq1/v0vFWCN4nEjIFg3Vby6RkIJmI9ogJJylJttStusbipC03Tw5MyWtRmJSoPlzVCgGIBATcu+rkG0KZkmYJQlqJSjODX3QVUOatGZwG1PnYD4ld2lIJpkoeUPSmpG711jMJiSpTqCFZiVKcHUseliaxw+VpeYquKwRQl3dlFPQjQjvECZjRZZoSkcmdaK5h+kvRg2vrCXE4DPWX1eovsNtqxn1Gd4z4BnSwoEHX8eEeM4apJcVT8u8ORms0EyA52LaxX8+uuQqqZJhtwuxfy61gjiHDwC4IsXa3lA+BI+Edk6/U04seETQF+v8QfKTQdfh3gCQHZr0AG9HYbw1RhFpIBTVnY+n1iaqNFERKDPB09OUM+tKdaQLMllVIWmN8PTRLJUbfWHuA4spcxwqg0FoqOJnCWklTtsPgBAuG4xlDin/Vx8TBeonXpPH/FYkS6KGY/lOseY8Y8QKxC82YsEgV1NWp52hdxHiMyebNuz+kCSuWrOXiL0m3TbCTMgc1VfV+38xPgiR77vdqa1r/MQ4EFTlQJOgsBsPp/qGuFwYAAUCS1XGp1MVACRiuZ7soFhYVHr2gvDYl8yleX0gfiEoSlGjKZySAwAZvUt6QNiVgJSAeYv6G5+MMJOMYo5gE3Ki/rEsgGcqXKb+2osVNfKCW/nrAE2YRMYB1Atv0LDWoi0TFpkShLCmOXlrVyHJ8vtGsvieQM1pk4S00CBlc1LJu/pSF/iXiCVLLPlsD6OfIg94i4ViuebMDuElgdQfe7m0KMRUZipxXvcse0XJ6rXJJTV6E0jIExc3M2WwDdYyKJYUuHI9KwbhcczAvVW/wCPECsKooK2UGPM7sElgLa11IgYAKubW03sPWPK+L05VNatQH6+R+sCDEp5gkNmDEuDUEObXjeCUuYAgS1qLXAeg/U9vWJcXgFIHtQkhClGhyghVSoAO+XanTSHd+q1HLlDMCGYHXXvHU+dlqE8r0NHdrdBWsYljQdhZJZqPZ6axBi5MwsiXUFQKhS4oCfUw4L8AYmbzHNUm+jhnERTpCU1AYnaw3/Oscz3DEgijk0bo3xp09IZk8q1cM0OdWVkd4PFy0AKJ90FiHoTZzpfvB3D8SfbFQeZmcLCiQoAGgSCGcBgR0is4eRmpZ6iCMOuYl0AqG7eWvkIuf0qtW+akKUTmpudoFxvEkpSyD5wi4hi1nKFKDAO27voKesLlznN/N4V6O9GmJT7R86jbXQfeIZGCzk5VA6/63PaFuLxLKIFuscBQGrUBs4LtQtUGu0H1Omq8Otike6Klr/L8rEeHQVkAJyixN318v8AUcJWUkIIPNRKkqZJ5mqMpILvdu0MFS1y+cDlBGYkhXXmpTY31pFYDfD4cJRldNaFinzB66WuDHEyaA92GoGmjVrt3eADxWX/APUEKaozHU5q9A/xFGDQsVxhSlMws2nnF/rBpiJ6FBZJqf0u5AcVJ3FdLsIk4RISv3wSpRAABAATX3ulPP4wkTNGYuAEnbtTuYdYVf8ATy2TRcwMVVZLpfu9vKCXSiThaxMxBWtLJqkZbIVUAOL0DVgHj84mZlNw6c2536aVhhhMZLw8ohSkkqDhIIUH0LjWxel+sVObiVTZoIuT87v0jbj/AKE6ZimCRQpBr8W6iIUzEpTfNegcM41+3SGOLSkIWEioVQ6lhUj1rC0YBZAUxCT7rvWz1tqKxX7gBVNoyG8qUpQAkpVQAKUhKnUb1bu3pGRl/loWjA8SmTTMzkFKjmmZyAMoY5XJDEswL6Q4mYRK5Esy5KVVVkChz5UgVR+5IKnvVj3irScQc6VEBRLXCa2AZ6BVKHrFk4FiytRWsqzIYIDhgCEpoLBRpWObm6fNCYviKsvs1pWmWBRJBDVzVoH27CN4nFrWUIUeQpCgS2WxBFRQvmTVh84IE95sxC1koeYHsCxBAKQCzk6WJJgHCyzlVLGVKwS7lRuapsf0gV+8FNrAqAJWtJNRlAIqTQAl9AIJxc9K0lWWpLhVybsC3rS0CIwRVKVOQGShjlJB5QrK5DMTSCP6lKSkhLoJdy13KQwFqiFFyqvilLzFIDuGY6gsrXs4NrmE5msSAG6f7i48a4dmdQJBzZadUkpHbR9K0MIcbw9IZIScy0hSS4oQVJmDf3g19HgxHXPoFE/q0HSZ9AXsdfmfSF6sEfZiYCMubKRVwQx+RFuscyVF8uth6wvylPjMQ6izdI1h0BebMpmYkgZqVJat6NsXuIbYrw5MKuRmbmJNhTo9lCjRLiOFHDoFZcxBzD2icwVnZIKagFtRp10N/k8LZMjNMQ2ZT1GZJRZ6FiaEV+8FzeElZBCQSgMtCakCrEVDmwYHvrBAnlisFkywm37iLMbjU9B1iPFTwsqmWK1Fsrgg0JuaipYP+n1cBacI2bmICWKnSQpqnKlJJzB9SDba/OC4l7AkylKFAK2NXJUCK7NSj1BrB00+15FEKYUIzApa92HXW+sR/wDES5oVkWcyUk1TQsHb3qPQdztDBVP4kVKOUZQS+V8wF6JJDhNbdIzCE5hvp/EEcR4YlCkCWv2mZAU+UpZ1NlL61FnERYYOrLd3f5ltjcQUjPAyXNiGJD2rQMXB/PiTikrNUKzBJL7FR2+Xl2jWJn5kSly0ezQAxUogh0XVlDknWuscKVMnLSmWWysAPde4CixPM3yaKkBOJJJIuTQX3uImwcnK5F7D5O+7vDTiMlMkIyn+4kl1VdNgG63F9oDxEwZiScoCWTcuxfQXIgttDJqyXGUslJtYH9x30HxjUoulKJk1QTXITnyZhpamocAtGScKt1IdQVkC0gEMUFIURehysfJtob8NCpiQJ1QlKQkAJNDmAJBLEAtRwa94DhdIWRKaWZil59FAIygEFhqXZyQ/rGQ+l4ZWGGTLLJvmS7kKdgX/AMXYRkAf/9k="/>
          <p:cNvSpPr>
            <a:spLocks noChangeAspect="1" noChangeArrowheads="1"/>
          </p:cNvSpPr>
          <p:nvPr/>
        </p:nvSpPr>
        <p:spPr bwMode="auto">
          <a:xfrm>
            <a:off x="155575" y="-2560638"/>
            <a:ext cx="413385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AutoShape 20" descr="data:image/jpeg;base64,/9j/4AAQSkZJRgABAQAAAQABAAD/2wCEAAkGBxQSEhUUExQWFRUUFxcYGBgYGRccFxgYGBcYGBcXGBcYHCggGhwlHRkYJDEhJSkrLi4uFx8zODMsNygtLisBCgoKDg0OGxAQGiwkHyQsLCwsLCwsLCwsLCwsLCwsLCwsLCwsLCwsLCwsLCwsLCwsLCwsLCwsLCwsLCwsLCwsLP/AABEIAQUAwQMBIgACEQEDEQH/xAAcAAABBQEBAQAAAAAAAAAAAAAEAAIDBQYBBwj/xABFEAABAwIDBQUEBwcCBgIDAAABAAIRAyEEEjEFIkFRYQYTcYGRMqGx8BQjUnKywdEHFUJikuHxc6IkU4LC0uJDsxYzNf/EABoBAAMBAQEBAAAAAAAAAAAAAAABAgQDBQb/xAAoEQACAgIBBAICAgMBAAAAAAAAAQIREiEDIjFBUQRxE2Ey0aGx8UL/2gAMAwEAAhEDEQA/ACmBdeugJzWr6Q8kYGruVSgJpagCMhMIUxTC1AEcJR6qQiE1MCEhNhSkJhCYiMhKOSeV0NTsCMNSLVNlTSErAHLU2FK9cAViIYXHBSuauZEWIiDOaRapHJNCdiB3BT7Kb9fS/wBSn+MJrmInZbIrUufeM/EOSXI+h/Q4/wAke5KIV98sjRodPiSI93vUqEa768jlTbwP2ncZj3L5Y9kLSSSQB47CcAntakQvo7PKOZVxykallkpWBDCe5kWKJe6L2k8uXz8PFCuKSbY2qI3BRlSuCjIVkkZCUJxXITJGAJ0JYOo2pUewGO6DS8kWGbQDmenUc0ccGODjJ0zNIB8CpziViyvypOUpbzXCFViByFzKp8q5kVWKiIU+Ka8KZyihCBkLgkApi1Endg2mIEe/r8nzbkJIEewtsQpNnM+up/6jPxDmuETqp9nj62n/AKjPxBRN9D+io/yR7Sg2k/SDy7pvrmd8+SMQbbVyI1YCT5wBr0PD+/zR64YkkkgDyYhdIUoYu5F9BZ5ZCGqXLlHX5+fkqRogSNf8phaldjIHj3qMhEFRvaqTJZBCaQpyE3KqsRAWprxAJgmBoNT0CKyLvdosKMXhdqEBuJpMMd6KlRgu97CIc2+pEExzAW8gkOu4gg6yBmJ3IB4ry3E4ehQxlKK/1TKmZ0SYJJ9p48gfNelEk6knzlYfipvK35NPM1rQzE3e4jn8lRFiJaxdLFsujP3BO7SLUQ5iY5qaYgZ7U3u0SGKRjQBPH5+fNVlQqsHFINFxM6KJzZvzRL2ym5UJgwfKiMCz62n99n4hyXe7U+FZ9Yz77fxDmo5JdL+ioraPVjWGYNgyRM2j4z7lA2O/dz7sGemYiPIgn/qTarv+IYLeweU6/wBvj59g/SJm3dDnPtHrHuXzx6oakkkgDzHKnhsKXJC4Wr3LPNohLVwhSQuhiLEDliaWoktTCxNMKBSxdDET3acKaeQqBgxNxNKWOBOUEETMG4ix5oqpYExpwWd2xixTYK9ZrnajIDZp1AI5xw6rJ8n5L4+ldzRw8OW2ZvaHZykRlbUbNhZkOsXOPE3vHKGiy2WzazCxrQbhoETrAix4qnxAcMTWw/dtDaTXOzAW3WgkC/VV2GrhzG1WDIXeyJ1LTcDkR+SxcPPLjZ35OJSRuG00nNlN2ZWNSk1x1Iv4gkH4IhzF6qnasxONaBC1NLEUWLmRXkTQNkXMiJyJuRPIVA+RIU0V3aWRGQUDhqkw7N9n3m/EJ+RPw7N9v3m/EclE30sqPdG3xG0C2uGQPaY3UzDgCTExaeS5h8dOILcrblzSZOaGzBI8h6hW8JQvnPx8l3n5vt49HpHUkkl3GefELmVEZF0U16+R59AvdruVE5FzIjIKB8i5kRORd7tGQUCimnZVOWpZUZBQLVohwIPEKs2jscPa5ka1mPM8+5BcVfNok+amGGc4nLA4yZiQ2AZA0ga9eKxfKadezTwXsy+M2e4bQxFS+V+FqW4Zu8I9Yj3LOYfB5m0WgD2q4HIEkZV6C3Z9WoRf2rSXO0OhnVAN2JUNQBrBuuLploBdO8JPErPFrydWn4JsLhBTY1g0aI/upciJbTJnddumHbpseq5lXpxkq0Y2n5BjTTTTRJallVZE0BGmu92icq4QnkKiDJCaWKeE2E7FRDkTqVPeHiPiFLC6w3HiPilJ9LKitnoKSSS8c9ASSSSAMWAupFcXpmE4Ul1okgc1OXRzAkgAa21JQ3Q0gZJS1r342vzB59VJToEZZElxgNt6mfA2Uy5FFWxxg26RHTw5dwgfOiIfhwzWZjMbTA/U6IpuD7yeDGmZkyYnlFzEz4LjTTJe6oW5QS25AFsoEjTmfMLHPmlL9GmPHFDKuTIyLB5vP2WiXSdRw10TaGMLqVRxEAB8XmQBbUAjX81DtSu15gHdNN5kCYEjUDhlHvQ1OuDQqhswQ4B3AuOVu7zAA16rnordk+Hx31raYghrd6wkOABI1iQL66eiZtLHCkakkA95ugkCZAcQDEzc+qrwMtcODXZ6gc7LaN6nlJn7OvWy52gpCo90mAHMeHWi7Mpm4gX18PFPp9k3KuxeYqvBY+8uBEjWWideMjxmLTKjNZlRgq5RBOV0WIdzHD1HJVOKrd5hBc2yNzaEzS7tzxe2soTsgxzcO+jUIL3Zg0hwdI7sEFpmYD2viftJrW0we9NF3XwZAlu806Eax1GoQqq+yW2H1amJoOAaWODmkE2zWY4TpIyg/fF1bYasK4eWgB7HZXNHOAZHI3iOYWmHK7qZxlxpq4kZTIUpauBq02cSLKuEI91pAkAGLakqOqJE62kHjEwQfBLIHEChOYLjxHxHJOyrpZ1g89Yvy4pzfSwitmvoY6XuabkOIjQgTY9bX9UchNl4bu6cGZJc4yZO8ZueJiB5IteNxZY3I3oSSSS6AYtIrgTgF6ZhGqbODe48IjxE6KNykwtLO4N9fD5+KT7WNd6JqFLNfQEgCOEcfIT8hSGu0OniGyOMSDBJ6WF7rmJxMEtiABA6yI3Ryieaqfpo3iGEEnmYsIBk9OQJv4LzuTkt2bIwpUWQrVZy6MDWkZcpD3Ro4kWiOH+RMQ1m4XOaC1xccpDpvOV0nLGlr8VX452bKS4iLycoHIQT8TKDbtVlM5u8zEcXOc6L9N0Lk37LLkbSp53FznzpEsaIMcS6VAcUzKW02bgJ0cT/ADHiLzeyoXbWZmsLuvcC/WSeiZ+/TG6HxoWzGovuwlkOi8pbVoiD3Tc4bzcSBpbdJjRRYjGtAzvp2dA1IsY4SYtHDgsztTbb6eSoKZdmD8wDgHZW92RFoPtm1vHguYLtU2syW5nNFi0kSON2x01XRxko5PsyU7dGofjqWTKyWjQXaRqD48FDs+o1tTMKl4MZgLcIGobrxVQ3ajZG6ZFxYHSDNilisdTqkOJg3GYS3y3fm6lTG0HXp1y+m0DNbPukhuYOyAgSWkgXmxCcA2ljqlS4p12yRfg4CfMZmx90+AeFcL77nAxGhj9fNQVHzl71mbIbObBF9eo14jzXRTObiaXCYloBpmc9N5pnUzxa6erSEUs63EnvQ7iQA4mLR7Lo4+9X2Grh7ZAhbeKdqjNyRp2F94DrIPGIgxxvoVG5/AWHyfimrjnLrRFiTc1x4j4rhXBqPEc+fS6JLTBPZvUkkl5huEkkkgDFLoKTlwFemYROK5VrZWuAMSN48h48PHpxVdtPazaQDZ3nEACdSdJPD58VSllWuM1Q93Tyu3TYAzAgjpPMrBz/ACL6Ymvi4q6mWWL7QNbIaS9wBMC0gamTc6cr80CMRiKrt1pa3LJDRvDWBNypa2E7sM7pmbPDA5+kAToOF+JPkrXZuz+8Ls1ZtQsLWua0wA5xEbo4a3voVl2zv2M2cGAW99VGcXdeSXWsQNURR2fTIJAeZJLt0NBvm1df3IrEYd1Oo4UKQqVKlWo1odZoDeLjwAt6rR4bDluHBezI/unlzZJAdljXwkqlAlyMjh7iW0gJjV1wOGglTuwrgzPkZLWuIEnhxvrwuqratOs+qG03lrWNabGLkEybGbgLcbRaG0niQCWQBxmAT+avCibM1TwLauUVGB3/AOwgNFbj3UmKTXH1ssxiezJp4kPw7nBpJ76nmOYNuJDXCm8+bRB0LtCdi2uc8bzr4tzYBIGWKIykDgtPtHZGRpy1XNINmOOdk5iJAfvNt9hzdCujnOKxXb0aeGXDpvUvf/P6M5myAS4wSWgV2mm90cBU0uODmieafUoMiXMdBiABMTfhf3oKhjm1HZQHNfJGVr6zWkjNoaWmhtkJ/mKssRtECk/N3feMaXNYKmZzsjCQDLQ7hyK4qO6Z2+TGMo58e671X+l/nQI/DsJJa+C7nIIOtp/VcY2q2IMiOMHeHLlK7sLGfSQ4VGgOplptpEwPgUVtJrabmnP3eawvqZ0A4p4eTDl4Bf3gDlDmkEiRzjjPyVbbM2nkI3szTY8T0jw5aqqdRcZzNBAvLRBII8wgnUS0ZqZnK0jLpoZ3p+eqcZSi7FJKSo9Dp1g4S0gjouwsVsjbJY4zzAPI8YHVa6hiW1G5mmR8PFehw8qmv2Y+SDiyVxTWm48R8VxdbqPEfHqu0uzIT2b9JJJeUbxJJJIAxTiqrbO0u7GVvtEgWExJgEhH4usGMLjwVBslmes17pL6hIYIEgTvOkWgZZHlC7/K5GuhHLgh/wCmc2Zgd8F+/VcWksElrSJlzwdDcefoS8VhzSc95Yazs3d0qejQQMzjGjYB8lZYPCGnVlhhrnPc88S1oLGMH/USUa1oL5OhNV3mXNH5LIomhsbthgAbbKW06rvu7gaPSybsfBsw9FxYwB31Ycby8yYc48bkpuME5yAXS2rpGhIOvQADzU4qHKQS1kkG5kyBI0VElbTqFtZrhE/Xm9xeozUeSsdqOLmU+rXkxx3HRpbVC1WtGpd0IaY9okmSRqPeh24ugzNdpBJN6gsCbAhpPh5osKK36M7vKu6YIYAY1hp0JVxtas153TNoHXdI09EG7bFAfYnr3h5X06BQu2/Sv7AMl1mnQzpJ5IzXsMWCUMC4PkixxLnzLfZ+pvr08VdbVqte7dMwQdT9o8PAhV79ushr8rYl49lusUzpOsD4KKv2iYRo3mN2NJ1hw66pua1sSiUOy9l1Biqbi2GioTPAA5xJPK60u3aOam5g3vq3C3HM0CLeCFo7XozaLn+b8vIeSn/etF3K/IkfEJ52LGjMdkabm1Kgc1zdwEBwINnO5p3bemHU2TwqEes/+K0P0hjnbrudgQbHQWPBQ7UwVOq2Hyd7MIkEGCJ95VqRNA+yN6jTJvLGKl2ae/uQGOpvLTHK/rwWhoYUUqbGCcrQ0TYmA4a2A4e9VOysDUp1axcNxxBYQQR7RPlaEtMNoC2hTAMO3XCch4Eluh66KbYe1TRqZXTExfUgWn10T8SzNiHg3EMcL6EEtMehVbtOnDy0C7QCOrbkNJ4QfyS3F5IepKmekMcCARcESD0T26jxHx6Kk7JYoupFjtWEejrj/HVXYFx4j4r0VLKFmTHGVG9SSSXmm0SSSSAPNtvg5ABbMYRezMO1vd1Mt2tAg2tJgf7W+qnxTmAZnkANvJIAHDU8eXgs9jO0jQS2i0uJJuZi/EN4jqT5J88l+RsXFF4pGhqHcO9Aggm3MuBJNgJJ5aKvr7dosgZs7jYRvS4X6N+KoBgcTiL1HEC1ps0/y/ZnornA9mWtuQXOmZPDr/e/BcrkzppEGK7SvI3KcyLTJHkBA87+fAE18XU/iLZA03Y53EW8ZV5VdQpAlzmiIkNFxPK1/RC1tu4dugJ8SB7rpOl/Jgr8Iq37He726msfkpRsRvFxKIo7d73N3LGw3WAD5Hlbj0VNX7VPBIIGpsA0Rew0up6Fuh9TLdmyKY4E+Kd+6mfY+Cz3/wCRvJm4HEzw+CM7RPrYYNl3tEc7kA3M/kmpR9CcX7LobLa5rRlhoLyZ0mKYBTauxaZsLk8LifAlVWB2k92GDoktr7wF5ZlZpe8ckRsatVxHejPmytLtHBoMwzKbGeavJOtCxa8ifsmn9khQu2OzhIVNtLbz216jQZh0WJ/hsfZ6hRs7RvJi7epM/FTcfQ8Zey0fsn7L+MgH9FCMLXZo4kDkTfpZPxe0n0RmeLO0kR4eNlHR7RU3ax5GE6gLqOO2rWZZw93wiPeiMPt9n8Qiwmbj8jPgF1u0Kb+PMXAj/C5WwVN82HiI9/JVT8Mm15Qb3tN9wQSBrqQOU6gaKLH4SMz8rS4tIHUgCL8+HSekKudsnJdpk6gSQdNY59evFDDatRh+sbI/P9PGZTyrTFV9i47Eud3lYOmwbYzaSbQdPBa4ajxHx6rJ7F2uzMXNvnAng6GzEdJJ6XWnwuIa+CxwNxpwM+oW3hkvx1fsz8iednoKSSSxmkSSSSAPGaeGr4xwe8lrZt0HJscDy1PVaDDbMo4ZoLiG243cfAfmhcftXdc3DatHtAfC9hblfrxxFfar753Oc68mb+JPPouDko9tnVK+5tdqdo+6aHUmt1iXAkx4SCPnXhl9p9palQe3M8JsPARHuVntZoGzqBNs1NjjN4zGfgVj34JxBcBbgfH4+SU0/I40a3EYecAysSZc0nXU5iJ9b+ayfeFxE3GgtOvJb3aeHIwNBmp7qn74PxlUeK2exmW3Mk+EfqnKIoyLPsKwZcSbmBTF9P49Fla+Df3jnEe090SOpPFbLsViG1MPiHMnLna0E8YaT5aoHatHKAY0zH0CePQhXUjPGi7TdgyBGvnaw81rv2jYYuLY/gP5QsjsutXqva4AlpInd3Q2eLjxj/C3HaDFU8Q4taSQIJMdZ/LjzVRg0nYpS2Zdge3DjKXAisY1kjIyY+eCvOw4e5+Ic9xd9WAJPWdNEA99GRSJuSXjfMzAEyLacJ8lc7Gr08OXTMVBANtRxJsPRNRdoTZiNo0D31QCIzuJnxNhbVAV8C52g05forDtHhsR3z3tDu7mWkAEG2p1IvzhG7IJqta9wAJaZ5SCFLg7KUtB3bWiTh6JIOrdPuG+iwdUEG0za/j/AIXpnb+p3WCpPicopTFjeBb10WQwlBlSHAS1zZHu/VVJbFF6DdiYYVMFUebubnjybP5qiwO0jTbmzbw0veZtaZ4f7uYWy7LUQKNZn85t4tA/JYJ+z3QTxBM/qhrSEntmjwm1XvYXmHNaeVgB86n9UXTx1OpbWeDuPgUP2Ooh2GrM6uA6Sz9VjKFcgCLSNAqtpE0mzWYzZhaS+kSOMaHS2n5K07L7cis2m8bz3NZPOXADwMnhr0VW3Euw7GZrh9hfzseaNwFGnVrUKjSN2rTPDg9tnDgfcmtbiJ70z3xJJJAxJJJIA8W7GkmjiKjiCTkaBYx7RN+ehWQw7TVcbHeeWknncradmW5cA93/ADKr3eQDW/EFU+wqQ+kUKTR7RcXeEEgfD0XHHSR1vbZoO2BbRoU2mwY1jRzs2AADxsqulRDsNTc0EBxBg6iCTHhZWvbXDmq9jcuYZiTa1mkXOnFRZmNp0qYkuaN4AWBgyJ8zoIXRw8nPLwF9s2HJh6Y17yg3yDhPuBQm3cOSIAk5HR4kjn4J21dqtqnM7JNM5oFywgEA8YN+Maqgq7YmSJL5gBwm3MhpvfqU2kCst+yf/CYZ9J4l7357XgZGtgxqZB6dUyvtNrnw4taADreevIacSFTuxFWqACMo8Ym8Zso804YAu1Bd1NrzYny59Ed9If2EVttyC1rTP8JPxIGnhdA1jUeA15EAkxz0NwLeCJqUg0gPIEkABukOv6fPFWo2ewgWHAzPIgi+ipQbJckihbs/duXmI3+I8D/ddo0X0ge7d7Ws6m+omxP5FX2JcGwcwO8N1rgSZgSYFgL8UXWwQLSbXTUL7MHOu5nxtt7Ia6mS4HX2ARx0ESD04omntWm5zQ1wJI9kiDJ1GYWBkaEhSVNnyCA7L7U8oGpjS8KpGDJBIaDMnMzwt7+MpOMkCaZpdvVvpWF7kgNgNAJ03YideSo9jbMfSYxrgJGb2TIjn4eSHpOfSMsO+dS6ZIyyZPHjF+Hq87Xcwb4LnWymA3XUEgRpfQqb9jr0WfZURXxjetJ39TCJ/wBqp6uHg1RxGb3Fw/JXOD2w0Q4uAc6xBAm2gJE2vaY1SfhmlxdcB2psWyTOo8+KrTJ2ir/Z5ixUFUAQRlOXlObTpZZTbOD7p7w0eyT8Yt7lrexuyKmGquDgC1zAA5rgQS02ABvME8FV9rKUYqODwbddTHqPRJrQ0+ok7Ssz7PovGrSw+rSPiQmdh6Ti+k8WirTB107xvzoj61LPs14GrWg/0OB+AUP7Ony6OVRnxam1bQk9H0QoapOZl9SfOymQ9f26fi78JSGEJJJIA8mFVjMNTozdoMwOLiSY568FStxDKNTvRuujLNy7XQNGnjAVFW2pVeCLZTN/ZGhMcz5yuUMNaJJABgCzRppx4nTkl9IqvZdY3tAB7Lg8m5JPPhAuTpxVfUx9R+805J4GIvacvE+PJTYbZM3swHlrrOqscPgWN0EnqrUJMlyiilp4MvIOUuIg8Rxv1uPirbBbMJjRogTHQz+noFa4ena0Iqm1UuNLuS5tgdHBNboES6lbSdES1qrziZqAWhroFh90mY5yENpCSbK3FMLapysZlI1IPtXA/wC1WNGoWsAtpcn8gEZjyO+a0aNptBtx1d5yiqOzi4Ei1xa1xJ5/N1PiyvNFfVwdNlOmWyc1MPi8gyLRwMo8UoaJieU82g6eY9Qm4ylVzlwbmIDQNSJA05x+iraGDrA3zHI4uLi27ycxJ6TMxwEKYyaKcUWn0KKb3uDMojLm53kA/wALdNFVNrg93mI71zGl7WzlGoaQSAbgclbbRrN7tz3tfmyhgGWzSf4hPszoZ5WuVmNjEvcahMiA0A+0MhIAPK146q4Pqsma6Swr4Zr9R+vuQNXZIvlJ8CLaR4e5aelh2vbI3Tx5KKtgXDr4foujxfc5rJdjFnZBYZykAxceB4aawfVDNe+m6WuzOiBmJGgnLOhHDXgtpBFtPnTRBYjCh2oF+MXUPi9Frk9lHR2uWmaoiTFhBHmLEeqnNanXAc9o3L74EgG268SR6BTYrZPBroF7cLiLcBw4cFWYzZJF4niMvO0WMjSfVQ4yRSlFl1hKbDSc1nsuDrgy286H+6C7MbF+j171WOD3tIAmdb62j3Koz1WmA+ROg3HTMCDzuLAwrHZe03Or0WlkTVpguMgmXtgjLxsZ196WQ8T35QV/bp+LvwlTEqt2bju/bSqFobOawdmAtxMC/RAizSSSQB4Jh9ktbcnMbX6REDpZWDcKAqFtaq6AXWAAEuI53Pouh9UmcwLrEEEwN2dOOipcldkDhfdmmw7QSGzqQNPLkrZtZrRYloktEMJcY1JssEGVGnM128CTME/zREHn7lZmpJkPLJJLmhmaXQJLXESJ96HysFxmoxL2RPERcNdcO0MRrIQ/0pvX+l36LN4oFwDRusbYNibNs0adSf8ACg+jknedPLd9kAxbyulnIMUaypibEMJDiInKbFC4Kk1oiRIidbQZ5LO0sO6c2Yzbei+sH3AHzXRg3ZYDnCwnd1E3m/QeqhybZVGifXa2t3heSADw5iB00jzlW9PbdOATN9NB8SsF9EJ1JAsSItN7xPD81xuFfpmOlhFhIJMDNzCYHoR27SmLyeG7P4kn7cpjnPKWT+JYWjgXM3nvJdb7wIFoObpr1UL8K4n2nTzsCbXHrZIDWY3aTXue5tQBpphsHIQHhxLXHe0uRFteEIDD1KTWkggEuLrOZluAIBnSRMdSqN2EPN3uExBEgHmmtwJvvONza0TA4c5TSaBtPRrsHtRlKxMz9yTyI3kU7b1KYvPKWf8AksQ/AGCA5xsRciwEQAZtx9E8YEnV75BJBkTNoM+ZTbYqRs3bboOBtMdWW/3WQz8bRcN1xE21YR+JZkbNI4u5cNJETfldJ2DIPtuHHhEzAMTrCMmFI1z8XTZMOygENEZS57ok6lQ4qoxwmRIAIIIGZswZE6gqnLQ65e5pMEjK1wmTvNk7pQOJpOIytLwNwAmC4AOLiZnWQ33J5sWKD8TTovmYPHUT7j7lBgcEzv6JY7SrTtY6P6aG50g3VQcE+2+4Hju3MgyCZvdF7KwThXonOQO8pZhlEGHAib87f2Q3fgEv2e308QTXewuMBsgQI0bJzazvaciEFsFsU6QBYYc+7SC024Hx5ecmVM2q1lerJfOQuM5cuVoboBfibnk5C9lnA0aUFur5y2BPExN7/ISA0CSSSAPDGttquikCdfenNYIJGWG6meC4TS+0z1H6rtaOdM53d9dOqmpMbxPvTBVpcXM9R+qkp1qZsMpPGBMe9LNDxY45eYTqbWRqPcu0hTc4tsSDBAE9eA6oZ+0aMwHAFpIiNCDHJGSDFhW5zb7k12S2nuQ30+l9oeh/8VJS2hTccoMnlHAcbtSyQYsma1vRStaBeB8+Cip42mHhhNyJBjd1iJiM3ROxO0qdNxY4kOESI5ieARmPE64A3t7lE1gn/CQ2pS1zH0/sufvinIGYybC3E2F4sn+QWBJA6e5OLAEq20WNA9oyYJABDeryPZHUpY3HMpZcxs8EiIOngj8gYDS3wSpAA3UX73p8HH0/smu2zT4uPp/ZP8gsA0PZxIUWKc0iAVFUx7Q2d4mJDWgOc4WuGgcjPQJ1THtbS7wmWEhs21PSEsx4geTw9Quhg4x7kjtWn9ojy/8AVcbtWkdXW+7/AOqrP6JxJAxvRT4Nje9p2Aioz8QUeHxNN4lpGUzBtFjBtHMFHbLeKj2lskte2d023hrYEKXyFKB6TSH/ABVQ8mRwm+Tz4a9YtFxOzRmjROYnefM5tYMjevb01RPegYio4mGimZJ9ndgk31IkgxpF9Qh+zbIpUpnNmqEgtDSDeQWg2j5AXIsv0kkkAfMW0NpPbTqMGYMqn2IIMdNQItu9Oqaym5sXiyJ2zRFJ7W2ESQNdLDXkqzE4gkWOiEigwl320w1KgGVjjvEaAag6STYKpqOeeLoVz2HwLq+MYxwkQ8gOktBDTcjjqfMoaEmEYrHVAWuaS002hrcrmuOQWEQNDrxnmqJ9dw4wTrGk8Vu+2Ozm0KTha0AR1IA8BPovPsRVkTAF9AZ9ULXcfck+lP8AtO9SiMHjnsdILiSCIBvHHWR6gqs7yPFPwrpeyRO82RzuLeaZJp30andNZmByyCQ45g6OJ0nLx1lZvam0Kj6hJc6ec384ifFey9otkCk0umSdbAaC2i8Vc6TMa/mkkNsh+kvn2n/1H9VNRxb2uDg4y0gm8xHTj8+fCY8UgVQjaYZlQMcTG/vEOLnGBum7AG+V4k2Wd2nXeCGFzoZMS6bkyYOoHQ6SvU+y+zxV2dRqEmzTA4AglpM63ifNeW9qGxiqgFoj8IupSG2BCs77R9SnU6xn2jHiUKanBSYepBm3nf3KhGw2cXkZ5uGhgDi6IMhpDWXbaRrfmqzEEy5pJDXHMQHbgIt7BFvHqZm0az9l9P6TTxDXboa5hMAXzNOsiwGTTqqT9omzclRgbpvX/pgR86KUhtlWyk0/xGPFJzRzNuE2VK3DunoOEozDGJn/AAmIt9n16hhgs2m7NqGtgySCXDXjqII6I3D7QrDGUHZnb9Snmyva4PDngEvECW2In/CXYdgfjGUyBvtfBIDgIaXadQCtP2i7PNpVKLhc99RNoH/ys6aLnO0m0Ns337zz5ow7CHBzXS4AEO9pu8IM8Qi+z+0GPc6mKbaZbJAF5kw7hroqnC4huWC4NLZ1JEjMXahp1mCP5W8lJsOn3mKztJysEk6ZjlyyR/MZK8bh+VyuUOvK3ta/q9HNM16SSS9ws+Ze1dc9/H8o+JVUzVdSVMaBa+KIJ6GFrv2Q1s+PdI9mhUcPHNTb/wBxSSQDL79o7czHDm5vxXmmIbYnlPuSSSfca7FeCjtktmvRHOrTHq9qSSYj3rtp7B814A0Q0Hn/AH/RJJHgCMrspJIA907Cf/yaHhU/+x4Xk3bdsYupHENP+0BJJAjPFEYVsg+fwSSSY0eq/scG9ihf2KJ97wqv9r7sppkfbI9Wk/kEkkIGedU8U6OCLz2SSTAvOwmLP7ww/wDqZf6muB/NexdoaQLqc3+sZ+IJJJeRGwOzqP8Ayqf9Df0UtDDMZORjWzrlAE+MJJLmuOKdpICVJJJW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2" name="Group 241"/>
          <p:cNvGrpSpPr/>
          <p:nvPr/>
        </p:nvGrpSpPr>
        <p:grpSpPr>
          <a:xfrm>
            <a:off x="1489275" y="1303121"/>
            <a:ext cx="4440617" cy="5126068"/>
            <a:chOff x="1489275" y="1303121"/>
            <a:chExt cx="4440617" cy="5126068"/>
          </a:xfrm>
        </p:grpSpPr>
        <p:cxnSp>
          <p:nvCxnSpPr>
            <p:cNvPr id="129" name="Gekrümmte Verbindung 207"/>
            <p:cNvCxnSpPr>
              <a:cxnSpLocks noChangeShapeType="1"/>
              <a:stCxn id="12" idx="3"/>
              <a:endCxn id="1048" idx="1"/>
            </p:cNvCxnSpPr>
            <p:nvPr/>
          </p:nvCxnSpPr>
          <p:spPr bwMode="auto">
            <a:xfrm flipV="1">
              <a:off x="1520436" y="1303121"/>
              <a:ext cx="4409456" cy="145904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0" name="Gekrümmte Verbindung 209"/>
            <p:cNvCxnSpPr>
              <a:cxnSpLocks noChangeShapeType="1"/>
              <a:stCxn id="12" idx="3"/>
              <a:endCxn id="260" idx="1"/>
            </p:cNvCxnSpPr>
            <p:nvPr/>
          </p:nvCxnSpPr>
          <p:spPr bwMode="auto">
            <a:xfrm flipV="1">
              <a:off x="1520436" y="2032643"/>
              <a:ext cx="4352520" cy="72952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2" name="Gekrümmte Verbindung 213"/>
            <p:cNvCxnSpPr>
              <a:cxnSpLocks noChangeShapeType="1"/>
              <a:stCxn id="13" idx="3"/>
              <a:endCxn id="241" idx="1"/>
            </p:cNvCxnSpPr>
            <p:nvPr/>
          </p:nvCxnSpPr>
          <p:spPr bwMode="auto">
            <a:xfrm flipV="1">
              <a:off x="1957320" y="2688931"/>
              <a:ext cx="3953205" cy="392406"/>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 name="Gekrümmte Verbindung 215"/>
            <p:cNvCxnSpPr>
              <a:cxnSpLocks noChangeShapeType="1"/>
              <a:stCxn id="13" idx="3"/>
              <a:endCxn id="234" idx="1"/>
            </p:cNvCxnSpPr>
            <p:nvPr/>
          </p:nvCxnSpPr>
          <p:spPr bwMode="auto">
            <a:xfrm>
              <a:off x="1957320" y="3081337"/>
              <a:ext cx="3936723" cy="378541"/>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4" name="Gekrümmte Verbindung 217"/>
            <p:cNvCxnSpPr>
              <a:cxnSpLocks noChangeShapeType="1"/>
              <a:stCxn id="14" idx="3"/>
              <a:endCxn id="1040" idx="1"/>
            </p:cNvCxnSpPr>
            <p:nvPr/>
          </p:nvCxnSpPr>
          <p:spPr bwMode="auto">
            <a:xfrm>
              <a:off x="1489275" y="3420001"/>
              <a:ext cx="4383444" cy="766271"/>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5" name="Gekrümmte Verbindung 219"/>
            <p:cNvCxnSpPr>
              <a:cxnSpLocks noChangeShapeType="1"/>
              <a:stCxn id="175" idx="3"/>
              <a:endCxn id="1042" idx="1"/>
            </p:cNvCxnSpPr>
            <p:nvPr/>
          </p:nvCxnSpPr>
          <p:spPr bwMode="auto">
            <a:xfrm>
              <a:off x="1833601" y="4706163"/>
              <a:ext cx="4049734" cy="1125434"/>
            </a:xfrm>
            <a:prstGeom prst="curvedConnector3">
              <a:avLst>
                <a:gd name="adj1" fmla="val 53504"/>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6" name="Gekrümmte Verbindung 221"/>
            <p:cNvCxnSpPr>
              <a:cxnSpLocks noChangeShapeType="1"/>
              <a:endCxn id="1046" idx="1"/>
            </p:cNvCxnSpPr>
            <p:nvPr/>
          </p:nvCxnSpPr>
          <p:spPr bwMode="auto">
            <a:xfrm>
              <a:off x="1872103" y="4706163"/>
              <a:ext cx="4015009" cy="1723026"/>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7" name="Gekrümmte Verbindung 217"/>
            <p:cNvCxnSpPr>
              <a:cxnSpLocks noChangeShapeType="1"/>
              <a:stCxn id="14" idx="3"/>
              <a:endCxn id="1050" idx="1"/>
            </p:cNvCxnSpPr>
            <p:nvPr/>
          </p:nvCxnSpPr>
          <p:spPr bwMode="auto">
            <a:xfrm>
              <a:off x="1489275" y="3420001"/>
              <a:ext cx="4406009" cy="158585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248" name="Group 247"/>
          <p:cNvGrpSpPr/>
          <p:nvPr/>
        </p:nvGrpSpPr>
        <p:grpSpPr>
          <a:xfrm>
            <a:off x="5872719" y="840572"/>
            <a:ext cx="701975" cy="6053022"/>
            <a:chOff x="5872719" y="840572"/>
            <a:chExt cx="701975" cy="6053022"/>
          </a:xfrm>
        </p:grpSpPr>
        <p:grpSp>
          <p:nvGrpSpPr>
            <p:cNvPr id="243" name="Group 242"/>
            <p:cNvGrpSpPr/>
            <p:nvPr/>
          </p:nvGrpSpPr>
          <p:grpSpPr>
            <a:xfrm>
              <a:off x="5872719" y="840572"/>
              <a:ext cx="701975" cy="6053022"/>
              <a:chOff x="5872719" y="840572"/>
              <a:chExt cx="701975" cy="6053022"/>
            </a:xfrm>
          </p:grpSpPr>
          <p:pic>
            <p:nvPicPr>
              <p:cNvPr id="1038" name="Picture 14" descr="Hurricane Katrina August 28 2005 NA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525" y="1556385"/>
                <a:ext cx="635548" cy="82043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 descr="https://encrypted-tbn2.gstatic.com/images?q=tbn:ANd9GcQzxzC3NbqeIMYM3FiiHDYNr_Uvi4xym1DEo37v8y4qeR-lYzGs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4043" y="3005173"/>
                <a:ext cx="652030" cy="9094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music.lt/images/groups/1/451/Bob_Dylan/bob_dylan_yo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2719" y="3741395"/>
                <a:ext cx="701975" cy="88975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obert F Kennedy cro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5284" y="4590913"/>
                <a:ext cx="661500" cy="8298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enzel Washington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3335" y="5346407"/>
                <a:ext cx="673449" cy="97037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bbg.gov/wp-content/media/2013/01/CapInaugur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87112" y="5964784"/>
                <a:ext cx="687582" cy="928810"/>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5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10525" y="2360640"/>
                <a:ext cx="644815" cy="65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descr="http://www.scienceofdrink.com/wp-content/uploads/2011/01/hurricane-singl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9892" y="840572"/>
                <a:ext cx="616181" cy="925097"/>
              </a:xfrm>
              <a:prstGeom prst="rect">
                <a:avLst/>
              </a:prstGeom>
              <a:noFill/>
              <a:extLst>
                <a:ext uri="{909E8E84-426E-40DD-AFC4-6F175D3DCCD1}">
                  <a14:hiddenFill xmlns:a14="http://schemas.microsoft.com/office/drawing/2010/main">
                    <a:solidFill>
                      <a:srgbClr val="FFFFFF"/>
                    </a:solidFill>
                  </a14:hiddenFill>
                </a:ext>
              </a:extLst>
            </p:spPr>
          </p:pic>
        </p:grpSp>
        <p:pic>
          <p:nvPicPr>
            <p:cNvPr id="260" name="Picture 404" descr="http://hidingplaceplace.com/wp-content/uploads/2010/07/sinnerm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2956" y="1716339"/>
              <a:ext cx="666050" cy="63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9" name="Group 248"/>
          <p:cNvGrpSpPr/>
          <p:nvPr/>
        </p:nvGrpSpPr>
        <p:grpSpPr>
          <a:xfrm>
            <a:off x="5872719" y="1718564"/>
            <a:ext cx="701976" cy="4246220"/>
            <a:chOff x="5872719" y="1718564"/>
            <a:chExt cx="701976" cy="4246220"/>
          </a:xfrm>
        </p:grpSpPr>
        <p:sp>
          <p:nvSpPr>
            <p:cNvPr id="232" name="Rounded Rectangle 231"/>
            <p:cNvSpPr/>
            <p:nvPr/>
          </p:nvSpPr>
          <p:spPr bwMode="auto">
            <a:xfrm>
              <a:off x="5895285" y="1718564"/>
              <a:ext cx="643721" cy="630381"/>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5" name="Rounded Rectangle 264"/>
            <p:cNvSpPr/>
            <p:nvPr/>
          </p:nvSpPr>
          <p:spPr bwMode="auto">
            <a:xfrm>
              <a:off x="5883336" y="3059312"/>
              <a:ext cx="662738" cy="706834"/>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7" name="Rounded Rectangle 266"/>
            <p:cNvSpPr/>
            <p:nvPr/>
          </p:nvSpPr>
          <p:spPr bwMode="auto">
            <a:xfrm>
              <a:off x="5872719" y="3803136"/>
              <a:ext cx="701975" cy="785762"/>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8" name="Rounded Rectangle 267"/>
            <p:cNvSpPr/>
            <p:nvPr/>
          </p:nvSpPr>
          <p:spPr bwMode="auto">
            <a:xfrm>
              <a:off x="5916851" y="5347539"/>
              <a:ext cx="657844" cy="617245"/>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grpSp>
      <p:grpSp>
        <p:nvGrpSpPr>
          <p:cNvPr id="269" name="Group 268"/>
          <p:cNvGrpSpPr/>
          <p:nvPr/>
        </p:nvGrpSpPr>
        <p:grpSpPr>
          <a:xfrm>
            <a:off x="1489275" y="2073694"/>
            <a:ext cx="4440617" cy="3804372"/>
            <a:chOff x="1489275" y="2032643"/>
            <a:chExt cx="4440617" cy="3804372"/>
          </a:xfrm>
        </p:grpSpPr>
        <p:cxnSp>
          <p:nvCxnSpPr>
            <p:cNvPr id="270" name="Gekrümmte Verbindung 209"/>
            <p:cNvCxnSpPr>
              <a:cxnSpLocks noChangeShapeType="1"/>
              <a:endCxn id="260" idx="1"/>
            </p:cNvCxnSpPr>
            <p:nvPr/>
          </p:nvCxnSpPr>
          <p:spPr bwMode="auto">
            <a:xfrm flipV="1">
              <a:off x="1528878" y="2032643"/>
              <a:ext cx="4344078" cy="729522"/>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74" name="Gekrümmte Verbindung 215"/>
            <p:cNvCxnSpPr>
              <a:cxnSpLocks noChangeShapeType="1"/>
              <a:stCxn id="13" idx="3"/>
              <a:endCxn id="234" idx="1"/>
            </p:cNvCxnSpPr>
            <p:nvPr/>
          </p:nvCxnSpPr>
          <p:spPr bwMode="auto">
            <a:xfrm>
              <a:off x="1957320" y="3081337"/>
              <a:ext cx="3936723" cy="378541"/>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78" name="Gekrümmte Verbindung 217"/>
            <p:cNvCxnSpPr>
              <a:cxnSpLocks noChangeShapeType="1"/>
              <a:stCxn id="14" idx="3"/>
              <a:endCxn id="1040" idx="1"/>
            </p:cNvCxnSpPr>
            <p:nvPr/>
          </p:nvCxnSpPr>
          <p:spPr bwMode="auto">
            <a:xfrm>
              <a:off x="1489275" y="3420001"/>
              <a:ext cx="4383444" cy="766271"/>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81" name="Gekrümmte Verbindung 219"/>
            <p:cNvCxnSpPr>
              <a:cxnSpLocks noChangeShapeType="1"/>
              <a:stCxn id="175" idx="3"/>
            </p:cNvCxnSpPr>
            <p:nvPr/>
          </p:nvCxnSpPr>
          <p:spPr bwMode="auto">
            <a:xfrm>
              <a:off x="1833601" y="4706163"/>
              <a:ext cx="4096291" cy="1130852"/>
            </a:xfrm>
            <a:prstGeom prst="curvedConnector3">
              <a:avLst>
                <a:gd name="adj1" fmla="val 53464"/>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grpSp>
      <p:grpSp>
        <p:nvGrpSpPr>
          <p:cNvPr id="160" name="Group 159"/>
          <p:cNvGrpSpPr/>
          <p:nvPr/>
        </p:nvGrpSpPr>
        <p:grpSpPr>
          <a:xfrm>
            <a:off x="6539006" y="1303121"/>
            <a:ext cx="35688" cy="5126068"/>
            <a:chOff x="6539006" y="1303121"/>
            <a:chExt cx="35688" cy="5126068"/>
          </a:xfrm>
        </p:grpSpPr>
        <p:cxnSp>
          <p:nvCxnSpPr>
            <p:cNvPr id="272" name="Curved Connector 271"/>
            <p:cNvCxnSpPr>
              <a:stCxn id="1038" idx="3"/>
              <a:endCxn id="267" idx="3"/>
            </p:cNvCxnSpPr>
            <p:nvPr/>
          </p:nvCxnSpPr>
          <p:spPr bwMode="auto">
            <a:xfrm>
              <a:off x="6546073" y="1966603"/>
              <a:ext cx="28621" cy="2229414"/>
            </a:xfrm>
            <a:prstGeom prst="curvedConnector3">
              <a:avLst>
                <a:gd name="adj1" fmla="val 3652902"/>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Curved Connector 275"/>
            <p:cNvCxnSpPr>
              <a:stCxn id="241" idx="3"/>
              <a:endCxn id="1046" idx="3"/>
            </p:cNvCxnSpPr>
            <p:nvPr/>
          </p:nvCxnSpPr>
          <p:spPr bwMode="auto">
            <a:xfrm>
              <a:off x="6555340" y="2688931"/>
              <a:ext cx="19354" cy="3740258"/>
            </a:xfrm>
            <a:prstGeom prst="curvedConnector3">
              <a:avLst>
                <a:gd name="adj1" fmla="val 3399075"/>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Curved Connector 281"/>
            <p:cNvCxnSpPr>
              <a:stCxn id="1050" idx="3"/>
              <a:endCxn id="1046" idx="3"/>
            </p:cNvCxnSpPr>
            <p:nvPr/>
          </p:nvCxnSpPr>
          <p:spPr bwMode="auto">
            <a:xfrm>
              <a:off x="6556784" y="5005854"/>
              <a:ext cx="17910" cy="1423335"/>
            </a:xfrm>
            <a:prstGeom prst="curvedConnector3">
              <a:avLst>
                <a:gd name="adj1" fmla="val 1728487"/>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 name="Curved Connector 286"/>
            <p:cNvCxnSpPr>
              <a:stCxn id="1048" idx="3"/>
              <a:endCxn id="241" idx="3"/>
            </p:cNvCxnSpPr>
            <p:nvPr/>
          </p:nvCxnSpPr>
          <p:spPr bwMode="auto">
            <a:xfrm>
              <a:off x="6546073" y="1303121"/>
              <a:ext cx="9267" cy="1385810"/>
            </a:xfrm>
            <a:prstGeom prst="curvedConnector3">
              <a:avLst>
                <a:gd name="adj1" fmla="val 2566818"/>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8" name="Curved Connector 1027"/>
            <p:cNvCxnSpPr>
              <a:stCxn id="260" idx="3"/>
              <a:endCxn id="234" idx="3"/>
            </p:cNvCxnSpPr>
            <p:nvPr/>
          </p:nvCxnSpPr>
          <p:spPr bwMode="auto">
            <a:xfrm>
              <a:off x="6539006" y="2032643"/>
              <a:ext cx="7067" cy="1427235"/>
            </a:xfrm>
            <a:prstGeom prst="curvedConnector3">
              <a:avLst>
                <a:gd name="adj1" fmla="val 10919683"/>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3" name="Curved Connector 1032"/>
            <p:cNvCxnSpPr>
              <a:stCxn id="267" idx="3"/>
              <a:endCxn id="1050" idx="3"/>
            </p:cNvCxnSpPr>
            <p:nvPr/>
          </p:nvCxnSpPr>
          <p:spPr bwMode="auto">
            <a:xfrm flipH="1">
              <a:off x="6556784" y="4196017"/>
              <a:ext cx="17910" cy="809837"/>
            </a:xfrm>
            <a:prstGeom prst="curvedConnector3">
              <a:avLst>
                <a:gd name="adj1" fmla="val -1276382"/>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9" name="Curved Connector 1038"/>
            <p:cNvCxnSpPr>
              <a:stCxn id="1042" idx="3"/>
              <a:endCxn id="234" idx="3"/>
            </p:cNvCxnSpPr>
            <p:nvPr/>
          </p:nvCxnSpPr>
          <p:spPr bwMode="auto">
            <a:xfrm flipH="1" flipV="1">
              <a:off x="6546073" y="3459878"/>
              <a:ext cx="10711" cy="2371719"/>
            </a:xfrm>
            <a:prstGeom prst="curvedConnector3">
              <a:avLst>
                <a:gd name="adj1" fmla="val -9935328"/>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4" name="Curved Connector 1043"/>
            <p:cNvCxnSpPr>
              <a:stCxn id="265" idx="3"/>
              <a:endCxn id="1046" idx="3"/>
            </p:cNvCxnSpPr>
            <p:nvPr/>
          </p:nvCxnSpPr>
          <p:spPr bwMode="auto">
            <a:xfrm>
              <a:off x="6546074" y="3412729"/>
              <a:ext cx="28620" cy="3016460"/>
            </a:xfrm>
            <a:prstGeom prst="curvedConnector3">
              <a:avLst>
                <a:gd name="adj1" fmla="val 1725028"/>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5" name="Textfeld 116"/>
          <p:cNvSpPr txBox="1">
            <a:spLocks noChangeArrowheads="1"/>
          </p:cNvSpPr>
          <p:nvPr/>
        </p:nvSpPr>
        <p:spPr bwMode="auto">
          <a:xfrm>
            <a:off x="367911" y="2542184"/>
            <a:ext cx="15894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algn="l" eaLnBrk="1" hangingPunct="1">
              <a:lnSpc>
                <a:spcPts val="2600"/>
              </a:lnSpc>
            </a:pPr>
            <a:r>
              <a:rPr lang="de-DE" altLang="en-US" sz="2000" dirty="0" err="1" smtClean="0">
                <a:latin typeface="Calibri" pitchFamily="34" charset="0"/>
                <a:ea typeface="Calibri" pitchFamily="34" charset="0"/>
                <a:cs typeface="Calibri" pitchFamily="34" charset="0"/>
              </a:rPr>
              <a:t>Hurricane</a:t>
            </a:r>
            <a:r>
              <a:rPr lang="de-DE" altLang="en-US" sz="2000" dirty="0" smtClean="0">
                <a:latin typeface="Calibri" pitchFamily="34" charset="0"/>
                <a:ea typeface="Calibri" pitchFamily="34" charset="0"/>
                <a:cs typeface="Calibri" pitchFamily="34" charset="0"/>
              </a:rPr>
              <a:t>,</a:t>
            </a:r>
          </a:p>
          <a:p>
            <a:pPr algn="l" eaLnBrk="1" hangingPunct="1">
              <a:lnSpc>
                <a:spcPts val="2600"/>
              </a:lnSpc>
            </a:pPr>
            <a:r>
              <a:rPr lang="de-DE" altLang="en-US" sz="2000" dirty="0" err="1">
                <a:latin typeface="Calibri" pitchFamily="34" charset="0"/>
                <a:ea typeface="Calibri" pitchFamily="34" charset="0"/>
                <a:cs typeface="Calibri" pitchFamily="34" charset="0"/>
              </a:rPr>
              <a:t>a</a:t>
            </a:r>
            <a:r>
              <a:rPr lang="de-DE" altLang="en-US" sz="2000" dirty="0" err="1" smtClean="0">
                <a:latin typeface="Calibri" pitchFamily="34" charset="0"/>
                <a:ea typeface="Calibri" pitchFamily="34" charset="0"/>
                <a:cs typeface="Calibri" pitchFamily="34" charset="0"/>
              </a:rPr>
              <a:t>bout</a:t>
            </a:r>
            <a:r>
              <a:rPr lang="de-DE" altLang="en-US" sz="2000" dirty="0" smtClean="0">
                <a:latin typeface="Calibri" pitchFamily="34" charset="0"/>
                <a:ea typeface="Calibri" pitchFamily="34" charset="0"/>
                <a:cs typeface="Calibri" pitchFamily="34" charset="0"/>
              </a:rPr>
              <a:t> Carter,</a:t>
            </a:r>
          </a:p>
          <a:p>
            <a:pPr algn="l" eaLnBrk="1" hangingPunct="1">
              <a:lnSpc>
                <a:spcPts val="2600"/>
              </a:lnSpc>
            </a:pPr>
            <a:r>
              <a:rPr lang="de-DE" altLang="en-US" sz="2000" dirty="0" err="1">
                <a:latin typeface="Calibri" pitchFamily="34" charset="0"/>
                <a:ea typeface="Calibri" pitchFamily="34" charset="0"/>
                <a:cs typeface="Calibri" pitchFamily="34" charset="0"/>
              </a:rPr>
              <a:t>i</a:t>
            </a:r>
            <a:r>
              <a:rPr lang="de-DE" altLang="en-US" sz="2000" dirty="0" err="1" smtClean="0">
                <a:latin typeface="Calibri" pitchFamily="34" charset="0"/>
                <a:ea typeface="Calibri" pitchFamily="34" charset="0"/>
                <a:cs typeface="Calibri" pitchFamily="34" charset="0"/>
              </a:rPr>
              <a:t>s</a:t>
            </a:r>
            <a:r>
              <a:rPr lang="de-DE" altLang="en-US" sz="2000" dirty="0" smtClean="0">
                <a:latin typeface="Calibri" pitchFamily="34" charset="0"/>
                <a:ea typeface="Calibri" pitchFamily="34" charset="0"/>
                <a:cs typeface="Calibri" pitchFamily="34" charset="0"/>
              </a:rPr>
              <a:t> on </a:t>
            </a:r>
            <a:r>
              <a:rPr lang="de-DE" altLang="en-US" sz="2000" dirty="0" err="1" smtClean="0">
                <a:latin typeface="Calibri" pitchFamily="34" charset="0"/>
                <a:ea typeface="Calibri" pitchFamily="34" charset="0"/>
                <a:cs typeface="Calibri" pitchFamily="34" charset="0"/>
              </a:rPr>
              <a:t>Bob‘s</a:t>
            </a:r>
            <a:endParaRPr lang="de-DE" altLang="en-US" sz="2000" dirty="0" smtClean="0">
              <a:latin typeface="Calibri" pitchFamily="34" charset="0"/>
              <a:ea typeface="Calibri" pitchFamily="34" charset="0"/>
              <a:cs typeface="Calibri" pitchFamily="34" charset="0"/>
            </a:endParaRPr>
          </a:p>
          <a:p>
            <a:pPr algn="l" eaLnBrk="1" hangingPunct="1">
              <a:lnSpc>
                <a:spcPts val="2600"/>
              </a:lnSpc>
            </a:pPr>
            <a:r>
              <a:rPr lang="de-DE" altLang="en-US" sz="2000" dirty="0" err="1" smtClean="0">
                <a:latin typeface="Calibri" pitchFamily="34" charset="0"/>
                <a:ea typeface="Calibri" pitchFamily="34" charset="0"/>
                <a:cs typeface="Calibri" pitchFamily="34" charset="0"/>
              </a:rPr>
              <a:t>Desire</a:t>
            </a:r>
            <a:r>
              <a:rPr lang="de-DE" altLang="en-US" sz="2000" dirty="0" smtClean="0">
                <a:latin typeface="Calibri" pitchFamily="34" charset="0"/>
                <a:ea typeface="Calibri" pitchFamily="34" charset="0"/>
                <a:cs typeface="Calibri" pitchFamily="34" charset="0"/>
              </a:rPr>
              <a:t>.</a:t>
            </a:r>
          </a:p>
          <a:p>
            <a:pPr algn="l" eaLnBrk="1" hangingPunct="1">
              <a:lnSpc>
                <a:spcPts val="2600"/>
              </a:lnSpc>
            </a:pPr>
            <a:r>
              <a:rPr lang="de-DE" altLang="en-US" sz="2000" dirty="0" err="1" smtClean="0">
                <a:latin typeface="Calibri" pitchFamily="34" charset="0"/>
                <a:ea typeface="Calibri" pitchFamily="34" charset="0"/>
                <a:cs typeface="Calibri" pitchFamily="34" charset="0"/>
              </a:rPr>
              <a:t>It</a:t>
            </a:r>
            <a:r>
              <a:rPr lang="de-DE" altLang="en-US" sz="2000" dirty="0" smtClean="0">
                <a:latin typeface="Calibri" pitchFamily="34" charset="0"/>
                <a:ea typeface="Calibri" pitchFamily="34" charset="0"/>
                <a:cs typeface="Calibri" pitchFamily="34" charset="0"/>
              </a:rPr>
              <a:t> </a:t>
            </a:r>
            <a:r>
              <a:rPr lang="de-DE" altLang="en-US" sz="2000" dirty="0" err="1" smtClean="0">
                <a:latin typeface="Calibri" pitchFamily="34" charset="0"/>
                <a:ea typeface="Calibri" pitchFamily="34" charset="0"/>
                <a:cs typeface="Calibri" pitchFamily="34" charset="0"/>
              </a:rPr>
              <a:t>is</a:t>
            </a:r>
            <a:r>
              <a:rPr lang="de-DE" altLang="en-US" sz="2000" dirty="0" smtClean="0">
                <a:latin typeface="Calibri" pitchFamily="34" charset="0"/>
                <a:ea typeface="Calibri" pitchFamily="34" charset="0"/>
                <a:cs typeface="Calibri" pitchFamily="34" charset="0"/>
              </a:rPr>
              <a:t> </a:t>
            </a:r>
            <a:r>
              <a:rPr lang="de-DE" altLang="en-US" sz="2000" dirty="0" err="1" smtClean="0">
                <a:latin typeface="Calibri" pitchFamily="34" charset="0"/>
                <a:ea typeface="Calibri" pitchFamily="34" charset="0"/>
                <a:cs typeface="Calibri" pitchFamily="34" charset="0"/>
              </a:rPr>
              <a:t>played</a:t>
            </a:r>
            <a:r>
              <a:rPr lang="de-DE" altLang="en-US" sz="2000" dirty="0" smtClean="0">
                <a:latin typeface="Calibri" pitchFamily="34" charset="0"/>
                <a:ea typeface="Calibri" pitchFamily="34" charset="0"/>
                <a:cs typeface="Calibri" pitchFamily="34" charset="0"/>
              </a:rPr>
              <a:t> in</a:t>
            </a:r>
          </a:p>
          <a:p>
            <a:pPr algn="l" eaLnBrk="1" hangingPunct="1">
              <a:lnSpc>
                <a:spcPts val="2600"/>
              </a:lnSpc>
            </a:pPr>
            <a:r>
              <a:rPr lang="de-DE" altLang="en-US" sz="2000" dirty="0" err="1">
                <a:latin typeface="Calibri" pitchFamily="34" charset="0"/>
                <a:ea typeface="Calibri" pitchFamily="34" charset="0"/>
                <a:cs typeface="Calibri" pitchFamily="34" charset="0"/>
              </a:rPr>
              <a:t>t</a:t>
            </a:r>
            <a:r>
              <a:rPr lang="de-DE" altLang="en-US" sz="2000" dirty="0" err="1" smtClean="0">
                <a:latin typeface="Calibri" pitchFamily="34" charset="0"/>
                <a:ea typeface="Calibri" pitchFamily="34" charset="0"/>
                <a:cs typeface="Calibri" pitchFamily="34" charset="0"/>
              </a:rPr>
              <a:t>he</a:t>
            </a:r>
            <a:r>
              <a:rPr lang="de-DE" altLang="en-US" sz="2000" dirty="0" smtClean="0">
                <a:latin typeface="Calibri" pitchFamily="34" charset="0"/>
                <a:ea typeface="Calibri" pitchFamily="34" charset="0"/>
                <a:cs typeface="Calibri" pitchFamily="34" charset="0"/>
              </a:rPr>
              <a:t> film </a:t>
            </a:r>
            <a:r>
              <a:rPr lang="de-DE" altLang="en-US" sz="2000" dirty="0" err="1" smtClean="0">
                <a:latin typeface="Calibri" pitchFamily="34" charset="0"/>
                <a:ea typeface="Calibri" pitchFamily="34" charset="0"/>
                <a:cs typeface="Calibri" pitchFamily="34" charset="0"/>
              </a:rPr>
              <a:t>with</a:t>
            </a:r>
            <a:endParaRPr lang="de-DE" altLang="en-US" sz="2000" dirty="0" smtClean="0">
              <a:latin typeface="Calibri" pitchFamily="34" charset="0"/>
              <a:ea typeface="Calibri" pitchFamily="34" charset="0"/>
              <a:cs typeface="Calibri" pitchFamily="34" charset="0"/>
            </a:endParaRPr>
          </a:p>
          <a:p>
            <a:pPr algn="l" eaLnBrk="1" hangingPunct="1">
              <a:lnSpc>
                <a:spcPts val="2600"/>
              </a:lnSpc>
            </a:pPr>
            <a:r>
              <a:rPr lang="de-DE" altLang="en-US" sz="2000" dirty="0" smtClean="0">
                <a:latin typeface="Calibri" pitchFamily="34" charset="0"/>
                <a:ea typeface="Calibri" pitchFamily="34" charset="0"/>
                <a:cs typeface="Calibri" pitchFamily="34" charset="0"/>
              </a:rPr>
              <a:t>Washington.</a:t>
            </a:r>
          </a:p>
          <a:p>
            <a:pPr algn="l" eaLnBrk="1" hangingPunct="1">
              <a:lnSpc>
                <a:spcPts val="2600"/>
              </a:lnSpc>
            </a:pPr>
            <a:endParaRPr lang="de-DE" altLang="en-US" sz="2000" dirty="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a:p>
            <a:pPr algn="l" eaLnBrk="1" hangingPunct="1">
              <a:lnSpc>
                <a:spcPts val="2600"/>
              </a:lnSpc>
            </a:pPr>
            <a:endParaRPr lang="de-DE" altLang="en-US" sz="2000" dirty="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p:txBody>
      </p:sp>
      <p:grpSp>
        <p:nvGrpSpPr>
          <p:cNvPr id="4" name="Group 3"/>
          <p:cNvGrpSpPr/>
          <p:nvPr/>
        </p:nvGrpSpPr>
        <p:grpSpPr>
          <a:xfrm>
            <a:off x="6487525" y="1797146"/>
            <a:ext cx="2742503" cy="4289902"/>
            <a:chOff x="6487525" y="1797146"/>
            <a:chExt cx="2742503" cy="4289902"/>
          </a:xfrm>
        </p:grpSpPr>
        <p:sp>
          <p:nvSpPr>
            <p:cNvPr id="244" name="TextBox 243"/>
            <p:cNvSpPr txBox="1"/>
            <p:nvPr/>
          </p:nvSpPr>
          <p:spPr>
            <a:xfrm>
              <a:off x="7052996" y="1797146"/>
              <a:ext cx="2091004" cy="669414"/>
            </a:xfrm>
            <a:prstGeom prst="rect">
              <a:avLst/>
            </a:prstGeom>
            <a:solidFill>
              <a:srgbClr val="FFFF99"/>
            </a:solidFill>
          </p:spPr>
          <p:txBody>
            <a:bodyPr wrap="square" rtlCol="0">
              <a:spAutoFit/>
            </a:bodyPr>
            <a:lstStyle/>
            <a:p>
              <a:pPr>
                <a:lnSpc>
                  <a:spcPts val="1500"/>
                </a:lnSpc>
              </a:pPr>
              <a:r>
                <a:rPr lang="de-DE" sz="1600" dirty="0" err="1">
                  <a:latin typeface="Times New Roman" pitchFamily="18" charset="0"/>
                  <a:cs typeface="Times New Roman" pitchFamily="18" charset="0"/>
                </a:rPr>
                <a:t>r</a:t>
              </a:r>
              <a:r>
                <a:rPr lang="de-DE" sz="1600" dirty="0" err="1" smtClean="0">
                  <a:latin typeface="Times New Roman" pitchFamily="18" charset="0"/>
                  <a:cs typeface="Times New Roman" pitchFamily="18" charset="0"/>
                </a:rPr>
                <a:t>acism</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protest</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song</a:t>
              </a:r>
              <a:endParaRPr lang="de-DE" sz="1600" dirty="0" smtClean="0">
                <a:latin typeface="Times New Roman" pitchFamily="18" charset="0"/>
                <a:cs typeface="Times New Roman" pitchFamily="18" charset="0"/>
              </a:endParaRPr>
            </a:p>
            <a:p>
              <a:pPr>
                <a:lnSpc>
                  <a:spcPts val="1500"/>
                </a:lnSpc>
              </a:pPr>
              <a:r>
                <a:rPr lang="de-DE" sz="1600" dirty="0" err="1">
                  <a:latin typeface="Times New Roman" pitchFamily="18" charset="0"/>
                  <a:cs typeface="Times New Roman" pitchFamily="18" charset="0"/>
                </a:rPr>
                <a:t>b</a:t>
              </a:r>
              <a:r>
                <a:rPr lang="de-DE" sz="1600" dirty="0" err="1" smtClean="0">
                  <a:latin typeface="Times New Roman" pitchFamily="18" charset="0"/>
                  <a:cs typeface="Times New Roman" pitchFamily="18" charset="0"/>
                </a:rPr>
                <a:t>oxing</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champion</a:t>
              </a:r>
              <a:endParaRPr lang="de-DE" sz="1600" dirty="0" smtClean="0">
                <a:latin typeface="Times New Roman" pitchFamily="18" charset="0"/>
                <a:cs typeface="Times New Roman" pitchFamily="18" charset="0"/>
              </a:endParaRPr>
            </a:p>
            <a:p>
              <a:pPr>
                <a:lnSpc>
                  <a:spcPts val="1500"/>
                </a:lnSpc>
              </a:pPr>
              <a:r>
                <a:rPr lang="de-DE" sz="1600" dirty="0" err="1">
                  <a:latin typeface="Times New Roman" pitchFamily="18" charset="0"/>
                  <a:cs typeface="Times New Roman" pitchFamily="18" charset="0"/>
                </a:rPr>
                <a:t>w</a:t>
              </a:r>
              <a:r>
                <a:rPr lang="de-DE" sz="1600" dirty="0" err="1" smtClean="0">
                  <a:latin typeface="Times New Roman" pitchFamily="18" charset="0"/>
                  <a:cs typeface="Times New Roman" pitchFamily="18" charset="0"/>
                </a:rPr>
                <a:t>rong</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conviction</a:t>
              </a:r>
              <a:endParaRPr lang="de-DE" sz="1600" dirty="0" smtClean="0">
                <a:latin typeface="Times New Roman" pitchFamily="18" charset="0"/>
                <a:cs typeface="Times New Roman" pitchFamily="18" charset="0"/>
              </a:endParaRPr>
            </a:p>
          </p:txBody>
        </p:sp>
        <p:sp>
          <p:nvSpPr>
            <p:cNvPr id="245" name="TextBox 244"/>
            <p:cNvSpPr txBox="1"/>
            <p:nvPr/>
          </p:nvSpPr>
          <p:spPr>
            <a:xfrm>
              <a:off x="6939498" y="3914583"/>
              <a:ext cx="2278829" cy="861774"/>
            </a:xfrm>
            <a:prstGeom prst="rect">
              <a:avLst/>
            </a:prstGeom>
            <a:solidFill>
              <a:srgbClr val="FFFF99"/>
            </a:solidFill>
          </p:spPr>
          <p:txBody>
            <a:bodyPr wrap="none" rtlCol="0">
              <a:spAutoFit/>
            </a:bodyPr>
            <a:lstStyle/>
            <a:p>
              <a:pPr>
                <a:lnSpc>
                  <a:spcPts val="1500"/>
                </a:lnSpc>
              </a:pPr>
              <a:r>
                <a:rPr lang="de-DE" sz="1600" dirty="0" err="1" smtClean="0">
                  <a:latin typeface="Times New Roman" pitchFamily="18" charset="0"/>
                  <a:cs typeface="Times New Roman" pitchFamily="18" charset="0"/>
                </a:rPr>
                <a:t>Grammy</a:t>
              </a:r>
              <a:r>
                <a:rPr lang="de-DE" sz="1600" dirty="0" smtClean="0">
                  <a:latin typeface="Times New Roman" pitchFamily="18" charset="0"/>
                  <a:cs typeface="Times New Roman" pitchFamily="18" charset="0"/>
                </a:rPr>
                <a:t> Award </a:t>
              </a:r>
              <a:r>
                <a:rPr lang="de-DE" sz="1600" dirty="0" err="1" smtClean="0">
                  <a:latin typeface="Times New Roman" pitchFamily="18" charset="0"/>
                  <a:cs typeface="Times New Roman" pitchFamily="18" charset="0"/>
                </a:rPr>
                <a:t>winner</a:t>
              </a:r>
              <a:endParaRPr lang="de-DE" sz="1600" dirty="0" smtClean="0">
                <a:latin typeface="Times New Roman" pitchFamily="18" charset="0"/>
                <a:cs typeface="Times New Roman" pitchFamily="18" charset="0"/>
              </a:endParaRPr>
            </a:p>
            <a:p>
              <a:pPr>
                <a:lnSpc>
                  <a:spcPts val="1500"/>
                </a:lnSpc>
              </a:pPr>
              <a:r>
                <a:rPr lang="de-DE" sz="1600" dirty="0" err="1" smtClean="0">
                  <a:latin typeface="Times New Roman" pitchFamily="18" charset="0"/>
                  <a:cs typeface="Times New Roman" pitchFamily="18" charset="0"/>
                </a:rPr>
                <a:t>protest</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song</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writer</a:t>
              </a:r>
              <a:endParaRPr lang="de-DE" sz="1600" dirty="0" smtClean="0">
                <a:latin typeface="Times New Roman" pitchFamily="18" charset="0"/>
                <a:cs typeface="Times New Roman" pitchFamily="18" charset="0"/>
              </a:endParaRPr>
            </a:p>
            <a:p>
              <a:pPr>
                <a:lnSpc>
                  <a:spcPts val="1500"/>
                </a:lnSpc>
              </a:pPr>
              <a:r>
                <a:rPr lang="de-DE" sz="1600" dirty="0">
                  <a:latin typeface="Times New Roman" pitchFamily="18" charset="0"/>
                  <a:cs typeface="Times New Roman" pitchFamily="18" charset="0"/>
                </a:rPr>
                <a:t>f</a:t>
              </a:r>
              <a:r>
                <a:rPr lang="de-DE" sz="1600" dirty="0" smtClean="0">
                  <a:latin typeface="Times New Roman" pitchFamily="18" charset="0"/>
                  <a:cs typeface="Times New Roman" pitchFamily="18" charset="0"/>
                </a:rPr>
                <a:t>ilm </a:t>
              </a:r>
              <a:r>
                <a:rPr lang="de-DE" sz="1600" dirty="0" err="1" smtClean="0">
                  <a:latin typeface="Times New Roman" pitchFamily="18" charset="0"/>
                  <a:cs typeface="Times New Roman" pitchFamily="18" charset="0"/>
                </a:rPr>
                <a:t>music</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composer</a:t>
              </a:r>
              <a:endParaRPr lang="de-DE" sz="1600" dirty="0" smtClean="0">
                <a:latin typeface="Times New Roman" pitchFamily="18" charset="0"/>
                <a:cs typeface="Times New Roman" pitchFamily="18" charset="0"/>
              </a:endParaRPr>
            </a:p>
            <a:p>
              <a:pPr>
                <a:lnSpc>
                  <a:spcPts val="1500"/>
                </a:lnSpc>
              </a:pPr>
              <a:r>
                <a:rPr lang="de-DE" sz="1600" dirty="0" err="1">
                  <a:latin typeface="Times New Roman" pitchFamily="18" charset="0"/>
                  <a:cs typeface="Times New Roman" pitchFamily="18" charset="0"/>
                </a:rPr>
                <a:t>c</a:t>
              </a:r>
              <a:r>
                <a:rPr lang="de-DE" sz="1600" dirty="0" err="1" smtClean="0">
                  <a:latin typeface="Times New Roman" pitchFamily="18" charset="0"/>
                  <a:cs typeface="Times New Roman" pitchFamily="18" charset="0"/>
                </a:rPr>
                <a:t>ivil</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rights</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advocate</a:t>
              </a:r>
              <a:endParaRPr lang="de-DE" sz="1600" dirty="0" smtClean="0">
                <a:latin typeface="Times New Roman" pitchFamily="18" charset="0"/>
                <a:cs typeface="Times New Roman" pitchFamily="18" charset="0"/>
              </a:endParaRPr>
            </a:p>
          </p:txBody>
        </p:sp>
        <p:sp>
          <p:nvSpPr>
            <p:cNvPr id="246" name="TextBox 245"/>
            <p:cNvSpPr txBox="1"/>
            <p:nvPr/>
          </p:nvSpPr>
          <p:spPr>
            <a:xfrm>
              <a:off x="6927795" y="5225274"/>
              <a:ext cx="2302233" cy="861774"/>
            </a:xfrm>
            <a:prstGeom prst="rect">
              <a:avLst/>
            </a:prstGeom>
            <a:solidFill>
              <a:srgbClr val="FFFF99"/>
            </a:solidFill>
          </p:spPr>
          <p:txBody>
            <a:bodyPr wrap="none" rtlCol="0">
              <a:spAutoFit/>
            </a:bodyPr>
            <a:lstStyle/>
            <a:p>
              <a:pPr>
                <a:lnSpc>
                  <a:spcPts val="1500"/>
                </a:lnSpc>
              </a:pPr>
              <a:r>
                <a:rPr lang="de-DE" sz="1600" dirty="0" err="1" smtClean="0">
                  <a:latin typeface="Times New Roman" pitchFamily="18" charset="0"/>
                  <a:cs typeface="Times New Roman" pitchFamily="18" charset="0"/>
                </a:rPr>
                <a:t>Academy</a:t>
              </a:r>
              <a:r>
                <a:rPr lang="de-DE" sz="1600" dirty="0" smtClean="0">
                  <a:latin typeface="Times New Roman" pitchFamily="18" charset="0"/>
                  <a:cs typeface="Times New Roman" pitchFamily="18" charset="0"/>
                </a:rPr>
                <a:t> Award </a:t>
              </a:r>
              <a:r>
                <a:rPr lang="de-DE" sz="1600" dirty="0" err="1" smtClean="0">
                  <a:latin typeface="Times New Roman" pitchFamily="18" charset="0"/>
                  <a:cs typeface="Times New Roman" pitchFamily="18" charset="0"/>
                </a:rPr>
                <a:t>winner</a:t>
              </a:r>
              <a:endParaRPr lang="de-DE" sz="1600" dirty="0" smtClean="0">
                <a:latin typeface="Times New Roman" pitchFamily="18" charset="0"/>
                <a:cs typeface="Times New Roman" pitchFamily="18" charset="0"/>
              </a:endParaRPr>
            </a:p>
            <a:p>
              <a:pPr>
                <a:lnSpc>
                  <a:spcPts val="1500"/>
                </a:lnSpc>
              </a:pPr>
              <a:r>
                <a:rPr lang="de-DE" sz="1600" dirty="0" smtClean="0">
                  <a:latin typeface="Times New Roman" pitchFamily="18" charset="0"/>
                  <a:cs typeface="Times New Roman" pitchFamily="18" charset="0"/>
                </a:rPr>
                <a:t>African-American </a:t>
              </a:r>
              <a:r>
                <a:rPr lang="de-DE" sz="1600" dirty="0" err="1" smtClean="0">
                  <a:latin typeface="Times New Roman" pitchFamily="18" charset="0"/>
                  <a:cs typeface="Times New Roman" pitchFamily="18" charset="0"/>
                </a:rPr>
                <a:t>actor</a:t>
              </a:r>
              <a:endParaRPr lang="de-DE" sz="1600" dirty="0" smtClean="0">
                <a:latin typeface="Times New Roman" pitchFamily="18" charset="0"/>
                <a:cs typeface="Times New Roman" pitchFamily="18" charset="0"/>
              </a:endParaRPr>
            </a:p>
            <a:p>
              <a:pPr>
                <a:lnSpc>
                  <a:spcPts val="1500"/>
                </a:lnSpc>
              </a:pPr>
              <a:r>
                <a:rPr lang="de-DE" sz="1600" dirty="0" smtClean="0">
                  <a:latin typeface="Times New Roman" pitchFamily="18" charset="0"/>
                  <a:cs typeface="Times New Roman" pitchFamily="18" charset="0"/>
                </a:rPr>
                <a:t>Cry </a:t>
              </a:r>
              <a:r>
                <a:rPr lang="de-DE" sz="1600" dirty="0" err="1" smtClean="0">
                  <a:latin typeface="Times New Roman" pitchFamily="18" charset="0"/>
                  <a:cs typeface="Times New Roman" pitchFamily="18" charset="0"/>
                </a:rPr>
                <a:t>for</a:t>
              </a:r>
              <a:r>
                <a:rPr lang="de-DE" sz="1600" dirty="0" smtClean="0">
                  <a:latin typeface="Times New Roman" pitchFamily="18" charset="0"/>
                  <a:cs typeface="Times New Roman" pitchFamily="18" charset="0"/>
                </a:rPr>
                <a:t> Freedom film</a:t>
              </a:r>
            </a:p>
            <a:p>
              <a:pPr>
                <a:lnSpc>
                  <a:spcPts val="1500"/>
                </a:lnSpc>
              </a:pPr>
              <a:r>
                <a:rPr lang="de-DE" sz="1600" dirty="0" err="1" smtClean="0">
                  <a:latin typeface="Times New Roman" pitchFamily="18" charset="0"/>
                  <a:cs typeface="Times New Roman" pitchFamily="18" charset="0"/>
                </a:rPr>
                <a:t>Hurricane</a:t>
              </a:r>
              <a:r>
                <a:rPr lang="de-DE" sz="1600" dirty="0" smtClean="0">
                  <a:latin typeface="Times New Roman" pitchFamily="18" charset="0"/>
                  <a:cs typeface="Times New Roman" pitchFamily="18" charset="0"/>
                </a:rPr>
                <a:t> film</a:t>
              </a:r>
            </a:p>
          </p:txBody>
        </p:sp>
        <p:cxnSp>
          <p:nvCxnSpPr>
            <p:cNvPr id="250" name="Straight Connector 249"/>
            <p:cNvCxnSpPr>
              <a:endCxn id="244" idx="1"/>
            </p:cNvCxnSpPr>
            <p:nvPr/>
          </p:nvCxnSpPr>
          <p:spPr bwMode="auto">
            <a:xfrm>
              <a:off x="6518349" y="2121589"/>
              <a:ext cx="534647" cy="10264"/>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Straight Connector 250"/>
            <p:cNvCxnSpPr>
              <a:endCxn id="245" idx="1"/>
            </p:cNvCxnSpPr>
            <p:nvPr/>
          </p:nvCxnSpPr>
          <p:spPr bwMode="auto">
            <a:xfrm flipV="1">
              <a:off x="6487525" y="4345470"/>
              <a:ext cx="451973" cy="7612"/>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Straight Connector 251"/>
            <p:cNvCxnSpPr>
              <a:stCxn id="268" idx="3"/>
              <a:endCxn id="246" idx="1"/>
            </p:cNvCxnSpPr>
            <p:nvPr/>
          </p:nvCxnSpPr>
          <p:spPr bwMode="auto">
            <a:xfrm flipV="1">
              <a:off x="6574695" y="5656161"/>
              <a:ext cx="353100" cy="1"/>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 name="TextBox 252"/>
            <p:cNvSpPr txBox="1"/>
            <p:nvPr/>
          </p:nvSpPr>
          <p:spPr>
            <a:xfrm>
              <a:off x="6960617" y="2892168"/>
              <a:ext cx="2176321" cy="861774"/>
            </a:xfrm>
            <a:prstGeom prst="rect">
              <a:avLst/>
            </a:prstGeom>
            <a:solidFill>
              <a:srgbClr val="FFFF99"/>
            </a:solidFill>
          </p:spPr>
          <p:txBody>
            <a:bodyPr wrap="square" rtlCol="0">
              <a:spAutoFit/>
            </a:bodyPr>
            <a:lstStyle/>
            <a:p>
              <a:pPr>
                <a:lnSpc>
                  <a:spcPts val="1500"/>
                </a:lnSpc>
              </a:pPr>
              <a:r>
                <a:rPr lang="de-DE" sz="1600" dirty="0" err="1" smtClean="0">
                  <a:latin typeface="Times New Roman" pitchFamily="18" charset="0"/>
                  <a:cs typeface="Times New Roman" pitchFamily="18" charset="0"/>
                </a:rPr>
                <a:t>racism</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victim</a:t>
              </a:r>
              <a:endParaRPr lang="de-DE" sz="1600" dirty="0" smtClean="0">
                <a:latin typeface="Times New Roman" pitchFamily="18" charset="0"/>
                <a:cs typeface="Times New Roman" pitchFamily="18" charset="0"/>
              </a:endParaRPr>
            </a:p>
            <a:p>
              <a:pPr>
                <a:lnSpc>
                  <a:spcPts val="1500"/>
                </a:lnSpc>
              </a:pPr>
              <a:r>
                <a:rPr lang="de-DE" sz="1600" dirty="0" err="1" smtClean="0">
                  <a:latin typeface="Times New Roman" pitchFamily="18" charset="0"/>
                  <a:cs typeface="Times New Roman" pitchFamily="18" charset="0"/>
                </a:rPr>
                <a:t>middleweight</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boxing</a:t>
              </a:r>
              <a:endParaRPr lang="de-DE" sz="1600" dirty="0" smtClean="0">
                <a:latin typeface="Times New Roman" pitchFamily="18" charset="0"/>
                <a:cs typeface="Times New Roman" pitchFamily="18" charset="0"/>
              </a:endParaRPr>
            </a:p>
            <a:p>
              <a:pPr>
                <a:lnSpc>
                  <a:spcPts val="1500"/>
                </a:lnSpc>
              </a:pPr>
              <a:r>
                <a:rPr lang="de-DE" sz="1600" dirty="0" err="1">
                  <a:latin typeface="Times New Roman" pitchFamily="18" charset="0"/>
                  <a:cs typeface="Times New Roman" pitchFamily="18" charset="0"/>
                </a:rPr>
                <a:t>n</a:t>
              </a:r>
              <a:r>
                <a:rPr lang="de-DE" sz="1600" dirty="0" err="1" smtClean="0">
                  <a:latin typeface="Times New Roman" pitchFamily="18" charset="0"/>
                  <a:cs typeface="Times New Roman" pitchFamily="18" charset="0"/>
                </a:rPr>
                <a:t>ickname</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Hurricane</a:t>
              </a:r>
              <a:endParaRPr lang="de-DE" sz="1600" dirty="0" smtClean="0">
                <a:latin typeface="Times New Roman" pitchFamily="18" charset="0"/>
                <a:cs typeface="Times New Roman" pitchFamily="18" charset="0"/>
              </a:endParaRPr>
            </a:p>
            <a:p>
              <a:pPr>
                <a:lnSpc>
                  <a:spcPts val="1500"/>
                </a:lnSpc>
              </a:pPr>
              <a:r>
                <a:rPr lang="de-DE" sz="1600" dirty="0" err="1">
                  <a:latin typeface="Times New Roman" pitchFamily="18" charset="0"/>
                  <a:cs typeface="Times New Roman" pitchFamily="18" charset="0"/>
                </a:rPr>
                <a:t>f</a:t>
              </a:r>
              <a:r>
                <a:rPr lang="de-DE" sz="1600" dirty="0" err="1" smtClean="0">
                  <a:latin typeface="Times New Roman" pitchFamily="18" charset="0"/>
                  <a:cs typeface="Times New Roman" pitchFamily="18" charset="0"/>
                </a:rPr>
                <a:t>alsely</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convicted</a:t>
              </a:r>
              <a:endParaRPr lang="de-DE" sz="1600" dirty="0" smtClean="0">
                <a:latin typeface="Times New Roman" pitchFamily="18" charset="0"/>
                <a:cs typeface="Times New Roman" pitchFamily="18" charset="0"/>
              </a:endParaRPr>
            </a:p>
          </p:txBody>
        </p:sp>
        <p:cxnSp>
          <p:nvCxnSpPr>
            <p:cNvPr id="254" name="Straight Connector 253"/>
            <p:cNvCxnSpPr>
              <a:endCxn id="253" idx="1"/>
            </p:cNvCxnSpPr>
            <p:nvPr/>
          </p:nvCxnSpPr>
          <p:spPr bwMode="auto">
            <a:xfrm flipV="1">
              <a:off x="6508644" y="3323055"/>
              <a:ext cx="451973" cy="7612"/>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6" name="Group 255"/>
          <p:cNvGrpSpPr/>
          <p:nvPr/>
        </p:nvGrpSpPr>
        <p:grpSpPr>
          <a:xfrm>
            <a:off x="5016360" y="656983"/>
            <a:ext cx="4103532" cy="1107996"/>
            <a:chOff x="-39883" y="5418823"/>
            <a:chExt cx="4103532" cy="1107996"/>
          </a:xfrm>
        </p:grpSpPr>
        <p:sp>
          <p:nvSpPr>
            <p:cNvPr id="257" name="Rectangle 256"/>
            <p:cNvSpPr/>
            <p:nvPr/>
          </p:nvSpPr>
          <p:spPr bwMode="auto">
            <a:xfrm>
              <a:off x="-39883" y="5418823"/>
              <a:ext cx="4020136" cy="1103502"/>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58" name="TextBox 257"/>
            <p:cNvSpPr txBox="1"/>
            <p:nvPr/>
          </p:nvSpPr>
          <p:spPr>
            <a:xfrm>
              <a:off x="46203" y="5418823"/>
              <a:ext cx="4017446" cy="1107996"/>
            </a:xfrm>
            <a:prstGeom prst="rect">
              <a:avLst/>
            </a:prstGeom>
            <a:noFill/>
          </p:spPr>
          <p:txBody>
            <a:bodyPr wrap="none" rtlCol="0">
              <a:spAutoFit/>
            </a:bodyPr>
            <a:lstStyle/>
            <a:p>
              <a:pPr algn="l"/>
              <a:r>
                <a:rPr lang="de-DE" dirty="0" err="1" smtClean="0">
                  <a:solidFill>
                    <a:srgbClr val="3333CC"/>
                  </a:solidFill>
                </a:rPr>
                <a:t>Coherence</a:t>
              </a:r>
              <a:r>
                <a:rPr lang="de-DE" dirty="0" smtClean="0"/>
                <a:t>: (partial) </a:t>
              </a:r>
              <a:r>
                <a:rPr lang="de-DE" dirty="0" err="1" smtClean="0"/>
                <a:t>overlap</a:t>
              </a:r>
              <a:r>
                <a:rPr lang="de-DE" dirty="0" smtClean="0"/>
                <a:t> </a:t>
              </a:r>
            </a:p>
            <a:p>
              <a:pPr algn="l"/>
              <a:r>
                <a:rPr lang="de-DE" dirty="0" err="1"/>
                <a:t>o</a:t>
              </a:r>
              <a:r>
                <a:rPr lang="de-DE" dirty="0" err="1" smtClean="0"/>
                <a:t>f</a:t>
              </a:r>
              <a:r>
                <a:rPr lang="de-DE" dirty="0" smtClean="0"/>
                <a:t> (</a:t>
              </a:r>
              <a:r>
                <a:rPr lang="de-DE" dirty="0" err="1" smtClean="0"/>
                <a:t>statistically</a:t>
              </a:r>
              <a:r>
                <a:rPr lang="de-DE" dirty="0" smtClean="0"/>
                <a:t> </a:t>
              </a:r>
              <a:r>
                <a:rPr lang="de-DE" dirty="0" err="1" smtClean="0"/>
                <a:t>weighted</a:t>
              </a:r>
              <a:r>
                <a:rPr lang="de-DE" dirty="0" smtClean="0"/>
                <a:t>)</a:t>
              </a:r>
            </a:p>
            <a:p>
              <a:pPr algn="l"/>
              <a:r>
                <a:rPr lang="de-DE" dirty="0" err="1" smtClean="0"/>
                <a:t>entity-specific</a:t>
              </a:r>
              <a:r>
                <a:rPr lang="de-DE" dirty="0"/>
                <a:t> </a:t>
              </a:r>
              <a:r>
                <a:rPr lang="de-DE" dirty="0" err="1" smtClean="0"/>
                <a:t>keyphrases</a:t>
              </a:r>
              <a:endParaRPr lang="de-DE" dirty="0" smtClean="0"/>
            </a:p>
          </p:txBody>
        </p:sp>
      </p:grpSp>
    </p:spTree>
    <p:extLst>
      <p:ext uri="{BB962C8B-B14F-4D97-AF65-F5344CB8AC3E}">
        <p14:creationId xmlns:p14="http://schemas.microsoft.com/office/powerpoint/2010/main" val="24356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ded Corner 670"/>
          <p:cNvSpPr/>
          <p:nvPr/>
        </p:nvSpPr>
        <p:spPr bwMode="auto">
          <a:xfrm>
            <a:off x="274981" y="2542184"/>
            <a:ext cx="2170248" cy="2447925"/>
          </a:xfrm>
          <a:prstGeom prst="foldedCorner">
            <a:avLst/>
          </a:prstGeom>
          <a:solidFill>
            <a:srgbClr val="CCFF66"/>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dirty="0">
              <a:solidFill>
                <a:srgbClr val="FFFFFF"/>
              </a:solidFill>
              <a:latin typeface="Arial"/>
            </a:endParaRPr>
          </a:p>
        </p:txBody>
      </p:sp>
      <p:sp>
        <p:nvSpPr>
          <p:cNvPr id="747522" name="Rectangle 2"/>
          <p:cNvSpPr>
            <a:spLocks noGrp="1" noChangeArrowheads="1"/>
          </p:cNvSpPr>
          <p:nvPr>
            <p:ph type="title"/>
          </p:nvPr>
        </p:nvSpPr>
        <p:spPr>
          <a:xfrm>
            <a:off x="-972616" y="0"/>
            <a:ext cx="10943931" cy="765175"/>
          </a:xfrm>
        </p:spPr>
        <p:txBody>
          <a:bodyPr/>
          <a:lstStyle/>
          <a:p>
            <a:r>
              <a:rPr lang="de-DE" sz="3200" dirty="0" err="1" smtClean="0"/>
              <a:t>Named</a:t>
            </a:r>
            <a:r>
              <a:rPr lang="de-DE" sz="3200" dirty="0" smtClean="0"/>
              <a:t> </a:t>
            </a:r>
            <a:r>
              <a:rPr lang="de-DE" sz="3200" dirty="0" err="1" smtClean="0"/>
              <a:t>Entity</a:t>
            </a:r>
            <a:r>
              <a:rPr lang="de-DE" sz="3200" dirty="0" smtClean="0"/>
              <a:t> Recognition &amp; </a:t>
            </a:r>
            <a:r>
              <a:rPr lang="de-DE" sz="3200" dirty="0" err="1" smtClean="0"/>
              <a:t>Disambiguation</a:t>
            </a:r>
            <a:endParaRPr lang="en-US" sz="3200" dirty="0"/>
          </a:p>
        </p:txBody>
      </p:sp>
      <p:grpSp>
        <p:nvGrpSpPr>
          <p:cNvPr id="15" name="Gruppieren 14"/>
          <p:cNvGrpSpPr>
            <a:grpSpLocks/>
          </p:cNvGrpSpPr>
          <p:nvPr/>
        </p:nvGrpSpPr>
        <p:grpSpPr bwMode="auto">
          <a:xfrm>
            <a:off x="188523" y="1005550"/>
            <a:ext cx="2411413" cy="1008062"/>
            <a:chOff x="1020100" y="4412860"/>
            <a:chExt cx="3468264" cy="1544363"/>
          </a:xfrm>
        </p:grpSpPr>
        <p:grpSp>
          <p:nvGrpSpPr>
            <p:cNvPr id="16" name="Group 669"/>
            <p:cNvGrpSpPr>
              <a:grpSpLocks/>
            </p:cNvGrpSpPr>
            <p:nvPr/>
          </p:nvGrpSpPr>
          <p:grpSpPr bwMode="auto">
            <a:xfrm>
              <a:off x="1020100" y="4412860"/>
              <a:ext cx="621977" cy="751852"/>
              <a:chOff x="838200" y="1371600"/>
              <a:chExt cx="381000" cy="533400"/>
            </a:xfrm>
            <a:solidFill>
              <a:srgbClr val="CCFF66"/>
            </a:solidFill>
          </p:grpSpPr>
          <p:sp>
            <p:nvSpPr>
              <p:cNvPr id="10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10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1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7" name="Group 669"/>
            <p:cNvGrpSpPr>
              <a:grpSpLocks/>
            </p:cNvGrpSpPr>
            <p:nvPr/>
          </p:nvGrpSpPr>
          <p:grpSpPr bwMode="auto">
            <a:xfrm>
              <a:off x="1366178" y="4577328"/>
              <a:ext cx="621977" cy="751852"/>
              <a:chOff x="838200" y="1371600"/>
              <a:chExt cx="381000" cy="533400"/>
            </a:xfrm>
            <a:solidFill>
              <a:srgbClr val="92D050"/>
            </a:solidFill>
          </p:grpSpPr>
          <p:sp>
            <p:nvSpPr>
              <p:cNvPr id="9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9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8" name="Group 669"/>
            <p:cNvGrpSpPr>
              <a:grpSpLocks/>
            </p:cNvGrpSpPr>
            <p:nvPr/>
          </p:nvGrpSpPr>
          <p:grpSpPr bwMode="auto">
            <a:xfrm>
              <a:off x="1740100" y="4518961"/>
              <a:ext cx="621977" cy="751852"/>
              <a:chOff x="838200" y="1371600"/>
              <a:chExt cx="381000" cy="533400"/>
            </a:xfrm>
            <a:solidFill>
              <a:srgbClr val="92D050"/>
            </a:solidFill>
          </p:grpSpPr>
          <p:sp>
            <p:nvSpPr>
              <p:cNvPr id="85"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8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9" name="Group 783"/>
            <p:cNvGrpSpPr/>
            <p:nvPr/>
          </p:nvGrpSpPr>
          <p:grpSpPr bwMode="auto">
            <a:xfrm>
              <a:off x="2063718" y="4740666"/>
              <a:ext cx="647052" cy="721659"/>
              <a:chOff x="838200" y="1371600"/>
              <a:chExt cx="381000" cy="533400"/>
            </a:xfrm>
            <a:solidFill>
              <a:srgbClr val="CCFF66"/>
            </a:solidFill>
          </p:grpSpPr>
          <p:sp>
            <p:nvSpPr>
              <p:cNvPr id="75" name="Folded Corner 784"/>
              <p:cNvSpPr/>
              <p:nvPr/>
            </p:nvSpPr>
            <p:spPr>
              <a:xfrm>
                <a:off x="838200" y="1371600"/>
                <a:ext cx="381000" cy="533400"/>
              </a:xfrm>
              <a:prstGeom prst="foldedCorner">
                <a:avLst/>
              </a:prstGeom>
              <a:solidFill>
                <a:srgbClr val="009900"/>
              </a:solidFill>
              <a:ln w="952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76" name="Straight Connector 78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7" name="Straight Connector 78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8" name="Straight Connector 78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9" name="Straight Connector 78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0" name="Straight Connector 78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1" name="Straight Connector 79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79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 name="Straight Connector 79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 name="Straight Connector 79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20" name="Group 913"/>
            <p:cNvGrpSpPr/>
            <p:nvPr/>
          </p:nvGrpSpPr>
          <p:grpSpPr bwMode="auto">
            <a:xfrm>
              <a:off x="2378521" y="4906060"/>
              <a:ext cx="664497" cy="802706"/>
              <a:chOff x="838200" y="1371600"/>
              <a:chExt cx="381000" cy="533400"/>
            </a:xfrm>
            <a:solidFill>
              <a:srgbClr val="CCFF66"/>
            </a:solidFill>
          </p:grpSpPr>
          <p:sp>
            <p:nvSpPr>
              <p:cNvPr id="6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1" name="Group 913"/>
            <p:cNvGrpSpPr/>
            <p:nvPr/>
          </p:nvGrpSpPr>
          <p:grpSpPr bwMode="auto">
            <a:xfrm>
              <a:off x="2777047" y="4833896"/>
              <a:ext cx="664497" cy="802706"/>
              <a:chOff x="838200" y="1371600"/>
              <a:chExt cx="381000" cy="533400"/>
            </a:xfrm>
            <a:solidFill>
              <a:srgbClr val="CCFF66"/>
            </a:solidFill>
          </p:grpSpPr>
          <p:sp>
            <p:nvSpPr>
              <p:cNvPr id="5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2" name="Group 913"/>
            <p:cNvGrpSpPr/>
            <p:nvPr/>
          </p:nvGrpSpPr>
          <p:grpSpPr bwMode="auto">
            <a:xfrm>
              <a:off x="3053920" y="4796506"/>
              <a:ext cx="664497" cy="802706"/>
              <a:chOff x="838200" y="1371600"/>
              <a:chExt cx="381000" cy="533400"/>
            </a:xfrm>
            <a:solidFill>
              <a:srgbClr val="CCFF66"/>
            </a:solidFill>
          </p:grpSpPr>
          <p:sp>
            <p:nvSpPr>
              <p:cNvPr id="45"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3" name="Group 913"/>
            <p:cNvGrpSpPr/>
            <p:nvPr/>
          </p:nvGrpSpPr>
          <p:grpSpPr bwMode="auto">
            <a:xfrm>
              <a:off x="3491619" y="4967680"/>
              <a:ext cx="664497" cy="802706"/>
              <a:chOff x="838200" y="1371600"/>
              <a:chExt cx="381000" cy="533400"/>
            </a:xfrm>
            <a:solidFill>
              <a:srgbClr val="CCFF66"/>
            </a:solidFill>
          </p:grpSpPr>
          <p:sp>
            <p:nvSpPr>
              <p:cNvPr id="35" name="Folded Corner 914"/>
              <p:cNvSpPr/>
              <p:nvPr/>
            </p:nvSpPr>
            <p:spPr>
              <a:xfrm>
                <a:off x="838200" y="1371600"/>
                <a:ext cx="381000" cy="533400"/>
              </a:xfrm>
              <a:prstGeom prst="foldedCorner">
                <a:avLst/>
              </a:prstGeom>
              <a:solidFill>
                <a:srgbClr val="3333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4" name="Group 913"/>
            <p:cNvGrpSpPr/>
            <p:nvPr/>
          </p:nvGrpSpPr>
          <p:grpSpPr bwMode="auto">
            <a:xfrm>
              <a:off x="3823867" y="5154517"/>
              <a:ext cx="664497" cy="802706"/>
              <a:chOff x="838200" y="1371600"/>
              <a:chExt cx="381000" cy="533400"/>
            </a:xfrm>
            <a:solidFill>
              <a:srgbClr val="CCFF66"/>
            </a:solidFill>
          </p:grpSpPr>
          <p:sp>
            <p:nvSpPr>
              <p:cNvPr id="25" name="Folded Corner 914"/>
              <p:cNvSpPr/>
              <p:nvPr/>
            </p:nvSpPr>
            <p:spPr>
              <a:xfrm>
                <a:off x="838200" y="1371600"/>
                <a:ext cx="381000" cy="533400"/>
              </a:xfrm>
              <a:prstGeom prst="foldedCorner">
                <a:avLst/>
              </a:prstGeom>
              <a:solidFill>
                <a:srgbClr val="333399"/>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119" name="Group 118"/>
          <p:cNvGrpSpPr/>
          <p:nvPr/>
        </p:nvGrpSpPr>
        <p:grpSpPr>
          <a:xfrm>
            <a:off x="367911" y="2672165"/>
            <a:ext cx="1589409" cy="2149248"/>
            <a:chOff x="367911" y="2672165"/>
            <a:chExt cx="1589409" cy="2149248"/>
          </a:xfrm>
        </p:grpSpPr>
        <p:grpSp>
          <p:nvGrpSpPr>
            <p:cNvPr id="11" name="Gruppieren 270"/>
            <p:cNvGrpSpPr>
              <a:grpSpLocks/>
            </p:cNvGrpSpPr>
            <p:nvPr/>
          </p:nvGrpSpPr>
          <p:grpSpPr bwMode="auto">
            <a:xfrm>
              <a:off x="367911" y="2672165"/>
              <a:ext cx="1589409" cy="855836"/>
              <a:chOff x="621835" y="2424177"/>
              <a:chExt cx="1586995" cy="857645"/>
            </a:xfrm>
          </p:grpSpPr>
          <p:sp>
            <p:nvSpPr>
              <p:cNvPr id="12" name="Abgerundetes Rechteck 117"/>
              <p:cNvSpPr>
                <a:spLocks noChangeArrowheads="1"/>
              </p:cNvSpPr>
              <p:nvPr/>
            </p:nvSpPr>
            <p:spPr bwMode="auto">
              <a:xfrm>
                <a:off x="621835" y="2424177"/>
                <a:ext cx="1150775" cy="180381"/>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sp>
            <p:nvSpPr>
              <p:cNvPr id="13" name="Abgerundetes Rechteck 118"/>
              <p:cNvSpPr>
                <a:spLocks noChangeArrowheads="1"/>
              </p:cNvSpPr>
              <p:nvPr/>
            </p:nvSpPr>
            <p:spPr bwMode="auto">
              <a:xfrm>
                <a:off x="1353248" y="2726026"/>
                <a:ext cx="855582" cy="216375"/>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sp>
            <p:nvSpPr>
              <p:cNvPr id="14" name="Abgerundetes Rechteck 119"/>
              <p:cNvSpPr>
                <a:spLocks noChangeArrowheads="1"/>
              </p:cNvSpPr>
              <p:nvPr/>
            </p:nvSpPr>
            <p:spPr bwMode="auto">
              <a:xfrm>
                <a:off x="1225007" y="3065365"/>
                <a:ext cx="516489" cy="216457"/>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grpSp>
        <p:sp>
          <p:nvSpPr>
            <p:cNvPr id="175" name="Abgerundetes Rechteck 119"/>
            <p:cNvSpPr>
              <a:spLocks noChangeArrowheads="1"/>
            </p:cNvSpPr>
            <p:nvPr/>
          </p:nvSpPr>
          <p:spPr bwMode="auto">
            <a:xfrm>
              <a:off x="429103" y="4590913"/>
              <a:ext cx="1404498" cy="2305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endParaRPr lang="en-US" altLang="en-US"/>
            </a:p>
          </p:txBody>
        </p:sp>
      </p:grpSp>
      <p:sp>
        <p:nvSpPr>
          <p:cNvPr id="147" name="AutoShape 4"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155575" y="-5254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AutoShape 6"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307975" y="-3730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AutoShape 8" descr="data:image/jpeg;base64,/9j/4AAQSkZJRgABAQAAAQABAAD/2wCEAAkGBwgHBgkIBwgKCgkLDRYPDQwMDRsUFRAWIB0iIiAdHx8kKDQsJCYxJx8fLT0tMTU3Ojo6Iys/RD84QzQ5OjcBCgoKDQwNGg8PGjclHyU3Nzc3Nzc3Nzc3Nzc3Nzc3Nzc3Nzc3Nzc3Nzc3Nzc3Nzc3Nzc3Nzc3Nzc3Nzc3Nzc3N//AABEIAHMAcwMBIgACEQEDEQH/xAAcAAACAwEBAQEAAAAAAAAAAAAEBQADBgIHAQj/xAA6EAACAQMCBAQDBgUCBwAAAAABAgMABBESIQUTMUEGIlFhcYGRFCMyQqGxFVLB0fDh8QcWJDM0Q2L/xAAYAQADAQEAAAAAAAAAAAAAAAAAAQIDBP/EACARAQEBAAICAQUAAAAAAAAAAAABEQIxIUFRAxITIkL/2gAMAwEAAhEDEQA/AEk1nb2E4EDB5MjDEgKh9TXFzJcXM0kt1NqK4AUbA59P9KVniFxIyrufTC9qqlyiq80jGR92Geg9PjWV8xnpzZpNeXsVvbIwIzq32QAZNBXhj++CBlQuWO+flUhmmkjhCsUBB1advhk1ZICwMEA85YbgZz8BWdvpfoBb209wfJGSp82T0ArQcC8MSXisdQ8w1BRkk/2FNeAeHbqRGe5tNat5dGSC3vWxi4XdjCBhbwgDYEH5ADYVpOJSMxYeEYnMcV1IqMGH3MMYLbevx9619jwpLRR9ljEMmMasDOPh0ouyt/scB5KrknzOdiR1ySetGw39so0SzxN7Ad/lVZilFrbOF+9w7gdW2P0rqC1jVmVhrkPY7fWiPtULDyt03yf7VYs9rjmGYZI2yaehQ9tpQiNEyNyeooVrBWPnRRnqX9fbNONiy6WBB6Eda+aIRqzuSc5JzQCSS3WEeTEnl2oExRTsGmGRuAuMZNOruaBHEO/Qny9qF5MUyEtIMbb560wBaCViSshUHoMdKlMxBCAAsII7HNfaYfnaOQxElBhjX1FaaT7wnBOM4rh0JIKgEE4wKfwcDeCSCPXqlwGuj+WAdgfU1jemUdxcOkWCOUBHXVhItWCfc1sPDPhYrMl3dyLqPREGAPaqvDsFvPLNMoUxE6Ax7/Lsev1FaiNecCEcQWocAY6yHHT2p8eM7aGFuIo9iQT/ACjtUubl4bYtpEYAJDFtz8KBN1BDN9nU/h3Mce5x6n0pbeytc8w28pNvoyZCpV0x3Run0wc96sxp4gsilZCyRjGSPMGHrmlBvY1CSWWqS4OVdTEwYjsRndc7fWh7mSS3thM5lllR8K0kWuJlPTfdjsevx3pbdcVl1GSSWK5HeKGILpAONiPMDt1yRS0ji34rxJt7jCRjOl+WzK2PykdUPTf+1QcWm1MhiEkWnPMt31Om+eh3Py9KRKTc3KS3BSSEsSVSRkdxsQCTkE9u2w9qZve8KaIwsjK6DSWbyscdCp6MRn/M0gbQcV5MRlMrOGyBnAJPtnGOoq3+OsWaKEMJV3ZNWoj4+9LYBG1uVjuwNS69csepdumpWOw9x+9KL828MZUxW+HwVMBwrdCCOx9qoH7cQdmgW7IiheVQzSL5jjJIz2zjG2etdNxjhq3Qj+2M8gl8pRTgqygj96yk16Vs1LM01tIBlZmyHHcHrvtgH9Ko4VFbfbIXMs3Kj3kDEajjOAcdMH9qA9GtruW4gSWNtKMPKGIBxUoCK9tIokjSfCqNgSwNSqwPP7Dg/wDD+IRC6hOqJOaWY+Rn2I99t/pRUMlvBNcWUWsiZtUp1aiSRggnsQTsBTvxNI8kLRWY0SSRFtWcYQbYHufX0FZjwsnLeS4MepYxrYkdCuT+uMfOsrcuF00nDbTDItszpbQICyBfPI+d/wDPStK3MePlSErpjOuU9I0Xrj33x8qo4LbOtu93pVZn8qgn8C4ySfcnvVWm2uCmztaKgYyKTqkUeg6nJx0qzM+GCwS3jMEM2AisibDORkE79T71TfcL4txDXDcRWq2SKNJhxqYk9wxxsB+u1DeGRfvPeT34VWabyqH1aVH4VA9qOmvuKYVbR2whbmNLFktk+XAGM+n60gRSeF+JmN1uJ3jiUh0lXJbH5g3TbGBsaG42sMc5MCfZtI08tLYZfAwScg46fP4UVZ8c4zwhLkX0Es0fNJabXgoDjCgHsPU1yvi/hHEZZrLiNsltkao3fzHPqdh65oFIbe95twraDEOg1huuRt0+GPfHrXU95JclSsNqmIgVkmyoRSR+I/lzkd9/nQ1w00d04kSVCSGUFsFMjY/DH7b+0juY2n0PHkq2pgr4LZBx7Akb5/Tap8k+6ri0x5W5YfOkZJX3GevXp7irZ0FwFjZgrthhrB5bD44239DRNzJJIr3LSDmlfPGGyAc9FJ6bAbnpQlo+mDQdRU7qM5XBO4H60wGJdD9mu5VT8xO4APYkkd8Df41w+iz0vK6lGbfHfSe9FMrS3JLhs4KlHO+cnofl/vik/HixgJK6UQ7b5Izj+1VADnu5555Jd/OxPQ1KVa2P5alaJbHiN+8fCbO5ugDr8uh850jO+ofM/OhfDVwz3DKEDCRg3kGfKM5+W4FJuLXUsnD44XTTyEcQylxh1BHl221b5+FazwxwaCbjlq9rcIgaCCaBRuZDoBfJzt1zj3qOX0/OlLXotw/KNqsivCjINRVcj22oS3t7a4iK8ljEdJV235YznO1NJoobq0eK7GoyYJ/+SO9BWNnJw+1cFg7ZGCTnK9v6Umq6CQXFyYLSJUht5NIOg/eEdTj4g704h4e0keq4w7E5x+UewH0oXhsS2cJaViMk4HQDPcUXJxGLm6Q5L4zhd6AW8U4DDeKVkH0JGPpXlfi3wn/DwZ42zk7ebJPpnPzr3O3InjDDBU0q4xwa0vY2jmTc7A09GPHfD9oDIjz3BcMgQd8jpgA9h+lNOIJNAVmgihVwCpk09vY+vSpxzhx4Py2SPSeZy5wD5WG+lu+527dsVRYSm54gYLtAJANvfbbH7/OjNT5A3aoYzzHMiy/iOTn/AHHarbaWK2jZJGV3B1Ej84z+Lp6e9UuHW4e2kQKYdmwc1zc28N1bMkgLMh/EDjUPlSsLc7HXrI94CinSuksMYyOvw7HvQV8qTC6RScNEoQk75H4T8e1X8NdQLXWuRy9JLHvkgMPf6URJGYyJXT7th59Q3JG4OMYPT9KcNgZFaN2SQYZTgjV0NStLfWEMl5K4ifdt9C7ZqVepI7u3itI7ZOIcyWyljMsDQ4BBIOVPpgn9qdf8PoV4jfwW7tIhiRgskRIzup7bg4Hb0qjxlw+O0jtysmvmEkDJ77kj5k/pQfg+9/ht+szMVUEeb+Xf9vWtLNgfoaGFHg0MeZIBu3Y9N/nXy0t0BZeqn8IPYelD8NuzJFGGUAkBhk9R7Uz0MvmB61g0WtZRzqA+47ihbjhsUNzblWYIz+ZflRcMsv8AKCPWvlxuys5GR0UdqnQutWUrIEUhNWBXF9Hqhz3WrrfGgADFcX7BLZz7UGxviOKIsLnoVXc9On9q884orW/GopncEBFOrT0/w1uuMlrjKLIFGSN/2rC8dAYpKh1MW0kZyNtvh2q4miOOQMJYr2AKEkQAr0+tCWZ1xSodsDemnGmP/L8QkOXQjcbbEb1n7ORra4HMxpZhtnPXfrT7iOU9m3DLa34layLz0W5RzyoGOSwG5JA6DIG/tWk4xwl7fwXbGWJFu4Mkp/MGIH6ZHT02rN8JlPDeIyyrbxsVjzHIdshtsep7U649cSX/AIZ4YshMV1ctq5bEvpDMPLnHY4qJ0pn4eLcOhiWORirgbjPrvUpHz7ePyKoYDYE9TUo1Jy81lfWsPDLyzkW1YYgvWABQ+2elJbjhclmv2O5cRyQlpIZBDqDjbYkdR+29ej3XhmCS0YRBWic6RIEIZCPXsT79azl67uBa8TtHivI5Asd1buFIYbKzLtj9f6VtOR4P8GeJrKa3SxefTMjfdROd4z00q3dfQHp64wK3y3V1zBy0V0O5XOGXPsf9a87t7OGe7I4uzxXUL6leAbOvTJXvnoe9a3hcltDGBDdh4wdJ1MWwfTfcfOs+WKjRC9/9ehlY/wAykijoIWVNcxXWewrixSF4wCxO+cUbiNVwDU03Ik5e1LuNXGmALnBY0TcyCMM7du1Y/jfE3klCKdWW0gegpYC/jM2mwuZV2C4ZWHrWZu7UKsOka90X9yae31wioYpF1Ih07jq21DXGRyk0+bdgP5e9XCUcXeJuFxhzp1SHcdgB/tWcjsp74SzQK7RwhdTMfzDqB8s024k5uba01YXM7Db4CgeXd21q95bkKiShSikNkLk6ivcZJ67VRJc2VzJiBj/1EMoAUEHYH6HsflRXF7uUXEElqzryo+UGGxA+PXOff40ogvn1BkITUx8q7bZ/aj76V+VDKNL4dCCM5BLDr6jOKjlMZ8b5wKbRH8ywSkEZH3xH6VKDnv4LaZ4mRFKnpk/HtUpNHr8CtErRw7K5y0b7ZNLzcvazSLcWbSIxwrBA3yxSjgPi6xmYwzXsQjXAjaaPQSPc9P2pxcTLPIDZXUFwCuTGZBkfCqyw9CQWPOuDIBcIWbMJYA8v2zgeX2pvb8IuASGlDnG5MeksfU4pf/EeJWCFjbAovQcsSEj5Ypfc+LuKhWeGxMMKgFmdsk5ONt9hRlobu3BtlVJJMADOB3r5ccUjgA1PpHbUcZrzr+McTvlXQWF0+7JICML/AJih7y7uTFCskkfNJ08wuWY5747D/NqX2jWl8T+JhBbllJ6ZKr8cb+lKLGcS4nmcGWY7LnZR8frvSJ+FK6RtNcB1YhU5nRsH8RA+J+lERSW1pCVhJuJF2EhBCr64/wA71WSDTppkluGlVMQp/wBoN3I/NS+5la4uGCH8SkKPXb+tBveMz6Wfy6SMD0NMI7F4Z5GmfOhAx0nbpQCziuqK1giTGqMjB9NsUouLmWBpo4mAEmB07EHv8D0pjxiQMnMJ8xf8B9P8NV3Uccdu1yoPMU6Bj4CqKhbKyebDAbquCe1XySCDMTt+IaQMZINAJ4gubZJI+XHuO4Oc/UUruuN3cjExiKE9mRPMM9dzk07Nc94c7dGrwm7kGp2UHPdSTjt3qVmXdncs7szHqSx3qVP4+Py0/b5NeIosN7KIhpAfbFNLh2hMfLYrjGN/apUrVTV+GLq4lsZTJM5K5x5ulKOM3t0bvlfaJdGkHGs+v+g+lSpWX9KIVvruacPLcSs2DuWNOOGf+BPLkhwrYYHH5gP6mpUqqQaC4mENw4kbUrAA+gphws/aCnO8/m6GpUqThtZxo904ZFwq5Ax06Udduyxlgd8H9qlSkbPcU/DbbDZMj6Cvt0o+wuO2M/OvtSqKsfcHqaFVQ86qwyCcVKlUQRiQxAqVKlKm/9k="/>
          <p:cNvSpPr>
            <a:spLocks noChangeAspect="1" noChangeArrowheads="1"/>
          </p:cNvSpPr>
          <p:nvPr/>
        </p:nvSpPr>
        <p:spPr bwMode="auto">
          <a:xfrm>
            <a:off x="460375" y="-220663"/>
            <a:ext cx="1095375"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AutoShape 10" descr="data:image/jpeg;base64,/9j/4AAQSkZJRgABAQAAAQABAAD/2wCEAAkGBxQSEhUTExQVFhUXFx0bFxgXGBcaHRocHBgcGBgaGCAdHCggGhslHhgYITEhJSkrLi4uHCAzODMsNygtLisBCgoKDg0OGhAQFywcHyQsLCwsLCwsLCwsLCwsLCwsLCwsLCwsLCwsLCwsLCwsLCwsLCwsLCwsLCwsLCwsLCwsLP/AABEIAP8AxgMBIgACEQEDEQH/xAAbAAACAgMBAAAAAAAAAAAAAAAEBQMGAAECB//EADoQAAECBAQEAwcDBAICAwAAAAECEQADITEEEkFRBSJhcQaBkRMyobHB0fBCUuEUI3LxFWKCwkNTsv/EABkBAAMBAQEAAAAAAAAAAAAAAAABAgMEBf/EAB8RAQEBAQEBAQEAAwEAAAAAAAABEQIhMRIDE0FRBP/aAAwDAQACEQMRAD8AjxKhmcmw0FqUAD7wkQlUxf7Rt5v52gqVLXMZlB6nKxZINsxZnJLtBfs5ct0E51qqakhIZnJ01byiM1LUjApOV1FgSeW5Ny3n8oauEgqWSKFhsBXzJ+sAyC5H6UJqaGtaJDmj66xJiAJpUtasqJZsnU62rq1PpDMp4jiyooqUKUXSnUjdXpQRYvBeARMZU7mNVZSaWpr1f03hdM4enETTLShY5AozDTKTYDZgLPFi8PYdKXQMx5fe7mwOgoIIGY7iy5k4yxLoBzqFgHt8GgyZhENnCUiZlIJoznVXZoZ/0YlpAaqzU9LxXvFuPyoPs1AChPUDYdXEM1V45i0FaiakMAFA2A01cn5QpKzM51qAAPKBraziwcxBiX1NTfpBMmSFZasge6Pg/e/a8TLqa6kJATmCabkj7vtTrBpkrZ9xoOUD/sWqenyiXh0oPnUOUFgGc3yhqmj7bG9YYKnVGZgBSpFA5op3JJawFXAigGwsgGWZilmig2U7XYA9xp845wuIVOWqYrlky00UrKGFb8pBq9uvlBj+JGZ7ocB621owBZ62hFjgtTAgkgPlKnFqlVa6WYUEGkeK41LBOTNMN2ZQTR2uXOlD/uFHiAhhyJch2DG9akVMJDjFoHOsGjdBuEilet/rBIxopR/V36fCF+gsysUF+8xJ3J+blvSNJWSQoDMDQAA5QNyTc9AYXYErbMwSDqWe/wCnbT7wSZhCg6sxpQBRJ7swGm8UDFOHCS8yWvTlSEFxckuHANmB1pE2IxAKmlSjkNCTLC82zKzA6NqN3gaRPyuVCaD0ISLWa+35fSsWhdDMUAmoSHv+2jNqX0rAA+JlKKmYg0Lihrtta9oYYfh7pdIUvYBRroNaRJJxslBDzEEEMRzZr+m9XjvGcZlg5ZC5UtL1K0KINLMCmhr9egBuF4HMIUsOtqBAZRBsamji1Toe0bxXggjDrmYlQ9pdCUZmA/aa1VuREErBzcTNBlT0CUUFKAl05FuCciUqNTXmILBg1HiXjfETIlpRLmzVzFk5kgAjYtmJNX0t0tDNSF+F5qkmaJXJmygKWAXZ3FQ4NaxkaxnFphUZZmEFBIyzMhKdwCeVqClw0ZGiPFrnTkyxlQxI9/Uno40Hp3hRNHM6SVPfVz1OrdohWlZUQpRJJqB6RJPmCXajCzm+0cv61rgjHY0oQCTzfpQLDqrcwVwfiKpryhQJQSSHc1Faf5an6xTsRjVGlXfU6dtIuPhWZkwxIT/cnTAlwKBKWdVb3fZ4J1tIfNxplII/URlSNyRe72a8WjwnwwpQlKyAQBrU6nyFoScP4IZqle2sFshT8ykhsotTrb7XjAyUoqEpFNB8I0OK54jxUwzyjMEypSAVkGpJrl7M3rHn3EuMKnqU9EJ0GwsN9rbw78VYspVNSSXVNJfcABk9gKeUVEoqyhym/n/tniOqEUidmUToGHfb5/CGaZKlJYAPQBN1ECpVagf5d4AwEhOYlypKQWa3qdrO+vWD1YgtlDvYhBY7XOw6t6uSTEi8HiyVAkBKUcoYF8zCiQKqLP23gLGY3KfZ8xJqWZq3A9O0RrmF8iFEGgJBcJAbW5JLvSBsUkILuzgjMq5e5bqxD9YoOMZPZydKACwNmpXfXeFs/HqIKQb3Z6s9O1Y3OkqWUpFl23YFlKOw77ROZCGMtAzc5KSzqU9ACbZRX4DeAizIVVJofO1IYcPkElISgkq93NY9a0Yb/GLjwbwOspC1sH1Xdr8qQ4qdTFklcNl4etVq1NfmXJH40Eh4qqOHqDlS0MG0VU65WDq72iD/AJEgEBC9a/UvftFixU0TS4lpfdTjo13UL3p0gQ8E5iVhISoUSKAG4IGvnDBSJ6VpYJrrzmvSpYaR3K4YtQBMsAaEKCur+cMxgCHcIy7Mx01o77bRDL4ciiyVobUEN6Gmu8PCDezSeWYUqSGYMkjVySwVXqXEQTcA7BLdn1PQkknWnWGKVpIOVSVg2IZ7/qoQ8QTUuXCig/lqX6iAATInSgkMGQcwcEMXFdHNjYw1m4eVMclKlTMpPvZC9ikApYAMOUVPlA6505KXYTABVSSR5Fvz6CzliekJVLMsvQpUWejEVr8YAU4zH+xXkVhpBy0A/uJNa1yLBLVvvGQ4xqELAEySlcyh9ogtRmIU6wHdvQxkaSxProqSCCDRKCTsC1QPPeFipC5hdLEC4cUfzc+UY2UPRlXIZ/PWJ+E4kDMjKFkmii9BV8opzM9Y5Jda0sHDCqYiW9VEJ11PKbagv0j03C8K9kyC3KXGyRSnw9TFb8PyVqmrmqDHRQNn0TtQgPpF3wcrMwYGgfz33pF8woNwcqxdzQjt/MF4zFJlpdamGge5270jcsJQl9E/gijeJeJCZNyqGbIAwehKgDTy16dYpSv+I+ICZOcUGYkpuz18y7wrxVSE2V7yjtS2xLfOJCoqUuYoXYdABtsKPvECsQADNPvKsDoTZhrE9JlSzjZCBUuA27c3QMNTX5jESA7Bmuok3D3UTvUgCloAlTXzKUXAGtXUrQW+FvnpWIIOUu/6upNz9vLWGQ/EYhEsZE1F37/u1UWrtCnEIVMZQzAEOCRdnPL6XjhIcjMMwJbLYKOxq4AOU9bRYuF8Jm4uYxcAAZlVZwLAdIPoL8BwhRVLS55gXNKf9Og1rdiYvXAODy5KhOuWORKUmr/qPUxFPwUvDmWlJBUDUs7k7gX+3eHqcQpJASCH94s53dh6AaRWHBWJxC2dQSCBrbtCoFK6h5hs4Lj7QWrCFZzTF0aidAPuY7M6XKTlTYbVhhHLw/KSUppWukcSZ0pRqoFtg/l2fWBuJIVOTRyg6CnrAuE4JlS2dSSbkA1717+sPAJxWFK1UBDjcWIcFncA9RvC7EYJCS6itwLNd9mvDBGBEoEJW9a5Rd3qWvGhPTMdNWFC9W6U1eAlXmJVKLv5Go7GJpmKQ2bPlO3WJcZw9aVEMVIPunKPR2cGF87gxWK0B0NPR4eE4lcUnKVlQlLLexCQ7NopnoDvQakwxkY+UFeyVJKVBx/cU6VMOUkNYli4sACL0UpwAQq42dzfyLtDhE4gZCcimoTzJNNi7eUTgh9wzBSZssKVllmjoKVMCBXKVioNIyAeE4xUuWUYh5jLJRMQQCxA5SLs4d4yBSkYn3Asakih6a/Dyg7hUpPs5hIB5VZWLbEP3ykP0MJ1G4hhwVK3A0WcotZ2UX0A3jl5vpDeArnTAsS/dCWKho92exIcPHqvh7BSkpJSgJNHLAOWvuabxU8JMRhFy5TBQIS5YnMXYhKdND6Qz8S+KEplDJ7z5snukpBY1019LRvJkOeGXiCcEhMsKYkh22diT5R594hUoYlYAASS4Iv7qQX7F/MxyvxQF4gFIzJYhKlO4Js4b3REfiXiITMyJOZKUpDjUgnNXVya9RD0W6VcTxLAp+Hf5wGmS2Va08jihN2q3y+MblOtWZrn6fxDLj8tkolBqJc9X+WsZ2/7LCX2z1HvLUVX7MBtaOUuFZllr5ur1bzgWdJKSltx66UiyYLg/tlSUZXzEOHDVq53f6bXJtDPDnClT5hJ5QhmtYaDvW0emYaSmSj2UtNhU6jrEOFwSZaghAs1dzvDf+gCElQZ2qXDjpGsmHCnC8PQnmUK3c1q9W+8FIIFvWCDLUoHRLUttHEjBLNWITrSvzhhCZRXQ1OwjSODkpcv2H1MMpUklwhN+nziSWmYgMCw2hmQyMNMBLBk3AJYHqo3A6D1iGXiFS/fzKFgcpqauWclmYfeLDil5qt529BACyCCApt9wYCBy8QkgEJY0ZgW3BPx9I3kF2QW2Sx84jxPDFJDomEJvQPoPJqaCBZkqYEhSF5vKnW1iTDBqOIH3VJSQaNQtv3gbFYNEw5aJfe/kYXyuIIVReZChd0sRo9Kt5QUTMH6UrTob6+ohYCvEeGShedBBIqHrHeKwxWjNlqBUeVG+MHKSpTLQun7fsdoGn4hqa9dRrAWQswZoQSqn6kUPY79/wCIyJpigk5k5UE6k9nDd6xuEFKnSeYgFw9xBicYFolSSAAhRdTkUUTS25MRYiVkWoCtfhBXDeGqnKCUs5UOr0Kj/wDn4xzc/Qs6JsmQiXOCbpSpjmJSLhnsXo3lpCL26ZmGnzyv+5lKchApnWwUN3SpVevSCuLpM3DIOamYukfq1egrFZVhmAo3fWNbRUGCVl5wCW+en0iFKq1qYKUsBi7AfjAbwFMxbF0gdyK+mkKS0jbBApyra5ZmelvvG8fiSuas9QBlqzUJt3hQnGLd8xcWr+bwVg8YQeYqIh3i4co7B8OBmB87BQ8+grF24DwgzC6iQliBlFdEhjpTMP8AyiqcExRmzkIy3ULVsXb0j17wykKkJKQUhyCC4UGNQYfPOGJ4fw5EtKdgNfT5RGsCYsj9I3hli5Yy1LAVeFOBByg0cxRmacGhxW2+8EKWASAOWz/aAJstwK26bwywkgBLqgMJLlkCgYaARGuU93MM5iXpGxKSOpgBQcIOoiJWBTtDtQG3wiKbhsw0hkRrkkWaAlycrqKQCbkfbWHk3BlNYDmJFjAFV4vhpcwOQl/0qH5QwNw/Eqk5RmFTYn4A6GDuO4FSUqKQSLkDXt1ioYtYDpUaXBN+3QxcmpWqZM53SU9UsyvsY44jhhMBIoYr0rjCU5MwLgjmOzUdq0ixSMRnAqD1ELB9VkrnSHZBWDp9ekbhzi8NV6xuFiP1iq8Tw4BJD2BbysYb8FnmVhZs3MoKCVIQQ1Suj11AKh0cxmJkZwS4C/1A6AsHfd3p/EJsQwUoEEAJAbYtXz1jnvnrXA/9UQGFeu0cLmAglRZheB1yy8Q4rmIQneprf8+cPifqorMbJK050+6E5tmZWU/GFk+SUsVXUHbVjUE7OIuC/DsxMnKEkzVhglNc2ZaABS1Wra53itcZSQqWlSSlaJYQsENzIUpJ82Z46CwLK7QSlFM2lvMM/wAxEnDMEqaQhAdSqADXUny+8GKkZEqlqZwasQQ5YDsw+JY2gxRh4Nkn+qlkiiSCQepyf+0ev+EcMqWZkslwlRANai4agqAdI8n4bhVLmywHBUAQQWYvWvkfWPScHiVpxE7+4FJJFHFFMHSKnLCpw8x88FWTuGjMJh2WRtSA8JiQJtubQl6UYww4WBWvN+qJMTMlEEHQGsFSpoIfQW+8axFEKo9IGwCaCAxwjBHYTHWWAI44IaJCmNAwBqhvAHEMG4cXg1aWjgWMAIJstw3wijeIeGJSpVLixoCK2Ohj0LEYdi4tEcvCyZgVLmpB7j4iKlwrHiM7CrSCkg0PL2ix+C5ilDIagWrbWo+sPvEPCsroSXaw+UVDBzFYebmboW1F4vdiPi54iSxoYyO+E4hM5Gb4PaNRIwiwskLTLRLPOtT5qNYAFqG9dbCE/i+T7PFTUuCxD92D/F4sng+R7CcqdNJAloUSClwAWZi9FPTK0eeeJuJGZMWxOaYtSuwckD5+kYXn9eLtyBMRxB6D/feHuA4Qy5C5anTMBIdiyk1UPiL7xSpayC8ereEUifgxLQC8teYLo6UlZ06EK8n3jonP5njOTb6PmcXXhSicEBYJSGBYgpdQClAFkuz03jzPi3EfaKKqH2nMrookkm92NbXNNYunHOMSDMQgTilAOZZRm5ikFgCKsqj/AFjz7FkE5ncqqWe5qR5EkQ5FVZOB4wS0laEKJYoYqGRK1IyhQ5TzFjQs7GtIBXKMteVbAgCoIIOoIIcF2gjgJAQygShRAUl2ergg7g+bP1bifKCMwYgvmTdmNmJ01frDBngPeD2KQQxs5umoqC9O+0W/gSxMXKXm95JzE0coYJzaUcF/UmKBw6cyglWXYFbEDWruCPxxFmwKh7QS1goyulRSHDB8qg9Q5YV0axhWBesCvMpyxUDUixix4XCFBzfuiteHpqVgKZspY/Qxc5aXTSrCkZVcSLSCC8C4ShIMFSZgUKRGUQARpCj/AJFSiaNXl3uzEbw0QveNCUl3YPAHQNKxzHRMRA1gDpUQkXiZdohQYAWTVMW0hdiRXqDeGOPICo7wcpK3Ju0Mlb8RSSkJWHIIuLxSOLSgoFX6gfeH12MerYjCPLUhVRpFN8Q8BCHIKqh69PnFc0qT8DxmQM1w7xkJASkGtHoRdtu0airExafFeMzD+mkvlSOYpupQ66s148tXgpk0zVpBKZbZi9tH9QY9CkELmJKSCMwNdauRXs3nFK8TIMqfOQHQhSswD3SXKQbAgEs/SM/5/T7A4afKKlJUgsoM9KKeihSjVNH1GtG/BpMyWsKQsTUJUAtCFsopuWCS9hdJ2irqDQ28OYBc6alCQebUEAgakPR+mto6KkdP4chWJnpQuWgJCigqWSFVCmzH9TFQcaijm5cvgv8AXe0VhkFIlgBndLgcyipWVgQl2a5sHjJxloBSoCdPzZJTqUlspYrmhmUFM6TnYgmI/C/El4fFBAmKlyVLT7cEslSQoZiQwbVtQ7Vq834cBIlLw8xUtbPYkKBHemn2hgxTzF1IchSS9HL02qdOu8d+NuGIk4qYEEZTzS/8T7vk1j2iFB5UhQBSRcO+l/v20aEaEFL6agg6bEGHiJICEz5RmgIIS5DpsAqoPKKtUVivzMOxLW0MHcLxy5aZiEqyiYnKQXZiQSQHZ+UekAejSMricCShhzJFDd6jtWLzwPHJWhgbUYxTvByfaYdcsoZFHBIuUg5kj9r9Ic4ThypRdNnbdxvGVVD6YCgun0idOISpmIfaI8MpxUg9YydhAaih3EI0lXaN52gUJVoTGvYqJaACAp4kytHMpLR0YAyZaBniaYaQPMUwgBbja0jnhM1jWOcUqF8uaSqm8MljxgpFd47lnITXKoO3paLIkOkPdornF8MEg93ggrzPimGKFmmrRkPfEMrOQXY/xGRrEK7hSQQ2kZ4jw/tJftEkpmIqhTt1Uh+tSOtImlpesFhYbKapNGI6g/SOPi41s2POcXiBMALOr9RAy1O+50ekOfDcuYpSUiWqbKDlaQOVSblKi1y1Dd2a0blmRhcbNE5C1oBdIDUcBSSQSHZ7OIk4Tjly5zqU5UAn+4Cf7akhlM4Y5crdY7d8YuMLiBKIUgrmJyjlmiwPvJ5VWfYpfUaR1xTBJUVTkFa5acoUoFy6kk6sQzNb6QHOw68xL5nVzEKcFVCerVuRvtGlEpNCyhcgjXqLu8MGPFuLf1PslZUhctAQSDRSE+7megIcijPSA0KKVZtXen0MEYbFIH9qZKGVQFXKSHsu9wTaxqD0GEsihBB60byiVGRIUCQQ5qzW3iNiKFv9xFKpBCCNQTTdvpADjgnE/YTErSSGIzANVn+Eem8H8TJmIBY1d3sK0EeS4dCSdqDrXXQQx4TjFSlULCIsOV6bMxaQoqlzGBuKX1Ig3BY9S6BbxSJWJzgQfgVLSosawsPV5kLa8Te3G8ViTmNSTDPDNE4ZqZojl3iAKjDNgCRaoX4nEOSOkD8Qx7UTAQncpMMm8Wq0Q8ODqJ3MZPVyPqx+UD8MVUdoYWzCpoDCzjKhlJZ6wxwy+WsKeJGihCBBjZKQBTWMjWOqADSMhpUTCzQCx2gzE4gIGY1GlPR/lCqbNS9Dpfr2ghU/NLIoSBbtqI4+au3xS+M40zsQtatVNTYco+AiyTcCiaJRTMCVpQyFqypQQOcJVmPvhzu5YMXEUqYWUe5hrgeIKJAUpagRlYEu3QAh/Pzj0WUMcDiUFRRMQlRJLrUSnJqaJpdzT4wRiJmearKMocAJABSzZRlfzp1iCbIMtTykqmS2BWGL1qQSzgWGYbXEHy8KgSfaIQVFRGXK5EvmchZ9ADTW7GAw2ISpKcoyKS7pdiUVDkPUAt2842uaZgE1anmFRCnIqAkZSwDjWvTTVlNSSlRUtC6gEApdbsxKkuMzOXcncbwf08ls2ZaUZmUghObU0OpA1I1F4QQBmAG0SBMEyBKVKLryzE2BSSFB2AcWUxGn6TuI4LaO2kI0mGXvDXCLQo1ABca3hVl2gzCIdTC/SEFnk4YA8pd9Dp/EH4XFNyxWpcxYLBXc7Nfq9IYyMdUBQq1yflCw1qkz6Xhhh5wCSpwwp5tFZkTnFYIw+KrSFhnqcXmc6QPjOIgcoNTCXH8QYMkuToIHE9KXJ5lNBgH+1B1jjFT8xCBYXhdKmsCqOMBMKnO9oeFpwuc4yxmAllUwJF/xzA0lwSTtE3CJ3Msuxt5awgs00tLUdiwPpCTiUwuz3gzEYgEZHZg/esI+IYzMsAXSD8oIYDiKsygAY1GiKvuIyGTzXC4QhYcuDpBdUlo6xDqSCn3r96U7QKjEZgM1xbvHCXk8VficnJNWOr+R5h8DEMuaRYwy8Qh1JVulj5a/GFEeh/Pr9cypPcElSkEIsfeD3aoJe9elKRLh8QtsqQwIZRu+vxA82hZg8cpKcn6XcVsdxDGViEtqpzqKEbAPQ2DiLpmGBmpSC4Cg/Nqb0YEEdxE4yqDlgAWu9KkU00FtBEXD5CZg5QoquqwDbF/zvDNGCVLfPIfOA3MRqCQKtYNCoCmSUEO3YEV7tbtBmGwq11QhRHLYE+++QebH0g3D8PGIz+zC/aJAVlLlSwWf0LnzETy5BRllqnrRNByiWh1MCCwBSr9pLjvpEWqBTpYQSh3VZTOzgs1RW0dYOcpJBSWet4IxfD1ykgqITmoeapDvmLV8rt5t3wWRJWlaZkz2a2cEjkIBLpBqQthdmcihhB2JRLqJL1ZhffteOMPispcimu8D4yYM5CGYUGV931qYz+qyg05jUq6EAs1mhktAKQh/agH9gB+JMce3DX0isf1ZUkaH+aCIv7il5R5t6+cGC1aMLMD0q1zHfvE6DWAeHlMsAKCiqpU9AKOkdSfx4knEe8Ca6Pp1aFaWjVTARlFtYIw1CezQvSxGVJoGc7u9vzWC0KYdXr94RpZmIZP+X0pAvBpyitSgHAv5RDOAUyCpgkOTsNYP4ZxALSopCRLQ6QLOQGDbl6wzF8RmlSxloGLDzFIXyk//AC3ejxYMDw4kZ1FyU0G0J8SlKEhI7+sADprGR3LUwpfWMgDzdM8JWyCcps7a0p6H5RzhpMtlpWcpflVW9WehpWvR9WjiTOJUAQGSC3KxYnM53v0pByG2BGh7xxW+p+kfFZTy3P6T/H1+EIZsusWvGSs6VIDubd7jsHYQhnIAvtHV/wCfrzE/AIlm+kFygzEFwe3+xEYID/CNyauAfz8EdKj7hmJcszfFwRUdLQyRi3q1BQFRKgkZqbmjNa3xreEWQXcvFq8PYITyQXp7rUrp/uJvgdYXGmTMTMlrWSmqSQRVq0fUU84nnYdSS5IzEvQ1D+bg11rvWDJPAVlE1a0EGWkFuYOymJBZmq7AvSEyll66n+YgxK3ervqTWJFSCMtQXDhiNCR9PONSJRWzCp6gCneC14UoBKiDVnB26m7nb9phGFUkoLkV0sfwxyhBUCDapPlBmCwk2ZmMtKjlGZxpUDN1Z7DeN4rEqTNSnKkezNAUvWvMaDMfsIZAF4k0SwITYMGd7kNzbMYf+F8IqYsgqPtFvkLbXc/tqA46wt4bgVYiepkqXqWZy/wvWPU+B8AVKTzlPusMrv2J1/mJ6pSeqZxPB5FKQCCEWIdypg5BN626AQjwGHWZzlVEhw1QXGvRidqw78YypkuYpCKqI5QxKm1CWt3+9BZKVSpKSpRJWEhyCAlILk3rs+/nABSlhCXGwbepLQGjHlSi1nA8tWjhSzMP/jb/ABdtYGwqRmb9IY99PvAYTiU9QWUvUmvnX5Q+8IyQtRze6S/nr8oTT8K8xSqliCT/AJVPwaLX4RwmUObRVvhcrLi8WJUtQFVBBIHYU+MUzFzlsFKBHKmjv8fy0Hce4uJc4O1RboB9YW4mdnWpTDKKijX/ADygkVU0tTpcPGRAqaQkBu420jUGBT+NYfKrOn3TTtR/zr3gXDkimgqOx/DDniU0zUraW6QnmLtlUAWIL3uG17wjTJWlAUQQglgr6fAxxdxn19STYV4zA1zCj3Gh+xhkVPGM4LiFx1ebsSq+LSxbaOZEyog/iOEN+rgmFb1j0OO/1Fw6w6qAE9otfhTiAlzQ9BQ286RR8PPo0OuH4kgN+fzrB0p6hiPEwxCVyAk5FEBRSH5QXNtHaEPEUSFLCUqLJSA4SCVlIOZRrr3NITYOcpIGUt/pn+JguTQumhFX+0QZtwLByypOcLUhxyh+b/PQDcPFp4hweRl/qDJQiSCSUlZcvcggvpa3rFKUsNmSACS5FgD0H1iWbj1skZ1ZUcoGjEEO27EwBcJfFFLkGVh5cuSgkpQkBibuWblApAmBw8uUUqWFKmKVcgsT12FXgHg2PVNUhCSwSOam40N++8XvhMlIAzAE3D9YXwxHBpEpKRkSBc0ADklz94On4sJBLGgjqWzuwhF4t4smWJaM4TnWApQ94AvUBvUmwcxJqrPxq8SuYuWgJyuUrXmbUEJNWVQmjaRX+K4t1ZU2Swcs5OrtrXSHPGvEEsSU4XDlL0ClCoY3FWc3J+OsVvEFIXQuE22cVJ+YaKRTGU4LPYOT+awPhgSMxN617/h9Y4xKyUkAgEkZj1NQB2cR1ilMn2fQDqfxoCFzGJGUu7ufT7CHsriCUJCUiyfjFRXjCltGLRNgJgdS1mg3PzeKzwSg8bjBMnhSnygh/q/k5h9LWkSwpyAA41oKMfKKnMDZgtLLJBTRxVvpDriE72UkJJq1/v0vFWCN4nEjIFg3Vby6RkIJmI9ogJJylJttStusbipC03Tw5MyWtRmJSoPlzVCgGIBATcu+rkG0KZkmYJQlqJSjODX3QVUOatGZwG1PnYD4ld2lIJpkoeUPSmpG711jMJiSpTqCFZiVKcHUseliaxw+VpeYquKwRQl3dlFPQjQjvECZjRZZoSkcmdaK5h+kvRg2vrCXE4DPWX1eovsNtqxn1Gd4z4BnSwoEHX8eEeM4apJcVT8u8ORms0EyA52LaxX8+uuQqqZJhtwuxfy61gjiHDwC4IsXa3lA+BI+Edk6/U04seETQF+v8QfKTQdfh3gCQHZr0AG9HYbw1RhFpIBTVnY+n1iaqNFERKDPB09OUM+tKdaQLMllVIWmN8PTRLJUbfWHuA4spcxwqg0FoqOJnCWklTtsPgBAuG4xlDin/Vx8TBeonXpPH/FYkS6KGY/lOseY8Y8QKxC82YsEgV1NWp52hdxHiMyebNuz+kCSuWrOXiL0m3TbCTMgc1VfV+38xPgiR77vdqa1r/MQ4EFTlQJOgsBsPp/qGuFwYAAUCS1XGp1MVACRiuZ7soFhYVHr2gvDYl8yleX0gfiEoSlGjKZySAwAZvUt6QNiVgJSAeYv6G5+MMJOMYo5gE3Ki/rEsgGcqXKb+2osVNfKCW/nrAE2YRMYB1Atv0LDWoi0TFpkShLCmOXlrVyHJ8vtGsvieQM1pk4S00CBlc1LJu/pSF/iXiCVLLPlsD6OfIg94i4ViuebMDuElgdQfe7m0KMRUZipxXvcse0XJ6rXJJTV6E0jIExc3M2WwDdYyKJYUuHI9KwbhcczAvVW/wCPECsKooK2UGPM7sElgLa11IgYAKubW03sPWPK+L05VNatQH6+R+sCDEp5gkNmDEuDUEObXjeCUuYAgS1qLXAeg/U9vWJcXgFIHtQkhClGhyghVSoAO+XanTSHd+q1HLlDMCGYHXXvHU+dlqE8r0NHdrdBWsYljQdhZJZqPZ6axBi5MwsiXUFQKhS4oCfUw4L8AYmbzHNUm+jhnERTpCU1AYnaw3/Oscz3DEgijk0bo3xp09IZk8q1cM0OdWVkd4PFy0AKJ90FiHoTZzpfvB3D8SfbFQeZmcLCiQoAGgSCGcBgR0is4eRmpZ6iCMOuYl0AqG7eWvkIuf0qtW+akKUTmpudoFxvEkpSyD5wi4hi1nKFKDAO27voKesLlznN/N4V6O9GmJT7R86jbXQfeIZGCzk5VA6/63PaFuLxLKIFuscBQGrUBs4LtQtUGu0H1Omq8Otike6Klr/L8rEeHQVkAJyixN318v8AUcJWUkIIPNRKkqZJ5mqMpILvdu0MFS1y+cDlBGYkhXXmpTY31pFYDfD4cJRldNaFinzB66WuDHEyaA92GoGmjVrt3eADxWX/APUEKaozHU5q9A/xFGDQsVxhSlMws2nnF/rBpiJ6FBZJqf0u5AcVJ3FdLsIk4RISv3wSpRAABAATX3ulPP4wkTNGYuAEnbtTuYdYVf8ATy2TRcwMVVZLpfu9vKCXSiThaxMxBWtLJqkZbIVUAOL0DVgHj84mZlNw6c2536aVhhhMZLw8ohSkkqDhIIUH0LjWxel+sVObiVTZoIuT87v0jbj/AKE6ZimCRQpBr8W6iIUzEpTfNegcM41+3SGOLSkIWEioVQ6lhUj1rC0YBZAUxCT7rvWz1tqKxX7gBVNoyG8qUpQAkpVQAKUhKnUb1bu3pGRl/loWjA8SmTTMzkFKjmmZyAMoY5XJDEswL6Q4mYRK5Esy5KVVVkChz5UgVR+5IKnvVj3irScQc6VEBRLXCa2AZ6BVKHrFk4FiytRWsqzIYIDhgCEpoLBRpWObm6fNCYviKsvs1pWmWBRJBDVzVoH27CN4nFrWUIUeQpCgS2WxBFRQvmTVh84IE95sxC1koeYHsCxBAKQCzk6WJJgHCyzlVLGVKwS7lRuapsf0gV+8FNrAqAJWtJNRlAIqTQAl9AIJxc9K0lWWpLhVybsC3rS0CIwRVKVOQGShjlJB5QrK5DMTSCP6lKSkhLoJdy13KQwFqiFFyqvilLzFIDuGY6gsrXs4NrmE5msSAG6f7i48a4dmdQJBzZadUkpHbR9K0MIcbw9IZIScy0hSS4oQVJmDf3g19HgxHXPoFE/q0HSZ9AXsdfmfSF6sEfZiYCMubKRVwQx+RFuscyVF8uth6wvylPjMQ6izdI1h0BebMpmYkgZqVJat6NsXuIbYrw5MKuRmbmJNhTo9lCjRLiOFHDoFZcxBzD2icwVnZIKagFtRp10N/k8LZMjNMQ2ZT1GZJRZ6FiaEV+8FzeElZBCQSgMtCakCrEVDmwYHvrBAnlisFkywm37iLMbjU9B1iPFTwsqmWK1Fsrgg0JuaipYP+n1cBacI2bmICWKnSQpqnKlJJzB9SDba/OC4l7AkylKFAK2NXJUCK7NSj1BrB00+15FEKYUIzApa92HXW+sR/wDES5oVkWcyUk1TQsHb3qPQdztDBVP4kVKOUZQS+V8wF6JJDhNbdIzCE5hvp/EEcR4YlCkCWv2mZAU+UpZ1NlL61FnERYYOrLd3f5ltjcQUjPAyXNiGJD2rQMXB/PiTikrNUKzBJL7FR2+Xl2jWJn5kSly0ezQAxUogh0XVlDknWuscKVMnLSmWWysAPde4CixPM3yaKkBOJJJIuTQX3uImwcnK5F7D5O+7vDTiMlMkIyn+4kl1VdNgG63F9oDxEwZiScoCWTcuxfQXIgttDJqyXGUslJtYH9x30HxjUoulKJk1QTXITnyZhpamocAtGScKt1IdQVkC0gEMUFIURehysfJtob8NCpiQJ1QlKQkAJNDmAJBLEAtRwa94DhdIWRKaWZil59FAIygEFhqXZyQ/rGQ+l4ZWGGTLLJvmS7kKdgX/AMXYRkAf/9k="/>
          <p:cNvSpPr>
            <a:spLocks noChangeAspect="1" noChangeArrowheads="1"/>
          </p:cNvSpPr>
          <p:nvPr/>
        </p:nvSpPr>
        <p:spPr bwMode="auto">
          <a:xfrm>
            <a:off x="155575" y="-2560638"/>
            <a:ext cx="413385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AutoShape 20" descr="data:image/jpeg;base64,/9j/4AAQSkZJRgABAQAAAQABAAD/2wCEAAkGBxQSEhUUExQWFRUUFxcYGBgYGRccFxgYGBcYGBcXGBcYHCggGhwlHRkYJDEhJSkrLi4uFx8zODMsNygtLisBCgoKDg0OGxAQGiwkHyQsLCwsLCwsLCwsLCwsLCwsLCwsLCwsLCwsLCwsLCwsLCwsLCwsLCwsLCwsLCwsLCwsLP/AABEIAQUAwQMBIgACEQEDEQH/xAAcAAABBQEBAQAAAAAAAAAAAAAEAAIDBQYBBwj/xABFEAABAwIDBQUEBwcCBgIDAAABAAIRAyEEEjEFIkFRYQYTcYGRMqGx8BQjUnKywdEHFUJikuHxc6IkU4LC0uJDsxYzNf/EABoBAAMBAQEBAAAAAAAAAAAAAAABAgQDBQb/xAAoEQACAgIBBAICAgMBAAAAAAAAAQIREiEDIjFBUQRxE2Ey0aGx8UL/2gAMAwEAAhEDEQA/ACmBdeugJzWr6Q8kYGruVSgJpagCMhMIUxTC1AEcJR6qQiE1MCEhNhSkJhCYiMhKOSeV0NTsCMNSLVNlTSErAHLU2FK9cAViIYXHBSuauZEWIiDOaRapHJNCdiB3BT7Kb9fS/wBSn+MJrmInZbIrUufeM/EOSXI+h/Q4/wAke5KIV98sjRodPiSI93vUqEa768jlTbwP2ncZj3L5Y9kLSSSQB47CcAntakQvo7PKOZVxykallkpWBDCe5kWKJe6L2k8uXz8PFCuKSbY2qI3BRlSuCjIVkkZCUJxXITJGAJ0JYOo2pUewGO6DS8kWGbQDmenUc0ccGODjJ0zNIB8CpziViyvypOUpbzXCFViByFzKp8q5kVWKiIU+Ka8KZyihCBkLgkApi1Endg2mIEe/r8nzbkJIEewtsQpNnM+up/6jPxDmuETqp9nj62n/AKjPxBRN9D+io/yR7Sg2k/SDy7pvrmd8+SMQbbVyI1YCT5wBr0PD+/zR64YkkkgDyYhdIUoYu5F9BZ5ZCGqXLlHX5+fkqRogSNf8phaldjIHj3qMhEFRvaqTJZBCaQpyE3KqsRAWprxAJgmBoNT0CKyLvdosKMXhdqEBuJpMMd6KlRgu97CIc2+pEExzAW8gkOu4gg6yBmJ3IB4ry3E4ehQxlKK/1TKmZ0SYJJ9p48gfNelEk6knzlYfipvK35NPM1rQzE3e4jn8lRFiJaxdLFsujP3BO7SLUQ5iY5qaYgZ7U3u0SGKRjQBPH5+fNVlQqsHFINFxM6KJzZvzRL2ym5UJgwfKiMCz62n99n4hyXe7U+FZ9Yz77fxDmo5JdL+ioraPVjWGYNgyRM2j4z7lA2O/dz7sGemYiPIgn/qTarv+IYLeweU6/wBvj59g/SJm3dDnPtHrHuXzx6oakkkgDzHKnhsKXJC4Wr3LPNohLVwhSQuhiLEDliaWoktTCxNMKBSxdDET3acKaeQqBgxNxNKWOBOUEETMG4ix5oqpYExpwWd2xixTYK9ZrnajIDZp1AI5xw6rJ8n5L4+ldzRw8OW2ZvaHZykRlbUbNhZkOsXOPE3vHKGiy2WzazCxrQbhoETrAix4qnxAcMTWw/dtDaTXOzAW3WgkC/VV2GrhzG1WDIXeyJ1LTcDkR+SxcPPLjZ35OJSRuG00nNlN2ZWNSk1x1Iv4gkH4IhzF6qnasxONaBC1NLEUWLmRXkTQNkXMiJyJuRPIVA+RIU0V3aWRGQUDhqkw7N9n3m/EJ+RPw7N9v3m/EclE30sqPdG3xG0C2uGQPaY3UzDgCTExaeS5h8dOILcrblzSZOaGzBI8h6hW8JQvnPx8l3n5vt49HpHUkkl3GefELmVEZF0U16+R59AvdruVE5FzIjIKB8i5kRORd7tGQUCimnZVOWpZUZBQLVohwIPEKs2jscPa5ka1mPM8+5BcVfNok+amGGc4nLA4yZiQ2AZA0ga9eKxfKadezTwXsy+M2e4bQxFS+V+FqW4Zu8I9Yj3LOYfB5m0WgD2q4HIEkZV6C3Z9WoRf2rSXO0OhnVAN2JUNQBrBuuLploBdO8JPErPFrydWn4JsLhBTY1g0aI/upciJbTJnddumHbpseq5lXpxkq0Y2n5BjTTTTRJallVZE0BGmu92icq4QnkKiDJCaWKeE2E7FRDkTqVPeHiPiFLC6w3HiPilJ9LKitnoKSSS8c9ASSSSAMWAupFcXpmE4Ul1okgc1OXRzAkgAa21JQ3Q0gZJS1r342vzB59VJToEZZElxgNt6mfA2Uy5FFWxxg26RHTw5dwgfOiIfhwzWZjMbTA/U6IpuD7yeDGmZkyYnlFzEz4LjTTJe6oW5QS25AFsoEjTmfMLHPmlL9GmPHFDKuTIyLB5vP2WiXSdRw10TaGMLqVRxEAB8XmQBbUAjX81DtSu15gHdNN5kCYEjUDhlHvQ1OuDQqhswQ4B3AuOVu7zAA16rnordk+Hx31raYghrd6wkOABI1iQL66eiZtLHCkakkA95ugkCZAcQDEzc+qrwMtcODXZ6gc7LaN6nlJn7OvWy52gpCo90mAHMeHWi7Mpm4gX18PFPp9k3KuxeYqvBY+8uBEjWWideMjxmLTKjNZlRgq5RBOV0WIdzHD1HJVOKrd5hBc2yNzaEzS7tzxe2soTsgxzcO+jUIL3Zg0hwdI7sEFpmYD2viftJrW0we9NF3XwZAlu806Eax1GoQqq+yW2H1amJoOAaWODmkE2zWY4TpIyg/fF1bYasK4eWgB7HZXNHOAZHI3iOYWmHK7qZxlxpq4kZTIUpauBq02cSLKuEI91pAkAGLakqOqJE62kHjEwQfBLIHEChOYLjxHxHJOyrpZ1g89Yvy4pzfSwitmvoY6XuabkOIjQgTY9bX9UchNl4bu6cGZJc4yZO8ZueJiB5IteNxZY3I3oSSSS6AYtIrgTgF6ZhGqbODe48IjxE6KNykwtLO4N9fD5+KT7WNd6JqFLNfQEgCOEcfIT8hSGu0OniGyOMSDBJ6WF7rmJxMEtiABA6yI3Ryieaqfpo3iGEEnmYsIBk9OQJv4LzuTkt2bIwpUWQrVZy6MDWkZcpD3Ro4kWiOH+RMQ1m4XOaC1xccpDpvOV0nLGlr8VX452bKS4iLycoHIQT8TKDbtVlM5u8zEcXOc6L9N0Lk37LLkbSp53FznzpEsaIMcS6VAcUzKW02bgJ0cT/ADHiLzeyoXbWZmsLuvcC/WSeiZ+/TG6HxoWzGovuwlkOi8pbVoiD3Tc4bzcSBpbdJjRRYjGtAzvp2dA1IsY4SYtHDgsztTbb6eSoKZdmD8wDgHZW92RFoPtm1vHguYLtU2syW5nNFi0kSON2x01XRxko5PsyU7dGofjqWTKyWjQXaRqD48FDs+o1tTMKl4MZgLcIGobrxVQ3ajZG6ZFxYHSDNilisdTqkOJg3GYS3y3fm6lTG0HXp1y+m0DNbPukhuYOyAgSWkgXmxCcA2ljqlS4p12yRfg4CfMZmx90+AeFcL77nAxGhj9fNQVHzl71mbIbObBF9eo14jzXRTObiaXCYloBpmc9N5pnUzxa6erSEUs63EnvQ7iQA4mLR7Lo4+9X2Grh7ZAhbeKdqjNyRp2F94DrIPGIgxxvoVG5/AWHyfimrjnLrRFiTc1x4j4rhXBqPEc+fS6JLTBPZvUkkl5huEkkkgDFLoKTlwFemYROK5VrZWuAMSN48h48PHpxVdtPazaQDZ3nEACdSdJPD58VSllWuM1Q93Tyu3TYAzAgjpPMrBz/ACL6Ymvi4q6mWWL7QNbIaS9wBMC0gamTc6cr80CMRiKrt1pa3LJDRvDWBNypa2E7sM7pmbPDA5+kAToOF+JPkrXZuz+8Ls1ZtQsLWua0wA5xEbo4a3voVl2zv2M2cGAW99VGcXdeSXWsQNURR2fTIJAeZJLt0NBvm1df3IrEYd1Oo4UKQqVKlWo1odZoDeLjwAt6rR4bDluHBezI/unlzZJAdljXwkqlAlyMjh7iW0gJjV1wOGglTuwrgzPkZLWuIEnhxvrwuqratOs+qG03lrWNabGLkEybGbgLcbRaG0niQCWQBxmAT+avCibM1TwLauUVGB3/AOwgNFbj3UmKTXH1ssxiezJp4kPw7nBpJ76nmOYNuJDXCm8+bRB0LtCdi2uc8bzr4tzYBIGWKIykDgtPtHZGRpy1XNINmOOdk5iJAfvNt9hzdCujnOKxXb0aeGXDpvUvf/P6M5myAS4wSWgV2mm90cBU0uODmieafUoMiXMdBiABMTfhf3oKhjm1HZQHNfJGVr6zWkjNoaWmhtkJ/mKssRtECk/N3feMaXNYKmZzsjCQDLQ7hyK4qO6Z2+TGMo58e671X+l/nQI/DsJJa+C7nIIOtp/VcY2q2IMiOMHeHLlK7sLGfSQ4VGgOplptpEwPgUVtJrabmnP3eawvqZ0A4p4eTDl4Bf3gDlDmkEiRzjjPyVbbM2nkI3szTY8T0jw5aqqdRcZzNBAvLRBII8wgnUS0ZqZnK0jLpoZ3p+eqcZSi7FJKSo9Dp1g4S0gjouwsVsjbJY4zzAPI8YHVa6hiW1G5mmR8PFehw8qmv2Y+SDiyVxTWm48R8VxdbqPEfHqu0uzIT2b9JJJeUbxJJJIAxTiqrbO0u7GVvtEgWExJgEhH4usGMLjwVBslmes17pL6hIYIEgTvOkWgZZHlC7/K5GuhHLgh/wCmc2Zgd8F+/VcWksElrSJlzwdDcefoS8VhzSc95Yazs3d0qejQQMzjGjYB8lZYPCGnVlhhrnPc88S1oLGMH/USUa1oL5OhNV3mXNH5LIomhsbthgAbbKW06rvu7gaPSybsfBsw9FxYwB31Ycby8yYc48bkpuME5yAXS2rpGhIOvQADzU4qHKQS1kkG5kyBI0VElbTqFtZrhE/Xm9xeozUeSsdqOLmU+rXkxx3HRpbVC1WtGpd0IaY9okmSRqPeh24ugzNdpBJN6gsCbAhpPh5osKK36M7vKu6YIYAY1hp0JVxtas153TNoHXdI09EG7bFAfYnr3h5X06BQu2/Sv7AMl1mnQzpJ5IzXsMWCUMC4PkixxLnzLfZ+pvr08VdbVqte7dMwQdT9o8PAhV79ushr8rYl49lusUzpOsD4KKv2iYRo3mN2NJ1hw66pua1sSiUOy9l1Biqbi2GioTPAA5xJPK60u3aOam5g3vq3C3HM0CLeCFo7XozaLn+b8vIeSn/etF3K/IkfEJ52LGjMdkabm1Kgc1zdwEBwINnO5p3bemHU2TwqEes/+K0P0hjnbrudgQbHQWPBQ7UwVOq2Hyd7MIkEGCJ95VqRNA+yN6jTJvLGKl2ae/uQGOpvLTHK/rwWhoYUUqbGCcrQ0TYmA4a2A4e9VOysDUp1axcNxxBYQQR7RPlaEtMNoC2hTAMO3XCch4Eluh66KbYe1TRqZXTExfUgWn10T8SzNiHg3EMcL6EEtMehVbtOnDy0C7QCOrbkNJ4QfyS3F5IepKmekMcCARcESD0T26jxHx6Kk7JYoupFjtWEejrj/HVXYFx4j4r0VLKFmTHGVG9SSSXmm0SSSSAPNtvg5ABbMYRezMO1vd1Mt2tAg2tJgf7W+qnxTmAZnkANvJIAHDU8eXgs9jO0jQS2i0uJJuZi/EN4jqT5J88l+RsXFF4pGhqHcO9Aggm3MuBJNgJJ5aKvr7dosgZs7jYRvS4X6N+KoBgcTiL1HEC1ps0/y/ZnornA9mWtuQXOmZPDr/e/BcrkzppEGK7SvI3KcyLTJHkBA87+fAE18XU/iLZA03Y53EW8ZV5VdQpAlzmiIkNFxPK1/RC1tu4dugJ8SB7rpOl/Jgr8Iq37He726msfkpRsRvFxKIo7d73N3LGw3WAD5Hlbj0VNX7VPBIIGpsA0Rew0up6Fuh9TLdmyKY4E+Kd+6mfY+Cz3/wCRvJm4HEzw+CM7RPrYYNl3tEc7kA3M/kmpR9CcX7LobLa5rRlhoLyZ0mKYBTauxaZsLk8LifAlVWB2k92GDoktr7wF5ZlZpe8ckRsatVxHejPmytLtHBoMwzKbGeavJOtCxa8ifsmn9khQu2OzhIVNtLbz216jQZh0WJ/hsfZ6hRs7RvJi7epM/FTcfQ8Zey0fsn7L+MgH9FCMLXZo4kDkTfpZPxe0n0RmeLO0kR4eNlHR7RU3ax5GE6gLqOO2rWZZw93wiPeiMPt9n8Qiwmbj8jPgF1u0Kb+PMXAj/C5WwVN82HiI9/JVT8Mm15Qb3tN9wQSBrqQOU6gaKLH4SMz8rS4tIHUgCL8+HSekKudsnJdpk6gSQdNY59evFDDatRh+sbI/P9PGZTyrTFV9i47Eud3lYOmwbYzaSbQdPBa4ajxHx6rJ7F2uzMXNvnAng6GzEdJJ6XWnwuIa+CxwNxpwM+oW3hkvx1fsz8iednoKSSSxmkSSSSAPGaeGr4xwe8lrZt0HJscDy1PVaDDbMo4ZoLiG243cfAfmhcftXdc3DatHtAfC9hblfrxxFfar753Oc68mb+JPPouDko9tnVK+5tdqdo+6aHUmt1iXAkx4SCPnXhl9p9palQe3M8JsPARHuVntZoGzqBNs1NjjN4zGfgVj34JxBcBbgfH4+SU0/I40a3EYecAysSZc0nXU5iJ9b+ayfeFxE3GgtOvJb3aeHIwNBmp7qn74PxlUeK2exmW3Mk+EfqnKIoyLPsKwZcSbmBTF9P49Fla+Df3jnEe090SOpPFbLsViG1MPiHMnLna0E8YaT5aoHatHKAY0zH0CePQhXUjPGi7TdgyBGvnaw81rv2jYYuLY/gP5QsjsutXqva4AlpInd3Q2eLjxj/C3HaDFU8Q4taSQIJMdZ/LjzVRg0nYpS2Zdge3DjKXAisY1kjIyY+eCvOw4e5+Ic9xd9WAJPWdNEA99GRSJuSXjfMzAEyLacJ8lc7Gr08OXTMVBANtRxJsPRNRdoTZiNo0D31QCIzuJnxNhbVAV8C52g05forDtHhsR3z3tDu7mWkAEG2p1IvzhG7IJqta9wAJaZ5SCFLg7KUtB3bWiTh6JIOrdPuG+iwdUEG0za/j/AIXpnb+p3WCpPicopTFjeBb10WQwlBlSHAS1zZHu/VVJbFF6DdiYYVMFUebubnjybP5qiwO0jTbmzbw0veZtaZ4f7uYWy7LUQKNZn85t4tA/JYJ+z3QTxBM/qhrSEntmjwm1XvYXmHNaeVgB86n9UXTx1OpbWeDuPgUP2Ooh2GrM6uA6Sz9VjKFcgCLSNAqtpE0mzWYzZhaS+kSOMaHS2n5K07L7cis2m8bz3NZPOXADwMnhr0VW3Euw7GZrh9hfzseaNwFGnVrUKjSN2rTPDg9tnDgfcmtbiJ70z3xJJJAxJJJIA8W7GkmjiKjiCTkaBYx7RN+ehWQw7TVcbHeeWknncradmW5cA93/ADKr3eQDW/EFU+wqQ+kUKTR7RcXeEEgfD0XHHSR1vbZoO2BbRoU2mwY1jRzs2AADxsqulRDsNTc0EBxBg6iCTHhZWvbXDmq9jcuYZiTa1mkXOnFRZmNp0qYkuaN4AWBgyJ8zoIXRw8nPLwF9s2HJh6Y17yg3yDhPuBQm3cOSIAk5HR4kjn4J21dqtqnM7JNM5oFywgEA8YN+Maqgq7YmSJL5gBwm3MhpvfqU2kCst+yf/CYZ9J4l7357XgZGtgxqZB6dUyvtNrnw4taADreevIacSFTuxFWqACMo8Ym8Zso804YAu1Bd1NrzYny59Ed9If2EVttyC1rTP8JPxIGnhdA1jUeA15EAkxz0NwLeCJqUg0gPIEkABukOv6fPFWo2ewgWHAzPIgi+ipQbJckihbs/duXmI3+I8D/ddo0X0ge7d7Ws6m+omxP5FX2JcGwcwO8N1rgSZgSYFgL8UXWwQLSbXTUL7MHOu5nxtt7Ia6mS4HX2ARx0ESD04omntWm5zQ1wJI9kiDJ1GYWBkaEhSVNnyCA7L7U8oGpjS8KpGDJBIaDMnMzwt7+MpOMkCaZpdvVvpWF7kgNgNAJ03YideSo9jbMfSYxrgJGb2TIjn4eSHpOfSMsO+dS6ZIyyZPHjF+Hq87Xcwb4LnWymA3XUEgRpfQqb9jr0WfZURXxjetJ39TCJ/wBqp6uHg1RxGb3Fw/JXOD2w0Q4uAc6xBAm2gJE2vaY1SfhmlxdcB2psWyTOo8+KrTJ2ir/Z5ixUFUAQRlOXlObTpZZTbOD7p7w0eyT8Yt7lrexuyKmGquDgC1zAA5rgQS02ABvME8FV9rKUYqODwbddTHqPRJrQ0+ok7Ssz7PovGrSw+rSPiQmdh6Ti+k8WirTB107xvzoj61LPs14GrWg/0OB+AUP7Ony6OVRnxam1bQk9H0QoapOZl9SfOymQ9f26fi78JSGEJJJIA8mFVjMNTozdoMwOLiSY568FStxDKNTvRuujLNy7XQNGnjAVFW2pVeCLZTN/ZGhMcz5yuUMNaJJABgCzRppx4nTkl9IqvZdY3tAB7Lg8m5JPPhAuTpxVfUx9R+805J4GIvacvE+PJTYbZM3swHlrrOqscPgWN0EnqrUJMlyiilp4MvIOUuIg8Rxv1uPirbBbMJjRogTHQz+noFa4ena0Iqm1UuNLuS5tgdHBNboES6lbSdES1qrziZqAWhroFh90mY5yENpCSbK3FMLapysZlI1IPtXA/wC1WNGoWsAtpcn8gEZjyO+a0aNptBtx1d5yiqOzi4Ei1xa1xJ5/N1PiyvNFfVwdNlOmWyc1MPi8gyLRwMo8UoaJieU82g6eY9Qm4ylVzlwbmIDQNSJA05x+iraGDrA3zHI4uLi27ycxJ6TMxwEKYyaKcUWn0KKb3uDMojLm53kA/wALdNFVNrg93mI71zGl7WzlGoaQSAbgclbbRrN7tz3tfmyhgGWzSf4hPszoZ5WuVmNjEvcahMiA0A+0MhIAPK146q4Pqsma6Swr4Zr9R+vuQNXZIvlJ8CLaR4e5aelh2vbI3Tx5KKtgXDr4foujxfc5rJdjFnZBYZykAxceB4aawfVDNe+m6WuzOiBmJGgnLOhHDXgtpBFtPnTRBYjCh2oF+MXUPi9Frk9lHR2uWmaoiTFhBHmLEeqnNanXAc9o3L74EgG268SR6BTYrZPBroF7cLiLcBw4cFWYzZJF4niMvO0WMjSfVQ4yRSlFl1hKbDSc1nsuDrgy286H+6C7MbF+j171WOD3tIAmdb62j3Koz1WmA+ROg3HTMCDzuLAwrHZe03Or0WlkTVpguMgmXtgjLxsZ196WQ8T35QV/bp+LvwlTEqt2bju/bSqFobOawdmAtxMC/RAizSSSQB4Jh9ktbcnMbX6REDpZWDcKAqFtaq6AXWAAEuI53Pouh9UmcwLrEEEwN2dOOipcldkDhfdmmw7QSGzqQNPLkrZtZrRYloktEMJcY1JssEGVGnM128CTME/zREHn7lZmpJkPLJJLmhmaXQJLXESJ96HysFxmoxL2RPERcNdcO0MRrIQ/0pvX+l36LN4oFwDRusbYNibNs0adSf8ACg+jknedPLd9kAxbyulnIMUaypibEMJDiInKbFC4Kk1oiRIidbQZ5LO0sO6c2Yzbei+sH3AHzXRg3ZYDnCwnd1E3m/QeqhybZVGifXa2t3heSADw5iB00jzlW9PbdOATN9NB8SsF9EJ1JAsSItN7xPD81xuFfpmOlhFhIJMDNzCYHoR27SmLyeG7P4kn7cpjnPKWT+JYWjgXM3nvJdb7wIFoObpr1UL8K4n2nTzsCbXHrZIDWY3aTXue5tQBpphsHIQHhxLXHe0uRFteEIDD1KTWkggEuLrOZluAIBnSRMdSqN2EPN3uExBEgHmmtwJvvONza0TA4c5TSaBtPRrsHtRlKxMz9yTyI3kU7b1KYvPKWf8AksQ/AGCA5xsRciwEQAZtx9E8YEnV75BJBkTNoM+ZTbYqRs3bboOBtMdWW/3WQz8bRcN1xE21YR+JZkbNI4u5cNJETfldJ2DIPtuHHhEzAMTrCMmFI1z8XTZMOygENEZS57ok6lQ4qoxwmRIAIIIGZswZE6gqnLQ65e5pMEjK1wmTvNk7pQOJpOIytLwNwAmC4AOLiZnWQ33J5sWKD8TTovmYPHUT7j7lBgcEzv6JY7SrTtY6P6aG50g3VQcE+2+4Hju3MgyCZvdF7KwThXonOQO8pZhlEGHAib87f2Q3fgEv2e308QTXewuMBsgQI0bJzazvaciEFsFsU6QBYYc+7SC024Hx5ecmVM2q1lerJfOQuM5cuVoboBfibnk5C9lnA0aUFur5y2BPExN7/ISA0CSSSAPDGttquikCdfenNYIJGWG6meC4TS+0z1H6rtaOdM53d9dOqmpMbxPvTBVpcXM9R+qkp1qZsMpPGBMe9LNDxY45eYTqbWRqPcu0hTc4tsSDBAE9eA6oZ+0aMwHAFpIiNCDHJGSDFhW5zb7k12S2nuQ30+l9oeh/8VJS2hTccoMnlHAcbtSyQYsma1vRStaBeB8+Cip42mHhhNyJBjd1iJiM3ROxO0qdNxY4kOESI5ieARmPE64A3t7lE1gn/CQ2pS1zH0/sufvinIGYybC3E2F4sn+QWBJA6e5OLAEq20WNA9oyYJABDeryPZHUpY3HMpZcxs8EiIOngj8gYDS3wSpAA3UX73p8HH0/smu2zT4uPp/ZP8gsA0PZxIUWKc0iAVFUx7Q2d4mJDWgOc4WuGgcjPQJ1THtbS7wmWEhs21PSEsx4geTw9Quhg4x7kjtWn9ojy/8AVcbtWkdXW+7/AOqrP6JxJAxvRT4Nje9p2Aioz8QUeHxNN4lpGUzBtFjBtHMFHbLeKj2lskte2d023hrYEKXyFKB6TSH/ABVQ8mRwm+Tz4a9YtFxOzRmjROYnefM5tYMjevb01RPegYio4mGimZJ9ndgk31IkgxpF9Qh+zbIpUpnNmqEgtDSDeQWg2j5AXIsv0kkkAfMW0NpPbTqMGYMqn2IIMdNQItu9Oqaym5sXiyJ2zRFJ7W2ESQNdLDXkqzE4gkWOiEigwl320w1KgGVjjvEaAag6STYKpqOeeLoVz2HwLq+MYxwkQ8gOktBDTcjjqfMoaEmEYrHVAWuaS002hrcrmuOQWEQNDrxnmqJ9dw4wTrGk8Vu+2Ozm0KTha0AR1IA8BPovPsRVkTAF9AZ9ULXcfck+lP8AtO9SiMHjnsdILiSCIBvHHWR6gqs7yPFPwrpeyRO82RzuLeaZJp30andNZmByyCQ45g6OJ0nLx1lZvam0Kj6hJc6ec384ifFey9otkCk0umSdbAaC2i8Vc6TMa/mkkNsh+kvn2n/1H9VNRxb2uDg4y0gm8xHTj8+fCY8UgVQjaYZlQMcTG/vEOLnGBum7AG+V4k2Wd2nXeCGFzoZMS6bkyYOoHQ6SvU+y+zxV2dRqEmzTA4AglpM63ifNeW9qGxiqgFoj8IupSG2BCs77R9SnU6xn2jHiUKanBSYepBm3nf3KhGw2cXkZ5uGhgDi6IMhpDWXbaRrfmqzEEy5pJDXHMQHbgIt7BFvHqZm0az9l9P6TTxDXboa5hMAXzNOsiwGTTqqT9omzclRgbpvX/pgR86KUhtlWyk0/xGPFJzRzNuE2VK3DunoOEozDGJn/AAmIt9n16hhgs2m7NqGtgySCXDXjqII6I3D7QrDGUHZnb9Snmyva4PDngEvECW2In/CXYdgfjGUyBvtfBIDgIaXadQCtP2i7PNpVKLhc99RNoH/ys6aLnO0m0Ns337zz5ow7CHBzXS4AEO9pu8IM8Qi+z+0GPc6mKbaZbJAF5kw7hroqnC4huWC4NLZ1JEjMXahp1mCP5W8lJsOn3mKztJysEk6ZjlyyR/MZK8bh+VyuUOvK3ta/q9HNM16SSS9ws+Ze1dc9/H8o+JVUzVdSVMaBa+KIJ6GFrv2Q1s+PdI9mhUcPHNTb/wBxSSQDL79o7czHDm5vxXmmIbYnlPuSSSfca7FeCjtktmvRHOrTHq9qSSYj3rtp7B814A0Q0Hn/AH/RJJHgCMrspJIA907Cf/yaHhU/+x4Xk3bdsYupHENP+0BJJAjPFEYVsg+fwSSSY0eq/scG9ihf2KJ97wqv9r7sppkfbI9Wk/kEkkIGedU8U6OCLz2SSTAvOwmLP7ww/wDqZf6muB/NexdoaQLqc3+sZ+IJJJeRGwOzqP8Ayqf9Df0UtDDMZORjWzrlAE+MJJLmuOKdpICVJJJW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2" name="Group 241"/>
          <p:cNvGrpSpPr/>
          <p:nvPr/>
        </p:nvGrpSpPr>
        <p:grpSpPr>
          <a:xfrm>
            <a:off x="1489275" y="1303121"/>
            <a:ext cx="4440617" cy="5126068"/>
            <a:chOff x="1489275" y="1303121"/>
            <a:chExt cx="4440617" cy="5126068"/>
          </a:xfrm>
        </p:grpSpPr>
        <p:cxnSp>
          <p:nvCxnSpPr>
            <p:cNvPr id="129" name="Gekrümmte Verbindung 207"/>
            <p:cNvCxnSpPr>
              <a:cxnSpLocks noChangeShapeType="1"/>
              <a:stCxn id="12" idx="3"/>
              <a:endCxn id="1048" idx="1"/>
            </p:cNvCxnSpPr>
            <p:nvPr/>
          </p:nvCxnSpPr>
          <p:spPr bwMode="auto">
            <a:xfrm flipV="1">
              <a:off x="1520436" y="1303121"/>
              <a:ext cx="4409456" cy="145904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0" name="Gekrümmte Verbindung 209"/>
            <p:cNvCxnSpPr>
              <a:cxnSpLocks noChangeShapeType="1"/>
              <a:stCxn id="12" idx="3"/>
              <a:endCxn id="260" idx="1"/>
            </p:cNvCxnSpPr>
            <p:nvPr/>
          </p:nvCxnSpPr>
          <p:spPr bwMode="auto">
            <a:xfrm flipV="1">
              <a:off x="1520436" y="2032643"/>
              <a:ext cx="4352520" cy="72952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2" name="Gekrümmte Verbindung 213"/>
            <p:cNvCxnSpPr>
              <a:cxnSpLocks noChangeShapeType="1"/>
              <a:stCxn id="13" idx="3"/>
              <a:endCxn id="241" idx="1"/>
            </p:cNvCxnSpPr>
            <p:nvPr/>
          </p:nvCxnSpPr>
          <p:spPr bwMode="auto">
            <a:xfrm flipV="1">
              <a:off x="1957320" y="2688931"/>
              <a:ext cx="3953205" cy="392406"/>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 name="Gekrümmte Verbindung 215"/>
            <p:cNvCxnSpPr>
              <a:cxnSpLocks noChangeShapeType="1"/>
              <a:stCxn id="13" idx="3"/>
              <a:endCxn id="234" idx="1"/>
            </p:cNvCxnSpPr>
            <p:nvPr/>
          </p:nvCxnSpPr>
          <p:spPr bwMode="auto">
            <a:xfrm>
              <a:off x="1957320" y="3081337"/>
              <a:ext cx="3936723" cy="378541"/>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4" name="Gekrümmte Verbindung 217"/>
            <p:cNvCxnSpPr>
              <a:cxnSpLocks noChangeShapeType="1"/>
              <a:stCxn id="14" idx="3"/>
              <a:endCxn id="1040" idx="1"/>
            </p:cNvCxnSpPr>
            <p:nvPr/>
          </p:nvCxnSpPr>
          <p:spPr bwMode="auto">
            <a:xfrm>
              <a:off x="1489275" y="3420001"/>
              <a:ext cx="4383444" cy="766271"/>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5" name="Gekrümmte Verbindung 219"/>
            <p:cNvCxnSpPr>
              <a:cxnSpLocks noChangeShapeType="1"/>
              <a:stCxn id="175" idx="3"/>
              <a:endCxn id="1042" idx="1"/>
            </p:cNvCxnSpPr>
            <p:nvPr/>
          </p:nvCxnSpPr>
          <p:spPr bwMode="auto">
            <a:xfrm>
              <a:off x="1833601" y="4706163"/>
              <a:ext cx="4049734" cy="1125434"/>
            </a:xfrm>
            <a:prstGeom prst="curvedConnector3">
              <a:avLst>
                <a:gd name="adj1" fmla="val 53504"/>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6" name="Gekrümmte Verbindung 221"/>
            <p:cNvCxnSpPr>
              <a:cxnSpLocks noChangeShapeType="1"/>
              <a:endCxn id="1046" idx="1"/>
            </p:cNvCxnSpPr>
            <p:nvPr/>
          </p:nvCxnSpPr>
          <p:spPr bwMode="auto">
            <a:xfrm>
              <a:off x="1872103" y="4706163"/>
              <a:ext cx="4015009" cy="1723026"/>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7" name="Gekrümmte Verbindung 217"/>
            <p:cNvCxnSpPr>
              <a:cxnSpLocks noChangeShapeType="1"/>
              <a:stCxn id="14" idx="3"/>
              <a:endCxn id="1050" idx="1"/>
            </p:cNvCxnSpPr>
            <p:nvPr/>
          </p:nvCxnSpPr>
          <p:spPr bwMode="auto">
            <a:xfrm>
              <a:off x="1489275" y="3420001"/>
              <a:ext cx="4406009" cy="158585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248" name="Group 247"/>
          <p:cNvGrpSpPr/>
          <p:nvPr/>
        </p:nvGrpSpPr>
        <p:grpSpPr>
          <a:xfrm>
            <a:off x="5872719" y="840572"/>
            <a:ext cx="701975" cy="6053022"/>
            <a:chOff x="5872719" y="840572"/>
            <a:chExt cx="701975" cy="6053022"/>
          </a:xfrm>
        </p:grpSpPr>
        <p:grpSp>
          <p:nvGrpSpPr>
            <p:cNvPr id="243" name="Group 242"/>
            <p:cNvGrpSpPr/>
            <p:nvPr/>
          </p:nvGrpSpPr>
          <p:grpSpPr>
            <a:xfrm>
              <a:off x="5872719" y="840572"/>
              <a:ext cx="701975" cy="6053022"/>
              <a:chOff x="5872719" y="840572"/>
              <a:chExt cx="701975" cy="6053022"/>
            </a:xfrm>
          </p:grpSpPr>
          <p:pic>
            <p:nvPicPr>
              <p:cNvPr id="1038" name="Picture 14" descr="Hurricane Katrina August 28 2005 NA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525" y="1556385"/>
                <a:ext cx="635548" cy="82043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 descr="https://encrypted-tbn2.gstatic.com/images?q=tbn:ANd9GcQzxzC3NbqeIMYM3FiiHDYNr_Uvi4xym1DEo37v8y4qeR-lYzGs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4043" y="3005173"/>
                <a:ext cx="652030" cy="9094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music.lt/images/groups/1/451/Bob_Dylan/bob_dylan_yo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2719" y="3741395"/>
                <a:ext cx="701975" cy="88975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obert F Kennedy cro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5284" y="4590913"/>
                <a:ext cx="661500" cy="8298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enzel Washington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3335" y="5346407"/>
                <a:ext cx="673449" cy="97037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bbg.gov/wp-content/media/2013/01/CapInaugur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87112" y="5964784"/>
                <a:ext cx="687582" cy="928810"/>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5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10525" y="2360640"/>
                <a:ext cx="644815" cy="65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descr="http://www.scienceofdrink.com/wp-content/uploads/2011/01/hurricane-singl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9892" y="840572"/>
                <a:ext cx="616181" cy="925097"/>
              </a:xfrm>
              <a:prstGeom prst="rect">
                <a:avLst/>
              </a:prstGeom>
              <a:noFill/>
              <a:extLst>
                <a:ext uri="{909E8E84-426E-40DD-AFC4-6F175D3DCCD1}">
                  <a14:hiddenFill xmlns:a14="http://schemas.microsoft.com/office/drawing/2010/main">
                    <a:solidFill>
                      <a:srgbClr val="FFFFFF"/>
                    </a:solidFill>
                  </a14:hiddenFill>
                </a:ext>
              </a:extLst>
            </p:spPr>
          </p:pic>
        </p:grpSp>
        <p:pic>
          <p:nvPicPr>
            <p:cNvPr id="260" name="Picture 404" descr="http://hidingplaceplace.com/wp-content/uploads/2010/07/sinnerm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2956" y="1716339"/>
              <a:ext cx="666050" cy="63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9" name="Group 248"/>
          <p:cNvGrpSpPr/>
          <p:nvPr/>
        </p:nvGrpSpPr>
        <p:grpSpPr>
          <a:xfrm>
            <a:off x="5872719" y="1718564"/>
            <a:ext cx="701976" cy="4246220"/>
            <a:chOff x="5872719" y="1718564"/>
            <a:chExt cx="701976" cy="4246220"/>
          </a:xfrm>
        </p:grpSpPr>
        <p:sp>
          <p:nvSpPr>
            <p:cNvPr id="232" name="Rounded Rectangle 231"/>
            <p:cNvSpPr/>
            <p:nvPr/>
          </p:nvSpPr>
          <p:spPr bwMode="auto">
            <a:xfrm>
              <a:off x="5895285" y="1718564"/>
              <a:ext cx="643721" cy="630381"/>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5" name="Rounded Rectangle 264"/>
            <p:cNvSpPr/>
            <p:nvPr/>
          </p:nvSpPr>
          <p:spPr bwMode="auto">
            <a:xfrm>
              <a:off x="5883336" y="3059312"/>
              <a:ext cx="662738" cy="706834"/>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7" name="Rounded Rectangle 266"/>
            <p:cNvSpPr/>
            <p:nvPr/>
          </p:nvSpPr>
          <p:spPr bwMode="auto">
            <a:xfrm>
              <a:off x="5872719" y="3803136"/>
              <a:ext cx="701975" cy="785762"/>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268" name="Rounded Rectangle 267"/>
            <p:cNvSpPr/>
            <p:nvPr/>
          </p:nvSpPr>
          <p:spPr bwMode="auto">
            <a:xfrm>
              <a:off x="5916851" y="5347539"/>
              <a:ext cx="657844" cy="617245"/>
            </a:xfrm>
            <a:prstGeom prst="round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grpSp>
      <p:cxnSp>
        <p:nvCxnSpPr>
          <p:cNvPr id="276" name="Curved Connector 275"/>
          <p:cNvCxnSpPr>
            <a:stCxn id="241" idx="3"/>
            <a:endCxn id="1046" idx="3"/>
          </p:cNvCxnSpPr>
          <p:nvPr/>
        </p:nvCxnSpPr>
        <p:spPr bwMode="auto">
          <a:xfrm>
            <a:off x="6555340" y="2688931"/>
            <a:ext cx="19354" cy="3740258"/>
          </a:xfrm>
          <a:prstGeom prst="curvedConnector3">
            <a:avLst>
              <a:gd name="adj1" fmla="val 3399075"/>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Curved Connector 281"/>
          <p:cNvCxnSpPr>
            <a:stCxn id="1050" idx="3"/>
            <a:endCxn id="1046" idx="3"/>
          </p:cNvCxnSpPr>
          <p:nvPr/>
        </p:nvCxnSpPr>
        <p:spPr bwMode="auto">
          <a:xfrm>
            <a:off x="6556784" y="5005854"/>
            <a:ext cx="17910" cy="1423335"/>
          </a:xfrm>
          <a:prstGeom prst="curvedConnector3">
            <a:avLst>
              <a:gd name="adj1" fmla="val 1728487"/>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 name="Curved Connector 286"/>
          <p:cNvCxnSpPr>
            <a:stCxn id="1048" idx="3"/>
            <a:endCxn id="241" idx="3"/>
          </p:cNvCxnSpPr>
          <p:nvPr/>
        </p:nvCxnSpPr>
        <p:spPr bwMode="auto">
          <a:xfrm>
            <a:off x="6546073" y="1303121"/>
            <a:ext cx="9267" cy="1385810"/>
          </a:xfrm>
          <a:prstGeom prst="curvedConnector3">
            <a:avLst>
              <a:gd name="adj1" fmla="val 2566818"/>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3" name="Curved Connector 1032"/>
          <p:cNvCxnSpPr>
            <a:stCxn id="267" idx="3"/>
            <a:endCxn id="1050" idx="3"/>
          </p:cNvCxnSpPr>
          <p:nvPr/>
        </p:nvCxnSpPr>
        <p:spPr bwMode="auto">
          <a:xfrm flipH="1">
            <a:off x="6556784" y="4196017"/>
            <a:ext cx="17910" cy="809837"/>
          </a:xfrm>
          <a:prstGeom prst="curvedConnector3">
            <a:avLst>
              <a:gd name="adj1" fmla="val -1276382"/>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9" name="Group 268"/>
          <p:cNvGrpSpPr/>
          <p:nvPr/>
        </p:nvGrpSpPr>
        <p:grpSpPr>
          <a:xfrm>
            <a:off x="1489275" y="2032643"/>
            <a:ext cx="4440617" cy="3804372"/>
            <a:chOff x="1489275" y="2032643"/>
            <a:chExt cx="4440617" cy="3804372"/>
          </a:xfrm>
        </p:grpSpPr>
        <p:cxnSp>
          <p:nvCxnSpPr>
            <p:cNvPr id="270" name="Gekrümmte Verbindung 209"/>
            <p:cNvCxnSpPr>
              <a:cxnSpLocks noChangeShapeType="1"/>
              <a:endCxn id="260" idx="1"/>
            </p:cNvCxnSpPr>
            <p:nvPr/>
          </p:nvCxnSpPr>
          <p:spPr bwMode="auto">
            <a:xfrm flipV="1">
              <a:off x="1528878" y="2032643"/>
              <a:ext cx="4344078" cy="729522"/>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74" name="Gekrümmte Verbindung 215"/>
            <p:cNvCxnSpPr>
              <a:cxnSpLocks noChangeShapeType="1"/>
              <a:stCxn id="13" idx="3"/>
              <a:endCxn id="234" idx="1"/>
            </p:cNvCxnSpPr>
            <p:nvPr/>
          </p:nvCxnSpPr>
          <p:spPr bwMode="auto">
            <a:xfrm>
              <a:off x="1957320" y="3081337"/>
              <a:ext cx="3936723" cy="378541"/>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78" name="Gekrümmte Verbindung 217"/>
            <p:cNvCxnSpPr>
              <a:cxnSpLocks noChangeShapeType="1"/>
              <a:stCxn id="14" idx="3"/>
              <a:endCxn id="1040" idx="1"/>
            </p:cNvCxnSpPr>
            <p:nvPr/>
          </p:nvCxnSpPr>
          <p:spPr bwMode="auto">
            <a:xfrm>
              <a:off x="1489275" y="3420001"/>
              <a:ext cx="4383444" cy="766271"/>
            </a:xfrm>
            <a:prstGeom prst="curvedConnector3">
              <a:avLst>
                <a:gd name="adj1" fmla="val 50000"/>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81" name="Gekrümmte Verbindung 219"/>
            <p:cNvCxnSpPr>
              <a:cxnSpLocks noChangeShapeType="1"/>
              <a:stCxn id="175" idx="3"/>
            </p:cNvCxnSpPr>
            <p:nvPr/>
          </p:nvCxnSpPr>
          <p:spPr bwMode="auto">
            <a:xfrm>
              <a:off x="1833601" y="4706163"/>
              <a:ext cx="4096291" cy="1130852"/>
            </a:xfrm>
            <a:prstGeom prst="curvedConnector3">
              <a:avLst>
                <a:gd name="adj1" fmla="val 53464"/>
              </a:avLst>
            </a:prstGeom>
            <a:noFill/>
            <a:ln w="76200" algn="ctr">
              <a:solidFill>
                <a:srgbClr val="00B0F0"/>
              </a:solidFill>
              <a:round/>
              <a:headEnd/>
              <a:tailEnd type="arrow" w="med" len="med"/>
            </a:ln>
            <a:extLst>
              <a:ext uri="{909E8E84-426E-40DD-AFC4-6F175D3DCCD1}">
                <a14:hiddenFill xmlns:a14="http://schemas.microsoft.com/office/drawing/2010/main">
                  <a:noFill/>
                </a14:hiddenFill>
              </a:ext>
            </a:extLst>
          </p:spPr>
        </p:cxnSp>
      </p:grpSp>
      <p:cxnSp>
        <p:nvCxnSpPr>
          <p:cNvPr id="272" name="Curved Connector 271"/>
          <p:cNvCxnSpPr>
            <a:stCxn id="1038" idx="3"/>
            <a:endCxn id="267" idx="3"/>
          </p:cNvCxnSpPr>
          <p:nvPr/>
        </p:nvCxnSpPr>
        <p:spPr bwMode="auto">
          <a:xfrm>
            <a:off x="6546073" y="1966603"/>
            <a:ext cx="28621" cy="2229414"/>
          </a:xfrm>
          <a:prstGeom prst="curvedConnector3">
            <a:avLst>
              <a:gd name="adj1" fmla="val 3652902"/>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8" name="Curved Connector 1027"/>
          <p:cNvCxnSpPr>
            <a:stCxn id="260" idx="3"/>
            <a:endCxn id="234" idx="3"/>
          </p:cNvCxnSpPr>
          <p:nvPr/>
        </p:nvCxnSpPr>
        <p:spPr bwMode="auto">
          <a:xfrm>
            <a:off x="6539006" y="2032643"/>
            <a:ext cx="7067" cy="1427235"/>
          </a:xfrm>
          <a:prstGeom prst="curvedConnector3">
            <a:avLst>
              <a:gd name="adj1" fmla="val 10919683"/>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9" name="Curved Connector 1038"/>
          <p:cNvCxnSpPr>
            <a:stCxn id="1042" idx="3"/>
            <a:endCxn id="234" idx="3"/>
          </p:cNvCxnSpPr>
          <p:nvPr/>
        </p:nvCxnSpPr>
        <p:spPr bwMode="auto">
          <a:xfrm flipH="1" flipV="1">
            <a:off x="6546073" y="3459878"/>
            <a:ext cx="10711" cy="2371719"/>
          </a:xfrm>
          <a:prstGeom prst="curvedConnector3">
            <a:avLst>
              <a:gd name="adj1" fmla="val -9935328"/>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4" name="Curved Connector 1043"/>
          <p:cNvCxnSpPr>
            <a:stCxn id="265" idx="3"/>
            <a:endCxn id="1046" idx="3"/>
          </p:cNvCxnSpPr>
          <p:nvPr/>
        </p:nvCxnSpPr>
        <p:spPr bwMode="auto">
          <a:xfrm>
            <a:off x="6546074" y="3412729"/>
            <a:ext cx="28620" cy="3016460"/>
          </a:xfrm>
          <a:prstGeom prst="curvedConnector3">
            <a:avLst>
              <a:gd name="adj1" fmla="val 1725028"/>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 name="Textfeld 116"/>
          <p:cNvSpPr txBox="1">
            <a:spLocks noChangeArrowheads="1"/>
          </p:cNvSpPr>
          <p:nvPr/>
        </p:nvSpPr>
        <p:spPr bwMode="auto">
          <a:xfrm>
            <a:off x="367911" y="2542184"/>
            <a:ext cx="15894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algn="l" eaLnBrk="1" hangingPunct="1">
              <a:lnSpc>
                <a:spcPts val="2600"/>
              </a:lnSpc>
            </a:pPr>
            <a:r>
              <a:rPr lang="de-DE" altLang="en-US" sz="2000" dirty="0" err="1" smtClean="0">
                <a:latin typeface="Calibri" pitchFamily="34" charset="0"/>
                <a:ea typeface="Calibri" pitchFamily="34" charset="0"/>
                <a:cs typeface="Calibri" pitchFamily="34" charset="0"/>
              </a:rPr>
              <a:t>Hurricane</a:t>
            </a:r>
            <a:r>
              <a:rPr lang="de-DE" altLang="en-US" sz="2000" dirty="0" smtClean="0">
                <a:latin typeface="Calibri" pitchFamily="34" charset="0"/>
                <a:ea typeface="Calibri" pitchFamily="34" charset="0"/>
                <a:cs typeface="Calibri" pitchFamily="34" charset="0"/>
              </a:rPr>
              <a:t>,</a:t>
            </a:r>
          </a:p>
          <a:p>
            <a:pPr algn="l" eaLnBrk="1" hangingPunct="1">
              <a:lnSpc>
                <a:spcPts val="2600"/>
              </a:lnSpc>
            </a:pPr>
            <a:r>
              <a:rPr lang="de-DE" altLang="en-US" sz="2000" dirty="0" err="1">
                <a:latin typeface="Calibri" pitchFamily="34" charset="0"/>
                <a:ea typeface="Calibri" pitchFamily="34" charset="0"/>
                <a:cs typeface="Calibri" pitchFamily="34" charset="0"/>
              </a:rPr>
              <a:t>a</a:t>
            </a:r>
            <a:r>
              <a:rPr lang="de-DE" altLang="en-US" sz="2000" dirty="0" err="1" smtClean="0">
                <a:latin typeface="Calibri" pitchFamily="34" charset="0"/>
                <a:ea typeface="Calibri" pitchFamily="34" charset="0"/>
                <a:cs typeface="Calibri" pitchFamily="34" charset="0"/>
              </a:rPr>
              <a:t>bout</a:t>
            </a:r>
            <a:r>
              <a:rPr lang="de-DE" altLang="en-US" sz="2000" dirty="0" smtClean="0">
                <a:latin typeface="Calibri" pitchFamily="34" charset="0"/>
                <a:ea typeface="Calibri" pitchFamily="34" charset="0"/>
                <a:cs typeface="Calibri" pitchFamily="34" charset="0"/>
              </a:rPr>
              <a:t> Carter,</a:t>
            </a:r>
          </a:p>
          <a:p>
            <a:pPr algn="l" eaLnBrk="1" hangingPunct="1">
              <a:lnSpc>
                <a:spcPts val="2600"/>
              </a:lnSpc>
            </a:pPr>
            <a:r>
              <a:rPr lang="de-DE" altLang="en-US" sz="2000" dirty="0" err="1">
                <a:latin typeface="Calibri" pitchFamily="34" charset="0"/>
                <a:ea typeface="Calibri" pitchFamily="34" charset="0"/>
                <a:cs typeface="Calibri" pitchFamily="34" charset="0"/>
              </a:rPr>
              <a:t>i</a:t>
            </a:r>
            <a:r>
              <a:rPr lang="de-DE" altLang="en-US" sz="2000" dirty="0" err="1" smtClean="0">
                <a:latin typeface="Calibri" pitchFamily="34" charset="0"/>
                <a:ea typeface="Calibri" pitchFamily="34" charset="0"/>
                <a:cs typeface="Calibri" pitchFamily="34" charset="0"/>
              </a:rPr>
              <a:t>s</a:t>
            </a:r>
            <a:r>
              <a:rPr lang="de-DE" altLang="en-US" sz="2000" dirty="0" smtClean="0">
                <a:latin typeface="Calibri" pitchFamily="34" charset="0"/>
                <a:ea typeface="Calibri" pitchFamily="34" charset="0"/>
                <a:cs typeface="Calibri" pitchFamily="34" charset="0"/>
              </a:rPr>
              <a:t> on </a:t>
            </a:r>
            <a:r>
              <a:rPr lang="de-DE" altLang="en-US" sz="2000" dirty="0" err="1" smtClean="0">
                <a:latin typeface="Calibri" pitchFamily="34" charset="0"/>
                <a:ea typeface="Calibri" pitchFamily="34" charset="0"/>
                <a:cs typeface="Calibri" pitchFamily="34" charset="0"/>
              </a:rPr>
              <a:t>Bob‘s</a:t>
            </a:r>
            <a:endParaRPr lang="de-DE" altLang="en-US" sz="2000" dirty="0" smtClean="0">
              <a:latin typeface="Calibri" pitchFamily="34" charset="0"/>
              <a:ea typeface="Calibri" pitchFamily="34" charset="0"/>
              <a:cs typeface="Calibri" pitchFamily="34" charset="0"/>
            </a:endParaRPr>
          </a:p>
          <a:p>
            <a:pPr algn="l" eaLnBrk="1" hangingPunct="1">
              <a:lnSpc>
                <a:spcPts val="2600"/>
              </a:lnSpc>
            </a:pPr>
            <a:r>
              <a:rPr lang="de-DE" altLang="en-US" sz="2000" dirty="0" err="1" smtClean="0">
                <a:latin typeface="Calibri" pitchFamily="34" charset="0"/>
                <a:ea typeface="Calibri" pitchFamily="34" charset="0"/>
                <a:cs typeface="Calibri" pitchFamily="34" charset="0"/>
              </a:rPr>
              <a:t>Desire</a:t>
            </a:r>
            <a:r>
              <a:rPr lang="de-DE" altLang="en-US" sz="2000" dirty="0" smtClean="0">
                <a:latin typeface="Calibri" pitchFamily="34" charset="0"/>
                <a:ea typeface="Calibri" pitchFamily="34" charset="0"/>
                <a:cs typeface="Calibri" pitchFamily="34" charset="0"/>
              </a:rPr>
              <a:t>.</a:t>
            </a:r>
          </a:p>
          <a:p>
            <a:pPr algn="l" eaLnBrk="1" hangingPunct="1">
              <a:lnSpc>
                <a:spcPts val="2600"/>
              </a:lnSpc>
            </a:pPr>
            <a:r>
              <a:rPr lang="de-DE" altLang="en-US" sz="2000" dirty="0" err="1" smtClean="0">
                <a:latin typeface="Calibri" pitchFamily="34" charset="0"/>
                <a:ea typeface="Calibri" pitchFamily="34" charset="0"/>
                <a:cs typeface="Calibri" pitchFamily="34" charset="0"/>
              </a:rPr>
              <a:t>It</a:t>
            </a:r>
            <a:r>
              <a:rPr lang="de-DE" altLang="en-US" sz="2000" dirty="0" smtClean="0">
                <a:latin typeface="Calibri" pitchFamily="34" charset="0"/>
                <a:ea typeface="Calibri" pitchFamily="34" charset="0"/>
                <a:cs typeface="Calibri" pitchFamily="34" charset="0"/>
              </a:rPr>
              <a:t> </a:t>
            </a:r>
            <a:r>
              <a:rPr lang="de-DE" altLang="en-US" sz="2000" dirty="0" err="1" smtClean="0">
                <a:latin typeface="Calibri" pitchFamily="34" charset="0"/>
                <a:ea typeface="Calibri" pitchFamily="34" charset="0"/>
                <a:cs typeface="Calibri" pitchFamily="34" charset="0"/>
              </a:rPr>
              <a:t>is</a:t>
            </a:r>
            <a:r>
              <a:rPr lang="de-DE" altLang="en-US" sz="2000" dirty="0" smtClean="0">
                <a:latin typeface="Calibri" pitchFamily="34" charset="0"/>
                <a:ea typeface="Calibri" pitchFamily="34" charset="0"/>
                <a:cs typeface="Calibri" pitchFamily="34" charset="0"/>
              </a:rPr>
              <a:t> </a:t>
            </a:r>
            <a:r>
              <a:rPr lang="de-DE" altLang="en-US" sz="2000" dirty="0" err="1" smtClean="0">
                <a:latin typeface="Calibri" pitchFamily="34" charset="0"/>
                <a:ea typeface="Calibri" pitchFamily="34" charset="0"/>
                <a:cs typeface="Calibri" pitchFamily="34" charset="0"/>
              </a:rPr>
              <a:t>played</a:t>
            </a:r>
            <a:r>
              <a:rPr lang="de-DE" altLang="en-US" sz="2000" dirty="0" smtClean="0">
                <a:latin typeface="Calibri" pitchFamily="34" charset="0"/>
                <a:ea typeface="Calibri" pitchFamily="34" charset="0"/>
                <a:cs typeface="Calibri" pitchFamily="34" charset="0"/>
              </a:rPr>
              <a:t> in</a:t>
            </a:r>
          </a:p>
          <a:p>
            <a:pPr algn="l" eaLnBrk="1" hangingPunct="1">
              <a:lnSpc>
                <a:spcPts val="2600"/>
              </a:lnSpc>
            </a:pPr>
            <a:r>
              <a:rPr lang="de-DE" altLang="en-US" sz="2000" dirty="0" err="1">
                <a:latin typeface="Calibri" pitchFamily="34" charset="0"/>
                <a:ea typeface="Calibri" pitchFamily="34" charset="0"/>
                <a:cs typeface="Calibri" pitchFamily="34" charset="0"/>
              </a:rPr>
              <a:t>t</a:t>
            </a:r>
            <a:r>
              <a:rPr lang="de-DE" altLang="en-US" sz="2000" dirty="0" err="1" smtClean="0">
                <a:latin typeface="Calibri" pitchFamily="34" charset="0"/>
                <a:ea typeface="Calibri" pitchFamily="34" charset="0"/>
                <a:cs typeface="Calibri" pitchFamily="34" charset="0"/>
              </a:rPr>
              <a:t>he</a:t>
            </a:r>
            <a:r>
              <a:rPr lang="de-DE" altLang="en-US" sz="2000" dirty="0" smtClean="0">
                <a:latin typeface="Calibri" pitchFamily="34" charset="0"/>
                <a:ea typeface="Calibri" pitchFamily="34" charset="0"/>
                <a:cs typeface="Calibri" pitchFamily="34" charset="0"/>
              </a:rPr>
              <a:t> film </a:t>
            </a:r>
            <a:r>
              <a:rPr lang="de-DE" altLang="en-US" sz="2000" dirty="0" err="1" smtClean="0">
                <a:latin typeface="Calibri" pitchFamily="34" charset="0"/>
                <a:ea typeface="Calibri" pitchFamily="34" charset="0"/>
                <a:cs typeface="Calibri" pitchFamily="34" charset="0"/>
              </a:rPr>
              <a:t>with</a:t>
            </a:r>
            <a:endParaRPr lang="de-DE" altLang="en-US" sz="2000" dirty="0" smtClean="0">
              <a:latin typeface="Calibri" pitchFamily="34" charset="0"/>
              <a:ea typeface="Calibri" pitchFamily="34" charset="0"/>
              <a:cs typeface="Calibri" pitchFamily="34" charset="0"/>
            </a:endParaRPr>
          </a:p>
          <a:p>
            <a:pPr algn="l" eaLnBrk="1" hangingPunct="1">
              <a:lnSpc>
                <a:spcPts val="2600"/>
              </a:lnSpc>
            </a:pPr>
            <a:r>
              <a:rPr lang="de-DE" altLang="en-US" sz="2000" dirty="0" smtClean="0">
                <a:latin typeface="Calibri" pitchFamily="34" charset="0"/>
                <a:ea typeface="Calibri" pitchFamily="34" charset="0"/>
                <a:cs typeface="Calibri" pitchFamily="34" charset="0"/>
              </a:rPr>
              <a:t>Washington.</a:t>
            </a:r>
          </a:p>
          <a:p>
            <a:pPr algn="l" eaLnBrk="1" hangingPunct="1">
              <a:lnSpc>
                <a:spcPts val="2600"/>
              </a:lnSpc>
            </a:pPr>
            <a:endParaRPr lang="de-DE" altLang="en-US" sz="2000" dirty="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a:p>
            <a:pPr algn="l" eaLnBrk="1" hangingPunct="1">
              <a:lnSpc>
                <a:spcPts val="2600"/>
              </a:lnSpc>
            </a:pPr>
            <a:endParaRPr lang="de-DE" altLang="en-US" sz="2000" dirty="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a:p>
            <a:pPr algn="l" eaLnBrk="1" hangingPunct="1">
              <a:lnSpc>
                <a:spcPts val="2600"/>
              </a:lnSpc>
            </a:pPr>
            <a:endParaRPr lang="de-DE" altLang="en-US" sz="2000" dirty="0" smtClean="0">
              <a:latin typeface="Calibri" pitchFamily="34" charset="0"/>
              <a:ea typeface="Calibri" pitchFamily="34" charset="0"/>
              <a:cs typeface="Calibri" pitchFamily="34" charset="0"/>
            </a:endParaRPr>
          </a:p>
        </p:txBody>
      </p:sp>
      <p:grpSp>
        <p:nvGrpSpPr>
          <p:cNvPr id="168" name="Group 167"/>
          <p:cNvGrpSpPr/>
          <p:nvPr/>
        </p:nvGrpSpPr>
        <p:grpSpPr>
          <a:xfrm>
            <a:off x="0" y="5208790"/>
            <a:ext cx="5652120" cy="1446550"/>
            <a:chOff x="287120" y="5365267"/>
            <a:chExt cx="5901668" cy="1446550"/>
          </a:xfrm>
        </p:grpSpPr>
        <p:sp>
          <p:nvSpPr>
            <p:cNvPr id="169" name="Rectangle 168"/>
            <p:cNvSpPr/>
            <p:nvPr/>
          </p:nvSpPr>
          <p:spPr bwMode="auto">
            <a:xfrm>
              <a:off x="287120" y="5407093"/>
              <a:ext cx="5600919" cy="1384995"/>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171" name="TextBox 170"/>
            <p:cNvSpPr txBox="1"/>
            <p:nvPr/>
          </p:nvSpPr>
          <p:spPr>
            <a:xfrm>
              <a:off x="360573" y="5365267"/>
              <a:ext cx="5828215" cy="1446550"/>
            </a:xfrm>
            <a:prstGeom prst="rect">
              <a:avLst/>
            </a:prstGeom>
            <a:noFill/>
          </p:spPr>
          <p:txBody>
            <a:bodyPr wrap="square" rtlCol="0">
              <a:spAutoFit/>
            </a:bodyPr>
            <a:lstStyle/>
            <a:p>
              <a:pPr algn="l"/>
              <a:r>
                <a:rPr lang="de-DE" dirty="0" smtClean="0"/>
                <a:t>NED </a:t>
              </a:r>
              <a:r>
                <a:rPr lang="de-DE" dirty="0" err="1" smtClean="0"/>
                <a:t>algorithms</a:t>
              </a:r>
              <a:r>
                <a:rPr lang="de-DE" dirty="0" smtClean="0"/>
                <a:t> </a:t>
              </a:r>
              <a:r>
                <a:rPr lang="de-DE" dirty="0" err="1" smtClean="0"/>
                <a:t>compute</a:t>
              </a:r>
              <a:r>
                <a:rPr lang="de-DE" dirty="0" smtClean="0"/>
                <a:t> </a:t>
              </a:r>
              <a:endParaRPr lang="de-DE" dirty="0"/>
            </a:p>
            <a:p>
              <a:pPr algn="l"/>
              <a:r>
                <a:rPr lang="de-DE" dirty="0" err="1"/>
                <a:t>m</a:t>
              </a:r>
              <a:r>
                <a:rPr lang="de-DE" dirty="0" err="1" smtClean="0"/>
                <a:t>ention-to-entity</a:t>
              </a:r>
              <a:r>
                <a:rPr lang="de-DE" dirty="0" smtClean="0"/>
                <a:t> </a:t>
              </a:r>
              <a:r>
                <a:rPr lang="de-DE" dirty="0" err="1" smtClean="0"/>
                <a:t>mapping</a:t>
              </a:r>
              <a:endParaRPr lang="de-DE" dirty="0" smtClean="0"/>
            </a:p>
            <a:p>
              <a:pPr algn="l"/>
              <a:r>
                <a:rPr lang="de-DE" dirty="0" err="1" smtClean="0"/>
                <a:t>over</a:t>
              </a:r>
              <a:r>
                <a:rPr lang="de-DE" dirty="0" smtClean="0"/>
                <a:t> </a:t>
              </a:r>
              <a:r>
                <a:rPr lang="de-DE" dirty="0" err="1" smtClean="0"/>
                <a:t>weighted</a:t>
              </a:r>
              <a:r>
                <a:rPr lang="de-DE" dirty="0" smtClean="0"/>
                <a:t> </a:t>
              </a:r>
              <a:r>
                <a:rPr lang="de-DE" dirty="0" err="1" smtClean="0"/>
                <a:t>graph</a:t>
              </a:r>
              <a:r>
                <a:rPr lang="de-DE" dirty="0" smtClean="0"/>
                <a:t> </a:t>
              </a:r>
              <a:r>
                <a:rPr lang="de-DE" dirty="0" err="1" smtClean="0"/>
                <a:t>of</a:t>
              </a:r>
              <a:r>
                <a:rPr lang="de-DE" dirty="0" smtClean="0"/>
                <a:t> </a:t>
              </a:r>
              <a:r>
                <a:rPr lang="de-DE" dirty="0" err="1" smtClean="0"/>
                <a:t>candidates</a:t>
              </a:r>
              <a:endParaRPr lang="de-DE" dirty="0" smtClean="0"/>
            </a:p>
            <a:p>
              <a:pPr algn="l"/>
              <a:r>
                <a:rPr lang="de-DE" dirty="0" err="1"/>
                <a:t>b</a:t>
              </a:r>
              <a:r>
                <a:rPr lang="de-DE" dirty="0" err="1" smtClean="0"/>
                <a:t>y</a:t>
              </a:r>
              <a:r>
                <a:rPr lang="de-DE" dirty="0" smtClean="0"/>
                <a:t> </a:t>
              </a:r>
              <a:r>
                <a:rPr lang="de-DE" dirty="0" err="1" smtClean="0">
                  <a:solidFill>
                    <a:srgbClr val="3333CC"/>
                  </a:solidFill>
                </a:rPr>
                <a:t>popularity</a:t>
              </a:r>
              <a:r>
                <a:rPr lang="de-DE" dirty="0"/>
                <a:t> </a:t>
              </a:r>
              <a:r>
                <a:rPr lang="de-DE" dirty="0" smtClean="0"/>
                <a:t>&amp; </a:t>
              </a:r>
              <a:r>
                <a:rPr lang="de-DE" dirty="0" err="1" smtClean="0">
                  <a:solidFill>
                    <a:srgbClr val="3333CC"/>
                  </a:solidFill>
                </a:rPr>
                <a:t>similarity</a:t>
              </a:r>
              <a:r>
                <a:rPr lang="de-DE" dirty="0"/>
                <a:t> </a:t>
              </a:r>
              <a:r>
                <a:rPr lang="de-DE" dirty="0" smtClean="0"/>
                <a:t>&amp; </a:t>
              </a:r>
              <a:r>
                <a:rPr lang="de-DE" dirty="0" err="1" smtClean="0">
                  <a:solidFill>
                    <a:srgbClr val="3333CC"/>
                  </a:solidFill>
                </a:rPr>
                <a:t>coherence</a:t>
              </a:r>
              <a:endParaRPr lang="de-DE" dirty="0" smtClean="0">
                <a:solidFill>
                  <a:srgbClr val="3333CC"/>
                </a:solidFill>
              </a:endParaRPr>
            </a:p>
          </p:txBody>
        </p:sp>
      </p:grpSp>
      <p:sp>
        <p:nvSpPr>
          <p:cNvPr id="2" name="Down Arrow 1"/>
          <p:cNvSpPr/>
          <p:nvPr/>
        </p:nvSpPr>
        <p:spPr bwMode="auto">
          <a:xfrm rot="2983998">
            <a:off x="4276776" y="4095443"/>
            <a:ext cx="566047" cy="1708171"/>
          </a:xfrm>
          <a:prstGeom prst="downArrow">
            <a:avLst/>
          </a:prstGeom>
          <a:solidFill>
            <a:srgbClr val="0066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nvGrpSpPr>
          <p:cNvPr id="3" name="Group 2"/>
          <p:cNvGrpSpPr/>
          <p:nvPr/>
        </p:nvGrpSpPr>
        <p:grpSpPr>
          <a:xfrm>
            <a:off x="4855472" y="2956992"/>
            <a:ext cx="4462625" cy="1704534"/>
            <a:chOff x="4855472" y="2956992"/>
            <a:chExt cx="4462625" cy="1704534"/>
          </a:xfrm>
        </p:grpSpPr>
        <p:sp>
          <p:nvSpPr>
            <p:cNvPr id="161" name="Rectangle 160"/>
            <p:cNvSpPr/>
            <p:nvPr/>
          </p:nvSpPr>
          <p:spPr bwMode="auto">
            <a:xfrm>
              <a:off x="4855472" y="2956992"/>
              <a:ext cx="4284203" cy="1688170"/>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sp>
          <p:nvSpPr>
            <p:cNvPr id="162" name="TextBox 161"/>
            <p:cNvSpPr txBox="1"/>
            <p:nvPr/>
          </p:nvSpPr>
          <p:spPr>
            <a:xfrm>
              <a:off x="4860032" y="2999533"/>
              <a:ext cx="4458065" cy="1661993"/>
            </a:xfrm>
            <a:prstGeom prst="rect">
              <a:avLst/>
            </a:prstGeom>
            <a:noFill/>
          </p:spPr>
          <p:txBody>
            <a:bodyPr wrap="square" rtlCol="0">
              <a:spAutoFit/>
            </a:bodyPr>
            <a:lstStyle/>
            <a:p>
              <a:pPr algn="l"/>
              <a:r>
                <a:rPr lang="de-DE" dirty="0" smtClean="0"/>
                <a:t>KB </a:t>
              </a:r>
              <a:r>
                <a:rPr lang="de-DE" dirty="0" err="1" smtClean="0"/>
                <a:t>provides</a:t>
              </a:r>
              <a:r>
                <a:rPr lang="de-DE" dirty="0" smtClean="0"/>
                <a:t> </a:t>
              </a:r>
              <a:r>
                <a:rPr lang="de-DE" dirty="0" err="1" smtClean="0"/>
                <a:t>building</a:t>
              </a:r>
              <a:r>
                <a:rPr lang="de-DE" dirty="0" smtClean="0"/>
                <a:t> </a:t>
              </a:r>
              <a:r>
                <a:rPr lang="de-DE" dirty="0" err="1" smtClean="0"/>
                <a:t>blocks</a:t>
              </a:r>
              <a:r>
                <a:rPr lang="de-DE" dirty="0" smtClean="0"/>
                <a:t>:</a:t>
              </a:r>
            </a:p>
            <a:p>
              <a:pPr marL="342900" indent="-342900" algn="l">
                <a:buFont typeface="Arial" panose="020B0604020202020204" pitchFamily="34" charset="0"/>
                <a:buChar char="•"/>
              </a:pPr>
              <a:r>
                <a:rPr lang="de-DE" sz="2000" dirty="0"/>
                <a:t>n</a:t>
              </a:r>
              <a:r>
                <a:rPr lang="de-DE" sz="2000" dirty="0" smtClean="0"/>
                <a:t>ame-</a:t>
              </a:r>
              <a:r>
                <a:rPr lang="de-DE" sz="2000" dirty="0" err="1" smtClean="0"/>
                <a:t>entity</a:t>
              </a:r>
              <a:r>
                <a:rPr lang="de-DE" sz="2000" dirty="0" smtClean="0"/>
                <a:t> </a:t>
              </a:r>
              <a:r>
                <a:rPr lang="de-DE" sz="2000" dirty="0" err="1" smtClean="0"/>
                <a:t>dictionary</a:t>
              </a:r>
              <a:r>
                <a:rPr lang="de-DE" sz="2000" dirty="0" smtClean="0"/>
                <a:t>,</a:t>
              </a:r>
            </a:p>
            <a:p>
              <a:pPr marL="342900" indent="-342900" algn="l">
                <a:buFont typeface="Arial" panose="020B0604020202020204" pitchFamily="34" charset="0"/>
                <a:buChar char="•"/>
              </a:pPr>
              <a:r>
                <a:rPr lang="de-DE" sz="2000" dirty="0" err="1" smtClean="0"/>
                <a:t>relationships</a:t>
              </a:r>
              <a:r>
                <a:rPr lang="de-DE" sz="2000" dirty="0" smtClean="0"/>
                <a:t>, </a:t>
              </a:r>
              <a:r>
                <a:rPr lang="de-DE" sz="2000" dirty="0" err="1" smtClean="0"/>
                <a:t>types</a:t>
              </a:r>
              <a:r>
                <a:rPr lang="de-DE" sz="2000" dirty="0" smtClean="0"/>
                <a:t>,</a:t>
              </a:r>
            </a:p>
            <a:p>
              <a:pPr marL="342900" indent="-342900" algn="l">
                <a:buFont typeface="Arial" panose="020B0604020202020204" pitchFamily="34" charset="0"/>
                <a:buChar char="•"/>
              </a:pPr>
              <a:r>
                <a:rPr lang="de-DE" sz="2000" dirty="0" err="1"/>
                <a:t>t</a:t>
              </a:r>
              <a:r>
                <a:rPr lang="de-DE" sz="2000" dirty="0" err="1" smtClean="0"/>
                <a:t>ext</a:t>
              </a:r>
              <a:r>
                <a:rPr lang="de-DE" sz="2000" dirty="0" smtClean="0"/>
                <a:t> </a:t>
              </a:r>
              <a:r>
                <a:rPr lang="de-DE" sz="2000" dirty="0" err="1" smtClean="0"/>
                <a:t>descriptions</a:t>
              </a:r>
              <a:r>
                <a:rPr lang="de-DE" sz="2000" dirty="0" smtClean="0"/>
                <a:t>, </a:t>
              </a:r>
              <a:r>
                <a:rPr lang="de-DE" sz="2000" dirty="0" err="1" smtClean="0"/>
                <a:t>keyphrases</a:t>
              </a:r>
              <a:r>
                <a:rPr lang="de-DE" sz="2000" dirty="0" smtClean="0"/>
                <a:t>,</a:t>
              </a:r>
            </a:p>
            <a:p>
              <a:pPr marL="342900" indent="-342900" algn="l">
                <a:buFont typeface="Arial" panose="020B0604020202020204" pitchFamily="34" charset="0"/>
                <a:buChar char="•"/>
              </a:pPr>
              <a:r>
                <a:rPr lang="de-DE" sz="2000" dirty="0" err="1"/>
                <a:t>s</a:t>
              </a:r>
              <a:r>
                <a:rPr lang="de-DE" sz="2000" dirty="0" err="1" smtClean="0"/>
                <a:t>tatistics</a:t>
              </a:r>
              <a:r>
                <a:rPr lang="de-DE" sz="2000" dirty="0" smtClean="0"/>
                <a:t> </a:t>
              </a:r>
              <a:r>
                <a:rPr lang="de-DE" sz="2000" dirty="0" err="1" smtClean="0"/>
                <a:t>for</a:t>
              </a:r>
              <a:r>
                <a:rPr lang="de-DE" sz="2000" dirty="0" smtClean="0"/>
                <a:t> </a:t>
              </a:r>
              <a:r>
                <a:rPr lang="de-DE" sz="2000" dirty="0" err="1" smtClean="0"/>
                <a:t>weights</a:t>
              </a:r>
              <a:endParaRPr lang="de-DE" sz="2000" dirty="0" smtClean="0"/>
            </a:p>
          </p:txBody>
        </p:sp>
      </p:grpSp>
    </p:spTree>
    <p:extLst>
      <p:ext uri="{BB962C8B-B14F-4D97-AF65-F5344CB8AC3E}">
        <p14:creationId xmlns:p14="http://schemas.microsoft.com/office/powerpoint/2010/main" val="29692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title"/>
          </p:nvPr>
        </p:nvSpPr>
        <p:spPr>
          <a:xfrm>
            <a:off x="271463" y="0"/>
            <a:ext cx="8872537" cy="765175"/>
          </a:xfrm>
        </p:spPr>
        <p:txBody>
          <a:bodyPr/>
          <a:lstStyle/>
          <a:p>
            <a:pPr defTabSz="893763" eaLnBrk="1" hangingPunct="1"/>
            <a:r>
              <a:rPr lang="en-GB" sz="4000" smtClean="0">
                <a:solidFill>
                  <a:srgbClr val="0033CC"/>
                </a:solidFill>
              </a:rPr>
              <a:t>Joint</a:t>
            </a:r>
            <a:r>
              <a:rPr lang="en-GB" smtClean="0"/>
              <a:t> Mapping</a:t>
            </a:r>
            <a:endParaRPr lang="en-GB" sz="2000" smtClean="0"/>
          </a:p>
        </p:txBody>
      </p:sp>
      <p:sp>
        <p:nvSpPr>
          <p:cNvPr id="75779" name="Textfeld 209"/>
          <p:cNvSpPr txBox="1">
            <a:spLocks noChangeArrowheads="1"/>
          </p:cNvSpPr>
          <p:nvPr/>
        </p:nvSpPr>
        <p:spPr bwMode="auto">
          <a:xfrm>
            <a:off x="404813" y="4221163"/>
            <a:ext cx="8077852" cy="1785104"/>
          </a:xfrm>
          <a:prstGeom prst="rect">
            <a:avLst/>
          </a:prstGeom>
          <a:noFill/>
          <a:ln w="9525">
            <a:noFill/>
            <a:miter lim="800000"/>
            <a:headEnd/>
            <a:tailEnd/>
          </a:ln>
        </p:spPr>
        <p:txBody>
          <a:bodyPr wrap="none">
            <a:spAutoFit/>
          </a:bodyPr>
          <a:lstStyle/>
          <a:p>
            <a:pPr>
              <a:buFont typeface="Arial" charset="0"/>
              <a:buChar char="•"/>
            </a:pPr>
            <a:r>
              <a:rPr lang="de-DE" dirty="0"/>
              <a:t> </a:t>
            </a:r>
            <a:r>
              <a:rPr lang="de-DE" dirty="0" err="1"/>
              <a:t>Build</a:t>
            </a:r>
            <a:r>
              <a:rPr lang="de-DE" dirty="0"/>
              <a:t> </a:t>
            </a:r>
            <a:r>
              <a:rPr lang="de-DE" dirty="0" err="1">
                <a:solidFill>
                  <a:srgbClr val="0000FF"/>
                </a:solidFill>
              </a:rPr>
              <a:t>mention-entity</a:t>
            </a:r>
            <a:r>
              <a:rPr lang="de-DE" dirty="0">
                <a:solidFill>
                  <a:srgbClr val="0000FF"/>
                </a:solidFill>
              </a:rPr>
              <a:t> </a:t>
            </a:r>
            <a:r>
              <a:rPr lang="de-DE" dirty="0" err="1">
                <a:solidFill>
                  <a:srgbClr val="0000FF"/>
                </a:solidFill>
              </a:rPr>
              <a:t>graph</a:t>
            </a:r>
            <a:r>
              <a:rPr lang="de-DE" dirty="0">
                <a:solidFill>
                  <a:srgbClr val="0000FF"/>
                </a:solidFill>
              </a:rPr>
              <a:t> </a:t>
            </a:r>
            <a:r>
              <a:rPr lang="de-DE" dirty="0" err="1"/>
              <a:t>or</a:t>
            </a:r>
            <a:r>
              <a:rPr lang="de-DE" dirty="0">
                <a:solidFill>
                  <a:srgbClr val="0000FF"/>
                </a:solidFill>
              </a:rPr>
              <a:t> </a:t>
            </a:r>
            <a:r>
              <a:rPr lang="de-DE" dirty="0" err="1">
                <a:solidFill>
                  <a:srgbClr val="0000FF"/>
                </a:solidFill>
              </a:rPr>
              <a:t>joint-inference</a:t>
            </a:r>
            <a:r>
              <a:rPr lang="de-DE" dirty="0">
                <a:solidFill>
                  <a:srgbClr val="0000FF"/>
                </a:solidFill>
              </a:rPr>
              <a:t> </a:t>
            </a:r>
            <a:r>
              <a:rPr lang="de-DE" dirty="0" err="1" smtClean="0">
                <a:solidFill>
                  <a:srgbClr val="0000FF"/>
                </a:solidFill>
              </a:rPr>
              <a:t>factor</a:t>
            </a:r>
            <a:r>
              <a:rPr lang="de-DE" dirty="0" smtClean="0">
                <a:solidFill>
                  <a:srgbClr val="0000FF"/>
                </a:solidFill>
              </a:rPr>
              <a:t> </a:t>
            </a:r>
            <a:r>
              <a:rPr lang="de-DE" dirty="0" err="1" smtClean="0">
                <a:solidFill>
                  <a:srgbClr val="0000FF"/>
                </a:solidFill>
              </a:rPr>
              <a:t>graph</a:t>
            </a:r>
            <a:endParaRPr lang="de-DE" dirty="0">
              <a:solidFill>
                <a:srgbClr val="0000FF"/>
              </a:solidFill>
            </a:endParaRPr>
          </a:p>
          <a:p>
            <a:r>
              <a:rPr lang="de-DE" dirty="0">
                <a:solidFill>
                  <a:srgbClr val="0000FF"/>
                </a:solidFill>
              </a:rPr>
              <a:t>  </a:t>
            </a:r>
            <a:r>
              <a:rPr lang="de-DE" dirty="0" err="1"/>
              <a:t>from</a:t>
            </a:r>
            <a:r>
              <a:rPr lang="de-DE" dirty="0"/>
              <a:t> </a:t>
            </a:r>
            <a:r>
              <a:rPr lang="de-DE" dirty="0" err="1"/>
              <a:t>knowledge</a:t>
            </a:r>
            <a:r>
              <a:rPr lang="de-DE" dirty="0"/>
              <a:t> </a:t>
            </a:r>
            <a:r>
              <a:rPr lang="de-DE" dirty="0" err="1"/>
              <a:t>and</a:t>
            </a:r>
            <a:r>
              <a:rPr lang="de-DE" dirty="0"/>
              <a:t> </a:t>
            </a:r>
            <a:r>
              <a:rPr lang="de-DE" dirty="0" err="1"/>
              <a:t>statistics</a:t>
            </a:r>
            <a:r>
              <a:rPr lang="de-DE" dirty="0"/>
              <a:t> in KB</a:t>
            </a:r>
            <a:endParaRPr lang="de-DE" dirty="0">
              <a:solidFill>
                <a:srgbClr val="0000FF"/>
              </a:solidFill>
            </a:endParaRPr>
          </a:p>
          <a:p>
            <a:pPr>
              <a:buFont typeface="Arial" charset="0"/>
              <a:buChar char="•"/>
            </a:pPr>
            <a:r>
              <a:rPr lang="de-DE" dirty="0"/>
              <a:t> </a:t>
            </a:r>
            <a:r>
              <a:rPr lang="de-DE" dirty="0" err="1"/>
              <a:t>Compute</a:t>
            </a:r>
            <a:r>
              <a:rPr lang="de-DE" dirty="0"/>
              <a:t> </a:t>
            </a:r>
            <a:r>
              <a:rPr lang="de-DE" dirty="0">
                <a:solidFill>
                  <a:srgbClr val="0000FF"/>
                </a:solidFill>
              </a:rPr>
              <a:t>high-</a:t>
            </a:r>
            <a:r>
              <a:rPr lang="de-DE" dirty="0" err="1">
                <a:solidFill>
                  <a:srgbClr val="0000FF"/>
                </a:solidFill>
              </a:rPr>
              <a:t>likelihood</a:t>
            </a:r>
            <a:r>
              <a:rPr lang="de-DE" dirty="0">
                <a:solidFill>
                  <a:srgbClr val="0000FF"/>
                </a:solidFill>
              </a:rPr>
              <a:t> </a:t>
            </a:r>
            <a:r>
              <a:rPr lang="de-DE" dirty="0" err="1">
                <a:solidFill>
                  <a:srgbClr val="0000FF"/>
                </a:solidFill>
              </a:rPr>
              <a:t>mapping</a:t>
            </a:r>
            <a:r>
              <a:rPr lang="de-DE" dirty="0">
                <a:solidFill>
                  <a:srgbClr val="0000FF"/>
                </a:solidFill>
              </a:rPr>
              <a:t> </a:t>
            </a:r>
            <a:r>
              <a:rPr lang="de-DE" dirty="0"/>
              <a:t>(ML </a:t>
            </a:r>
            <a:r>
              <a:rPr lang="de-DE" dirty="0" err="1"/>
              <a:t>or</a:t>
            </a:r>
            <a:r>
              <a:rPr lang="de-DE" dirty="0"/>
              <a:t> MAP) </a:t>
            </a:r>
            <a:r>
              <a:rPr lang="de-DE" dirty="0" err="1"/>
              <a:t>or</a:t>
            </a:r>
            <a:endParaRPr lang="de-DE" dirty="0"/>
          </a:p>
          <a:p>
            <a:r>
              <a:rPr lang="de-DE" dirty="0"/>
              <a:t>  </a:t>
            </a:r>
            <a:r>
              <a:rPr lang="de-DE" dirty="0" err="1">
                <a:solidFill>
                  <a:srgbClr val="0000FF"/>
                </a:solidFill>
              </a:rPr>
              <a:t>dense</a:t>
            </a:r>
            <a:r>
              <a:rPr lang="de-DE" dirty="0">
                <a:solidFill>
                  <a:srgbClr val="0000FF"/>
                </a:solidFill>
              </a:rPr>
              <a:t> </a:t>
            </a:r>
            <a:r>
              <a:rPr lang="de-DE" dirty="0" err="1">
                <a:solidFill>
                  <a:srgbClr val="0000FF"/>
                </a:solidFill>
              </a:rPr>
              <a:t>subgraph</a:t>
            </a:r>
            <a:r>
              <a:rPr lang="de-DE" dirty="0">
                <a:solidFill>
                  <a:srgbClr val="0000FF"/>
                </a:solidFill>
              </a:rPr>
              <a:t> </a:t>
            </a:r>
            <a:r>
              <a:rPr lang="de-DE" dirty="0" smtClean="0"/>
              <a:t>(</a:t>
            </a:r>
            <a:r>
              <a:rPr lang="de-DE" dirty="0" err="1" smtClean="0"/>
              <a:t>with</a:t>
            </a:r>
            <a:r>
              <a:rPr lang="de-DE" dirty="0" smtClean="0"/>
              <a:t> high total </a:t>
            </a:r>
            <a:r>
              <a:rPr lang="de-DE" dirty="0" err="1" smtClean="0"/>
              <a:t>edge</a:t>
            </a:r>
            <a:r>
              <a:rPr lang="de-DE" dirty="0" smtClean="0"/>
              <a:t> </a:t>
            </a:r>
            <a:r>
              <a:rPr lang="de-DE" dirty="0" err="1" smtClean="0"/>
              <a:t>weight</a:t>
            </a:r>
            <a:r>
              <a:rPr lang="de-DE" dirty="0" smtClean="0"/>
              <a:t>) such </a:t>
            </a:r>
            <a:r>
              <a:rPr lang="de-DE" dirty="0" err="1"/>
              <a:t>that</a:t>
            </a:r>
            <a:r>
              <a:rPr lang="de-DE" dirty="0"/>
              <a:t>:</a:t>
            </a:r>
          </a:p>
          <a:p>
            <a:r>
              <a:rPr lang="de-DE" dirty="0"/>
              <a:t>  </a:t>
            </a:r>
            <a:r>
              <a:rPr lang="de-DE" dirty="0" err="1"/>
              <a:t>each</a:t>
            </a:r>
            <a:r>
              <a:rPr lang="de-DE" dirty="0"/>
              <a:t> m </a:t>
            </a:r>
            <a:r>
              <a:rPr lang="de-DE" dirty="0" err="1"/>
              <a:t>is</a:t>
            </a:r>
            <a:r>
              <a:rPr lang="de-DE" dirty="0"/>
              <a:t> </a:t>
            </a:r>
            <a:r>
              <a:rPr lang="de-DE" dirty="0" err="1">
                <a:solidFill>
                  <a:srgbClr val="0000FF"/>
                </a:solidFill>
              </a:rPr>
              <a:t>connected</a:t>
            </a:r>
            <a:r>
              <a:rPr lang="de-DE" dirty="0">
                <a:solidFill>
                  <a:srgbClr val="0000FF"/>
                </a:solidFill>
              </a:rPr>
              <a:t> </a:t>
            </a:r>
            <a:r>
              <a:rPr lang="de-DE" dirty="0" err="1">
                <a:solidFill>
                  <a:srgbClr val="0000FF"/>
                </a:solidFill>
              </a:rPr>
              <a:t>to</a:t>
            </a:r>
            <a:r>
              <a:rPr lang="de-DE" dirty="0">
                <a:solidFill>
                  <a:srgbClr val="0000FF"/>
                </a:solidFill>
              </a:rPr>
              <a:t> </a:t>
            </a:r>
            <a:r>
              <a:rPr lang="de-DE" dirty="0" err="1">
                <a:solidFill>
                  <a:srgbClr val="0000FF"/>
                </a:solidFill>
              </a:rPr>
              <a:t>exactly</a:t>
            </a:r>
            <a:r>
              <a:rPr lang="de-DE" dirty="0">
                <a:solidFill>
                  <a:srgbClr val="0000FF"/>
                </a:solidFill>
              </a:rPr>
              <a:t> </a:t>
            </a:r>
            <a:r>
              <a:rPr lang="de-DE" dirty="0" err="1">
                <a:solidFill>
                  <a:srgbClr val="0000FF"/>
                </a:solidFill>
              </a:rPr>
              <a:t>one</a:t>
            </a:r>
            <a:r>
              <a:rPr lang="de-DE" dirty="0">
                <a:solidFill>
                  <a:srgbClr val="0000FF"/>
                </a:solidFill>
              </a:rPr>
              <a:t> </a:t>
            </a:r>
            <a:r>
              <a:rPr lang="de-DE" dirty="0"/>
              <a:t>e (</a:t>
            </a:r>
            <a:r>
              <a:rPr lang="de-DE" dirty="0" err="1"/>
              <a:t>or</a:t>
            </a:r>
            <a:r>
              <a:rPr lang="de-DE" dirty="0"/>
              <a:t> </a:t>
            </a:r>
            <a:r>
              <a:rPr lang="de-DE" dirty="0">
                <a:solidFill>
                  <a:srgbClr val="0000FF"/>
                </a:solidFill>
              </a:rPr>
              <a:t>at </a:t>
            </a:r>
            <a:r>
              <a:rPr lang="de-DE" dirty="0" err="1">
                <a:solidFill>
                  <a:srgbClr val="0000FF"/>
                </a:solidFill>
              </a:rPr>
              <a:t>most</a:t>
            </a:r>
            <a:r>
              <a:rPr lang="de-DE" dirty="0">
                <a:solidFill>
                  <a:srgbClr val="0000FF"/>
                </a:solidFill>
              </a:rPr>
              <a:t> </a:t>
            </a:r>
            <a:r>
              <a:rPr lang="de-DE" dirty="0" err="1">
                <a:solidFill>
                  <a:srgbClr val="0000FF"/>
                </a:solidFill>
              </a:rPr>
              <a:t>one</a:t>
            </a:r>
            <a:r>
              <a:rPr lang="de-DE" dirty="0">
                <a:solidFill>
                  <a:srgbClr val="0000FF"/>
                </a:solidFill>
              </a:rPr>
              <a:t> </a:t>
            </a:r>
            <a:r>
              <a:rPr lang="de-DE" dirty="0"/>
              <a:t>e)</a:t>
            </a:r>
          </a:p>
        </p:txBody>
      </p:sp>
      <p:sp>
        <p:nvSpPr>
          <p:cNvPr id="75780" name="Textfeld 16"/>
          <p:cNvSpPr txBox="1">
            <a:spLocks noChangeArrowheads="1"/>
          </p:cNvSpPr>
          <p:nvPr/>
        </p:nvSpPr>
        <p:spPr bwMode="auto">
          <a:xfrm>
            <a:off x="4167188" y="2000250"/>
            <a:ext cx="1438275" cy="314325"/>
          </a:xfrm>
          <a:prstGeom prst="rect">
            <a:avLst/>
          </a:prstGeom>
          <a:solidFill>
            <a:srgbClr val="66FFFF"/>
          </a:solidFill>
          <a:ln w="38100">
            <a:solidFill>
              <a:srgbClr val="0070C0"/>
            </a:solidFill>
            <a:miter lim="800000"/>
            <a:headEnd/>
            <a:tailEnd/>
          </a:ln>
        </p:spPr>
        <p:txBody>
          <a:bodyPr>
            <a:spAutoFit/>
          </a:bodyPr>
          <a:lstStyle/>
          <a:p>
            <a:endParaRPr lang="en-US" sz="2000">
              <a:cs typeface="Arial" charset="0"/>
            </a:endParaRPr>
          </a:p>
        </p:txBody>
      </p:sp>
      <p:sp>
        <p:nvSpPr>
          <p:cNvPr id="75781" name="Textfeld 17"/>
          <p:cNvSpPr txBox="1">
            <a:spLocks noChangeArrowheads="1"/>
          </p:cNvSpPr>
          <p:nvPr/>
        </p:nvSpPr>
        <p:spPr bwMode="auto">
          <a:xfrm>
            <a:off x="4167188" y="2622550"/>
            <a:ext cx="1497012" cy="314325"/>
          </a:xfrm>
          <a:prstGeom prst="rect">
            <a:avLst/>
          </a:prstGeom>
          <a:solidFill>
            <a:srgbClr val="66FFFF"/>
          </a:solidFill>
          <a:ln w="38100">
            <a:solidFill>
              <a:srgbClr val="0070C0"/>
            </a:solidFill>
            <a:miter lim="800000"/>
            <a:headEnd/>
            <a:tailEnd/>
          </a:ln>
        </p:spPr>
        <p:txBody>
          <a:bodyPr>
            <a:spAutoFit/>
          </a:bodyPr>
          <a:lstStyle/>
          <a:p>
            <a:endParaRPr lang="en-US" sz="2000">
              <a:cs typeface="Arial" charset="0"/>
            </a:endParaRPr>
          </a:p>
        </p:txBody>
      </p:sp>
      <p:sp>
        <p:nvSpPr>
          <p:cNvPr id="75782" name="Textfeld 18"/>
          <p:cNvSpPr txBox="1">
            <a:spLocks noChangeArrowheads="1"/>
          </p:cNvSpPr>
          <p:nvPr/>
        </p:nvSpPr>
        <p:spPr bwMode="auto">
          <a:xfrm>
            <a:off x="4167188" y="3244850"/>
            <a:ext cx="1497012" cy="312738"/>
          </a:xfrm>
          <a:prstGeom prst="rect">
            <a:avLst/>
          </a:prstGeom>
          <a:solidFill>
            <a:srgbClr val="66FFFF"/>
          </a:solidFill>
          <a:ln w="38100">
            <a:solidFill>
              <a:srgbClr val="0070C0"/>
            </a:solidFill>
            <a:miter lim="800000"/>
            <a:headEnd/>
            <a:tailEnd/>
          </a:ln>
        </p:spPr>
        <p:txBody>
          <a:bodyPr>
            <a:spAutoFit/>
          </a:bodyPr>
          <a:lstStyle/>
          <a:p>
            <a:endParaRPr lang="en-US" sz="2000">
              <a:cs typeface="Arial" charset="0"/>
            </a:endParaRPr>
          </a:p>
        </p:txBody>
      </p:sp>
      <p:sp>
        <p:nvSpPr>
          <p:cNvPr id="75783" name="Textfeld 22"/>
          <p:cNvSpPr txBox="1">
            <a:spLocks noChangeArrowheads="1"/>
          </p:cNvSpPr>
          <p:nvPr/>
        </p:nvSpPr>
        <p:spPr bwMode="auto">
          <a:xfrm>
            <a:off x="4167188" y="1435100"/>
            <a:ext cx="1438275" cy="314325"/>
          </a:xfrm>
          <a:prstGeom prst="rect">
            <a:avLst/>
          </a:prstGeom>
          <a:solidFill>
            <a:srgbClr val="66FFFF"/>
          </a:solidFill>
          <a:ln w="38100">
            <a:solidFill>
              <a:srgbClr val="0070C0"/>
            </a:solidFill>
            <a:miter lim="800000"/>
            <a:headEnd/>
            <a:tailEnd/>
          </a:ln>
        </p:spPr>
        <p:txBody>
          <a:bodyPr>
            <a:spAutoFit/>
          </a:bodyPr>
          <a:lstStyle/>
          <a:p>
            <a:endParaRPr lang="en-US" sz="2000">
              <a:cs typeface="Arial" charset="0"/>
            </a:endParaRPr>
          </a:p>
        </p:txBody>
      </p:sp>
      <p:sp>
        <p:nvSpPr>
          <p:cNvPr id="75784" name="Textfeld 23"/>
          <p:cNvSpPr txBox="1">
            <a:spLocks noChangeArrowheads="1"/>
          </p:cNvSpPr>
          <p:nvPr/>
        </p:nvSpPr>
        <p:spPr bwMode="auto">
          <a:xfrm>
            <a:off x="4167188" y="869950"/>
            <a:ext cx="1438275" cy="314325"/>
          </a:xfrm>
          <a:prstGeom prst="rect">
            <a:avLst/>
          </a:prstGeom>
          <a:solidFill>
            <a:srgbClr val="66FFFF"/>
          </a:solidFill>
          <a:ln w="38100">
            <a:solidFill>
              <a:srgbClr val="0070C0"/>
            </a:solidFill>
            <a:miter lim="800000"/>
            <a:headEnd/>
            <a:tailEnd/>
          </a:ln>
        </p:spPr>
        <p:txBody>
          <a:bodyPr>
            <a:spAutoFit/>
          </a:bodyPr>
          <a:lstStyle/>
          <a:p>
            <a:endParaRPr lang="en-US" sz="2000">
              <a:cs typeface="Arial" charset="0"/>
            </a:endParaRPr>
          </a:p>
        </p:txBody>
      </p:sp>
      <p:sp>
        <p:nvSpPr>
          <p:cNvPr id="75785" name="Textfeld 25"/>
          <p:cNvSpPr txBox="1">
            <a:spLocks noChangeArrowheads="1"/>
          </p:cNvSpPr>
          <p:nvPr/>
        </p:nvSpPr>
        <p:spPr bwMode="auto">
          <a:xfrm>
            <a:off x="4167188" y="3810000"/>
            <a:ext cx="1497012" cy="314325"/>
          </a:xfrm>
          <a:prstGeom prst="rect">
            <a:avLst/>
          </a:prstGeom>
          <a:solidFill>
            <a:srgbClr val="66FFFF"/>
          </a:solidFill>
          <a:ln w="38100">
            <a:solidFill>
              <a:srgbClr val="0070C0"/>
            </a:solidFill>
            <a:miter lim="800000"/>
            <a:headEnd/>
            <a:tailEnd/>
          </a:ln>
        </p:spPr>
        <p:txBody>
          <a:bodyPr>
            <a:spAutoFit/>
          </a:bodyPr>
          <a:lstStyle/>
          <a:p>
            <a:endParaRPr lang="en-US" sz="2000">
              <a:cs typeface="Arial" charset="0"/>
            </a:endParaRPr>
          </a:p>
        </p:txBody>
      </p:sp>
      <p:sp>
        <p:nvSpPr>
          <p:cNvPr id="13" name="Abgerundetes Rechteck 32"/>
          <p:cNvSpPr/>
          <p:nvPr/>
        </p:nvSpPr>
        <p:spPr>
          <a:xfrm>
            <a:off x="936625" y="1096963"/>
            <a:ext cx="1135063" cy="4508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14" name="Abgerundetes Rechteck 34"/>
          <p:cNvSpPr/>
          <p:nvPr/>
        </p:nvSpPr>
        <p:spPr>
          <a:xfrm>
            <a:off x="936625" y="1887538"/>
            <a:ext cx="1135063" cy="45243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15" name="Abgerundetes Rechteck 36"/>
          <p:cNvSpPr/>
          <p:nvPr/>
        </p:nvSpPr>
        <p:spPr>
          <a:xfrm>
            <a:off x="936625" y="2622550"/>
            <a:ext cx="1135063" cy="45243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16" name="Abgerundetes Rechteck 40"/>
          <p:cNvSpPr/>
          <p:nvPr/>
        </p:nvSpPr>
        <p:spPr>
          <a:xfrm>
            <a:off x="936625" y="3413125"/>
            <a:ext cx="1135063" cy="45243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cxnSp>
        <p:nvCxnSpPr>
          <p:cNvPr id="17" name="Gerade Verbindung 43"/>
          <p:cNvCxnSpPr>
            <a:stCxn id="13" idx="3"/>
            <a:endCxn id="75783" idx="1"/>
          </p:cNvCxnSpPr>
          <p:nvPr/>
        </p:nvCxnSpPr>
        <p:spPr>
          <a:xfrm>
            <a:off x="2071688" y="1322388"/>
            <a:ext cx="2095500" cy="26987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Gerade Verbindung 45"/>
          <p:cNvCxnSpPr>
            <a:stCxn id="13" idx="3"/>
            <a:endCxn id="75780" idx="1"/>
          </p:cNvCxnSpPr>
          <p:nvPr/>
        </p:nvCxnSpPr>
        <p:spPr>
          <a:xfrm>
            <a:off x="2071688" y="1322388"/>
            <a:ext cx="2095500" cy="8350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Gerade Verbindung 47"/>
          <p:cNvCxnSpPr>
            <a:stCxn id="14" idx="3"/>
            <a:endCxn id="75781" idx="1"/>
          </p:cNvCxnSpPr>
          <p:nvPr/>
        </p:nvCxnSpPr>
        <p:spPr>
          <a:xfrm>
            <a:off x="2071688" y="2112963"/>
            <a:ext cx="209550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Gerade Verbindung 49"/>
          <p:cNvCxnSpPr>
            <a:endCxn id="75782" idx="1"/>
          </p:cNvCxnSpPr>
          <p:nvPr/>
        </p:nvCxnSpPr>
        <p:spPr>
          <a:xfrm>
            <a:off x="2071688" y="2905125"/>
            <a:ext cx="2095500" cy="4968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Gerade Verbindung 51"/>
          <p:cNvCxnSpPr>
            <a:endCxn id="75785" idx="1"/>
          </p:cNvCxnSpPr>
          <p:nvPr/>
        </p:nvCxnSpPr>
        <p:spPr>
          <a:xfrm>
            <a:off x="2071688" y="2905125"/>
            <a:ext cx="2095500" cy="106203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Gerade Verbindung 53"/>
          <p:cNvCxnSpPr>
            <a:stCxn id="16" idx="3"/>
            <a:endCxn id="75781" idx="1"/>
          </p:cNvCxnSpPr>
          <p:nvPr/>
        </p:nvCxnSpPr>
        <p:spPr>
          <a:xfrm flipV="1">
            <a:off x="2071688" y="2779713"/>
            <a:ext cx="2095500" cy="8604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Gerade Verbindung 55"/>
          <p:cNvCxnSpPr>
            <a:stCxn id="16" idx="3"/>
            <a:endCxn id="75782" idx="1"/>
          </p:cNvCxnSpPr>
          <p:nvPr/>
        </p:nvCxnSpPr>
        <p:spPr>
          <a:xfrm flipV="1">
            <a:off x="2071688" y="3402013"/>
            <a:ext cx="2095500" cy="2381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5797" name="Textfeld 56"/>
          <p:cNvSpPr txBox="1">
            <a:spLocks noChangeArrowheads="1"/>
          </p:cNvSpPr>
          <p:nvPr/>
        </p:nvSpPr>
        <p:spPr bwMode="auto">
          <a:xfrm>
            <a:off x="2071688" y="3017838"/>
            <a:ext cx="392112" cy="314325"/>
          </a:xfrm>
          <a:prstGeom prst="rect">
            <a:avLst/>
          </a:prstGeom>
          <a:noFill/>
          <a:ln w="9525">
            <a:noFill/>
            <a:miter lim="800000"/>
            <a:headEnd/>
            <a:tailEnd/>
          </a:ln>
        </p:spPr>
        <p:txBody>
          <a:bodyPr wrap="none">
            <a:spAutoFit/>
          </a:bodyPr>
          <a:lstStyle/>
          <a:p>
            <a:r>
              <a:rPr lang="de-DE" sz="2000"/>
              <a:t>90</a:t>
            </a:r>
          </a:p>
        </p:txBody>
      </p:sp>
      <p:sp>
        <p:nvSpPr>
          <p:cNvPr id="75798" name="Textfeld 57"/>
          <p:cNvSpPr txBox="1">
            <a:spLocks noChangeArrowheads="1"/>
          </p:cNvSpPr>
          <p:nvPr/>
        </p:nvSpPr>
        <p:spPr bwMode="auto">
          <a:xfrm>
            <a:off x="2071688" y="2622550"/>
            <a:ext cx="392112" cy="314325"/>
          </a:xfrm>
          <a:prstGeom prst="rect">
            <a:avLst/>
          </a:prstGeom>
          <a:noFill/>
          <a:ln w="9525">
            <a:noFill/>
            <a:miter lim="800000"/>
            <a:headEnd/>
            <a:tailEnd/>
          </a:ln>
        </p:spPr>
        <p:txBody>
          <a:bodyPr wrap="none">
            <a:spAutoFit/>
          </a:bodyPr>
          <a:lstStyle/>
          <a:p>
            <a:r>
              <a:rPr lang="de-DE" sz="2000"/>
              <a:t>30</a:t>
            </a:r>
          </a:p>
        </p:txBody>
      </p:sp>
      <p:sp>
        <p:nvSpPr>
          <p:cNvPr id="75799" name="Textfeld 58"/>
          <p:cNvSpPr txBox="1">
            <a:spLocks noChangeArrowheads="1"/>
          </p:cNvSpPr>
          <p:nvPr/>
        </p:nvSpPr>
        <p:spPr bwMode="auto">
          <a:xfrm>
            <a:off x="2133600" y="3582988"/>
            <a:ext cx="271463" cy="314325"/>
          </a:xfrm>
          <a:prstGeom prst="rect">
            <a:avLst/>
          </a:prstGeom>
          <a:noFill/>
          <a:ln w="9525">
            <a:noFill/>
            <a:miter lim="800000"/>
            <a:headEnd/>
            <a:tailEnd/>
          </a:ln>
        </p:spPr>
        <p:txBody>
          <a:bodyPr wrap="none">
            <a:spAutoFit/>
          </a:bodyPr>
          <a:lstStyle/>
          <a:p>
            <a:r>
              <a:rPr lang="de-DE" sz="2000"/>
              <a:t>5</a:t>
            </a:r>
          </a:p>
        </p:txBody>
      </p:sp>
      <p:sp>
        <p:nvSpPr>
          <p:cNvPr id="75800" name="Textfeld 59"/>
          <p:cNvSpPr txBox="1">
            <a:spLocks noChangeArrowheads="1"/>
          </p:cNvSpPr>
          <p:nvPr/>
        </p:nvSpPr>
        <p:spPr bwMode="auto">
          <a:xfrm>
            <a:off x="2071688" y="3302000"/>
            <a:ext cx="509587" cy="314325"/>
          </a:xfrm>
          <a:prstGeom prst="rect">
            <a:avLst/>
          </a:prstGeom>
          <a:noFill/>
          <a:ln w="9525">
            <a:noFill/>
            <a:miter lim="800000"/>
            <a:headEnd/>
            <a:tailEnd/>
          </a:ln>
        </p:spPr>
        <p:txBody>
          <a:bodyPr wrap="none">
            <a:spAutoFit/>
          </a:bodyPr>
          <a:lstStyle/>
          <a:p>
            <a:r>
              <a:rPr lang="de-DE" sz="2000"/>
              <a:t>100</a:t>
            </a:r>
          </a:p>
        </p:txBody>
      </p:sp>
      <p:sp>
        <p:nvSpPr>
          <p:cNvPr id="75801" name="Textfeld 60"/>
          <p:cNvSpPr txBox="1">
            <a:spLocks noChangeArrowheads="1"/>
          </p:cNvSpPr>
          <p:nvPr/>
        </p:nvSpPr>
        <p:spPr bwMode="auto">
          <a:xfrm>
            <a:off x="2012950" y="2170113"/>
            <a:ext cx="509588" cy="314325"/>
          </a:xfrm>
          <a:prstGeom prst="rect">
            <a:avLst/>
          </a:prstGeom>
          <a:noFill/>
          <a:ln w="9525">
            <a:noFill/>
            <a:miter lim="800000"/>
            <a:headEnd/>
            <a:tailEnd/>
          </a:ln>
        </p:spPr>
        <p:txBody>
          <a:bodyPr wrap="none">
            <a:spAutoFit/>
          </a:bodyPr>
          <a:lstStyle/>
          <a:p>
            <a:r>
              <a:rPr lang="de-DE" sz="2000"/>
              <a:t>100</a:t>
            </a:r>
          </a:p>
        </p:txBody>
      </p:sp>
      <p:sp>
        <p:nvSpPr>
          <p:cNvPr id="75802" name="Textfeld 61"/>
          <p:cNvSpPr txBox="1">
            <a:spLocks noChangeArrowheads="1"/>
          </p:cNvSpPr>
          <p:nvPr/>
        </p:nvSpPr>
        <p:spPr bwMode="auto">
          <a:xfrm>
            <a:off x="2012950" y="1001713"/>
            <a:ext cx="449263" cy="314325"/>
          </a:xfrm>
          <a:prstGeom prst="rect">
            <a:avLst/>
          </a:prstGeom>
          <a:noFill/>
          <a:ln w="9525">
            <a:noFill/>
            <a:miter lim="800000"/>
            <a:headEnd/>
            <a:tailEnd/>
          </a:ln>
        </p:spPr>
        <p:txBody>
          <a:bodyPr wrap="none">
            <a:spAutoFit/>
          </a:bodyPr>
          <a:lstStyle/>
          <a:p>
            <a:r>
              <a:rPr lang="de-DE" sz="2000"/>
              <a:t> 50</a:t>
            </a:r>
          </a:p>
        </p:txBody>
      </p:sp>
      <p:sp>
        <p:nvSpPr>
          <p:cNvPr id="75803" name="Textfeld 62"/>
          <p:cNvSpPr txBox="1">
            <a:spLocks noChangeArrowheads="1"/>
          </p:cNvSpPr>
          <p:nvPr/>
        </p:nvSpPr>
        <p:spPr bwMode="auto">
          <a:xfrm>
            <a:off x="2012950" y="1377950"/>
            <a:ext cx="449263" cy="314325"/>
          </a:xfrm>
          <a:prstGeom prst="rect">
            <a:avLst/>
          </a:prstGeom>
          <a:noFill/>
          <a:ln w="9525">
            <a:noFill/>
            <a:miter lim="800000"/>
            <a:headEnd/>
            <a:tailEnd/>
          </a:ln>
        </p:spPr>
        <p:txBody>
          <a:bodyPr wrap="none">
            <a:spAutoFit/>
          </a:bodyPr>
          <a:lstStyle/>
          <a:p>
            <a:r>
              <a:rPr lang="de-DE" sz="2000"/>
              <a:t> 20</a:t>
            </a:r>
          </a:p>
        </p:txBody>
      </p:sp>
      <p:sp>
        <p:nvSpPr>
          <p:cNvPr id="75804" name="Textfeld 90"/>
          <p:cNvSpPr txBox="1">
            <a:spLocks noChangeArrowheads="1"/>
          </p:cNvSpPr>
          <p:nvPr/>
        </p:nvSpPr>
        <p:spPr bwMode="auto">
          <a:xfrm>
            <a:off x="5784850" y="1152525"/>
            <a:ext cx="449263" cy="314325"/>
          </a:xfrm>
          <a:prstGeom prst="rect">
            <a:avLst/>
          </a:prstGeom>
          <a:noFill/>
          <a:ln w="9525">
            <a:noFill/>
            <a:miter lim="800000"/>
            <a:headEnd/>
            <a:tailEnd/>
          </a:ln>
        </p:spPr>
        <p:txBody>
          <a:bodyPr wrap="none">
            <a:spAutoFit/>
          </a:bodyPr>
          <a:lstStyle/>
          <a:p>
            <a:r>
              <a:rPr lang="de-DE" sz="2000"/>
              <a:t> 50</a:t>
            </a:r>
          </a:p>
        </p:txBody>
      </p:sp>
      <p:sp>
        <p:nvSpPr>
          <p:cNvPr id="75805" name="Textfeld 92"/>
          <p:cNvSpPr txBox="1">
            <a:spLocks noChangeArrowheads="1"/>
          </p:cNvSpPr>
          <p:nvPr/>
        </p:nvSpPr>
        <p:spPr bwMode="auto">
          <a:xfrm>
            <a:off x="6143625" y="1887538"/>
            <a:ext cx="449263" cy="314325"/>
          </a:xfrm>
          <a:prstGeom prst="rect">
            <a:avLst/>
          </a:prstGeom>
          <a:noFill/>
          <a:ln w="9525">
            <a:noFill/>
            <a:miter lim="800000"/>
            <a:headEnd/>
            <a:tailEnd/>
          </a:ln>
        </p:spPr>
        <p:txBody>
          <a:bodyPr wrap="none">
            <a:spAutoFit/>
          </a:bodyPr>
          <a:lstStyle/>
          <a:p>
            <a:r>
              <a:rPr lang="de-DE" sz="2000"/>
              <a:t> 90</a:t>
            </a:r>
          </a:p>
        </p:txBody>
      </p:sp>
      <p:sp>
        <p:nvSpPr>
          <p:cNvPr id="75806" name="Textfeld 93"/>
          <p:cNvSpPr txBox="1">
            <a:spLocks noChangeArrowheads="1"/>
          </p:cNvSpPr>
          <p:nvPr/>
        </p:nvSpPr>
        <p:spPr bwMode="auto">
          <a:xfrm>
            <a:off x="6262688" y="2905125"/>
            <a:ext cx="449262" cy="314325"/>
          </a:xfrm>
          <a:prstGeom prst="rect">
            <a:avLst/>
          </a:prstGeom>
          <a:noFill/>
          <a:ln w="9525">
            <a:noFill/>
            <a:miter lim="800000"/>
            <a:headEnd/>
            <a:tailEnd/>
          </a:ln>
        </p:spPr>
        <p:txBody>
          <a:bodyPr wrap="none">
            <a:spAutoFit/>
          </a:bodyPr>
          <a:lstStyle/>
          <a:p>
            <a:r>
              <a:rPr lang="de-DE" sz="2000"/>
              <a:t> 80</a:t>
            </a:r>
          </a:p>
        </p:txBody>
      </p:sp>
      <p:sp>
        <p:nvSpPr>
          <p:cNvPr id="75807" name="Textfeld 94"/>
          <p:cNvSpPr txBox="1">
            <a:spLocks noChangeArrowheads="1"/>
          </p:cNvSpPr>
          <p:nvPr/>
        </p:nvSpPr>
        <p:spPr bwMode="auto">
          <a:xfrm>
            <a:off x="6740525" y="3244850"/>
            <a:ext cx="450850" cy="314325"/>
          </a:xfrm>
          <a:prstGeom prst="rect">
            <a:avLst/>
          </a:prstGeom>
          <a:noFill/>
          <a:ln w="9525">
            <a:noFill/>
            <a:miter lim="800000"/>
            <a:headEnd/>
            <a:tailEnd/>
          </a:ln>
        </p:spPr>
        <p:txBody>
          <a:bodyPr wrap="none">
            <a:spAutoFit/>
          </a:bodyPr>
          <a:lstStyle/>
          <a:p>
            <a:r>
              <a:rPr lang="de-DE" sz="2000"/>
              <a:t> 90</a:t>
            </a:r>
          </a:p>
        </p:txBody>
      </p:sp>
      <p:sp>
        <p:nvSpPr>
          <p:cNvPr id="75808" name="Textfeld 95"/>
          <p:cNvSpPr txBox="1">
            <a:spLocks noChangeArrowheads="1"/>
          </p:cNvSpPr>
          <p:nvPr/>
        </p:nvSpPr>
        <p:spPr bwMode="auto">
          <a:xfrm>
            <a:off x="5784850" y="3471863"/>
            <a:ext cx="717550" cy="312737"/>
          </a:xfrm>
          <a:prstGeom prst="rect">
            <a:avLst/>
          </a:prstGeom>
          <a:noFill/>
          <a:ln w="9525">
            <a:noFill/>
            <a:miter lim="800000"/>
            <a:headEnd/>
            <a:tailEnd/>
          </a:ln>
        </p:spPr>
        <p:txBody>
          <a:bodyPr>
            <a:spAutoFit/>
          </a:bodyPr>
          <a:lstStyle/>
          <a:p>
            <a:r>
              <a:rPr lang="de-DE" sz="2000"/>
              <a:t> 30</a:t>
            </a:r>
          </a:p>
        </p:txBody>
      </p:sp>
      <p:sp>
        <p:nvSpPr>
          <p:cNvPr id="75809" name="Textfeld 96"/>
          <p:cNvSpPr txBox="1">
            <a:spLocks noChangeArrowheads="1"/>
          </p:cNvSpPr>
          <p:nvPr/>
        </p:nvSpPr>
        <p:spPr bwMode="auto">
          <a:xfrm>
            <a:off x="5605463" y="1717675"/>
            <a:ext cx="449262" cy="314325"/>
          </a:xfrm>
          <a:prstGeom prst="rect">
            <a:avLst/>
          </a:prstGeom>
          <a:noFill/>
          <a:ln w="9525">
            <a:noFill/>
            <a:miter lim="800000"/>
            <a:headEnd/>
            <a:tailEnd/>
          </a:ln>
        </p:spPr>
        <p:txBody>
          <a:bodyPr wrap="none">
            <a:spAutoFit/>
          </a:bodyPr>
          <a:lstStyle/>
          <a:p>
            <a:r>
              <a:rPr lang="de-DE" sz="2000"/>
              <a:t> 10</a:t>
            </a:r>
          </a:p>
        </p:txBody>
      </p:sp>
      <p:sp>
        <p:nvSpPr>
          <p:cNvPr id="75810" name="Textfeld 97"/>
          <p:cNvSpPr txBox="1">
            <a:spLocks noChangeArrowheads="1"/>
          </p:cNvSpPr>
          <p:nvPr/>
        </p:nvSpPr>
        <p:spPr bwMode="auto">
          <a:xfrm>
            <a:off x="7499350" y="1717675"/>
            <a:ext cx="392113" cy="314325"/>
          </a:xfrm>
          <a:prstGeom prst="rect">
            <a:avLst/>
          </a:prstGeom>
          <a:noFill/>
          <a:ln w="9525">
            <a:noFill/>
            <a:miter lim="800000"/>
            <a:headEnd/>
            <a:tailEnd/>
          </a:ln>
        </p:spPr>
        <p:txBody>
          <a:bodyPr wrap="none">
            <a:spAutoFit/>
          </a:bodyPr>
          <a:lstStyle/>
          <a:p>
            <a:r>
              <a:rPr lang="de-DE" sz="2000"/>
              <a:t>10</a:t>
            </a:r>
          </a:p>
        </p:txBody>
      </p:sp>
      <p:sp>
        <p:nvSpPr>
          <p:cNvPr id="75811" name="Textfeld 98"/>
          <p:cNvSpPr txBox="1">
            <a:spLocks noChangeArrowheads="1"/>
          </p:cNvSpPr>
          <p:nvPr/>
        </p:nvSpPr>
        <p:spPr bwMode="auto">
          <a:xfrm>
            <a:off x="7535863" y="2852738"/>
            <a:ext cx="392112" cy="314325"/>
          </a:xfrm>
          <a:prstGeom prst="rect">
            <a:avLst/>
          </a:prstGeom>
          <a:noFill/>
          <a:ln w="9525">
            <a:noFill/>
            <a:miter lim="800000"/>
            <a:headEnd/>
            <a:tailEnd/>
          </a:ln>
        </p:spPr>
        <p:txBody>
          <a:bodyPr wrap="none">
            <a:spAutoFit/>
          </a:bodyPr>
          <a:lstStyle/>
          <a:p>
            <a:r>
              <a:rPr lang="de-DE" sz="2000"/>
              <a:t>20</a:t>
            </a:r>
          </a:p>
        </p:txBody>
      </p:sp>
      <p:cxnSp>
        <p:nvCxnSpPr>
          <p:cNvPr id="75812" name="Form 151"/>
          <p:cNvCxnSpPr>
            <a:cxnSpLocks noChangeShapeType="1"/>
            <a:stCxn id="75784" idx="3"/>
            <a:endCxn id="75783" idx="3"/>
          </p:cNvCxnSpPr>
          <p:nvPr/>
        </p:nvCxnSpPr>
        <p:spPr bwMode="auto">
          <a:xfrm>
            <a:off x="5605463" y="1027113"/>
            <a:ext cx="1587" cy="565150"/>
          </a:xfrm>
          <a:prstGeom prst="curvedConnector3">
            <a:avLst>
              <a:gd name="adj1" fmla="val 52783407"/>
            </a:avLst>
          </a:prstGeom>
          <a:noFill/>
          <a:ln w="28575" algn="ctr">
            <a:solidFill>
              <a:srgbClr val="0000FF"/>
            </a:solidFill>
            <a:round/>
            <a:headEnd/>
            <a:tailEnd/>
          </a:ln>
        </p:spPr>
      </p:cxnSp>
      <p:cxnSp>
        <p:nvCxnSpPr>
          <p:cNvPr id="75813" name="Gekrümmte Verbindung 160"/>
          <p:cNvCxnSpPr>
            <a:cxnSpLocks noChangeShapeType="1"/>
            <a:stCxn id="75783" idx="3"/>
            <a:endCxn id="75780" idx="3"/>
          </p:cNvCxnSpPr>
          <p:nvPr/>
        </p:nvCxnSpPr>
        <p:spPr bwMode="auto">
          <a:xfrm>
            <a:off x="5605463" y="1592263"/>
            <a:ext cx="1587" cy="565150"/>
          </a:xfrm>
          <a:prstGeom prst="curvedConnector3">
            <a:avLst>
              <a:gd name="adj1" fmla="val 29933384"/>
            </a:avLst>
          </a:prstGeom>
          <a:noFill/>
          <a:ln w="28575" algn="ctr">
            <a:solidFill>
              <a:srgbClr val="0000FF"/>
            </a:solidFill>
            <a:round/>
            <a:headEnd/>
            <a:tailEnd/>
          </a:ln>
        </p:spPr>
      </p:cxnSp>
      <p:cxnSp>
        <p:nvCxnSpPr>
          <p:cNvPr id="75814" name="Gekrümmte Verbindung 163"/>
          <p:cNvCxnSpPr>
            <a:cxnSpLocks noChangeShapeType="1"/>
            <a:stCxn id="75783" idx="3"/>
            <a:endCxn id="75781" idx="3"/>
          </p:cNvCxnSpPr>
          <p:nvPr/>
        </p:nvCxnSpPr>
        <p:spPr bwMode="auto">
          <a:xfrm>
            <a:off x="5605463" y="1592263"/>
            <a:ext cx="58737" cy="1187450"/>
          </a:xfrm>
          <a:prstGeom prst="curvedConnector3">
            <a:avLst>
              <a:gd name="adj1" fmla="val 1667167"/>
            </a:avLst>
          </a:prstGeom>
          <a:noFill/>
          <a:ln w="28575" algn="ctr">
            <a:solidFill>
              <a:srgbClr val="0000FF"/>
            </a:solidFill>
            <a:round/>
            <a:headEnd/>
            <a:tailEnd/>
          </a:ln>
        </p:spPr>
      </p:cxnSp>
      <p:cxnSp>
        <p:nvCxnSpPr>
          <p:cNvPr id="75815" name="Gekrümmte Verbindung 166"/>
          <p:cNvCxnSpPr>
            <a:cxnSpLocks noChangeShapeType="1"/>
            <a:stCxn id="75782" idx="3"/>
            <a:endCxn id="75785" idx="3"/>
          </p:cNvCxnSpPr>
          <p:nvPr/>
        </p:nvCxnSpPr>
        <p:spPr bwMode="auto">
          <a:xfrm>
            <a:off x="5664200" y="3402013"/>
            <a:ext cx="1588" cy="565150"/>
          </a:xfrm>
          <a:prstGeom prst="curvedConnector3">
            <a:avLst>
              <a:gd name="adj1" fmla="val 41815375"/>
            </a:avLst>
          </a:prstGeom>
          <a:noFill/>
          <a:ln w="28575" algn="ctr">
            <a:solidFill>
              <a:srgbClr val="0000FF"/>
            </a:solidFill>
            <a:round/>
            <a:headEnd/>
            <a:tailEnd/>
          </a:ln>
        </p:spPr>
      </p:cxnSp>
      <p:cxnSp>
        <p:nvCxnSpPr>
          <p:cNvPr id="75816" name="Gekrümmte Verbindung 171"/>
          <p:cNvCxnSpPr>
            <a:cxnSpLocks noChangeShapeType="1"/>
            <a:stCxn id="75781" idx="3"/>
            <a:endCxn id="75782" idx="3"/>
          </p:cNvCxnSpPr>
          <p:nvPr/>
        </p:nvCxnSpPr>
        <p:spPr bwMode="auto">
          <a:xfrm>
            <a:off x="5664200" y="2779713"/>
            <a:ext cx="1588" cy="622300"/>
          </a:xfrm>
          <a:prstGeom prst="curvedConnector3">
            <a:avLst>
              <a:gd name="adj1" fmla="val 82945310"/>
            </a:avLst>
          </a:prstGeom>
          <a:noFill/>
          <a:ln w="28575" algn="ctr">
            <a:solidFill>
              <a:srgbClr val="0000FF"/>
            </a:solidFill>
            <a:round/>
            <a:headEnd/>
            <a:tailEnd/>
          </a:ln>
        </p:spPr>
      </p:cxnSp>
      <p:cxnSp>
        <p:nvCxnSpPr>
          <p:cNvPr id="75817" name="Gekrümmte Verbindung 174"/>
          <p:cNvCxnSpPr>
            <a:cxnSpLocks noChangeShapeType="1"/>
            <a:stCxn id="75781" idx="3"/>
            <a:endCxn id="75785" idx="3"/>
          </p:cNvCxnSpPr>
          <p:nvPr/>
        </p:nvCxnSpPr>
        <p:spPr bwMode="auto">
          <a:xfrm>
            <a:off x="5664200" y="2779713"/>
            <a:ext cx="1588" cy="1187450"/>
          </a:xfrm>
          <a:prstGeom prst="curvedConnector3">
            <a:avLst>
              <a:gd name="adj1" fmla="val 114935264"/>
            </a:avLst>
          </a:prstGeom>
          <a:noFill/>
          <a:ln w="28575" algn="ctr">
            <a:solidFill>
              <a:srgbClr val="0000FF"/>
            </a:solidFill>
            <a:round/>
            <a:headEnd/>
            <a:tailEnd/>
          </a:ln>
        </p:spPr>
      </p:cxnSp>
      <p:cxnSp>
        <p:nvCxnSpPr>
          <p:cNvPr id="75818" name="Gekrümmte Verbindung 186"/>
          <p:cNvCxnSpPr>
            <a:cxnSpLocks noChangeShapeType="1"/>
            <a:stCxn id="75784" idx="3"/>
            <a:endCxn id="75781" idx="3"/>
          </p:cNvCxnSpPr>
          <p:nvPr/>
        </p:nvCxnSpPr>
        <p:spPr bwMode="auto">
          <a:xfrm>
            <a:off x="5605463" y="1027113"/>
            <a:ext cx="58737" cy="1752600"/>
          </a:xfrm>
          <a:prstGeom prst="curvedConnector3">
            <a:avLst>
              <a:gd name="adj1" fmla="val 4087250"/>
            </a:avLst>
          </a:prstGeom>
          <a:noFill/>
          <a:ln w="28575" algn="ctr">
            <a:solidFill>
              <a:srgbClr val="0000FF"/>
            </a:solidFill>
            <a:round/>
            <a:headEnd/>
            <a:tailEnd/>
          </a:ln>
        </p:spPr>
      </p:cxnSp>
      <p:cxnSp>
        <p:nvCxnSpPr>
          <p:cNvPr id="75819" name="Gekrümmte Verbindung 195"/>
          <p:cNvCxnSpPr>
            <a:cxnSpLocks noChangeShapeType="1"/>
            <a:stCxn id="75780" idx="3"/>
            <a:endCxn id="75785" idx="3"/>
          </p:cNvCxnSpPr>
          <p:nvPr/>
        </p:nvCxnSpPr>
        <p:spPr bwMode="auto">
          <a:xfrm>
            <a:off x="5605463" y="2157413"/>
            <a:ext cx="58737" cy="1809750"/>
          </a:xfrm>
          <a:prstGeom prst="curvedConnector3">
            <a:avLst>
              <a:gd name="adj1" fmla="val 4097019"/>
            </a:avLst>
          </a:prstGeom>
          <a:noFill/>
          <a:ln w="28575" algn="ctr">
            <a:solidFill>
              <a:srgbClr val="0000FF"/>
            </a:solidFill>
            <a:round/>
            <a:headEnd/>
            <a:tailEnd/>
          </a:ln>
        </p:spPr>
      </p:cxnSp>
      <p:cxnSp>
        <p:nvCxnSpPr>
          <p:cNvPr id="47" name="Gerade Verbindung 197"/>
          <p:cNvCxnSpPr>
            <a:endCxn id="75784" idx="1"/>
          </p:cNvCxnSpPr>
          <p:nvPr/>
        </p:nvCxnSpPr>
        <p:spPr>
          <a:xfrm flipV="1">
            <a:off x="2071688" y="1027113"/>
            <a:ext cx="2095500" cy="10858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5821" name="Textfeld 203"/>
          <p:cNvSpPr txBox="1">
            <a:spLocks noChangeArrowheads="1"/>
          </p:cNvSpPr>
          <p:nvPr/>
        </p:nvSpPr>
        <p:spPr bwMode="auto">
          <a:xfrm>
            <a:off x="2012950" y="1717675"/>
            <a:ext cx="390525" cy="314325"/>
          </a:xfrm>
          <a:prstGeom prst="rect">
            <a:avLst/>
          </a:prstGeom>
          <a:noFill/>
          <a:ln w="9525">
            <a:noFill/>
            <a:miter lim="800000"/>
            <a:headEnd/>
            <a:tailEnd/>
          </a:ln>
        </p:spPr>
        <p:txBody>
          <a:bodyPr wrap="none">
            <a:spAutoFit/>
          </a:bodyPr>
          <a:lstStyle/>
          <a:p>
            <a:r>
              <a:rPr lang="de-DE" sz="2000"/>
              <a:t>30</a:t>
            </a:r>
          </a:p>
        </p:txBody>
      </p:sp>
      <p:cxnSp>
        <p:nvCxnSpPr>
          <p:cNvPr id="49" name="Gerade Verbindung 204"/>
          <p:cNvCxnSpPr>
            <a:endCxn id="75784" idx="1"/>
          </p:cNvCxnSpPr>
          <p:nvPr/>
        </p:nvCxnSpPr>
        <p:spPr>
          <a:xfrm flipV="1">
            <a:off x="2071688" y="1027113"/>
            <a:ext cx="2095500" cy="29527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5823" name="Textfeld 208"/>
          <p:cNvSpPr txBox="1">
            <a:spLocks noChangeArrowheads="1"/>
          </p:cNvSpPr>
          <p:nvPr/>
        </p:nvSpPr>
        <p:spPr bwMode="auto">
          <a:xfrm>
            <a:off x="2492375" y="1208088"/>
            <a:ext cx="449263" cy="314325"/>
          </a:xfrm>
          <a:prstGeom prst="rect">
            <a:avLst/>
          </a:prstGeom>
          <a:noFill/>
          <a:ln w="9525">
            <a:noFill/>
            <a:miter lim="800000"/>
            <a:headEnd/>
            <a:tailEnd/>
          </a:ln>
        </p:spPr>
        <p:txBody>
          <a:bodyPr wrap="none">
            <a:spAutoFit/>
          </a:bodyPr>
          <a:lstStyle/>
          <a:p>
            <a:r>
              <a:rPr lang="de-DE" sz="2000"/>
              <a:t> 30</a:t>
            </a:r>
          </a:p>
        </p:txBody>
      </p:sp>
      <p:sp>
        <p:nvSpPr>
          <p:cNvPr id="50" name="Slide Number Placeholder 6"/>
          <p:cNvSpPr txBox="1">
            <a:spLocks/>
          </p:cNvSpPr>
          <p:nvPr/>
        </p:nvSpPr>
        <p:spPr bwMode="auto">
          <a:xfrm>
            <a:off x="8316416" y="6453188"/>
            <a:ext cx="792857" cy="404812"/>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a:defRPr/>
            </a:pPr>
            <a:fld id="{B13ED3CC-D13C-47ED-A7F5-136C255462B9}" type="slidenum">
              <a:rPr lang="en-US" sz="1600" smtClean="0">
                <a:solidFill>
                  <a:prstClr val="white">
                    <a:lumMod val="65000"/>
                  </a:prstClr>
                </a:solidFill>
              </a:rPr>
              <a:pPr>
                <a:defRPr/>
              </a:pPr>
              <a:t>19</a:t>
            </a:fld>
            <a:endParaRPr lang="en-US" sz="1600">
              <a:solidFill>
                <a:prstClr val="white">
                  <a:lumMod val="65000"/>
                </a:prstClr>
              </a:solidFill>
            </a:endParaRPr>
          </a:p>
        </p:txBody>
      </p:sp>
      <p:sp>
        <p:nvSpPr>
          <p:cNvPr id="62" name="TextBox 61"/>
          <p:cNvSpPr txBox="1"/>
          <p:nvPr/>
        </p:nvSpPr>
        <p:spPr>
          <a:xfrm>
            <a:off x="936625" y="1082802"/>
            <a:ext cx="518091" cy="369332"/>
          </a:xfrm>
          <a:prstGeom prst="rect">
            <a:avLst/>
          </a:prstGeom>
          <a:noFill/>
        </p:spPr>
        <p:txBody>
          <a:bodyPr wrap="none" rtlCol="0">
            <a:spAutoFit/>
          </a:bodyPr>
          <a:lstStyle/>
          <a:p>
            <a:r>
              <a:rPr lang="de-DE" sz="1800" dirty="0" smtClean="0"/>
              <a:t>m1</a:t>
            </a:r>
            <a:endParaRPr lang="en-US" sz="1800" dirty="0"/>
          </a:p>
        </p:txBody>
      </p:sp>
      <p:sp>
        <p:nvSpPr>
          <p:cNvPr id="63" name="TextBox 62"/>
          <p:cNvSpPr txBox="1"/>
          <p:nvPr/>
        </p:nvSpPr>
        <p:spPr>
          <a:xfrm>
            <a:off x="936625" y="1898860"/>
            <a:ext cx="518091" cy="369332"/>
          </a:xfrm>
          <a:prstGeom prst="rect">
            <a:avLst/>
          </a:prstGeom>
          <a:noFill/>
        </p:spPr>
        <p:txBody>
          <a:bodyPr wrap="none" rtlCol="0">
            <a:spAutoFit/>
          </a:bodyPr>
          <a:lstStyle/>
          <a:p>
            <a:r>
              <a:rPr lang="de-DE" sz="1800" dirty="0" smtClean="0"/>
              <a:t>m2</a:t>
            </a:r>
            <a:endParaRPr lang="en-US" sz="1800" dirty="0"/>
          </a:p>
        </p:txBody>
      </p:sp>
      <p:sp>
        <p:nvSpPr>
          <p:cNvPr id="64" name="TextBox 63"/>
          <p:cNvSpPr txBox="1"/>
          <p:nvPr/>
        </p:nvSpPr>
        <p:spPr>
          <a:xfrm>
            <a:off x="936625" y="2668072"/>
            <a:ext cx="518091" cy="369332"/>
          </a:xfrm>
          <a:prstGeom prst="rect">
            <a:avLst/>
          </a:prstGeom>
          <a:noFill/>
        </p:spPr>
        <p:txBody>
          <a:bodyPr wrap="none" rtlCol="0">
            <a:spAutoFit/>
          </a:bodyPr>
          <a:lstStyle/>
          <a:p>
            <a:r>
              <a:rPr lang="de-DE" sz="1800" dirty="0" smtClean="0"/>
              <a:t>m3</a:t>
            </a:r>
            <a:endParaRPr lang="en-US" sz="1800" dirty="0"/>
          </a:p>
        </p:txBody>
      </p:sp>
      <p:sp>
        <p:nvSpPr>
          <p:cNvPr id="65" name="TextBox 64"/>
          <p:cNvSpPr txBox="1"/>
          <p:nvPr/>
        </p:nvSpPr>
        <p:spPr>
          <a:xfrm>
            <a:off x="936625" y="3451439"/>
            <a:ext cx="518091" cy="369332"/>
          </a:xfrm>
          <a:prstGeom prst="rect">
            <a:avLst/>
          </a:prstGeom>
          <a:noFill/>
        </p:spPr>
        <p:txBody>
          <a:bodyPr wrap="none" rtlCol="0">
            <a:spAutoFit/>
          </a:bodyPr>
          <a:lstStyle/>
          <a:p>
            <a:r>
              <a:rPr lang="de-DE" sz="1800" dirty="0" smtClean="0"/>
              <a:t>m4</a:t>
            </a:r>
            <a:endParaRPr lang="en-US" sz="1800" dirty="0"/>
          </a:p>
        </p:txBody>
      </p:sp>
      <p:sp>
        <p:nvSpPr>
          <p:cNvPr id="66" name="TextBox 65"/>
          <p:cNvSpPr txBox="1"/>
          <p:nvPr/>
        </p:nvSpPr>
        <p:spPr>
          <a:xfrm>
            <a:off x="5227914" y="827213"/>
            <a:ext cx="441146" cy="369332"/>
          </a:xfrm>
          <a:prstGeom prst="rect">
            <a:avLst/>
          </a:prstGeom>
          <a:noFill/>
        </p:spPr>
        <p:txBody>
          <a:bodyPr wrap="none" rtlCol="0">
            <a:spAutoFit/>
          </a:bodyPr>
          <a:lstStyle/>
          <a:p>
            <a:r>
              <a:rPr lang="de-DE" sz="1800" dirty="0"/>
              <a:t>e</a:t>
            </a:r>
            <a:r>
              <a:rPr lang="de-DE" sz="1800" dirty="0" smtClean="0"/>
              <a:t>1</a:t>
            </a:r>
            <a:endParaRPr lang="en-US" sz="1800" dirty="0"/>
          </a:p>
        </p:txBody>
      </p:sp>
      <p:sp>
        <p:nvSpPr>
          <p:cNvPr id="67" name="TextBox 66"/>
          <p:cNvSpPr txBox="1"/>
          <p:nvPr/>
        </p:nvSpPr>
        <p:spPr>
          <a:xfrm>
            <a:off x="5227914" y="1421885"/>
            <a:ext cx="441146" cy="369332"/>
          </a:xfrm>
          <a:prstGeom prst="rect">
            <a:avLst/>
          </a:prstGeom>
          <a:noFill/>
        </p:spPr>
        <p:txBody>
          <a:bodyPr wrap="none" rtlCol="0">
            <a:spAutoFit/>
          </a:bodyPr>
          <a:lstStyle/>
          <a:p>
            <a:r>
              <a:rPr lang="de-DE" sz="1800" dirty="0" smtClean="0"/>
              <a:t>e2</a:t>
            </a:r>
            <a:endParaRPr lang="en-US" sz="1800" dirty="0"/>
          </a:p>
        </p:txBody>
      </p:sp>
      <p:sp>
        <p:nvSpPr>
          <p:cNvPr id="68" name="TextBox 67"/>
          <p:cNvSpPr txBox="1"/>
          <p:nvPr/>
        </p:nvSpPr>
        <p:spPr>
          <a:xfrm>
            <a:off x="5227914" y="1956411"/>
            <a:ext cx="441146" cy="369332"/>
          </a:xfrm>
          <a:prstGeom prst="rect">
            <a:avLst/>
          </a:prstGeom>
          <a:noFill/>
        </p:spPr>
        <p:txBody>
          <a:bodyPr wrap="none" rtlCol="0">
            <a:spAutoFit/>
          </a:bodyPr>
          <a:lstStyle/>
          <a:p>
            <a:r>
              <a:rPr lang="de-DE" sz="1800" dirty="0" smtClean="0"/>
              <a:t>e3</a:t>
            </a:r>
            <a:endParaRPr lang="en-US" sz="1800" dirty="0"/>
          </a:p>
        </p:txBody>
      </p:sp>
      <p:sp>
        <p:nvSpPr>
          <p:cNvPr id="69" name="TextBox 68"/>
          <p:cNvSpPr txBox="1"/>
          <p:nvPr/>
        </p:nvSpPr>
        <p:spPr>
          <a:xfrm>
            <a:off x="5227914" y="2595681"/>
            <a:ext cx="441146" cy="369332"/>
          </a:xfrm>
          <a:prstGeom prst="rect">
            <a:avLst/>
          </a:prstGeom>
          <a:noFill/>
        </p:spPr>
        <p:txBody>
          <a:bodyPr wrap="none" rtlCol="0">
            <a:spAutoFit/>
          </a:bodyPr>
          <a:lstStyle/>
          <a:p>
            <a:r>
              <a:rPr lang="de-DE" sz="1800" dirty="0" smtClean="0"/>
              <a:t>e4</a:t>
            </a:r>
            <a:endParaRPr lang="en-US" sz="1800" dirty="0"/>
          </a:p>
        </p:txBody>
      </p:sp>
      <p:sp>
        <p:nvSpPr>
          <p:cNvPr id="70" name="TextBox 69"/>
          <p:cNvSpPr txBox="1"/>
          <p:nvPr/>
        </p:nvSpPr>
        <p:spPr>
          <a:xfrm>
            <a:off x="5227914" y="3251874"/>
            <a:ext cx="441146" cy="369332"/>
          </a:xfrm>
          <a:prstGeom prst="rect">
            <a:avLst/>
          </a:prstGeom>
          <a:noFill/>
        </p:spPr>
        <p:txBody>
          <a:bodyPr wrap="none" rtlCol="0">
            <a:spAutoFit/>
          </a:bodyPr>
          <a:lstStyle/>
          <a:p>
            <a:r>
              <a:rPr lang="de-DE" sz="1800" dirty="0" smtClean="0"/>
              <a:t>e5</a:t>
            </a:r>
            <a:endParaRPr lang="en-US" sz="1800" dirty="0"/>
          </a:p>
        </p:txBody>
      </p:sp>
      <p:sp>
        <p:nvSpPr>
          <p:cNvPr id="71" name="TextBox 70"/>
          <p:cNvSpPr txBox="1"/>
          <p:nvPr/>
        </p:nvSpPr>
        <p:spPr>
          <a:xfrm>
            <a:off x="5227914" y="3803267"/>
            <a:ext cx="441146" cy="369332"/>
          </a:xfrm>
          <a:prstGeom prst="rect">
            <a:avLst/>
          </a:prstGeom>
          <a:noFill/>
        </p:spPr>
        <p:txBody>
          <a:bodyPr wrap="none" rtlCol="0">
            <a:spAutoFit/>
          </a:bodyPr>
          <a:lstStyle/>
          <a:p>
            <a:r>
              <a:rPr lang="de-DE" sz="1800" dirty="0" smtClean="0"/>
              <a:t>e6</a:t>
            </a:r>
            <a:endParaRPr lang="en-US" sz="1800" dirty="0"/>
          </a:p>
        </p:txBody>
      </p:sp>
      <p:grpSp>
        <p:nvGrpSpPr>
          <p:cNvPr id="4" name="Group 3"/>
          <p:cNvGrpSpPr/>
          <p:nvPr/>
        </p:nvGrpSpPr>
        <p:grpSpPr>
          <a:xfrm>
            <a:off x="2054225" y="1309688"/>
            <a:ext cx="3609975" cy="2808287"/>
            <a:chOff x="2054225" y="1309688"/>
            <a:chExt cx="3609975" cy="2808287"/>
          </a:xfrm>
        </p:grpSpPr>
        <p:grpSp>
          <p:nvGrpSpPr>
            <p:cNvPr id="51" name="Group 3"/>
            <p:cNvGrpSpPr>
              <a:grpSpLocks/>
            </p:cNvGrpSpPr>
            <p:nvPr/>
          </p:nvGrpSpPr>
          <p:grpSpPr bwMode="auto">
            <a:xfrm>
              <a:off x="2054225" y="1309688"/>
              <a:ext cx="3609975" cy="2679700"/>
              <a:chOff x="1812865" y="1324905"/>
              <a:chExt cx="4343311" cy="3413731"/>
            </a:xfrm>
          </p:grpSpPr>
          <p:grpSp>
            <p:nvGrpSpPr>
              <p:cNvPr id="52" name="Group 2"/>
              <p:cNvGrpSpPr>
                <a:grpSpLocks/>
              </p:cNvGrpSpPr>
              <p:nvPr/>
            </p:nvGrpSpPr>
            <p:grpSpPr bwMode="auto">
              <a:xfrm>
                <a:off x="1812865" y="1324905"/>
                <a:ext cx="4343311" cy="3413731"/>
                <a:chOff x="1812865" y="1324905"/>
                <a:chExt cx="4343311" cy="3413731"/>
              </a:xfrm>
            </p:grpSpPr>
            <p:cxnSp>
              <p:nvCxnSpPr>
                <p:cNvPr id="54" name="Gerade Verbindung 204"/>
                <p:cNvCxnSpPr/>
                <p:nvPr/>
              </p:nvCxnSpPr>
              <p:spPr>
                <a:xfrm>
                  <a:off x="1833875" y="1324905"/>
                  <a:ext cx="2521183" cy="35997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Gerade Verbindung 47"/>
                <p:cNvCxnSpPr/>
                <p:nvPr/>
              </p:nvCxnSpPr>
              <p:spPr>
                <a:xfrm>
                  <a:off x="1812865" y="2366416"/>
                  <a:ext cx="2521183" cy="8473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Gerade Verbindung 51"/>
                <p:cNvCxnSpPr/>
                <p:nvPr/>
              </p:nvCxnSpPr>
              <p:spPr>
                <a:xfrm>
                  <a:off x="1835785" y="3385682"/>
                  <a:ext cx="2519274" cy="135295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Gekrümmte Verbindung 174"/>
                <p:cNvCxnSpPr>
                  <a:cxnSpLocks noChangeShapeType="1"/>
                </p:cNvCxnSpPr>
                <p:nvPr/>
              </p:nvCxnSpPr>
              <p:spPr bwMode="auto">
                <a:xfrm>
                  <a:off x="6154588" y="3193799"/>
                  <a:ext cx="1588" cy="1512168"/>
                </a:xfrm>
                <a:prstGeom prst="curvedConnector3">
                  <a:avLst>
                    <a:gd name="adj1" fmla="val 137665343"/>
                  </a:avLst>
                </a:prstGeom>
                <a:noFill/>
                <a:ln w="57150" algn="ctr">
                  <a:solidFill>
                    <a:srgbClr val="C00000"/>
                  </a:solidFill>
                  <a:round/>
                  <a:headEnd/>
                  <a:tailEnd/>
                </a:ln>
                <a:extLst>
                  <a:ext uri="{909E8E84-426E-40DD-AFC4-6F175D3DCCD1}">
                    <a14:hiddenFill xmlns:a14="http://schemas.microsoft.com/office/drawing/2010/main">
                      <a:noFill/>
                    </a14:hiddenFill>
                  </a:ext>
                </a:extLst>
              </p:spPr>
            </p:cxnSp>
            <p:cxnSp>
              <p:nvCxnSpPr>
                <p:cNvPr id="58" name="Gekrümmte Verbindung 163"/>
                <p:cNvCxnSpPr>
                  <a:cxnSpLocks noChangeShapeType="1"/>
                </p:cNvCxnSpPr>
                <p:nvPr/>
              </p:nvCxnSpPr>
              <p:spPr bwMode="auto">
                <a:xfrm>
                  <a:off x="6049752" y="1690179"/>
                  <a:ext cx="72008" cy="1512168"/>
                </a:xfrm>
                <a:prstGeom prst="curvedConnector3">
                  <a:avLst>
                    <a:gd name="adj1" fmla="val 1667167"/>
                  </a:avLst>
                </a:prstGeom>
                <a:noFill/>
                <a:ln w="57150" algn="ctr">
                  <a:solidFill>
                    <a:srgbClr val="C00000"/>
                  </a:solidFill>
                  <a:round/>
                  <a:headEnd/>
                  <a:tailEnd/>
                </a:ln>
                <a:extLst>
                  <a:ext uri="{909E8E84-426E-40DD-AFC4-6F175D3DCCD1}">
                    <a14:hiddenFill xmlns:a14="http://schemas.microsoft.com/office/drawing/2010/main">
                      <a:noFill/>
                    </a14:hiddenFill>
                  </a:ext>
                </a:extLst>
              </p:spPr>
            </p:cxnSp>
          </p:grpSp>
          <p:cxnSp>
            <p:nvCxnSpPr>
              <p:cNvPr id="53" name="Gerade Verbindung 53"/>
              <p:cNvCxnSpPr/>
              <p:nvPr/>
            </p:nvCxnSpPr>
            <p:spPr>
              <a:xfrm flipV="1">
                <a:off x="1824325" y="3213782"/>
                <a:ext cx="2521183" cy="109611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0" name="Textfeld 22"/>
            <p:cNvSpPr txBox="1">
              <a:spLocks noChangeArrowheads="1"/>
            </p:cNvSpPr>
            <p:nvPr/>
          </p:nvSpPr>
          <p:spPr bwMode="auto">
            <a:xfrm>
              <a:off x="4162425" y="2622550"/>
              <a:ext cx="1501775" cy="314325"/>
            </a:xfrm>
            <a:prstGeom prst="rect">
              <a:avLst/>
            </a:prstGeom>
            <a:noFill/>
            <a:ln w="5715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sz="2000">
                <a:cs typeface="Arial" charset="0"/>
              </a:endParaRPr>
            </a:p>
          </p:txBody>
        </p:sp>
        <p:sp>
          <p:nvSpPr>
            <p:cNvPr id="59" name="Textfeld 22"/>
            <p:cNvSpPr txBox="1">
              <a:spLocks noChangeArrowheads="1"/>
            </p:cNvSpPr>
            <p:nvPr/>
          </p:nvSpPr>
          <p:spPr bwMode="auto">
            <a:xfrm>
              <a:off x="4173538" y="1449388"/>
              <a:ext cx="1438275" cy="314325"/>
            </a:xfrm>
            <a:prstGeom prst="rect">
              <a:avLst/>
            </a:prstGeom>
            <a:noFill/>
            <a:ln w="5715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sz="2000">
                <a:cs typeface="Arial" charset="0"/>
              </a:endParaRPr>
            </a:p>
          </p:txBody>
        </p:sp>
        <p:sp>
          <p:nvSpPr>
            <p:cNvPr id="61" name="Textfeld 22"/>
            <p:cNvSpPr txBox="1">
              <a:spLocks noChangeArrowheads="1"/>
            </p:cNvSpPr>
            <p:nvPr/>
          </p:nvSpPr>
          <p:spPr bwMode="auto">
            <a:xfrm>
              <a:off x="4176713" y="3803650"/>
              <a:ext cx="1476375" cy="314325"/>
            </a:xfrm>
            <a:prstGeom prst="rect">
              <a:avLst/>
            </a:prstGeom>
            <a:noFill/>
            <a:ln w="5715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sz="2000">
                <a:cs typeface="Arial" charset="0"/>
              </a:endParaRPr>
            </a:p>
          </p:txBody>
        </p:sp>
      </p:grpSp>
    </p:spTree>
    <p:extLst>
      <p:ext uri="{BB962C8B-B14F-4D97-AF65-F5344CB8AC3E}">
        <p14:creationId xmlns:p14="http://schemas.microsoft.com/office/powerpoint/2010/main" val="32466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684584" y="0"/>
            <a:ext cx="10585176" cy="560388"/>
          </a:xfrm>
        </p:spPr>
        <p:txBody>
          <a:bodyPr/>
          <a:lstStyle/>
          <a:p>
            <a:pPr defTabSz="893763" eaLnBrk="1" hangingPunct="1"/>
            <a:r>
              <a:rPr lang="en-GB" altLang="en-US" sz="3500" dirty="0" smtClean="0"/>
              <a:t>From Natural-Language Text to Knowledge</a:t>
            </a:r>
          </a:p>
        </p:txBody>
      </p:sp>
      <p:grpSp>
        <p:nvGrpSpPr>
          <p:cNvPr id="20" name="Gruppieren 157"/>
          <p:cNvGrpSpPr>
            <a:grpSpLocks/>
          </p:cNvGrpSpPr>
          <p:nvPr/>
        </p:nvGrpSpPr>
        <p:grpSpPr bwMode="auto">
          <a:xfrm>
            <a:off x="188913" y="3813175"/>
            <a:ext cx="1800225" cy="1804988"/>
            <a:chOff x="5575182" y="637228"/>
            <a:chExt cx="2508842" cy="2508842"/>
          </a:xfrm>
        </p:grpSpPr>
        <p:pic>
          <p:nvPicPr>
            <p:cNvPr id="16679" name="Picture 5" descr="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182" y="637228"/>
              <a:ext cx="2508842" cy="250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669"/>
            <p:cNvGrpSpPr>
              <a:grpSpLocks/>
            </p:cNvGrpSpPr>
            <p:nvPr/>
          </p:nvGrpSpPr>
          <p:grpSpPr bwMode="auto">
            <a:xfrm>
              <a:off x="6876256" y="1340768"/>
              <a:ext cx="360040" cy="432048"/>
              <a:chOff x="838200" y="1371600"/>
              <a:chExt cx="381000" cy="533400"/>
            </a:xfrm>
            <a:solidFill>
              <a:srgbClr val="CCFF66"/>
            </a:solidFill>
          </p:grpSpPr>
          <p:sp>
            <p:nvSpPr>
              <p:cNvPr id="65" name="Folded Corner 670"/>
              <p:cNvSpPr/>
              <p:nvPr/>
            </p:nvSpPr>
            <p:spPr>
              <a:xfrm>
                <a:off x="838164" y="1370587"/>
                <a:ext cx="381036" cy="533999"/>
              </a:xfrm>
              <a:prstGeom prst="foldedCorner">
                <a:avLst/>
              </a:prstGeom>
              <a:solidFill>
                <a:srgbClr val="FFFF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6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22" name="Group 669"/>
            <p:cNvGrpSpPr>
              <a:grpSpLocks/>
            </p:cNvGrpSpPr>
            <p:nvPr/>
          </p:nvGrpSpPr>
          <p:grpSpPr bwMode="auto">
            <a:xfrm>
              <a:off x="6516216" y="2636912"/>
              <a:ext cx="288031" cy="432048"/>
              <a:chOff x="838200" y="1371600"/>
              <a:chExt cx="381000" cy="533400"/>
            </a:xfrm>
            <a:solidFill>
              <a:srgbClr val="CCFF66"/>
            </a:solidFill>
          </p:grpSpPr>
          <p:sp>
            <p:nvSpPr>
              <p:cNvPr id="55"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5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23" name="Group 669"/>
            <p:cNvGrpSpPr>
              <a:grpSpLocks/>
            </p:cNvGrpSpPr>
            <p:nvPr/>
          </p:nvGrpSpPr>
          <p:grpSpPr bwMode="auto">
            <a:xfrm>
              <a:off x="7524329" y="2276872"/>
              <a:ext cx="360040" cy="432048"/>
              <a:chOff x="838200" y="1371600"/>
              <a:chExt cx="381000" cy="533400"/>
            </a:xfrm>
            <a:solidFill>
              <a:srgbClr val="CCFF66"/>
            </a:solidFill>
          </p:grpSpPr>
          <p:sp>
            <p:nvSpPr>
              <p:cNvPr id="45"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4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24" name="Group 669"/>
            <p:cNvGrpSpPr>
              <a:grpSpLocks/>
            </p:cNvGrpSpPr>
            <p:nvPr/>
          </p:nvGrpSpPr>
          <p:grpSpPr bwMode="auto">
            <a:xfrm>
              <a:off x="5796136" y="1124744"/>
              <a:ext cx="360040" cy="432048"/>
              <a:chOff x="838200" y="1371600"/>
              <a:chExt cx="381000" cy="533400"/>
            </a:xfrm>
            <a:solidFill>
              <a:srgbClr val="CCFF66"/>
            </a:solidFill>
          </p:grpSpPr>
          <p:sp>
            <p:nvSpPr>
              <p:cNvPr id="35" name="Folded Corner 670"/>
              <p:cNvSpPr/>
              <p:nvPr/>
            </p:nvSpPr>
            <p:spPr>
              <a:xfrm>
                <a:off x="838164" y="1370587"/>
                <a:ext cx="381036" cy="533999"/>
              </a:xfrm>
              <a:prstGeom prst="foldedCorner">
                <a:avLst/>
              </a:prstGeom>
              <a:solidFill>
                <a:srgbClr val="CC66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3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cxnSp>
          <p:nvCxnSpPr>
            <p:cNvPr id="16684" name="Gekrümmte Verbindung 163"/>
            <p:cNvCxnSpPr>
              <a:cxnSpLocks noChangeShapeType="1"/>
            </p:cNvCxnSpPr>
            <p:nvPr/>
          </p:nvCxnSpPr>
          <p:spPr bwMode="auto">
            <a:xfrm rot="16200000" flipH="1">
              <a:off x="6480438" y="1052156"/>
              <a:ext cx="719595" cy="1728193"/>
            </a:xfrm>
            <a:prstGeom prst="curvedConnector3">
              <a:avLst>
                <a:gd name="adj1" fmla="val 72944"/>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685" name="Gekrümmte Verbindung 164"/>
            <p:cNvCxnSpPr>
              <a:cxnSpLocks noChangeShapeType="1"/>
            </p:cNvCxnSpPr>
            <p:nvPr/>
          </p:nvCxnSpPr>
          <p:spPr bwMode="auto">
            <a:xfrm>
              <a:off x="6156176" y="1340190"/>
              <a:ext cx="720046" cy="216024"/>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686" name="Gekrümmte Verbindung 165"/>
            <p:cNvCxnSpPr>
              <a:cxnSpLocks noChangeShapeType="1"/>
            </p:cNvCxnSpPr>
            <p:nvPr/>
          </p:nvCxnSpPr>
          <p:spPr bwMode="auto">
            <a:xfrm flipV="1">
              <a:off x="6804247" y="2492318"/>
              <a:ext cx="720048" cy="360040"/>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687" name="Gekrümmte Verbindung 166"/>
            <p:cNvCxnSpPr>
              <a:cxnSpLocks noChangeShapeType="1"/>
            </p:cNvCxnSpPr>
            <p:nvPr/>
          </p:nvCxnSpPr>
          <p:spPr bwMode="auto">
            <a:xfrm rot="16200000" flipV="1">
              <a:off x="7128511" y="1700229"/>
              <a:ext cx="503571" cy="648073"/>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grpSp>
          <p:nvGrpSpPr>
            <p:cNvPr id="75" name="Group 669"/>
            <p:cNvGrpSpPr>
              <a:grpSpLocks/>
            </p:cNvGrpSpPr>
            <p:nvPr/>
          </p:nvGrpSpPr>
          <p:grpSpPr bwMode="auto">
            <a:xfrm>
              <a:off x="6228184" y="2060848"/>
              <a:ext cx="288031" cy="432048"/>
              <a:chOff x="838200" y="1371600"/>
              <a:chExt cx="381000" cy="533400"/>
            </a:xfrm>
            <a:solidFill>
              <a:srgbClr val="CCFF66"/>
            </a:solidFill>
          </p:grpSpPr>
          <p:sp>
            <p:nvSpPr>
              <p:cNvPr id="25"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26"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pic>
          <p:nvPicPr>
            <p:cNvPr id="1668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580112" y="1700808"/>
              <a:ext cx="326744" cy="46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980728"/>
              <a:ext cx="311889" cy="41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352" y="1628800"/>
              <a:ext cx="302010" cy="44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692" name="Gekrümmte Verbindung 171"/>
            <p:cNvCxnSpPr>
              <a:cxnSpLocks noChangeShapeType="1"/>
            </p:cNvCxnSpPr>
            <p:nvPr/>
          </p:nvCxnSpPr>
          <p:spPr bwMode="auto">
            <a:xfrm rot="10800000" flipV="1">
              <a:off x="7236296" y="1189986"/>
              <a:ext cx="288032" cy="366227"/>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693" name="Form 172"/>
            <p:cNvCxnSpPr>
              <a:cxnSpLocks noChangeShapeType="1"/>
            </p:cNvCxnSpPr>
            <p:nvPr/>
          </p:nvCxnSpPr>
          <p:spPr bwMode="auto">
            <a:xfrm rot="16200000" flipH="1">
              <a:off x="5931266" y="1979403"/>
              <a:ext cx="109108" cy="484673"/>
            </a:xfrm>
            <a:prstGeom prst="curvedConnector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694" name="Gekrümmte Verbindung 173"/>
            <p:cNvCxnSpPr>
              <a:cxnSpLocks noChangeShapeType="1"/>
            </p:cNvCxnSpPr>
            <p:nvPr/>
          </p:nvCxnSpPr>
          <p:spPr bwMode="auto">
            <a:xfrm rot="5400000">
              <a:off x="7695788" y="2080481"/>
              <a:ext cx="204115" cy="187025"/>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695" name="Form 174"/>
            <p:cNvCxnSpPr>
              <a:cxnSpLocks noChangeShapeType="1"/>
            </p:cNvCxnSpPr>
            <p:nvPr/>
          </p:nvCxnSpPr>
          <p:spPr bwMode="auto">
            <a:xfrm rot="16200000" flipH="1">
              <a:off x="5787250" y="2123419"/>
              <a:ext cx="685172" cy="772705"/>
            </a:xfrm>
            <a:prstGeom prst="curvedConnector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696" name="Gekrümmte Verbindung 175"/>
            <p:cNvCxnSpPr>
              <a:cxnSpLocks noChangeShapeType="1"/>
            </p:cNvCxnSpPr>
            <p:nvPr/>
          </p:nvCxnSpPr>
          <p:spPr bwMode="auto">
            <a:xfrm flipV="1">
              <a:off x="5906856" y="1189987"/>
              <a:ext cx="1617472" cy="744010"/>
            </a:xfrm>
            <a:prstGeom prst="curvedConnector3">
              <a:avLst>
                <a:gd name="adj1" fmla="val 3822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grpSp>
      <p:sp>
        <p:nvSpPr>
          <p:cNvPr id="140" name="Ellipse 31"/>
          <p:cNvSpPr/>
          <p:nvPr/>
        </p:nvSpPr>
        <p:spPr bwMode="auto">
          <a:xfrm>
            <a:off x="1982788" y="2719388"/>
            <a:ext cx="2438400" cy="981075"/>
          </a:xfrm>
          <a:prstGeom prst="ellipse">
            <a:avLst/>
          </a:prstGeom>
          <a:solidFill>
            <a:srgbClr val="00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1800" kern="0">
              <a:solidFill>
                <a:sysClr val="window" lastClr="FFFFFF"/>
              </a:solidFill>
              <a:latin typeface="Calibri"/>
            </a:endParaRPr>
          </a:p>
        </p:txBody>
      </p:sp>
      <p:sp>
        <p:nvSpPr>
          <p:cNvPr id="141" name="Textfeld 34"/>
          <p:cNvSpPr txBox="1"/>
          <p:nvPr/>
        </p:nvSpPr>
        <p:spPr bwMode="auto">
          <a:xfrm>
            <a:off x="2212648" y="2797840"/>
            <a:ext cx="1959190" cy="913070"/>
          </a:xfrm>
          <a:prstGeom prst="rect">
            <a:avLst/>
          </a:prstGeom>
          <a:noFill/>
        </p:spPr>
        <p:txBody>
          <a:bodyPr wrap="none">
            <a:spAutoFit/>
          </a:bodyPr>
          <a:lstStyle/>
          <a:p>
            <a:pPr algn="ctr" fontAlgn="auto">
              <a:lnSpc>
                <a:spcPts val="3200"/>
              </a:lnSpc>
              <a:spcBef>
                <a:spcPts val="0"/>
              </a:spcBef>
              <a:spcAft>
                <a:spcPts val="0"/>
              </a:spcAft>
              <a:defRPr/>
            </a:pPr>
            <a:r>
              <a:rPr lang="de-DE" sz="3200" kern="0" dirty="0" smtClean="0">
                <a:solidFill>
                  <a:sysClr val="windowText" lastClr="000000"/>
                </a:solidFill>
                <a:latin typeface="Arial" pitchFamily="34" charset="0"/>
                <a:cs typeface="Arial" pitchFamily="34" charset="0"/>
              </a:rPr>
              <a:t>Web</a:t>
            </a:r>
          </a:p>
          <a:p>
            <a:pPr algn="ctr" fontAlgn="auto">
              <a:lnSpc>
                <a:spcPts val="3200"/>
              </a:lnSpc>
              <a:spcBef>
                <a:spcPts val="0"/>
              </a:spcBef>
              <a:spcAft>
                <a:spcPts val="0"/>
              </a:spcAft>
              <a:defRPr/>
            </a:pPr>
            <a:r>
              <a:rPr lang="de-DE" sz="3200" kern="0" dirty="0" smtClean="0">
                <a:solidFill>
                  <a:sysClr val="windowText" lastClr="000000"/>
                </a:solidFill>
                <a:latin typeface="Arial" pitchFamily="34" charset="0"/>
                <a:cs typeface="Arial" pitchFamily="34" charset="0"/>
              </a:rPr>
              <a:t>Contents</a:t>
            </a:r>
          </a:p>
        </p:txBody>
      </p:sp>
      <p:sp>
        <p:nvSpPr>
          <p:cNvPr id="142" name="Ellipse 35"/>
          <p:cNvSpPr/>
          <p:nvPr/>
        </p:nvSpPr>
        <p:spPr bwMode="auto">
          <a:xfrm>
            <a:off x="5233988" y="2719388"/>
            <a:ext cx="2438400" cy="895350"/>
          </a:xfrm>
          <a:prstGeom prst="ellipse">
            <a:avLst/>
          </a:prstGeom>
          <a:solidFill>
            <a:srgbClr val="00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1800" kern="0">
              <a:solidFill>
                <a:sysClr val="window" lastClr="FFFFFF"/>
              </a:solidFill>
              <a:latin typeface="Calibri"/>
            </a:endParaRPr>
          </a:p>
        </p:txBody>
      </p:sp>
      <p:sp>
        <p:nvSpPr>
          <p:cNvPr id="143" name="Textfeld 36"/>
          <p:cNvSpPr txBox="1"/>
          <p:nvPr/>
        </p:nvSpPr>
        <p:spPr bwMode="auto">
          <a:xfrm>
            <a:off x="5328473" y="2829144"/>
            <a:ext cx="2369559" cy="584775"/>
          </a:xfrm>
          <a:prstGeom prst="rect">
            <a:avLst/>
          </a:prstGeom>
          <a:noFill/>
        </p:spPr>
        <p:txBody>
          <a:bodyPr wrap="none">
            <a:spAutoFit/>
          </a:bodyPr>
          <a:lstStyle/>
          <a:p>
            <a:pPr fontAlgn="auto">
              <a:spcBef>
                <a:spcPts val="0"/>
              </a:spcBef>
              <a:spcAft>
                <a:spcPts val="0"/>
              </a:spcAft>
              <a:defRPr/>
            </a:pPr>
            <a:r>
              <a:rPr lang="de-DE" sz="3200" kern="0" dirty="0" err="1" smtClean="0">
                <a:solidFill>
                  <a:sysClr val="windowText" lastClr="000000"/>
                </a:solidFill>
                <a:latin typeface="Arial" pitchFamily="34" charset="0"/>
                <a:cs typeface="Arial" pitchFamily="34" charset="0"/>
              </a:rPr>
              <a:t>Knowledge</a:t>
            </a:r>
            <a:endParaRPr lang="de-DE" sz="3200" kern="0" dirty="0">
              <a:solidFill>
                <a:sysClr val="windowText" lastClr="000000"/>
              </a:solidFill>
              <a:latin typeface="Arial" pitchFamily="34" charset="0"/>
              <a:cs typeface="Arial" pitchFamily="34" charset="0"/>
            </a:endParaRPr>
          </a:p>
        </p:txBody>
      </p:sp>
      <p:grpSp>
        <p:nvGrpSpPr>
          <p:cNvPr id="76" name="Group 1"/>
          <p:cNvGrpSpPr>
            <a:grpSpLocks/>
          </p:cNvGrpSpPr>
          <p:nvPr/>
        </p:nvGrpSpPr>
        <p:grpSpPr bwMode="auto">
          <a:xfrm>
            <a:off x="3303014" y="1838463"/>
            <a:ext cx="3454400" cy="966650"/>
            <a:chOff x="3084513" y="1852613"/>
            <a:chExt cx="3454401" cy="966649"/>
          </a:xfrm>
          <a:solidFill>
            <a:srgbClr val="66FF33"/>
          </a:solidFill>
        </p:grpSpPr>
        <p:sp>
          <p:nvSpPr>
            <p:cNvPr id="145" name="Nach unten gekrümmter Pfeil 38"/>
            <p:cNvSpPr/>
            <p:nvPr/>
          </p:nvSpPr>
          <p:spPr bwMode="auto">
            <a:xfrm>
              <a:off x="3084513" y="1852613"/>
              <a:ext cx="3454401" cy="881061"/>
            </a:xfrm>
            <a:prstGeom prst="curvedDownArrow">
              <a:avLst/>
            </a:prstGeom>
            <a:grp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2400" kern="0">
                <a:solidFill>
                  <a:srgbClr val="0000FF"/>
                </a:solidFill>
                <a:latin typeface="Calibri"/>
              </a:endParaRPr>
            </a:p>
          </p:txBody>
        </p:sp>
        <p:sp>
          <p:nvSpPr>
            <p:cNvPr id="147" name="Textfeld 57"/>
            <p:cNvSpPr txBox="1"/>
            <p:nvPr/>
          </p:nvSpPr>
          <p:spPr bwMode="auto">
            <a:xfrm>
              <a:off x="3891617" y="1988266"/>
              <a:ext cx="1806906" cy="830996"/>
            </a:xfrm>
            <a:prstGeom prst="rect">
              <a:avLst/>
            </a:prstGeom>
            <a:noFill/>
          </p:spPr>
          <p:txBody>
            <a:bodyPr wrap="none">
              <a:spAutoFit/>
            </a:bodyPr>
            <a:lstStyle/>
            <a:p>
              <a:pPr fontAlgn="auto">
                <a:spcBef>
                  <a:spcPts val="0"/>
                </a:spcBef>
                <a:spcAft>
                  <a:spcPts val="0"/>
                </a:spcAft>
                <a:defRPr/>
              </a:pPr>
              <a:r>
                <a:rPr lang="de-DE" sz="2400" kern="0" dirty="0" err="1">
                  <a:solidFill>
                    <a:srgbClr val="0000FF"/>
                  </a:solidFill>
                </a:rPr>
                <a:t>knowledge</a:t>
              </a:r>
              <a:endParaRPr lang="de-DE" sz="2400" kern="0" dirty="0">
                <a:solidFill>
                  <a:srgbClr val="0000FF"/>
                </a:solidFill>
              </a:endParaRPr>
            </a:p>
            <a:p>
              <a:pPr fontAlgn="auto">
                <a:spcBef>
                  <a:spcPts val="0"/>
                </a:spcBef>
                <a:spcAft>
                  <a:spcPts val="0"/>
                </a:spcAft>
                <a:defRPr/>
              </a:pPr>
              <a:r>
                <a:rPr lang="de-DE" sz="2400" kern="0" dirty="0" err="1">
                  <a:solidFill>
                    <a:srgbClr val="0000FF"/>
                  </a:solidFill>
                </a:rPr>
                <a:t>acquisition</a:t>
              </a:r>
              <a:endParaRPr lang="de-DE" sz="2400" kern="0" dirty="0">
                <a:solidFill>
                  <a:srgbClr val="0000FF"/>
                </a:solidFill>
              </a:endParaRPr>
            </a:p>
          </p:txBody>
        </p:sp>
      </p:grpSp>
      <p:grpSp>
        <p:nvGrpSpPr>
          <p:cNvPr id="77" name="Group 7"/>
          <p:cNvGrpSpPr>
            <a:grpSpLocks/>
          </p:cNvGrpSpPr>
          <p:nvPr/>
        </p:nvGrpSpPr>
        <p:grpSpPr bwMode="auto">
          <a:xfrm>
            <a:off x="3162760" y="3619010"/>
            <a:ext cx="3454400" cy="951635"/>
            <a:chOff x="2982913" y="3596554"/>
            <a:chExt cx="3454401" cy="951634"/>
          </a:xfrm>
          <a:solidFill>
            <a:srgbClr val="66FF33"/>
          </a:solidFill>
        </p:grpSpPr>
        <p:sp>
          <p:nvSpPr>
            <p:cNvPr id="149" name="Nach unten gekrümmter Pfeil 45"/>
            <p:cNvSpPr/>
            <p:nvPr/>
          </p:nvSpPr>
          <p:spPr bwMode="auto">
            <a:xfrm rot="10800000">
              <a:off x="2982913" y="3667126"/>
              <a:ext cx="3454401" cy="881062"/>
            </a:xfrm>
            <a:prstGeom prst="curvedDownArrow">
              <a:avLst/>
            </a:prstGeom>
            <a:grp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2400" kern="0">
                <a:solidFill>
                  <a:srgbClr val="0000FF"/>
                </a:solidFill>
                <a:latin typeface="Calibri"/>
              </a:endParaRPr>
            </a:p>
          </p:txBody>
        </p:sp>
        <p:sp>
          <p:nvSpPr>
            <p:cNvPr id="151" name="Textfeld 59"/>
            <p:cNvSpPr txBox="1"/>
            <p:nvPr/>
          </p:nvSpPr>
          <p:spPr bwMode="auto">
            <a:xfrm>
              <a:off x="3766576" y="3596554"/>
              <a:ext cx="2167582" cy="830996"/>
            </a:xfrm>
            <a:prstGeom prst="rect">
              <a:avLst/>
            </a:prstGeom>
            <a:noFill/>
          </p:spPr>
          <p:txBody>
            <a:bodyPr wrap="none">
              <a:spAutoFit/>
            </a:bodyPr>
            <a:lstStyle/>
            <a:p>
              <a:pPr fontAlgn="auto">
                <a:spcBef>
                  <a:spcPts val="0"/>
                </a:spcBef>
                <a:spcAft>
                  <a:spcPts val="0"/>
                </a:spcAft>
                <a:defRPr/>
              </a:pPr>
              <a:r>
                <a:rPr lang="de-DE" sz="2400" kern="0" dirty="0">
                  <a:solidFill>
                    <a:srgbClr val="0000FF"/>
                  </a:solidFill>
                </a:rPr>
                <a:t>intelligent</a:t>
              </a:r>
            </a:p>
            <a:p>
              <a:pPr fontAlgn="auto">
                <a:spcBef>
                  <a:spcPts val="0"/>
                </a:spcBef>
                <a:spcAft>
                  <a:spcPts val="0"/>
                </a:spcAft>
                <a:defRPr/>
              </a:pPr>
              <a:r>
                <a:rPr lang="de-DE" sz="2400" kern="0" dirty="0" err="1">
                  <a:solidFill>
                    <a:srgbClr val="0000FF"/>
                  </a:solidFill>
                </a:rPr>
                <a:t>interpretation</a:t>
              </a:r>
              <a:endParaRPr lang="de-DE" sz="2400" kern="0" dirty="0">
                <a:solidFill>
                  <a:srgbClr val="0000FF"/>
                </a:solidFill>
              </a:endParaRPr>
            </a:p>
          </p:txBody>
        </p:sp>
      </p:grpSp>
      <p:sp>
        <p:nvSpPr>
          <p:cNvPr id="152" name="Nach unten gekrümmter Pfeil 38"/>
          <p:cNvSpPr/>
          <p:nvPr/>
        </p:nvSpPr>
        <p:spPr bwMode="auto">
          <a:xfrm>
            <a:off x="2919413" y="1327150"/>
            <a:ext cx="4248150" cy="1384300"/>
          </a:xfrm>
          <a:prstGeom prst="curvedDownArrow">
            <a:avLst>
              <a:gd name="adj1" fmla="val 35835"/>
              <a:gd name="adj2" fmla="val 84394"/>
              <a:gd name="adj3" fmla="val 25000"/>
            </a:avLst>
          </a:prstGeom>
          <a:solidFill>
            <a:srgbClr val="66FF33"/>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1800" kern="0">
              <a:solidFill>
                <a:sysClr val="windowText" lastClr="000000"/>
              </a:solidFill>
              <a:latin typeface="Calibri"/>
            </a:endParaRPr>
          </a:p>
        </p:txBody>
      </p:sp>
      <p:grpSp>
        <p:nvGrpSpPr>
          <p:cNvPr id="78" name="Gruppieren 743"/>
          <p:cNvGrpSpPr>
            <a:grpSpLocks/>
          </p:cNvGrpSpPr>
          <p:nvPr/>
        </p:nvGrpSpPr>
        <p:grpSpPr bwMode="auto">
          <a:xfrm>
            <a:off x="0" y="2789238"/>
            <a:ext cx="1900238" cy="1003300"/>
            <a:chOff x="1331640" y="2276872"/>
            <a:chExt cx="2070623" cy="1103527"/>
          </a:xfrm>
        </p:grpSpPr>
        <p:grpSp>
          <p:nvGrpSpPr>
            <p:cNvPr id="16404" name="Group 19"/>
            <p:cNvGrpSpPr>
              <a:grpSpLocks/>
            </p:cNvGrpSpPr>
            <p:nvPr/>
          </p:nvGrpSpPr>
          <p:grpSpPr bwMode="auto">
            <a:xfrm>
              <a:off x="1331640" y="2299279"/>
              <a:ext cx="287743" cy="408921"/>
              <a:chOff x="838200" y="1371600"/>
              <a:chExt cx="381000" cy="533400"/>
            </a:xfrm>
          </p:grpSpPr>
          <p:sp>
            <p:nvSpPr>
              <p:cNvPr id="501" name="Folded Corner 6"/>
              <p:cNvSpPr/>
              <p:nvPr/>
            </p:nvSpPr>
            <p:spPr>
              <a:xfrm>
                <a:off x="838200" y="1374259"/>
                <a:ext cx="382511" cy="530683"/>
              </a:xfrm>
              <a:prstGeom prst="foldedCorner">
                <a:avLst/>
              </a:prstGeom>
              <a:solidFill>
                <a:srgbClr val="FFFF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dirty="0">
                  <a:solidFill>
                    <a:srgbClr val="FFFF00"/>
                  </a:solidFill>
                  <a:latin typeface="Arial"/>
                </a:endParaRPr>
              </a:p>
            </p:txBody>
          </p:sp>
          <p:cxnSp>
            <p:nvCxnSpPr>
              <p:cNvPr id="502" name="Straight Connector 8"/>
              <p:cNvCxnSpPr/>
              <p:nvPr/>
            </p:nvCxnSpPr>
            <p:spPr>
              <a:xfrm>
                <a:off x="913787" y="1449419"/>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3" name="Straight Connector 11"/>
              <p:cNvCxnSpPr/>
              <p:nvPr/>
            </p:nvCxnSpPr>
            <p:spPr>
              <a:xfrm>
                <a:off x="913787" y="1492694"/>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4" name="Straight Connector 12"/>
              <p:cNvCxnSpPr/>
              <p:nvPr/>
            </p:nvCxnSpPr>
            <p:spPr>
              <a:xfrm>
                <a:off x="913787" y="1538247"/>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5" name="Straight Connector 13"/>
              <p:cNvCxnSpPr/>
              <p:nvPr/>
            </p:nvCxnSpPr>
            <p:spPr>
              <a:xfrm>
                <a:off x="913787" y="1588354"/>
                <a:ext cx="2313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6" name="Straight Connector 14"/>
              <p:cNvCxnSpPr/>
              <p:nvPr/>
            </p:nvCxnSpPr>
            <p:spPr>
              <a:xfrm>
                <a:off x="913787" y="1633906"/>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7" name="Straight Connector 15"/>
              <p:cNvCxnSpPr/>
              <p:nvPr/>
            </p:nvCxnSpPr>
            <p:spPr>
              <a:xfrm>
                <a:off x="922948" y="1677180"/>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8" name="Straight Connector 16"/>
              <p:cNvCxnSpPr/>
              <p:nvPr/>
            </p:nvCxnSpPr>
            <p:spPr>
              <a:xfrm>
                <a:off x="913787" y="1720455"/>
                <a:ext cx="2313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9" name="Straight Connector 17"/>
              <p:cNvCxnSpPr/>
              <p:nvPr/>
            </p:nvCxnSpPr>
            <p:spPr>
              <a:xfrm>
                <a:off x="913787" y="1772840"/>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10" name="Straight Connector 18"/>
              <p:cNvCxnSpPr/>
              <p:nvPr/>
            </p:nvCxnSpPr>
            <p:spPr>
              <a:xfrm>
                <a:off x="913787" y="1816115"/>
                <a:ext cx="2313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05" name="Group 20"/>
            <p:cNvGrpSpPr>
              <a:grpSpLocks/>
            </p:cNvGrpSpPr>
            <p:nvPr/>
          </p:nvGrpSpPr>
          <p:grpSpPr bwMode="auto">
            <a:xfrm>
              <a:off x="1467049" y="2433718"/>
              <a:ext cx="287743" cy="408921"/>
              <a:chOff x="838200" y="1371600"/>
              <a:chExt cx="381000" cy="533400"/>
            </a:xfrm>
          </p:grpSpPr>
          <p:sp>
            <p:nvSpPr>
              <p:cNvPr id="491" name="Folded Corner 21"/>
              <p:cNvSpPr/>
              <p:nvPr/>
            </p:nvSpPr>
            <p:spPr>
              <a:xfrm>
                <a:off x="837562" y="1371993"/>
                <a:ext cx="355025"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92" name="Straight Connector 22"/>
              <p:cNvCxnSpPr/>
              <p:nvPr/>
            </p:nvCxnSpPr>
            <p:spPr>
              <a:xfrm>
                <a:off x="915439" y="1449432"/>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3" name="Straight Connector 23"/>
              <p:cNvCxnSpPr/>
              <p:nvPr/>
            </p:nvCxnSpPr>
            <p:spPr>
              <a:xfrm>
                <a:off x="915439" y="1492706"/>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4" name="Straight Connector 24"/>
              <p:cNvCxnSpPr/>
              <p:nvPr/>
            </p:nvCxnSpPr>
            <p:spPr>
              <a:xfrm>
                <a:off x="915439" y="1538258"/>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5" name="Straight Connector 25"/>
              <p:cNvCxnSpPr/>
              <p:nvPr/>
            </p:nvCxnSpPr>
            <p:spPr>
              <a:xfrm>
                <a:off x="915439" y="1588365"/>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6" name="Straight Connector 26"/>
              <p:cNvCxnSpPr/>
              <p:nvPr/>
            </p:nvCxnSpPr>
            <p:spPr>
              <a:xfrm>
                <a:off x="915439" y="1633918"/>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7" name="Straight Connector 27"/>
              <p:cNvCxnSpPr/>
              <p:nvPr/>
            </p:nvCxnSpPr>
            <p:spPr>
              <a:xfrm>
                <a:off x="922311" y="1677193"/>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8" name="Straight Connector 28"/>
              <p:cNvCxnSpPr/>
              <p:nvPr/>
            </p:nvCxnSpPr>
            <p:spPr>
              <a:xfrm>
                <a:off x="915439" y="1722745"/>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9" name="Straight Connector 29"/>
              <p:cNvCxnSpPr/>
              <p:nvPr/>
            </p:nvCxnSpPr>
            <p:spPr>
              <a:xfrm>
                <a:off x="915439" y="1772853"/>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00" name="Straight Connector 30"/>
              <p:cNvCxnSpPr/>
              <p:nvPr/>
            </p:nvCxnSpPr>
            <p:spPr>
              <a:xfrm>
                <a:off x="915439" y="1816127"/>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06" name="Group 31"/>
            <p:cNvGrpSpPr>
              <a:grpSpLocks/>
            </p:cNvGrpSpPr>
            <p:nvPr/>
          </p:nvGrpSpPr>
          <p:grpSpPr bwMode="auto">
            <a:xfrm>
              <a:off x="1602457" y="2568158"/>
              <a:ext cx="287743" cy="408921"/>
              <a:chOff x="838200" y="1371600"/>
              <a:chExt cx="381000" cy="533400"/>
            </a:xfrm>
          </p:grpSpPr>
          <p:sp>
            <p:nvSpPr>
              <p:cNvPr id="481" name="Folded Corner 32"/>
              <p:cNvSpPr/>
              <p:nvPr/>
            </p:nvSpPr>
            <p:spPr>
              <a:xfrm>
                <a:off x="793409" y="1372005"/>
                <a:ext cx="380219"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82" name="Straight Connector 33"/>
              <p:cNvCxnSpPr/>
              <p:nvPr/>
            </p:nvCxnSpPr>
            <p:spPr>
              <a:xfrm>
                <a:off x="868994" y="1447166"/>
                <a:ext cx="22675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3" name="Straight Connector 34"/>
              <p:cNvCxnSpPr/>
              <p:nvPr/>
            </p:nvCxnSpPr>
            <p:spPr>
              <a:xfrm>
                <a:off x="868994" y="1488163"/>
                <a:ext cx="22675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4" name="Straight Connector 35"/>
              <p:cNvCxnSpPr/>
              <p:nvPr/>
            </p:nvCxnSpPr>
            <p:spPr>
              <a:xfrm>
                <a:off x="868994" y="1535993"/>
                <a:ext cx="22675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5" name="Straight Connector 36"/>
              <p:cNvCxnSpPr/>
              <p:nvPr/>
            </p:nvCxnSpPr>
            <p:spPr>
              <a:xfrm>
                <a:off x="868994" y="1586100"/>
                <a:ext cx="22675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6" name="Straight Connector 37"/>
              <p:cNvCxnSpPr/>
              <p:nvPr/>
            </p:nvCxnSpPr>
            <p:spPr>
              <a:xfrm>
                <a:off x="868994" y="1631652"/>
                <a:ext cx="22675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7" name="Straight Connector 38"/>
              <p:cNvCxnSpPr/>
              <p:nvPr/>
            </p:nvCxnSpPr>
            <p:spPr>
              <a:xfrm>
                <a:off x="875866" y="1674928"/>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8" name="Straight Connector 39"/>
              <p:cNvCxnSpPr/>
              <p:nvPr/>
            </p:nvCxnSpPr>
            <p:spPr>
              <a:xfrm>
                <a:off x="868994" y="1718201"/>
                <a:ext cx="22675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9" name="Straight Connector 40"/>
              <p:cNvCxnSpPr/>
              <p:nvPr/>
            </p:nvCxnSpPr>
            <p:spPr>
              <a:xfrm>
                <a:off x="868994" y="1770587"/>
                <a:ext cx="22675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90" name="Straight Connector 41"/>
              <p:cNvCxnSpPr/>
              <p:nvPr/>
            </p:nvCxnSpPr>
            <p:spPr>
              <a:xfrm>
                <a:off x="868994" y="1816139"/>
                <a:ext cx="22675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07" name="Group 42"/>
            <p:cNvGrpSpPr>
              <a:grpSpLocks/>
            </p:cNvGrpSpPr>
            <p:nvPr/>
          </p:nvGrpSpPr>
          <p:grpSpPr bwMode="auto">
            <a:xfrm>
              <a:off x="1737866" y="2702598"/>
              <a:ext cx="287743" cy="408921"/>
              <a:chOff x="838200" y="1371600"/>
              <a:chExt cx="381000" cy="533400"/>
            </a:xfrm>
          </p:grpSpPr>
          <p:sp>
            <p:nvSpPr>
              <p:cNvPr id="471" name="Folded Corner 43"/>
              <p:cNvSpPr/>
              <p:nvPr/>
            </p:nvSpPr>
            <p:spPr>
              <a:xfrm>
                <a:off x="838581" y="1369738"/>
                <a:ext cx="380219" cy="537516"/>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72" name="Straight Connector 44"/>
              <p:cNvCxnSpPr/>
              <p:nvPr/>
            </p:nvCxnSpPr>
            <p:spPr>
              <a:xfrm>
                <a:off x="914166" y="1449455"/>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3" name="Straight Connector 45"/>
              <p:cNvCxnSpPr/>
              <p:nvPr/>
            </p:nvCxnSpPr>
            <p:spPr>
              <a:xfrm>
                <a:off x="914166" y="1492729"/>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4" name="Straight Connector 46"/>
              <p:cNvCxnSpPr/>
              <p:nvPr/>
            </p:nvCxnSpPr>
            <p:spPr>
              <a:xfrm>
                <a:off x="914166" y="1538281"/>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5" name="Straight Connector 47"/>
              <p:cNvCxnSpPr/>
              <p:nvPr/>
            </p:nvCxnSpPr>
            <p:spPr>
              <a:xfrm>
                <a:off x="914166" y="1588388"/>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6" name="Straight Connector 48"/>
              <p:cNvCxnSpPr/>
              <p:nvPr/>
            </p:nvCxnSpPr>
            <p:spPr>
              <a:xfrm>
                <a:off x="914166" y="1633941"/>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7" name="Straight Connector 49"/>
              <p:cNvCxnSpPr/>
              <p:nvPr/>
            </p:nvCxnSpPr>
            <p:spPr>
              <a:xfrm>
                <a:off x="923328" y="1677216"/>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8" name="Straight Connector 50"/>
              <p:cNvCxnSpPr/>
              <p:nvPr/>
            </p:nvCxnSpPr>
            <p:spPr>
              <a:xfrm>
                <a:off x="914166" y="1720490"/>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9" name="Straight Connector 51"/>
              <p:cNvCxnSpPr/>
              <p:nvPr/>
            </p:nvCxnSpPr>
            <p:spPr>
              <a:xfrm>
                <a:off x="914166" y="1775152"/>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80" name="Straight Connector 52"/>
              <p:cNvCxnSpPr/>
              <p:nvPr/>
            </p:nvCxnSpPr>
            <p:spPr>
              <a:xfrm>
                <a:off x="914166" y="1816149"/>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08" name="Group 53"/>
            <p:cNvGrpSpPr>
              <a:grpSpLocks/>
            </p:cNvGrpSpPr>
            <p:nvPr/>
          </p:nvGrpSpPr>
          <p:grpSpPr bwMode="auto">
            <a:xfrm>
              <a:off x="1873274" y="2837038"/>
              <a:ext cx="287743" cy="408921"/>
              <a:chOff x="838200" y="1371600"/>
              <a:chExt cx="381000" cy="533400"/>
            </a:xfrm>
          </p:grpSpPr>
          <p:sp>
            <p:nvSpPr>
              <p:cNvPr id="461" name="Folded Corner 54"/>
              <p:cNvSpPr/>
              <p:nvPr/>
            </p:nvSpPr>
            <p:spPr>
              <a:xfrm>
                <a:off x="837945" y="1372028"/>
                <a:ext cx="380219"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62" name="Straight Connector 55"/>
              <p:cNvCxnSpPr/>
              <p:nvPr/>
            </p:nvCxnSpPr>
            <p:spPr>
              <a:xfrm>
                <a:off x="915821" y="1449466"/>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63" name="Straight Connector 56"/>
              <p:cNvCxnSpPr/>
              <p:nvPr/>
            </p:nvCxnSpPr>
            <p:spPr>
              <a:xfrm>
                <a:off x="915821" y="1492742"/>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64" name="Straight Connector 57"/>
              <p:cNvCxnSpPr/>
              <p:nvPr/>
            </p:nvCxnSpPr>
            <p:spPr>
              <a:xfrm>
                <a:off x="915821" y="1536016"/>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65" name="Straight Connector 58"/>
              <p:cNvCxnSpPr/>
              <p:nvPr/>
            </p:nvCxnSpPr>
            <p:spPr>
              <a:xfrm>
                <a:off x="915821" y="1590678"/>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66" name="Straight Connector 59"/>
              <p:cNvCxnSpPr/>
              <p:nvPr/>
            </p:nvCxnSpPr>
            <p:spPr>
              <a:xfrm>
                <a:off x="915821" y="1633954"/>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67" name="Straight Connector 60"/>
              <p:cNvCxnSpPr/>
              <p:nvPr/>
            </p:nvCxnSpPr>
            <p:spPr>
              <a:xfrm>
                <a:off x="920402" y="1677227"/>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68" name="Straight Connector 61"/>
              <p:cNvCxnSpPr/>
              <p:nvPr/>
            </p:nvCxnSpPr>
            <p:spPr>
              <a:xfrm>
                <a:off x="915821" y="1720503"/>
                <a:ext cx="2267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69" name="Straight Connector 62"/>
              <p:cNvCxnSpPr/>
              <p:nvPr/>
            </p:nvCxnSpPr>
            <p:spPr>
              <a:xfrm>
                <a:off x="915821" y="1770610"/>
                <a:ext cx="2267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70" name="Straight Connector 63"/>
              <p:cNvCxnSpPr/>
              <p:nvPr/>
            </p:nvCxnSpPr>
            <p:spPr>
              <a:xfrm>
                <a:off x="915821" y="1816162"/>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09" name="Group 64"/>
            <p:cNvGrpSpPr>
              <a:grpSpLocks/>
            </p:cNvGrpSpPr>
            <p:nvPr/>
          </p:nvGrpSpPr>
          <p:grpSpPr bwMode="auto">
            <a:xfrm>
              <a:off x="2008683" y="2971478"/>
              <a:ext cx="287743" cy="408921"/>
              <a:chOff x="838200" y="1371600"/>
              <a:chExt cx="381000" cy="533400"/>
            </a:xfrm>
          </p:grpSpPr>
          <p:sp>
            <p:nvSpPr>
              <p:cNvPr id="451" name="Folded Corner 65"/>
              <p:cNvSpPr/>
              <p:nvPr/>
            </p:nvSpPr>
            <p:spPr>
              <a:xfrm>
                <a:off x="837308" y="1372039"/>
                <a:ext cx="382509"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52" name="Straight Connector 66"/>
              <p:cNvCxnSpPr/>
              <p:nvPr/>
            </p:nvCxnSpPr>
            <p:spPr>
              <a:xfrm>
                <a:off x="912893" y="1449478"/>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53" name="Straight Connector 67"/>
              <p:cNvCxnSpPr/>
              <p:nvPr/>
            </p:nvCxnSpPr>
            <p:spPr>
              <a:xfrm>
                <a:off x="912893" y="1492752"/>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54" name="Straight Connector 68"/>
              <p:cNvCxnSpPr/>
              <p:nvPr/>
            </p:nvCxnSpPr>
            <p:spPr>
              <a:xfrm>
                <a:off x="912893" y="1536027"/>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55" name="Straight Connector 69"/>
              <p:cNvCxnSpPr/>
              <p:nvPr/>
            </p:nvCxnSpPr>
            <p:spPr>
              <a:xfrm>
                <a:off x="912893" y="1588411"/>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56" name="Straight Connector 70"/>
              <p:cNvCxnSpPr/>
              <p:nvPr/>
            </p:nvCxnSpPr>
            <p:spPr>
              <a:xfrm>
                <a:off x="912893" y="1631687"/>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57" name="Straight Connector 71"/>
              <p:cNvCxnSpPr/>
              <p:nvPr/>
            </p:nvCxnSpPr>
            <p:spPr>
              <a:xfrm>
                <a:off x="917474" y="1679516"/>
                <a:ext cx="23362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58" name="Straight Connector 72"/>
              <p:cNvCxnSpPr/>
              <p:nvPr/>
            </p:nvCxnSpPr>
            <p:spPr>
              <a:xfrm>
                <a:off x="912893" y="1720513"/>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59" name="Straight Connector 73"/>
              <p:cNvCxnSpPr/>
              <p:nvPr/>
            </p:nvCxnSpPr>
            <p:spPr>
              <a:xfrm>
                <a:off x="912893" y="1770620"/>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60" name="Straight Connector 74"/>
              <p:cNvCxnSpPr/>
              <p:nvPr/>
            </p:nvCxnSpPr>
            <p:spPr>
              <a:xfrm>
                <a:off x="912893" y="1813896"/>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0" name="Group 174"/>
            <p:cNvGrpSpPr>
              <a:grpSpLocks/>
            </p:cNvGrpSpPr>
            <p:nvPr/>
          </p:nvGrpSpPr>
          <p:grpSpPr bwMode="auto">
            <a:xfrm>
              <a:off x="1698372" y="2293677"/>
              <a:ext cx="287743" cy="408921"/>
              <a:chOff x="838200" y="1371600"/>
              <a:chExt cx="381000" cy="533400"/>
            </a:xfrm>
          </p:grpSpPr>
          <p:sp>
            <p:nvSpPr>
              <p:cNvPr id="441" name="Folded Corner 175"/>
              <p:cNvSpPr/>
              <p:nvPr/>
            </p:nvSpPr>
            <p:spPr>
              <a:xfrm>
                <a:off x="838193" y="1372455"/>
                <a:ext cx="382511" cy="530683"/>
              </a:xfrm>
              <a:prstGeom prst="foldedCorner">
                <a:avLst/>
              </a:prstGeom>
              <a:solidFill>
                <a:srgbClr val="FFFF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42" name="Straight Connector 176"/>
              <p:cNvCxnSpPr/>
              <p:nvPr/>
            </p:nvCxnSpPr>
            <p:spPr>
              <a:xfrm>
                <a:off x="913779" y="1447616"/>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3" name="Straight Connector 177"/>
              <p:cNvCxnSpPr/>
              <p:nvPr/>
            </p:nvCxnSpPr>
            <p:spPr>
              <a:xfrm>
                <a:off x="913779" y="1490891"/>
                <a:ext cx="2267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4" name="Straight Connector 178"/>
              <p:cNvCxnSpPr/>
              <p:nvPr/>
            </p:nvCxnSpPr>
            <p:spPr>
              <a:xfrm>
                <a:off x="913779" y="1538720"/>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5" name="Straight Connector 179"/>
              <p:cNvCxnSpPr/>
              <p:nvPr/>
            </p:nvCxnSpPr>
            <p:spPr>
              <a:xfrm>
                <a:off x="913779" y="1588827"/>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6" name="Straight Connector 180"/>
              <p:cNvCxnSpPr/>
              <p:nvPr/>
            </p:nvCxnSpPr>
            <p:spPr>
              <a:xfrm>
                <a:off x="913779" y="1632103"/>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7" name="Straight Connector 181"/>
              <p:cNvCxnSpPr/>
              <p:nvPr/>
            </p:nvCxnSpPr>
            <p:spPr>
              <a:xfrm>
                <a:off x="920650" y="1675377"/>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8" name="Straight Connector 182"/>
              <p:cNvCxnSpPr/>
              <p:nvPr/>
            </p:nvCxnSpPr>
            <p:spPr>
              <a:xfrm>
                <a:off x="913779" y="1718652"/>
                <a:ext cx="2267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9" name="Straight Connector 183"/>
              <p:cNvCxnSpPr/>
              <p:nvPr/>
            </p:nvCxnSpPr>
            <p:spPr>
              <a:xfrm>
                <a:off x="913779" y="1775592"/>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50" name="Straight Connector 184"/>
              <p:cNvCxnSpPr/>
              <p:nvPr/>
            </p:nvCxnSpPr>
            <p:spPr>
              <a:xfrm>
                <a:off x="913779" y="1816589"/>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1" name="Group 185"/>
            <p:cNvGrpSpPr>
              <a:grpSpLocks/>
            </p:cNvGrpSpPr>
            <p:nvPr/>
          </p:nvGrpSpPr>
          <p:grpSpPr bwMode="auto">
            <a:xfrm>
              <a:off x="1833780" y="2428117"/>
              <a:ext cx="287743" cy="408921"/>
              <a:chOff x="838200" y="1371600"/>
              <a:chExt cx="381000" cy="533400"/>
            </a:xfrm>
          </p:grpSpPr>
          <p:sp>
            <p:nvSpPr>
              <p:cNvPr id="431" name="Folded Corner 186"/>
              <p:cNvSpPr/>
              <p:nvPr/>
            </p:nvSpPr>
            <p:spPr>
              <a:xfrm>
                <a:off x="837558" y="1370190"/>
                <a:ext cx="382511" cy="535238"/>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32" name="Straight Connector 187"/>
              <p:cNvCxnSpPr/>
              <p:nvPr/>
            </p:nvCxnSpPr>
            <p:spPr>
              <a:xfrm>
                <a:off x="913144" y="1447628"/>
                <a:ext cx="2313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3" name="Straight Connector 188"/>
              <p:cNvCxnSpPr/>
              <p:nvPr/>
            </p:nvCxnSpPr>
            <p:spPr>
              <a:xfrm>
                <a:off x="913144" y="1490902"/>
                <a:ext cx="23133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4" name="Straight Connector 189"/>
              <p:cNvCxnSpPr/>
              <p:nvPr/>
            </p:nvCxnSpPr>
            <p:spPr>
              <a:xfrm>
                <a:off x="913144" y="1536455"/>
                <a:ext cx="23133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5" name="Straight Connector 190"/>
              <p:cNvCxnSpPr/>
              <p:nvPr/>
            </p:nvCxnSpPr>
            <p:spPr>
              <a:xfrm>
                <a:off x="913144" y="1588840"/>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6" name="Straight Connector 191"/>
              <p:cNvCxnSpPr/>
              <p:nvPr/>
            </p:nvCxnSpPr>
            <p:spPr>
              <a:xfrm>
                <a:off x="913144" y="1632114"/>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7" name="Straight Connector 192"/>
              <p:cNvCxnSpPr/>
              <p:nvPr/>
            </p:nvCxnSpPr>
            <p:spPr>
              <a:xfrm>
                <a:off x="922306" y="1677666"/>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8" name="Straight Connector 193"/>
              <p:cNvCxnSpPr/>
              <p:nvPr/>
            </p:nvCxnSpPr>
            <p:spPr>
              <a:xfrm>
                <a:off x="913144" y="1720942"/>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9" name="Straight Connector 194"/>
              <p:cNvCxnSpPr/>
              <p:nvPr/>
            </p:nvCxnSpPr>
            <p:spPr>
              <a:xfrm>
                <a:off x="913144" y="1773326"/>
                <a:ext cx="23133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40" name="Straight Connector 195"/>
              <p:cNvCxnSpPr/>
              <p:nvPr/>
            </p:nvCxnSpPr>
            <p:spPr>
              <a:xfrm>
                <a:off x="913144" y="1816601"/>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2" name="Group 196"/>
            <p:cNvGrpSpPr>
              <a:grpSpLocks/>
            </p:cNvGrpSpPr>
            <p:nvPr/>
          </p:nvGrpSpPr>
          <p:grpSpPr bwMode="auto">
            <a:xfrm>
              <a:off x="1969189" y="2562557"/>
              <a:ext cx="287743" cy="408921"/>
              <a:chOff x="838200" y="1371600"/>
              <a:chExt cx="381000" cy="533400"/>
            </a:xfrm>
          </p:grpSpPr>
          <p:sp>
            <p:nvSpPr>
              <p:cNvPr id="421" name="Folded Corner 197"/>
              <p:cNvSpPr/>
              <p:nvPr/>
            </p:nvSpPr>
            <p:spPr>
              <a:xfrm>
                <a:off x="839211" y="1372478"/>
                <a:ext cx="380219"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22" name="Straight Connector 198"/>
              <p:cNvCxnSpPr/>
              <p:nvPr/>
            </p:nvCxnSpPr>
            <p:spPr>
              <a:xfrm>
                <a:off x="914796" y="1449917"/>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3" name="Straight Connector 199"/>
              <p:cNvCxnSpPr/>
              <p:nvPr/>
            </p:nvCxnSpPr>
            <p:spPr>
              <a:xfrm>
                <a:off x="914796" y="1493191"/>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4" name="Straight Connector 200"/>
              <p:cNvCxnSpPr/>
              <p:nvPr/>
            </p:nvCxnSpPr>
            <p:spPr>
              <a:xfrm>
                <a:off x="914796" y="1541021"/>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5" name="Straight Connector 201"/>
              <p:cNvCxnSpPr/>
              <p:nvPr/>
            </p:nvCxnSpPr>
            <p:spPr>
              <a:xfrm>
                <a:off x="914796" y="1588850"/>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6" name="Straight Connector 202"/>
              <p:cNvCxnSpPr/>
              <p:nvPr/>
            </p:nvCxnSpPr>
            <p:spPr>
              <a:xfrm>
                <a:off x="914796" y="1634403"/>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7" name="Straight Connector 203"/>
              <p:cNvCxnSpPr/>
              <p:nvPr/>
            </p:nvCxnSpPr>
            <p:spPr>
              <a:xfrm>
                <a:off x="923958" y="1677678"/>
                <a:ext cx="22675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8" name="Straight Connector 204"/>
              <p:cNvCxnSpPr/>
              <p:nvPr/>
            </p:nvCxnSpPr>
            <p:spPr>
              <a:xfrm>
                <a:off x="914796" y="1723230"/>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9" name="Straight Connector 205"/>
              <p:cNvCxnSpPr/>
              <p:nvPr/>
            </p:nvCxnSpPr>
            <p:spPr>
              <a:xfrm>
                <a:off x="914796" y="1773338"/>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30" name="Straight Connector 206"/>
              <p:cNvCxnSpPr/>
              <p:nvPr/>
            </p:nvCxnSpPr>
            <p:spPr>
              <a:xfrm>
                <a:off x="914796" y="1816611"/>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3" name="Group 207"/>
            <p:cNvGrpSpPr>
              <a:grpSpLocks/>
            </p:cNvGrpSpPr>
            <p:nvPr/>
          </p:nvGrpSpPr>
          <p:grpSpPr bwMode="auto">
            <a:xfrm>
              <a:off x="2104597" y="2696996"/>
              <a:ext cx="287743" cy="408921"/>
              <a:chOff x="838200" y="1371600"/>
              <a:chExt cx="381000" cy="533400"/>
            </a:xfrm>
          </p:grpSpPr>
          <p:sp>
            <p:nvSpPr>
              <p:cNvPr id="411" name="Folded Corner 208"/>
              <p:cNvSpPr/>
              <p:nvPr/>
            </p:nvSpPr>
            <p:spPr>
              <a:xfrm>
                <a:off x="838575" y="1372490"/>
                <a:ext cx="334410"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12" name="Straight Connector 209"/>
              <p:cNvCxnSpPr/>
              <p:nvPr/>
            </p:nvCxnSpPr>
            <p:spPr>
              <a:xfrm>
                <a:off x="868351" y="1447651"/>
                <a:ext cx="22675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3" name="Straight Connector 210"/>
              <p:cNvCxnSpPr/>
              <p:nvPr/>
            </p:nvCxnSpPr>
            <p:spPr>
              <a:xfrm>
                <a:off x="868351" y="1490925"/>
                <a:ext cx="22675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4" name="Straight Connector 211"/>
              <p:cNvCxnSpPr/>
              <p:nvPr/>
            </p:nvCxnSpPr>
            <p:spPr>
              <a:xfrm>
                <a:off x="868351" y="1536478"/>
                <a:ext cx="22675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5" name="Straight Connector 212"/>
              <p:cNvCxnSpPr/>
              <p:nvPr/>
            </p:nvCxnSpPr>
            <p:spPr>
              <a:xfrm>
                <a:off x="868351" y="1586585"/>
                <a:ext cx="22675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6" name="Straight Connector 213"/>
              <p:cNvCxnSpPr/>
              <p:nvPr/>
            </p:nvCxnSpPr>
            <p:spPr>
              <a:xfrm>
                <a:off x="868351" y="1632137"/>
                <a:ext cx="22675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7" name="Straight Connector 214"/>
              <p:cNvCxnSpPr/>
              <p:nvPr/>
            </p:nvCxnSpPr>
            <p:spPr>
              <a:xfrm>
                <a:off x="872932" y="1675413"/>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8" name="Straight Connector 215"/>
              <p:cNvCxnSpPr/>
              <p:nvPr/>
            </p:nvCxnSpPr>
            <p:spPr>
              <a:xfrm>
                <a:off x="868351" y="1718686"/>
                <a:ext cx="22675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9" name="Straight Connector 216"/>
              <p:cNvCxnSpPr/>
              <p:nvPr/>
            </p:nvCxnSpPr>
            <p:spPr>
              <a:xfrm>
                <a:off x="868351" y="1771072"/>
                <a:ext cx="22675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20" name="Straight Connector 217"/>
              <p:cNvCxnSpPr/>
              <p:nvPr/>
            </p:nvCxnSpPr>
            <p:spPr>
              <a:xfrm>
                <a:off x="868351" y="1814346"/>
                <a:ext cx="22675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4" name="Group 218"/>
            <p:cNvGrpSpPr>
              <a:grpSpLocks/>
            </p:cNvGrpSpPr>
            <p:nvPr/>
          </p:nvGrpSpPr>
          <p:grpSpPr bwMode="auto">
            <a:xfrm>
              <a:off x="2240006" y="2831436"/>
              <a:ext cx="287743" cy="408921"/>
              <a:chOff x="838200" y="1371600"/>
              <a:chExt cx="381000" cy="533400"/>
            </a:xfrm>
          </p:grpSpPr>
          <p:sp>
            <p:nvSpPr>
              <p:cNvPr id="401" name="Folded Corner 219"/>
              <p:cNvSpPr/>
              <p:nvPr/>
            </p:nvSpPr>
            <p:spPr>
              <a:xfrm>
                <a:off x="792129" y="1372502"/>
                <a:ext cx="426029" cy="535238"/>
              </a:xfrm>
              <a:prstGeom prst="foldedCorner">
                <a:avLst/>
              </a:prstGeom>
              <a:solidFill>
                <a:srgbClr val="00B0F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402" name="Straight Connector 220"/>
              <p:cNvCxnSpPr/>
              <p:nvPr/>
            </p:nvCxnSpPr>
            <p:spPr>
              <a:xfrm>
                <a:off x="867714" y="1447663"/>
                <a:ext cx="2748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3" name="Straight Connector 221"/>
              <p:cNvCxnSpPr/>
              <p:nvPr/>
            </p:nvCxnSpPr>
            <p:spPr>
              <a:xfrm>
                <a:off x="867714" y="1490938"/>
                <a:ext cx="2748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4" name="Straight Connector 222"/>
              <p:cNvCxnSpPr/>
              <p:nvPr/>
            </p:nvCxnSpPr>
            <p:spPr>
              <a:xfrm>
                <a:off x="867714" y="1536490"/>
                <a:ext cx="2748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5" name="Straight Connector 223"/>
              <p:cNvCxnSpPr/>
              <p:nvPr/>
            </p:nvCxnSpPr>
            <p:spPr>
              <a:xfrm>
                <a:off x="867714" y="1586598"/>
                <a:ext cx="2748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6" name="Straight Connector 224"/>
              <p:cNvCxnSpPr/>
              <p:nvPr/>
            </p:nvCxnSpPr>
            <p:spPr>
              <a:xfrm>
                <a:off x="867714" y="1634427"/>
                <a:ext cx="2748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7" name="Straight Connector 225"/>
              <p:cNvCxnSpPr/>
              <p:nvPr/>
            </p:nvCxnSpPr>
            <p:spPr>
              <a:xfrm>
                <a:off x="920396" y="1677702"/>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8" name="Straight Connector 226"/>
              <p:cNvCxnSpPr/>
              <p:nvPr/>
            </p:nvCxnSpPr>
            <p:spPr>
              <a:xfrm>
                <a:off x="867714" y="1720976"/>
                <a:ext cx="2748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9" name="Straight Connector 227"/>
              <p:cNvCxnSpPr/>
              <p:nvPr/>
            </p:nvCxnSpPr>
            <p:spPr>
              <a:xfrm>
                <a:off x="867714" y="1775639"/>
                <a:ext cx="2748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10" name="Straight Connector 228"/>
              <p:cNvCxnSpPr/>
              <p:nvPr/>
            </p:nvCxnSpPr>
            <p:spPr>
              <a:xfrm>
                <a:off x="867714" y="1818914"/>
                <a:ext cx="2748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5" name="Group 229"/>
            <p:cNvGrpSpPr>
              <a:grpSpLocks/>
            </p:cNvGrpSpPr>
            <p:nvPr/>
          </p:nvGrpSpPr>
          <p:grpSpPr bwMode="auto">
            <a:xfrm>
              <a:off x="2375414" y="2965876"/>
              <a:ext cx="287743" cy="408921"/>
              <a:chOff x="838200" y="1371600"/>
              <a:chExt cx="381000" cy="533400"/>
            </a:xfrm>
          </p:grpSpPr>
          <p:sp>
            <p:nvSpPr>
              <p:cNvPr id="391" name="Folded Corner 230"/>
              <p:cNvSpPr/>
              <p:nvPr/>
            </p:nvSpPr>
            <p:spPr>
              <a:xfrm>
                <a:off x="818979" y="1374791"/>
                <a:ext cx="400833" cy="530683"/>
              </a:xfrm>
              <a:prstGeom prst="foldedCorner">
                <a:avLst/>
              </a:prstGeom>
              <a:solidFill>
                <a:srgbClr val="00B05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92" name="Straight Connector 231"/>
              <p:cNvCxnSpPr/>
              <p:nvPr/>
            </p:nvCxnSpPr>
            <p:spPr>
              <a:xfrm>
                <a:off x="912888" y="1449951"/>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3" name="Straight Connector 232"/>
              <p:cNvCxnSpPr/>
              <p:nvPr/>
            </p:nvCxnSpPr>
            <p:spPr>
              <a:xfrm>
                <a:off x="912888" y="1493227"/>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4" name="Straight Connector 233"/>
              <p:cNvCxnSpPr/>
              <p:nvPr/>
            </p:nvCxnSpPr>
            <p:spPr>
              <a:xfrm>
                <a:off x="912888" y="1536500"/>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5" name="Straight Connector 234"/>
              <p:cNvCxnSpPr/>
              <p:nvPr/>
            </p:nvCxnSpPr>
            <p:spPr>
              <a:xfrm>
                <a:off x="912888" y="1588886"/>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6" name="Straight Connector 235"/>
              <p:cNvCxnSpPr/>
              <p:nvPr/>
            </p:nvCxnSpPr>
            <p:spPr>
              <a:xfrm>
                <a:off x="912888" y="1634438"/>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7" name="Straight Connector 236"/>
              <p:cNvCxnSpPr/>
              <p:nvPr/>
            </p:nvCxnSpPr>
            <p:spPr>
              <a:xfrm>
                <a:off x="917469" y="1677712"/>
                <a:ext cx="23133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8" name="Straight Connector 237"/>
              <p:cNvCxnSpPr/>
              <p:nvPr/>
            </p:nvCxnSpPr>
            <p:spPr>
              <a:xfrm>
                <a:off x="912888" y="1723265"/>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9" name="Straight Connector 238"/>
              <p:cNvCxnSpPr/>
              <p:nvPr/>
            </p:nvCxnSpPr>
            <p:spPr>
              <a:xfrm>
                <a:off x="912888" y="1771095"/>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400" name="Straight Connector 239"/>
              <p:cNvCxnSpPr/>
              <p:nvPr/>
            </p:nvCxnSpPr>
            <p:spPr>
              <a:xfrm>
                <a:off x="912888" y="1816647"/>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6" name="Group 339"/>
            <p:cNvGrpSpPr>
              <a:grpSpLocks/>
            </p:cNvGrpSpPr>
            <p:nvPr/>
          </p:nvGrpSpPr>
          <p:grpSpPr bwMode="auto">
            <a:xfrm>
              <a:off x="2053819" y="2293677"/>
              <a:ext cx="287743" cy="408921"/>
              <a:chOff x="838200" y="1371600"/>
              <a:chExt cx="381000" cy="533400"/>
            </a:xfrm>
          </p:grpSpPr>
          <p:sp>
            <p:nvSpPr>
              <p:cNvPr id="381" name="Folded Corner 340"/>
              <p:cNvSpPr/>
              <p:nvPr/>
            </p:nvSpPr>
            <p:spPr>
              <a:xfrm>
                <a:off x="837096" y="1372455"/>
                <a:ext cx="384800" cy="530683"/>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82" name="Straight Connector 341"/>
              <p:cNvCxnSpPr/>
              <p:nvPr/>
            </p:nvCxnSpPr>
            <p:spPr>
              <a:xfrm>
                <a:off x="912681" y="1447616"/>
                <a:ext cx="23133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3" name="Straight Connector 342"/>
              <p:cNvCxnSpPr/>
              <p:nvPr/>
            </p:nvCxnSpPr>
            <p:spPr>
              <a:xfrm>
                <a:off x="912681" y="1490891"/>
                <a:ext cx="231339"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4" name="Straight Connector 343"/>
              <p:cNvCxnSpPr/>
              <p:nvPr/>
            </p:nvCxnSpPr>
            <p:spPr>
              <a:xfrm>
                <a:off x="912681" y="1538720"/>
                <a:ext cx="23133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5" name="Straight Connector 344"/>
              <p:cNvCxnSpPr/>
              <p:nvPr/>
            </p:nvCxnSpPr>
            <p:spPr>
              <a:xfrm>
                <a:off x="912681" y="1588827"/>
                <a:ext cx="23133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6" name="Straight Connector 345"/>
              <p:cNvCxnSpPr/>
              <p:nvPr/>
            </p:nvCxnSpPr>
            <p:spPr>
              <a:xfrm>
                <a:off x="912681" y="1632103"/>
                <a:ext cx="23133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7" name="Straight Connector 346"/>
              <p:cNvCxnSpPr/>
              <p:nvPr/>
            </p:nvCxnSpPr>
            <p:spPr>
              <a:xfrm>
                <a:off x="921843" y="1675377"/>
                <a:ext cx="22675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8" name="Straight Connector 347"/>
              <p:cNvCxnSpPr/>
              <p:nvPr/>
            </p:nvCxnSpPr>
            <p:spPr>
              <a:xfrm>
                <a:off x="912681" y="1718652"/>
                <a:ext cx="231339"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9" name="Straight Connector 348"/>
              <p:cNvCxnSpPr/>
              <p:nvPr/>
            </p:nvCxnSpPr>
            <p:spPr>
              <a:xfrm>
                <a:off x="912681" y="1775592"/>
                <a:ext cx="23133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90" name="Straight Connector 349"/>
              <p:cNvCxnSpPr/>
              <p:nvPr/>
            </p:nvCxnSpPr>
            <p:spPr>
              <a:xfrm>
                <a:off x="912681" y="1816589"/>
                <a:ext cx="23133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7" name="Group 350"/>
            <p:cNvGrpSpPr>
              <a:grpSpLocks/>
            </p:cNvGrpSpPr>
            <p:nvPr/>
          </p:nvGrpSpPr>
          <p:grpSpPr bwMode="auto">
            <a:xfrm>
              <a:off x="2189228" y="2428117"/>
              <a:ext cx="287743" cy="408921"/>
              <a:chOff x="838200" y="1371600"/>
              <a:chExt cx="381000" cy="533400"/>
            </a:xfrm>
          </p:grpSpPr>
          <p:sp>
            <p:nvSpPr>
              <p:cNvPr id="371" name="Folded Corner 351"/>
              <p:cNvSpPr/>
              <p:nvPr/>
            </p:nvSpPr>
            <p:spPr>
              <a:xfrm>
                <a:off x="838748" y="1370190"/>
                <a:ext cx="361896" cy="535238"/>
              </a:xfrm>
              <a:prstGeom prst="foldedCorner">
                <a:avLst/>
              </a:prstGeom>
              <a:solidFill>
                <a:srgbClr val="FFFF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72" name="Straight Connector 352"/>
              <p:cNvCxnSpPr/>
              <p:nvPr/>
            </p:nvCxnSpPr>
            <p:spPr>
              <a:xfrm>
                <a:off x="914335" y="1447628"/>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3" name="Straight Connector 353"/>
              <p:cNvCxnSpPr/>
              <p:nvPr/>
            </p:nvCxnSpPr>
            <p:spPr>
              <a:xfrm>
                <a:off x="914335" y="1490902"/>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4" name="Straight Connector 354"/>
              <p:cNvCxnSpPr/>
              <p:nvPr/>
            </p:nvCxnSpPr>
            <p:spPr>
              <a:xfrm>
                <a:off x="914335" y="1536455"/>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5" name="Straight Connector 355"/>
              <p:cNvCxnSpPr/>
              <p:nvPr/>
            </p:nvCxnSpPr>
            <p:spPr>
              <a:xfrm>
                <a:off x="914335" y="1588840"/>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6" name="Straight Connector 356"/>
              <p:cNvCxnSpPr/>
              <p:nvPr/>
            </p:nvCxnSpPr>
            <p:spPr>
              <a:xfrm>
                <a:off x="914335" y="1632114"/>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7" name="Straight Connector 357"/>
              <p:cNvCxnSpPr/>
              <p:nvPr/>
            </p:nvCxnSpPr>
            <p:spPr>
              <a:xfrm>
                <a:off x="921205" y="1677666"/>
                <a:ext cx="22675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8" name="Straight Connector 358"/>
              <p:cNvCxnSpPr/>
              <p:nvPr/>
            </p:nvCxnSpPr>
            <p:spPr>
              <a:xfrm>
                <a:off x="914335" y="1720942"/>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9" name="Straight Connector 359"/>
              <p:cNvCxnSpPr/>
              <p:nvPr/>
            </p:nvCxnSpPr>
            <p:spPr>
              <a:xfrm>
                <a:off x="914335" y="1773326"/>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80" name="Straight Connector 360"/>
              <p:cNvCxnSpPr/>
              <p:nvPr/>
            </p:nvCxnSpPr>
            <p:spPr>
              <a:xfrm>
                <a:off x="914335" y="1816601"/>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8" name="Group 361"/>
            <p:cNvGrpSpPr>
              <a:grpSpLocks/>
            </p:cNvGrpSpPr>
            <p:nvPr/>
          </p:nvGrpSpPr>
          <p:grpSpPr bwMode="auto">
            <a:xfrm>
              <a:off x="2324636" y="2562557"/>
              <a:ext cx="287743" cy="408921"/>
              <a:chOff x="838200" y="1371600"/>
              <a:chExt cx="381000" cy="533400"/>
            </a:xfrm>
          </p:grpSpPr>
          <p:sp>
            <p:nvSpPr>
              <p:cNvPr id="361" name="Folded Corner 362"/>
              <p:cNvSpPr/>
              <p:nvPr/>
            </p:nvSpPr>
            <p:spPr>
              <a:xfrm>
                <a:off x="806045" y="1372478"/>
                <a:ext cx="366477"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62" name="Straight Connector 363"/>
              <p:cNvCxnSpPr/>
              <p:nvPr/>
            </p:nvCxnSpPr>
            <p:spPr>
              <a:xfrm>
                <a:off x="867889" y="1449917"/>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3" name="Straight Connector 364"/>
              <p:cNvCxnSpPr/>
              <p:nvPr/>
            </p:nvCxnSpPr>
            <p:spPr>
              <a:xfrm>
                <a:off x="867889" y="1493191"/>
                <a:ext cx="226757"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4" name="Straight Connector 365"/>
              <p:cNvCxnSpPr/>
              <p:nvPr/>
            </p:nvCxnSpPr>
            <p:spPr>
              <a:xfrm>
                <a:off x="867889" y="1541021"/>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5" name="Straight Connector 366"/>
              <p:cNvCxnSpPr/>
              <p:nvPr/>
            </p:nvCxnSpPr>
            <p:spPr>
              <a:xfrm>
                <a:off x="867889" y="1588850"/>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6" name="Straight Connector 367"/>
              <p:cNvCxnSpPr/>
              <p:nvPr/>
            </p:nvCxnSpPr>
            <p:spPr>
              <a:xfrm>
                <a:off x="867889" y="1634403"/>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7" name="Straight Connector 368"/>
              <p:cNvCxnSpPr/>
              <p:nvPr/>
            </p:nvCxnSpPr>
            <p:spPr>
              <a:xfrm>
                <a:off x="872470" y="1677678"/>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8" name="Straight Connector 369"/>
              <p:cNvCxnSpPr/>
              <p:nvPr/>
            </p:nvCxnSpPr>
            <p:spPr>
              <a:xfrm>
                <a:off x="867889" y="1723230"/>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9" name="Straight Connector 370"/>
              <p:cNvCxnSpPr/>
              <p:nvPr/>
            </p:nvCxnSpPr>
            <p:spPr>
              <a:xfrm>
                <a:off x="867889" y="1773338"/>
                <a:ext cx="226757"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70" name="Straight Connector 371"/>
              <p:cNvCxnSpPr/>
              <p:nvPr/>
            </p:nvCxnSpPr>
            <p:spPr>
              <a:xfrm>
                <a:off x="867889" y="1816611"/>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19" name="Group 372"/>
            <p:cNvGrpSpPr>
              <a:grpSpLocks/>
            </p:cNvGrpSpPr>
            <p:nvPr/>
          </p:nvGrpSpPr>
          <p:grpSpPr bwMode="auto">
            <a:xfrm>
              <a:off x="2460045" y="2696996"/>
              <a:ext cx="287743" cy="408921"/>
              <a:chOff x="838200" y="1371600"/>
              <a:chExt cx="381000" cy="533400"/>
            </a:xfrm>
          </p:grpSpPr>
          <p:sp>
            <p:nvSpPr>
              <p:cNvPr id="351" name="Folded Corner 373"/>
              <p:cNvSpPr/>
              <p:nvPr/>
            </p:nvSpPr>
            <p:spPr>
              <a:xfrm>
                <a:off x="791666" y="1372490"/>
                <a:ext cx="428320"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52" name="Straight Connector 374"/>
              <p:cNvCxnSpPr/>
              <p:nvPr/>
            </p:nvCxnSpPr>
            <p:spPr>
              <a:xfrm>
                <a:off x="867253" y="1447651"/>
                <a:ext cx="27714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3" name="Straight Connector 375"/>
              <p:cNvCxnSpPr/>
              <p:nvPr/>
            </p:nvCxnSpPr>
            <p:spPr>
              <a:xfrm>
                <a:off x="867253" y="1490925"/>
                <a:ext cx="27714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4" name="Straight Connector 376"/>
              <p:cNvCxnSpPr/>
              <p:nvPr/>
            </p:nvCxnSpPr>
            <p:spPr>
              <a:xfrm>
                <a:off x="867253" y="1536478"/>
                <a:ext cx="27714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5" name="Straight Connector 377"/>
              <p:cNvCxnSpPr/>
              <p:nvPr/>
            </p:nvCxnSpPr>
            <p:spPr>
              <a:xfrm>
                <a:off x="867253" y="1586585"/>
                <a:ext cx="27714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6" name="Straight Connector 378"/>
              <p:cNvCxnSpPr/>
              <p:nvPr/>
            </p:nvCxnSpPr>
            <p:spPr>
              <a:xfrm>
                <a:off x="867253" y="1632137"/>
                <a:ext cx="27714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7" name="Straight Connector 379"/>
              <p:cNvCxnSpPr/>
              <p:nvPr/>
            </p:nvCxnSpPr>
            <p:spPr>
              <a:xfrm>
                <a:off x="876415" y="1675413"/>
                <a:ext cx="274857"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8" name="Straight Connector 380"/>
              <p:cNvCxnSpPr/>
              <p:nvPr/>
            </p:nvCxnSpPr>
            <p:spPr>
              <a:xfrm>
                <a:off x="867253" y="1718686"/>
                <a:ext cx="27714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9" name="Straight Connector 381"/>
              <p:cNvCxnSpPr/>
              <p:nvPr/>
            </p:nvCxnSpPr>
            <p:spPr>
              <a:xfrm>
                <a:off x="867253" y="1771072"/>
                <a:ext cx="27714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60" name="Straight Connector 382"/>
              <p:cNvCxnSpPr/>
              <p:nvPr/>
            </p:nvCxnSpPr>
            <p:spPr>
              <a:xfrm>
                <a:off x="867253" y="1814346"/>
                <a:ext cx="27714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0" name="Group 383"/>
            <p:cNvGrpSpPr>
              <a:grpSpLocks/>
            </p:cNvGrpSpPr>
            <p:nvPr/>
          </p:nvGrpSpPr>
          <p:grpSpPr bwMode="auto">
            <a:xfrm>
              <a:off x="2595453" y="2831436"/>
              <a:ext cx="287743" cy="408921"/>
              <a:chOff x="838200" y="1371600"/>
              <a:chExt cx="381000" cy="533400"/>
            </a:xfrm>
          </p:grpSpPr>
          <p:sp>
            <p:nvSpPr>
              <p:cNvPr id="341" name="Folded Corner 384"/>
              <p:cNvSpPr/>
              <p:nvPr/>
            </p:nvSpPr>
            <p:spPr>
              <a:xfrm>
                <a:off x="839131" y="1372502"/>
                <a:ext cx="380219" cy="535238"/>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42" name="Straight Connector 385"/>
              <p:cNvCxnSpPr/>
              <p:nvPr/>
            </p:nvCxnSpPr>
            <p:spPr>
              <a:xfrm>
                <a:off x="917007" y="1447663"/>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3" name="Straight Connector 386"/>
              <p:cNvCxnSpPr/>
              <p:nvPr/>
            </p:nvCxnSpPr>
            <p:spPr>
              <a:xfrm>
                <a:off x="917007" y="1490938"/>
                <a:ext cx="2267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4" name="Straight Connector 387"/>
              <p:cNvCxnSpPr/>
              <p:nvPr/>
            </p:nvCxnSpPr>
            <p:spPr>
              <a:xfrm>
                <a:off x="917007" y="1536490"/>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5" name="Straight Connector 388"/>
              <p:cNvCxnSpPr/>
              <p:nvPr/>
            </p:nvCxnSpPr>
            <p:spPr>
              <a:xfrm>
                <a:off x="917007" y="1586598"/>
                <a:ext cx="2267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6" name="Straight Connector 389"/>
              <p:cNvCxnSpPr/>
              <p:nvPr/>
            </p:nvCxnSpPr>
            <p:spPr>
              <a:xfrm>
                <a:off x="917007" y="1634427"/>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7" name="Straight Connector 390"/>
              <p:cNvCxnSpPr/>
              <p:nvPr/>
            </p:nvCxnSpPr>
            <p:spPr>
              <a:xfrm>
                <a:off x="923878" y="1677702"/>
                <a:ext cx="22446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8" name="Straight Connector 391"/>
              <p:cNvCxnSpPr/>
              <p:nvPr/>
            </p:nvCxnSpPr>
            <p:spPr>
              <a:xfrm>
                <a:off x="917007" y="1720976"/>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9" name="Straight Connector 392"/>
              <p:cNvCxnSpPr/>
              <p:nvPr/>
            </p:nvCxnSpPr>
            <p:spPr>
              <a:xfrm>
                <a:off x="917007" y="1775639"/>
                <a:ext cx="226757"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50" name="Straight Connector 393"/>
              <p:cNvCxnSpPr/>
              <p:nvPr/>
            </p:nvCxnSpPr>
            <p:spPr>
              <a:xfrm>
                <a:off x="917007" y="1818914"/>
                <a:ext cx="2267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1" name="Group 394"/>
            <p:cNvGrpSpPr>
              <a:grpSpLocks/>
            </p:cNvGrpSpPr>
            <p:nvPr/>
          </p:nvGrpSpPr>
          <p:grpSpPr bwMode="auto">
            <a:xfrm>
              <a:off x="2730862" y="2965876"/>
              <a:ext cx="287743" cy="408921"/>
              <a:chOff x="838200" y="1371600"/>
              <a:chExt cx="381000" cy="533400"/>
            </a:xfrm>
          </p:grpSpPr>
          <p:sp>
            <p:nvSpPr>
              <p:cNvPr id="331" name="Folded Corner 395"/>
              <p:cNvSpPr/>
              <p:nvPr/>
            </p:nvSpPr>
            <p:spPr>
              <a:xfrm>
                <a:off x="836203" y="1374791"/>
                <a:ext cx="382511" cy="530683"/>
              </a:xfrm>
              <a:prstGeom prst="foldedCorner">
                <a:avLst/>
              </a:prstGeom>
              <a:solidFill>
                <a:srgbClr val="FFFF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32" name="Straight Connector 396"/>
              <p:cNvCxnSpPr/>
              <p:nvPr/>
            </p:nvCxnSpPr>
            <p:spPr>
              <a:xfrm>
                <a:off x="911790" y="1449951"/>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3" name="Straight Connector 397"/>
              <p:cNvCxnSpPr/>
              <p:nvPr/>
            </p:nvCxnSpPr>
            <p:spPr>
              <a:xfrm>
                <a:off x="911790" y="1493227"/>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4" name="Straight Connector 398"/>
              <p:cNvCxnSpPr/>
              <p:nvPr/>
            </p:nvCxnSpPr>
            <p:spPr>
              <a:xfrm>
                <a:off x="911790" y="1536500"/>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5" name="Straight Connector 399"/>
              <p:cNvCxnSpPr/>
              <p:nvPr/>
            </p:nvCxnSpPr>
            <p:spPr>
              <a:xfrm>
                <a:off x="911790" y="1588886"/>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6" name="Straight Connector 400"/>
              <p:cNvCxnSpPr/>
              <p:nvPr/>
            </p:nvCxnSpPr>
            <p:spPr>
              <a:xfrm>
                <a:off x="911790" y="1634438"/>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7" name="Straight Connector 401"/>
              <p:cNvCxnSpPr/>
              <p:nvPr/>
            </p:nvCxnSpPr>
            <p:spPr>
              <a:xfrm>
                <a:off x="916371" y="1677712"/>
                <a:ext cx="23362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8" name="Straight Connector 402"/>
              <p:cNvCxnSpPr/>
              <p:nvPr/>
            </p:nvCxnSpPr>
            <p:spPr>
              <a:xfrm>
                <a:off x="911790" y="1723265"/>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9" name="Straight Connector 403"/>
              <p:cNvCxnSpPr/>
              <p:nvPr/>
            </p:nvCxnSpPr>
            <p:spPr>
              <a:xfrm>
                <a:off x="911790" y="1771095"/>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40" name="Straight Connector 404"/>
              <p:cNvCxnSpPr/>
              <p:nvPr/>
            </p:nvCxnSpPr>
            <p:spPr>
              <a:xfrm>
                <a:off x="911790" y="1816647"/>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2" name="Group 515"/>
            <p:cNvGrpSpPr>
              <a:grpSpLocks/>
            </p:cNvGrpSpPr>
            <p:nvPr/>
          </p:nvGrpSpPr>
          <p:grpSpPr bwMode="auto">
            <a:xfrm>
              <a:off x="2437477" y="2293677"/>
              <a:ext cx="287743" cy="408921"/>
              <a:chOff x="838200" y="1371600"/>
              <a:chExt cx="381000" cy="533400"/>
            </a:xfrm>
          </p:grpSpPr>
          <p:sp>
            <p:nvSpPr>
              <p:cNvPr id="321" name="Folded Corner 516"/>
              <p:cNvSpPr/>
              <p:nvPr/>
            </p:nvSpPr>
            <p:spPr>
              <a:xfrm>
                <a:off x="789482" y="1372455"/>
                <a:ext cx="430610" cy="530683"/>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22" name="Straight Connector 517"/>
              <p:cNvCxnSpPr/>
              <p:nvPr/>
            </p:nvCxnSpPr>
            <p:spPr>
              <a:xfrm>
                <a:off x="867358" y="1447616"/>
                <a:ext cx="27714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3" name="Straight Connector 518"/>
              <p:cNvCxnSpPr/>
              <p:nvPr/>
            </p:nvCxnSpPr>
            <p:spPr>
              <a:xfrm>
                <a:off x="867358" y="1490891"/>
                <a:ext cx="277149"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4" name="Straight Connector 519"/>
              <p:cNvCxnSpPr/>
              <p:nvPr/>
            </p:nvCxnSpPr>
            <p:spPr>
              <a:xfrm>
                <a:off x="867358" y="1538720"/>
                <a:ext cx="27714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5" name="Straight Connector 520"/>
              <p:cNvCxnSpPr/>
              <p:nvPr/>
            </p:nvCxnSpPr>
            <p:spPr>
              <a:xfrm>
                <a:off x="867358" y="1588827"/>
                <a:ext cx="27714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6" name="Straight Connector 521"/>
              <p:cNvCxnSpPr/>
              <p:nvPr/>
            </p:nvCxnSpPr>
            <p:spPr>
              <a:xfrm>
                <a:off x="867358" y="1632103"/>
                <a:ext cx="27714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7" name="Straight Connector 522"/>
              <p:cNvCxnSpPr/>
              <p:nvPr/>
            </p:nvCxnSpPr>
            <p:spPr>
              <a:xfrm>
                <a:off x="876520" y="1675377"/>
                <a:ext cx="27714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8" name="Straight Connector 523"/>
              <p:cNvCxnSpPr/>
              <p:nvPr/>
            </p:nvCxnSpPr>
            <p:spPr>
              <a:xfrm>
                <a:off x="867358" y="1718652"/>
                <a:ext cx="277149"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9" name="Straight Connector 524"/>
              <p:cNvCxnSpPr/>
              <p:nvPr/>
            </p:nvCxnSpPr>
            <p:spPr>
              <a:xfrm>
                <a:off x="867358" y="1775592"/>
                <a:ext cx="27714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30" name="Straight Connector 525"/>
              <p:cNvCxnSpPr/>
              <p:nvPr/>
            </p:nvCxnSpPr>
            <p:spPr>
              <a:xfrm>
                <a:off x="867358" y="1816589"/>
                <a:ext cx="27714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3" name="Group 526"/>
            <p:cNvGrpSpPr>
              <a:grpSpLocks/>
            </p:cNvGrpSpPr>
            <p:nvPr/>
          </p:nvGrpSpPr>
          <p:grpSpPr bwMode="auto">
            <a:xfrm>
              <a:off x="2546689" y="2428928"/>
              <a:ext cx="314492" cy="407708"/>
              <a:chOff x="803514" y="1372659"/>
              <a:chExt cx="416418" cy="531818"/>
            </a:xfrm>
          </p:grpSpPr>
          <p:sp>
            <p:nvSpPr>
              <p:cNvPr id="311" name="Folded Corner 527"/>
              <p:cNvSpPr/>
              <p:nvPr/>
            </p:nvSpPr>
            <p:spPr>
              <a:xfrm>
                <a:off x="834656" y="1372467"/>
                <a:ext cx="384801"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12" name="Straight Connector 528"/>
              <p:cNvCxnSpPr/>
              <p:nvPr/>
            </p:nvCxnSpPr>
            <p:spPr>
              <a:xfrm>
                <a:off x="910243" y="1449906"/>
                <a:ext cx="23133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3" name="Straight Connector 529"/>
              <p:cNvCxnSpPr/>
              <p:nvPr/>
            </p:nvCxnSpPr>
            <p:spPr>
              <a:xfrm>
                <a:off x="910243" y="1493181"/>
                <a:ext cx="2313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4" name="Straight Connector 530"/>
              <p:cNvCxnSpPr/>
              <p:nvPr/>
            </p:nvCxnSpPr>
            <p:spPr>
              <a:xfrm>
                <a:off x="910243" y="1538733"/>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5" name="Straight Connector 531"/>
              <p:cNvCxnSpPr/>
              <p:nvPr/>
            </p:nvCxnSpPr>
            <p:spPr>
              <a:xfrm>
                <a:off x="910243" y="1588841"/>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6" name="Straight Connector 532"/>
              <p:cNvCxnSpPr/>
              <p:nvPr/>
            </p:nvCxnSpPr>
            <p:spPr>
              <a:xfrm>
                <a:off x="800299" y="1632115"/>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7" name="Straight Connector 533"/>
              <p:cNvCxnSpPr/>
              <p:nvPr/>
            </p:nvCxnSpPr>
            <p:spPr>
              <a:xfrm>
                <a:off x="919405" y="1677667"/>
                <a:ext cx="22675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8" name="Straight Connector 534"/>
              <p:cNvCxnSpPr/>
              <p:nvPr/>
            </p:nvCxnSpPr>
            <p:spPr>
              <a:xfrm>
                <a:off x="910243" y="1720942"/>
                <a:ext cx="2313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9" name="Straight Connector 535"/>
              <p:cNvCxnSpPr/>
              <p:nvPr/>
            </p:nvCxnSpPr>
            <p:spPr>
              <a:xfrm>
                <a:off x="910243" y="1771050"/>
                <a:ext cx="23133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20" name="Straight Connector 536"/>
              <p:cNvCxnSpPr/>
              <p:nvPr/>
            </p:nvCxnSpPr>
            <p:spPr>
              <a:xfrm>
                <a:off x="910243" y="1816602"/>
                <a:ext cx="2313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4" name="Group 537"/>
            <p:cNvGrpSpPr>
              <a:grpSpLocks/>
            </p:cNvGrpSpPr>
            <p:nvPr/>
          </p:nvGrpSpPr>
          <p:grpSpPr bwMode="auto">
            <a:xfrm>
              <a:off x="2707703" y="2562603"/>
              <a:ext cx="287770" cy="409379"/>
              <a:chOff x="837420" y="1371661"/>
              <a:chExt cx="381036" cy="533997"/>
            </a:xfrm>
          </p:grpSpPr>
          <p:sp>
            <p:nvSpPr>
              <p:cNvPr id="301" name="Folded Corner 538"/>
              <p:cNvSpPr/>
              <p:nvPr/>
            </p:nvSpPr>
            <p:spPr>
              <a:xfrm>
                <a:off x="708045" y="1372479"/>
                <a:ext cx="464968" cy="532961"/>
              </a:xfrm>
              <a:prstGeom prst="foldedCorner">
                <a:avLst/>
              </a:prstGeom>
              <a:solidFill>
                <a:srgbClr val="00B05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302" name="Straight Connector 539"/>
              <p:cNvCxnSpPr/>
              <p:nvPr/>
            </p:nvCxnSpPr>
            <p:spPr>
              <a:xfrm>
                <a:off x="866088" y="1449918"/>
                <a:ext cx="22904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3" name="Straight Connector 540"/>
              <p:cNvCxnSpPr/>
              <p:nvPr/>
            </p:nvCxnSpPr>
            <p:spPr>
              <a:xfrm>
                <a:off x="866088" y="1493191"/>
                <a:ext cx="22904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4" name="Straight Connector 541"/>
              <p:cNvCxnSpPr/>
              <p:nvPr/>
            </p:nvCxnSpPr>
            <p:spPr>
              <a:xfrm>
                <a:off x="866088" y="1538744"/>
                <a:ext cx="22904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5" name="Straight Connector 542"/>
              <p:cNvCxnSpPr/>
              <p:nvPr/>
            </p:nvCxnSpPr>
            <p:spPr>
              <a:xfrm>
                <a:off x="866088" y="1586574"/>
                <a:ext cx="229049"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6" name="Straight Connector 543"/>
              <p:cNvCxnSpPr/>
              <p:nvPr/>
            </p:nvCxnSpPr>
            <p:spPr>
              <a:xfrm>
                <a:off x="866088" y="1634403"/>
                <a:ext cx="229049"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7" name="Straight Connector 544"/>
              <p:cNvCxnSpPr/>
              <p:nvPr/>
            </p:nvCxnSpPr>
            <p:spPr>
              <a:xfrm>
                <a:off x="875249" y="1675400"/>
                <a:ext cx="22675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8" name="Straight Connector 545"/>
              <p:cNvCxnSpPr/>
              <p:nvPr/>
            </p:nvCxnSpPr>
            <p:spPr>
              <a:xfrm>
                <a:off x="866088" y="1718676"/>
                <a:ext cx="229049"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9" name="Straight Connector 546"/>
              <p:cNvCxnSpPr/>
              <p:nvPr/>
            </p:nvCxnSpPr>
            <p:spPr>
              <a:xfrm>
                <a:off x="866088" y="1773338"/>
                <a:ext cx="229049"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10" name="Straight Connector 547"/>
              <p:cNvCxnSpPr/>
              <p:nvPr/>
            </p:nvCxnSpPr>
            <p:spPr>
              <a:xfrm>
                <a:off x="866088" y="1816612"/>
                <a:ext cx="229049"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5" name="Group 548"/>
            <p:cNvGrpSpPr>
              <a:grpSpLocks/>
            </p:cNvGrpSpPr>
            <p:nvPr/>
          </p:nvGrpSpPr>
          <p:grpSpPr bwMode="auto">
            <a:xfrm>
              <a:off x="2843702" y="2696996"/>
              <a:ext cx="287743" cy="408921"/>
              <a:chOff x="838200" y="1371600"/>
              <a:chExt cx="381000" cy="533400"/>
            </a:xfrm>
          </p:grpSpPr>
          <p:sp>
            <p:nvSpPr>
              <p:cNvPr id="291" name="Folded Corner 549"/>
              <p:cNvSpPr/>
              <p:nvPr/>
            </p:nvSpPr>
            <p:spPr>
              <a:xfrm>
                <a:off x="837963" y="1372490"/>
                <a:ext cx="380219" cy="532961"/>
              </a:xfrm>
              <a:prstGeom prst="foldedCorner">
                <a:avLst/>
              </a:prstGeom>
              <a:solidFill>
                <a:srgbClr val="00B0F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292" name="Straight Connector 550"/>
              <p:cNvCxnSpPr/>
              <p:nvPr/>
            </p:nvCxnSpPr>
            <p:spPr>
              <a:xfrm>
                <a:off x="913550" y="1447651"/>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3" name="Straight Connector 551"/>
              <p:cNvCxnSpPr/>
              <p:nvPr/>
            </p:nvCxnSpPr>
            <p:spPr>
              <a:xfrm>
                <a:off x="913550" y="1490925"/>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4" name="Straight Connector 552"/>
              <p:cNvCxnSpPr/>
              <p:nvPr/>
            </p:nvCxnSpPr>
            <p:spPr>
              <a:xfrm>
                <a:off x="913550" y="1536478"/>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5" name="Straight Connector 553"/>
              <p:cNvCxnSpPr/>
              <p:nvPr/>
            </p:nvCxnSpPr>
            <p:spPr>
              <a:xfrm>
                <a:off x="913550" y="1586585"/>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6" name="Straight Connector 554"/>
              <p:cNvCxnSpPr/>
              <p:nvPr/>
            </p:nvCxnSpPr>
            <p:spPr>
              <a:xfrm>
                <a:off x="913550" y="1632137"/>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7" name="Straight Connector 555"/>
              <p:cNvCxnSpPr/>
              <p:nvPr/>
            </p:nvCxnSpPr>
            <p:spPr>
              <a:xfrm>
                <a:off x="918131" y="1675413"/>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8" name="Straight Connector 556"/>
              <p:cNvCxnSpPr/>
              <p:nvPr/>
            </p:nvCxnSpPr>
            <p:spPr>
              <a:xfrm>
                <a:off x="913550" y="1718686"/>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9" name="Straight Connector 557"/>
              <p:cNvCxnSpPr/>
              <p:nvPr/>
            </p:nvCxnSpPr>
            <p:spPr>
              <a:xfrm>
                <a:off x="913550" y="1771072"/>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300" name="Straight Connector 558"/>
              <p:cNvCxnSpPr/>
              <p:nvPr/>
            </p:nvCxnSpPr>
            <p:spPr>
              <a:xfrm>
                <a:off x="913550" y="1814346"/>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6" name="Group 559"/>
            <p:cNvGrpSpPr>
              <a:grpSpLocks/>
            </p:cNvGrpSpPr>
            <p:nvPr/>
          </p:nvGrpSpPr>
          <p:grpSpPr bwMode="auto">
            <a:xfrm>
              <a:off x="2979111" y="2831436"/>
              <a:ext cx="287743" cy="408921"/>
              <a:chOff x="838200" y="1371600"/>
              <a:chExt cx="381000" cy="533400"/>
            </a:xfrm>
          </p:grpSpPr>
          <p:sp>
            <p:nvSpPr>
              <p:cNvPr id="281" name="Folded Corner 560"/>
              <p:cNvSpPr/>
              <p:nvPr/>
            </p:nvSpPr>
            <p:spPr>
              <a:xfrm>
                <a:off x="837326" y="1372502"/>
                <a:ext cx="336701" cy="535238"/>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282" name="Straight Connector 561"/>
              <p:cNvCxnSpPr/>
              <p:nvPr/>
            </p:nvCxnSpPr>
            <p:spPr>
              <a:xfrm>
                <a:off x="915202" y="1447663"/>
                <a:ext cx="18323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3" name="Straight Connector 562"/>
              <p:cNvCxnSpPr/>
              <p:nvPr/>
            </p:nvCxnSpPr>
            <p:spPr>
              <a:xfrm>
                <a:off x="915202" y="1490938"/>
                <a:ext cx="1832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4" name="Straight Connector 563"/>
              <p:cNvCxnSpPr/>
              <p:nvPr/>
            </p:nvCxnSpPr>
            <p:spPr>
              <a:xfrm>
                <a:off x="915202" y="1536490"/>
                <a:ext cx="1832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5" name="Straight Connector 564"/>
              <p:cNvCxnSpPr/>
              <p:nvPr/>
            </p:nvCxnSpPr>
            <p:spPr>
              <a:xfrm>
                <a:off x="915202" y="1586598"/>
                <a:ext cx="1832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6" name="Straight Connector 565"/>
              <p:cNvCxnSpPr/>
              <p:nvPr/>
            </p:nvCxnSpPr>
            <p:spPr>
              <a:xfrm>
                <a:off x="915202" y="1634427"/>
                <a:ext cx="1832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7" name="Straight Connector 566"/>
              <p:cNvCxnSpPr/>
              <p:nvPr/>
            </p:nvCxnSpPr>
            <p:spPr>
              <a:xfrm>
                <a:off x="922074" y="1677702"/>
                <a:ext cx="178657"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8" name="Straight Connector 567"/>
              <p:cNvCxnSpPr/>
              <p:nvPr/>
            </p:nvCxnSpPr>
            <p:spPr>
              <a:xfrm>
                <a:off x="915202" y="1720976"/>
                <a:ext cx="18323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9" name="Straight Connector 568"/>
              <p:cNvCxnSpPr/>
              <p:nvPr/>
            </p:nvCxnSpPr>
            <p:spPr>
              <a:xfrm>
                <a:off x="915202" y="1775639"/>
                <a:ext cx="18323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90" name="Straight Connector 569"/>
              <p:cNvCxnSpPr/>
              <p:nvPr/>
            </p:nvCxnSpPr>
            <p:spPr>
              <a:xfrm>
                <a:off x="915202" y="1818914"/>
                <a:ext cx="18323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7" name="Group 570"/>
            <p:cNvGrpSpPr>
              <a:grpSpLocks/>
            </p:cNvGrpSpPr>
            <p:nvPr/>
          </p:nvGrpSpPr>
          <p:grpSpPr bwMode="auto">
            <a:xfrm>
              <a:off x="3114520" y="2965876"/>
              <a:ext cx="287743" cy="408921"/>
              <a:chOff x="838200" y="1371600"/>
              <a:chExt cx="381000" cy="533400"/>
            </a:xfrm>
          </p:grpSpPr>
          <p:sp>
            <p:nvSpPr>
              <p:cNvPr id="271" name="Folded Corner 571"/>
              <p:cNvSpPr/>
              <p:nvPr/>
            </p:nvSpPr>
            <p:spPr>
              <a:xfrm>
                <a:off x="793171" y="1374791"/>
                <a:ext cx="380219" cy="530683"/>
              </a:xfrm>
              <a:prstGeom prst="foldedCorner">
                <a:avLst/>
              </a:prstGeom>
              <a:solidFill>
                <a:srgbClr val="00FFFF"/>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272" name="Straight Connector 572"/>
              <p:cNvCxnSpPr/>
              <p:nvPr/>
            </p:nvCxnSpPr>
            <p:spPr>
              <a:xfrm>
                <a:off x="868756" y="1449951"/>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3" name="Straight Connector 573"/>
              <p:cNvCxnSpPr/>
              <p:nvPr/>
            </p:nvCxnSpPr>
            <p:spPr>
              <a:xfrm>
                <a:off x="868756" y="1493227"/>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4" name="Straight Connector 574"/>
              <p:cNvCxnSpPr/>
              <p:nvPr/>
            </p:nvCxnSpPr>
            <p:spPr>
              <a:xfrm>
                <a:off x="868756" y="1536500"/>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5" name="Straight Connector 575"/>
              <p:cNvCxnSpPr/>
              <p:nvPr/>
            </p:nvCxnSpPr>
            <p:spPr>
              <a:xfrm>
                <a:off x="868756" y="1588886"/>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6" name="Straight Connector 576"/>
              <p:cNvCxnSpPr/>
              <p:nvPr/>
            </p:nvCxnSpPr>
            <p:spPr>
              <a:xfrm>
                <a:off x="868756" y="1634438"/>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7" name="Straight Connector 577"/>
              <p:cNvCxnSpPr/>
              <p:nvPr/>
            </p:nvCxnSpPr>
            <p:spPr>
              <a:xfrm>
                <a:off x="875628" y="1677712"/>
                <a:ext cx="224467"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8" name="Straight Connector 578"/>
              <p:cNvCxnSpPr/>
              <p:nvPr/>
            </p:nvCxnSpPr>
            <p:spPr>
              <a:xfrm>
                <a:off x="868756" y="1723265"/>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9" name="Straight Connector 579"/>
              <p:cNvCxnSpPr/>
              <p:nvPr/>
            </p:nvCxnSpPr>
            <p:spPr>
              <a:xfrm>
                <a:off x="868756" y="1771095"/>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80" name="Straight Connector 580"/>
              <p:cNvCxnSpPr/>
              <p:nvPr/>
            </p:nvCxnSpPr>
            <p:spPr>
              <a:xfrm>
                <a:off x="868756" y="1816647"/>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16428" name="Group 691"/>
            <p:cNvGrpSpPr>
              <a:grpSpLocks/>
            </p:cNvGrpSpPr>
            <p:nvPr/>
          </p:nvGrpSpPr>
          <p:grpSpPr bwMode="auto">
            <a:xfrm>
              <a:off x="2821134" y="2276872"/>
              <a:ext cx="287743" cy="408921"/>
              <a:chOff x="838200" y="1371600"/>
              <a:chExt cx="381000" cy="533400"/>
            </a:xfrm>
          </p:grpSpPr>
          <p:sp>
            <p:nvSpPr>
              <p:cNvPr id="261" name="Folded Corner 692"/>
              <p:cNvSpPr/>
              <p:nvPr/>
            </p:nvSpPr>
            <p:spPr>
              <a:xfrm>
                <a:off x="838070" y="1371600"/>
                <a:ext cx="380219" cy="532961"/>
              </a:xfrm>
              <a:prstGeom prst="foldedCorner">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262" name="Straight Connector 693"/>
              <p:cNvCxnSpPr/>
              <p:nvPr/>
            </p:nvCxnSpPr>
            <p:spPr>
              <a:xfrm>
                <a:off x="913655" y="1449039"/>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63" name="Straight Connector 694"/>
              <p:cNvCxnSpPr/>
              <p:nvPr/>
            </p:nvCxnSpPr>
            <p:spPr>
              <a:xfrm>
                <a:off x="913655" y="1494591"/>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64" name="Straight Connector 695"/>
              <p:cNvCxnSpPr/>
              <p:nvPr/>
            </p:nvCxnSpPr>
            <p:spPr>
              <a:xfrm>
                <a:off x="913655" y="1537865"/>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65" name="Straight Connector 696"/>
              <p:cNvCxnSpPr/>
              <p:nvPr/>
            </p:nvCxnSpPr>
            <p:spPr>
              <a:xfrm>
                <a:off x="913655" y="1585695"/>
                <a:ext cx="229048" cy="4555"/>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66" name="Straight Connector 697"/>
              <p:cNvCxnSpPr/>
              <p:nvPr/>
            </p:nvCxnSpPr>
            <p:spPr>
              <a:xfrm>
                <a:off x="913655" y="1631248"/>
                <a:ext cx="229048" cy="0"/>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67" name="Straight Connector 698"/>
              <p:cNvCxnSpPr/>
              <p:nvPr/>
            </p:nvCxnSpPr>
            <p:spPr>
              <a:xfrm>
                <a:off x="918236" y="1676800"/>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68" name="Straight Connector 699"/>
              <p:cNvCxnSpPr/>
              <p:nvPr/>
            </p:nvCxnSpPr>
            <p:spPr>
              <a:xfrm>
                <a:off x="913655" y="1720074"/>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69" name="Straight Connector 700"/>
              <p:cNvCxnSpPr/>
              <p:nvPr/>
            </p:nvCxnSpPr>
            <p:spPr>
              <a:xfrm>
                <a:off x="913655" y="1772460"/>
                <a:ext cx="229048" cy="2277"/>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270" name="Straight Connector 701"/>
              <p:cNvCxnSpPr/>
              <p:nvPr/>
            </p:nvCxnSpPr>
            <p:spPr>
              <a:xfrm>
                <a:off x="913655" y="1815733"/>
                <a:ext cx="229048" cy="2278"/>
              </a:xfrm>
              <a:prstGeom prst="line">
                <a:avLst/>
              </a:prstGeom>
              <a:no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grpSp>
        <p:nvGrpSpPr>
          <p:cNvPr id="13" name="Group 12"/>
          <p:cNvGrpSpPr/>
          <p:nvPr/>
        </p:nvGrpSpPr>
        <p:grpSpPr>
          <a:xfrm>
            <a:off x="48120" y="1175900"/>
            <a:ext cx="2325329" cy="1388383"/>
            <a:chOff x="48120" y="1175900"/>
            <a:chExt cx="2325329" cy="1388383"/>
          </a:xfrm>
        </p:grpSpPr>
        <p:grpSp>
          <p:nvGrpSpPr>
            <p:cNvPr id="5" name="Group 4"/>
            <p:cNvGrpSpPr/>
            <p:nvPr/>
          </p:nvGrpSpPr>
          <p:grpSpPr>
            <a:xfrm>
              <a:off x="1699984" y="1175900"/>
              <a:ext cx="673465" cy="1112794"/>
              <a:chOff x="-1256311" y="725669"/>
              <a:chExt cx="931767" cy="1230159"/>
            </a:xfrm>
          </p:grpSpPr>
          <p:sp>
            <p:nvSpPr>
              <p:cNvPr id="515" name="Document"/>
              <p:cNvSpPr>
                <a:spLocks noEditPoints="1" noChangeArrowheads="1"/>
              </p:cNvSpPr>
              <p:nvPr/>
            </p:nvSpPr>
            <p:spPr bwMode="auto">
              <a:xfrm>
                <a:off x="-1256311" y="725669"/>
                <a:ext cx="931767" cy="12301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pic>
            <p:nvPicPr>
              <p:cNvPr id="518" name="Picture 87" descr="MCj03085420000[1]"/>
              <p:cNvPicPr>
                <a:picLocks noChangeAspect="1" noChangeArrowheads="1"/>
              </p:cNvPicPr>
              <p:nvPr/>
            </p:nvPicPr>
            <p:blipFill>
              <a:blip r:embed="rId7" cstate="print"/>
              <a:srcRect/>
              <a:stretch>
                <a:fillRect/>
              </a:stretch>
            </p:blipFill>
            <p:spPr bwMode="auto">
              <a:xfrm>
                <a:off x="-867095" y="776008"/>
                <a:ext cx="349512" cy="899937"/>
              </a:xfrm>
              <a:prstGeom prst="rect">
                <a:avLst/>
              </a:prstGeom>
              <a:noFill/>
              <a:ln w="9525">
                <a:noFill/>
                <a:miter lim="800000"/>
                <a:headEnd/>
                <a:tailEnd/>
              </a:ln>
            </p:spPr>
          </p:pic>
          <p:grpSp>
            <p:nvGrpSpPr>
              <p:cNvPr id="519" name="Gruppieren 362"/>
              <p:cNvGrpSpPr/>
              <p:nvPr/>
            </p:nvGrpSpPr>
            <p:grpSpPr>
              <a:xfrm>
                <a:off x="-998009" y="776009"/>
                <a:ext cx="654572" cy="1062455"/>
                <a:chOff x="2555777" y="3051849"/>
                <a:chExt cx="1008111" cy="1055733"/>
              </a:xfrm>
            </p:grpSpPr>
            <p:pic>
              <p:nvPicPr>
                <p:cNvPr id="591" name="Picture 2" descr="Film"/>
                <p:cNvPicPr>
                  <a:picLocks noChangeAspect="1" noChangeArrowheads="1"/>
                </p:cNvPicPr>
                <p:nvPr/>
              </p:nvPicPr>
              <p:blipFill>
                <a:blip r:embed="rId8" cstate="print"/>
                <a:srcRect/>
                <a:stretch>
                  <a:fillRect/>
                </a:stretch>
              </p:blipFill>
              <p:spPr bwMode="auto">
                <a:xfrm>
                  <a:off x="2555777" y="3051849"/>
                  <a:ext cx="1008111" cy="1055733"/>
                </a:xfrm>
                <a:prstGeom prst="rect">
                  <a:avLst/>
                </a:prstGeom>
                <a:noFill/>
              </p:spPr>
            </p:pic>
            <p:pic>
              <p:nvPicPr>
                <p:cNvPr id="592" name="Picture 4" descr="http://postercabaret.com/media/catalog/product/a/l/alamogoodbadugly_8.jpg"/>
                <p:cNvPicPr>
                  <a:picLocks noChangeAspect="1" noChangeArrowheads="1"/>
                </p:cNvPicPr>
                <p:nvPr/>
              </p:nvPicPr>
              <p:blipFill>
                <a:blip r:embed="rId9" cstate="print"/>
                <a:srcRect/>
                <a:stretch>
                  <a:fillRect/>
                </a:stretch>
              </p:blipFill>
              <p:spPr bwMode="auto">
                <a:xfrm>
                  <a:off x="2699792" y="3212976"/>
                  <a:ext cx="720079" cy="738543"/>
                </a:xfrm>
                <a:prstGeom prst="rect">
                  <a:avLst/>
                </a:prstGeom>
                <a:noFill/>
              </p:spPr>
            </p:pic>
          </p:grpSp>
        </p:grpSp>
        <p:grpSp>
          <p:nvGrpSpPr>
            <p:cNvPr id="6" name="Group 5"/>
            <p:cNvGrpSpPr/>
            <p:nvPr/>
          </p:nvGrpSpPr>
          <p:grpSpPr>
            <a:xfrm>
              <a:off x="48120" y="1732297"/>
              <a:ext cx="643535" cy="831986"/>
              <a:chOff x="261938" y="508762"/>
              <a:chExt cx="643535" cy="831986"/>
            </a:xfrm>
          </p:grpSpPr>
          <p:sp>
            <p:nvSpPr>
              <p:cNvPr id="516" name="Document"/>
              <p:cNvSpPr>
                <a:spLocks noEditPoints="1" noChangeArrowheads="1"/>
              </p:cNvSpPr>
              <p:nvPr/>
            </p:nvSpPr>
            <p:spPr bwMode="auto">
              <a:xfrm>
                <a:off x="261938" y="508762"/>
                <a:ext cx="643535" cy="83198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pic>
            <p:nvPicPr>
              <p:cNvPr id="520" name="Picture 19" descr="http://upload.wikimedia.org/wikipedia/commons/thumb/5/5f/Ennio_Morricone_Cannes_2007.jpg/220px-Ennio_Morricone_Cannes_2007.jpg"/>
              <p:cNvPicPr>
                <a:picLocks noChangeAspect="1" noChangeArrowheads="1"/>
              </p:cNvPicPr>
              <p:nvPr/>
            </p:nvPicPr>
            <p:blipFill>
              <a:blip r:embed="rId10" cstate="print"/>
              <a:srcRect/>
              <a:stretch>
                <a:fillRect/>
              </a:stretch>
            </p:blipFill>
            <p:spPr bwMode="auto">
              <a:xfrm>
                <a:off x="481013" y="609910"/>
                <a:ext cx="362249" cy="641948"/>
              </a:xfrm>
              <a:prstGeom prst="rect">
                <a:avLst/>
              </a:prstGeom>
              <a:noFill/>
            </p:spPr>
          </p:pic>
        </p:grpSp>
        <p:grpSp>
          <p:nvGrpSpPr>
            <p:cNvPr id="7" name="Group 6"/>
            <p:cNvGrpSpPr/>
            <p:nvPr/>
          </p:nvGrpSpPr>
          <p:grpSpPr>
            <a:xfrm>
              <a:off x="757766" y="1560937"/>
              <a:ext cx="824803" cy="889180"/>
              <a:chOff x="1237074" y="1732297"/>
              <a:chExt cx="824803" cy="889180"/>
            </a:xfrm>
          </p:grpSpPr>
          <p:sp>
            <p:nvSpPr>
              <p:cNvPr id="522" name="Document"/>
              <p:cNvSpPr>
                <a:spLocks noEditPoints="1" noChangeArrowheads="1"/>
              </p:cNvSpPr>
              <p:nvPr/>
            </p:nvSpPr>
            <p:spPr bwMode="auto">
              <a:xfrm>
                <a:off x="1237074" y="1732297"/>
                <a:ext cx="824803" cy="88918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grpSp>
            <p:nvGrpSpPr>
              <p:cNvPr id="523" name="Gruppieren 371"/>
              <p:cNvGrpSpPr/>
              <p:nvPr/>
            </p:nvGrpSpPr>
            <p:grpSpPr>
              <a:xfrm>
                <a:off x="1362411" y="1732298"/>
                <a:ext cx="649041" cy="568050"/>
                <a:chOff x="280871" y="144466"/>
                <a:chExt cx="3102092" cy="1504984"/>
              </a:xfrm>
            </p:grpSpPr>
            <p:pic>
              <p:nvPicPr>
                <p:cNvPr id="589" name="Picture 6"/>
                <p:cNvPicPr>
                  <a:picLocks noChangeAspect="1" noChangeArrowheads="1"/>
                </p:cNvPicPr>
                <p:nvPr/>
              </p:nvPicPr>
              <p:blipFill>
                <a:blip r:embed="rId11" cstate="print"/>
                <a:srcRect/>
                <a:stretch>
                  <a:fillRect/>
                </a:stretch>
              </p:blipFill>
              <p:spPr bwMode="auto">
                <a:xfrm>
                  <a:off x="458992" y="144466"/>
                  <a:ext cx="2923971" cy="1504984"/>
                </a:xfrm>
                <a:prstGeom prst="rect">
                  <a:avLst/>
                </a:prstGeom>
                <a:noFill/>
                <a:ln w="9525">
                  <a:noFill/>
                  <a:miter lim="800000"/>
                  <a:headEnd/>
                  <a:tailEnd/>
                </a:ln>
                <a:effectLst/>
              </p:spPr>
            </p:pic>
            <p:pic>
              <p:nvPicPr>
                <p:cNvPr id="590" name="Picture 17" descr="http://www.clipartguide.com/_small/0808-0801-1116-0545.jpg"/>
                <p:cNvPicPr>
                  <a:picLocks noChangeAspect="1" noChangeArrowheads="1"/>
                </p:cNvPicPr>
                <p:nvPr/>
              </p:nvPicPr>
              <p:blipFill>
                <a:blip r:embed="rId12" cstate="print"/>
                <a:srcRect/>
                <a:stretch>
                  <a:fillRect/>
                </a:stretch>
              </p:blipFill>
              <p:spPr bwMode="auto">
                <a:xfrm>
                  <a:off x="280871" y="188642"/>
                  <a:ext cx="942250" cy="1430319"/>
                </a:xfrm>
                <a:prstGeom prst="rect">
                  <a:avLst/>
                </a:prstGeom>
                <a:noFill/>
              </p:spPr>
            </p:pic>
          </p:grpSp>
        </p:grpSp>
      </p:grpSp>
      <p:grpSp>
        <p:nvGrpSpPr>
          <p:cNvPr id="15" name="Group 14"/>
          <p:cNvGrpSpPr/>
          <p:nvPr/>
        </p:nvGrpSpPr>
        <p:grpSpPr>
          <a:xfrm>
            <a:off x="6297656" y="3725863"/>
            <a:ext cx="2659742" cy="2820401"/>
            <a:chOff x="6297656" y="3725863"/>
            <a:chExt cx="2659742" cy="2820401"/>
          </a:xfrm>
        </p:grpSpPr>
        <p:pic>
          <p:nvPicPr>
            <p:cNvPr id="513" name="Picture 5" descr="globe"/>
            <p:cNvPicPr>
              <a:picLocks noChangeAspect="1" noChangeArrowheads="1"/>
            </p:cNvPicPr>
            <p:nvPr/>
          </p:nvPicPr>
          <p:blipFill>
            <a:blip r:embed="rId13" cstate="print"/>
            <a:srcRect/>
            <a:stretch>
              <a:fillRect/>
            </a:stretch>
          </p:blipFill>
          <p:spPr bwMode="auto">
            <a:xfrm>
              <a:off x="6493251" y="3800440"/>
              <a:ext cx="1887455" cy="1865214"/>
            </a:xfrm>
            <a:prstGeom prst="rect">
              <a:avLst/>
            </a:prstGeom>
            <a:noFill/>
            <a:ln w="9525">
              <a:noFill/>
              <a:miter lim="800000"/>
              <a:headEnd/>
              <a:tailEnd/>
            </a:ln>
          </p:spPr>
        </p:pic>
        <p:grpSp>
          <p:nvGrpSpPr>
            <p:cNvPr id="602" name="Group 14"/>
            <p:cNvGrpSpPr>
              <a:grpSpLocks/>
            </p:cNvGrpSpPr>
            <p:nvPr/>
          </p:nvGrpSpPr>
          <p:grpSpPr bwMode="auto">
            <a:xfrm rot="19856098" flipH="1">
              <a:off x="7650115" y="4325605"/>
              <a:ext cx="1307283" cy="2220659"/>
              <a:chOff x="3368" y="1832"/>
              <a:chExt cx="813" cy="876"/>
            </a:xfrm>
          </p:grpSpPr>
          <p:grpSp>
            <p:nvGrpSpPr>
              <p:cNvPr id="617" name="Group 15"/>
              <p:cNvGrpSpPr>
                <a:grpSpLocks/>
              </p:cNvGrpSpPr>
              <p:nvPr/>
            </p:nvGrpSpPr>
            <p:grpSpPr bwMode="auto">
              <a:xfrm rot="21103525" flipH="1">
                <a:off x="3443" y="1841"/>
                <a:ext cx="728" cy="499"/>
                <a:chOff x="1466" y="2371"/>
                <a:chExt cx="590" cy="590"/>
              </a:xfrm>
            </p:grpSpPr>
            <p:grpSp>
              <p:nvGrpSpPr>
                <p:cNvPr id="659" name="Group 16"/>
                <p:cNvGrpSpPr>
                  <a:grpSpLocks/>
                </p:cNvGrpSpPr>
                <p:nvPr/>
              </p:nvGrpSpPr>
              <p:grpSpPr bwMode="auto">
                <a:xfrm>
                  <a:off x="1466" y="2371"/>
                  <a:ext cx="590" cy="590"/>
                  <a:chOff x="1466" y="2371"/>
                  <a:chExt cx="590" cy="590"/>
                </a:xfrm>
              </p:grpSpPr>
              <p:sp>
                <p:nvSpPr>
                  <p:cNvPr id="666" name="Freeform 17"/>
                  <p:cNvSpPr>
                    <a:spLocks/>
                  </p:cNvSpPr>
                  <p:nvPr/>
                </p:nvSpPr>
                <p:spPr bwMode="auto">
                  <a:xfrm>
                    <a:off x="1466" y="2371"/>
                    <a:ext cx="501" cy="343"/>
                  </a:xfrm>
                  <a:custGeom>
                    <a:avLst/>
                    <a:gdLst>
                      <a:gd name="T0" fmla="*/ 0 w 1004"/>
                      <a:gd name="T1" fmla="*/ 1 h 685"/>
                      <a:gd name="T2" fmla="*/ 0 w 1004"/>
                      <a:gd name="T3" fmla="*/ 1 h 685"/>
                      <a:gd name="T4" fmla="*/ 0 w 1004"/>
                      <a:gd name="T5" fmla="*/ 1 h 685"/>
                      <a:gd name="T6" fmla="*/ 0 w 1004"/>
                      <a:gd name="T7" fmla="*/ 1 h 685"/>
                      <a:gd name="T8" fmla="*/ 0 w 1004"/>
                      <a:gd name="T9" fmla="*/ 1 h 685"/>
                      <a:gd name="T10" fmla="*/ 0 w 1004"/>
                      <a:gd name="T11" fmla="*/ 1 h 685"/>
                      <a:gd name="T12" fmla="*/ 0 w 1004"/>
                      <a:gd name="T13" fmla="*/ 1 h 685"/>
                      <a:gd name="T14" fmla="*/ 0 w 1004"/>
                      <a:gd name="T15" fmla="*/ 1 h 685"/>
                      <a:gd name="T16" fmla="*/ 0 w 1004"/>
                      <a:gd name="T17" fmla="*/ 1 h 685"/>
                      <a:gd name="T18" fmla="*/ 0 w 1004"/>
                      <a:gd name="T19" fmla="*/ 1 h 685"/>
                      <a:gd name="T20" fmla="*/ 0 w 1004"/>
                      <a:gd name="T21" fmla="*/ 1 h 685"/>
                      <a:gd name="T22" fmla="*/ 0 w 1004"/>
                      <a:gd name="T23" fmla="*/ 1 h 685"/>
                      <a:gd name="T24" fmla="*/ 0 w 1004"/>
                      <a:gd name="T25" fmla="*/ 1 h 685"/>
                      <a:gd name="T26" fmla="*/ 0 w 1004"/>
                      <a:gd name="T27" fmla="*/ 1 h 685"/>
                      <a:gd name="T28" fmla="*/ 0 w 1004"/>
                      <a:gd name="T29" fmla="*/ 1 h 685"/>
                      <a:gd name="T30" fmla="*/ 0 w 1004"/>
                      <a:gd name="T31" fmla="*/ 1 h 685"/>
                      <a:gd name="T32" fmla="*/ 0 w 1004"/>
                      <a:gd name="T33" fmla="*/ 0 h 685"/>
                      <a:gd name="T34" fmla="*/ 0 w 1004"/>
                      <a:gd name="T35" fmla="*/ 0 h 685"/>
                      <a:gd name="T36" fmla="*/ 0 w 1004"/>
                      <a:gd name="T37" fmla="*/ 1 h 685"/>
                      <a:gd name="T38" fmla="*/ 0 w 1004"/>
                      <a:gd name="T39" fmla="*/ 1 h 685"/>
                      <a:gd name="T40" fmla="*/ 0 w 1004"/>
                      <a:gd name="T41" fmla="*/ 1 h 685"/>
                      <a:gd name="T42" fmla="*/ 0 w 1004"/>
                      <a:gd name="T43" fmla="*/ 1 h 685"/>
                      <a:gd name="T44" fmla="*/ 0 w 1004"/>
                      <a:gd name="T45" fmla="*/ 1 h 685"/>
                      <a:gd name="T46" fmla="*/ 0 w 1004"/>
                      <a:gd name="T47" fmla="*/ 1 h 685"/>
                      <a:gd name="T48" fmla="*/ 0 w 1004"/>
                      <a:gd name="T49" fmla="*/ 1 h 685"/>
                      <a:gd name="T50" fmla="*/ 0 w 1004"/>
                      <a:gd name="T51" fmla="*/ 1 h 685"/>
                      <a:gd name="T52" fmla="*/ 0 w 1004"/>
                      <a:gd name="T53" fmla="*/ 1 h 685"/>
                      <a:gd name="T54" fmla="*/ 0 w 1004"/>
                      <a:gd name="T55" fmla="*/ 1 h 685"/>
                      <a:gd name="T56" fmla="*/ 0 w 1004"/>
                      <a:gd name="T57" fmla="*/ 1 h 685"/>
                      <a:gd name="T58" fmla="*/ 0 w 1004"/>
                      <a:gd name="T59" fmla="*/ 1 h 685"/>
                      <a:gd name="T60" fmla="*/ 0 w 1004"/>
                      <a:gd name="T61" fmla="*/ 1 h 685"/>
                      <a:gd name="T62" fmla="*/ 0 w 1004"/>
                      <a:gd name="T63" fmla="*/ 1 h 685"/>
                      <a:gd name="T64" fmla="*/ 0 w 1004"/>
                      <a:gd name="T65" fmla="*/ 1 h 685"/>
                      <a:gd name="T66" fmla="*/ 0 w 1004"/>
                      <a:gd name="T67" fmla="*/ 1 h 685"/>
                      <a:gd name="T68" fmla="*/ 0 w 1004"/>
                      <a:gd name="T69" fmla="*/ 1 h 685"/>
                      <a:gd name="T70" fmla="*/ 0 w 1004"/>
                      <a:gd name="T71" fmla="*/ 1 h 685"/>
                      <a:gd name="T72" fmla="*/ 0 w 1004"/>
                      <a:gd name="T73" fmla="*/ 1 h 685"/>
                      <a:gd name="T74" fmla="*/ 0 w 1004"/>
                      <a:gd name="T75" fmla="*/ 1 h 685"/>
                      <a:gd name="T76" fmla="*/ 0 w 1004"/>
                      <a:gd name="T77" fmla="*/ 1 h 685"/>
                      <a:gd name="T78" fmla="*/ 0 w 1004"/>
                      <a:gd name="T79" fmla="*/ 1 h 685"/>
                      <a:gd name="T80" fmla="*/ 0 w 1004"/>
                      <a:gd name="T81" fmla="*/ 1 h 685"/>
                      <a:gd name="T82" fmla="*/ 0 w 1004"/>
                      <a:gd name="T83" fmla="*/ 1 h 685"/>
                      <a:gd name="T84" fmla="*/ 0 w 1004"/>
                      <a:gd name="T85" fmla="*/ 1 h 685"/>
                      <a:gd name="T86" fmla="*/ 0 w 1004"/>
                      <a:gd name="T87" fmla="*/ 1 h 685"/>
                      <a:gd name="T88" fmla="*/ 0 w 1004"/>
                      <a:gd name="T89" fmla="*/ 1 h 685"/>
                      <a:gd name="T90" fmla="*/ 0 w 1004"/>
                      <a:gd name="T91" fmla="*/ 1 h 6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04"/>
                      <a:gd name="T139" fmla="*/ 0 h 685"/>
                      <a:gd name="T140" fmla="*/ 1004 w 1004"/>
                      <a:gd name="T141" fmla="*/ 685 h 6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04" h="685">
                        <a:moveTo>
                          <a:pt x="21" y="685"/>
                        </a:moveTo>
                        <a:lnTo>
                          <a:pt x="6" y="604"/>
                        </a:lnTo>
                        <a:lnTo>
                          <a:pt x="0" y="526"/>
                        </a:lnTo>
                        <a:lnTo>
                          <a:pt x="3" y="472"/>
                        </a:lnTo>
                        <a:lnTo>
                          <a:pt x="12" y="423"/>
                        </a:lnTo>
                        <a:lnTo>
                          <a:pt x="27" y="369"/>
                        </a:lnTo>
                        <a:lnTo>
                          <a:pt x="51" y="315"/>
                        </a:lnTo>
                        <a:lnTo>
                          <a:pt x="81" y="258"/>
                        </a:lnTo>
                        <a:lnTo>
                          <a:pt x="111" y="213"/>
                        </a:lnTo>
                        <a:lnTo>
                          <a:pt x="147" y="168"/>
                        </a:lnTo>
                        <a:lnTo>
                          <a:pt x="189" y="129"/>
                        </a:lnTo>
                        <a:lnTo>
                          <a:pt x="231" y="96"/>
                        </a:lnTo>
                        <a:lnTo>
                          <a:pt x="276" y="69"/>
                        </a:lnTo>
                        <a:lnTo>
                          <a:pt x="331" y="45"/>
                        </a:lnTo>
                        <a:lnTo>
                          <a:pt x="394" y="24"/>
                        </a:lnTo>
                        <a:lnTo>
                          <a:pt x="448" y="9"/>
                        </a:lnTo>
                        <a:lnTo>
                          <a:pt x="514" y="0"/>
                        </a:lnTo>
                        <a:lnTo>
                          <a:pt x="598" y="0"/>
                        </a:lnTo>
                        <a:lnTo>
                          <a:pt x="661" y="12"/>
                        </a:lnTo>
                        <a:lnTo>
                          <a:pt x="737" y="30"/>
                        </a:lnTo>
                        <a:lnTo>
                          <a:pt x="812" y="63"/>
                        </a:lnTo>
                        <a:lnTo>
                          <a:pt x="878" y="102"/>
                        </a:lnTo>
                        <a:lnTo>
                          <a:pt x="923" y="141"/>
                        </a:lnTo>
                        <a:lnTo>
                          <a:pt x="968" y="186"/>
                        </a:lnTo>
                        <a:lnTo>
                          <a:pt x="1004" y="231"/>
                        </a:lnTo>
                        <a:lnTo>
                          <a:pt x="908" y="159"/>
                        </a:lnTo>
                        <a:lnTo>
                          <a:pt x="857" y="129"/>
                        </a:lnTo>
                        <a:lnTo>
                          <a:pt x="803" y="108"/>
                        </a:lnTo>
                        <a:lnTo>
                          <a:pt x="734" y="87"/>
                        </a:lnTo>
                        <a:lnTo>
                          <a:pt x="667" y="78"/>
                        </a:lnTo>
                        <a:lnTo>
                          <a:pt x="595" y="75"/>
                        </a:lnTo>
                        <a:lnTo>
                          <a:pt x="541" y="78"/>
                        </a:lnTo>
                        <a:lnTo>
                          <a:pt x="484" y="87"/>
                        </a:lnTo>
                        <a:lnTo>
                          <a:pt x="427" y="102"/>
                        </a:lnTo>
                        <a:lnTo>
                          <a:pt x="373" y="120"/>
                        </a:lnTo>
                        <a:lnTo>
                          <a:pt x="313" y="150"/>
                        </a:lnTo>
                        <a:lnTo>
                          <a:pt x="267" y="177"/>
                        </a:lnTo>
                        <a:lnTo>
                          <a:pt x="228" y="210"/>
                        </a:lnTo>
                        <a:lnTo>
                          <a:pt x="183" y="246"/>
                        </a:lnTo>
                        <a:lnTo>
                          <a:pt x="147" y="285"/>
                        </a:lnTo>
                        <a:lnTo>
                          <a:pt x="111" y="339"/>
                        </a:lnTo>
                        <a:lnTo>
                          <a:pt x="78" y="396"/>
                        </a:lnTo>
                        <a:lnTo>
                          <a:pt x="57" y="450"/>
                        </a:lnTo>
                        <a:lnTo>
                          <a:pt x="39" y="514"/>
                        </a:lnTo>
                        <a:lnTo>
                          <a:pt x="27" y="592"/>
                        </a:lnTo>
                        <a:lnTo>
                          <a:pt x="21" y="685"/>
                        </a:lnTo>
                        <a:close/>
                      </a:path>
                    </a:pathLst>
                  </a:custGeom>
                  <a:solidFill>
                    <a:srgbClr val="C0C0C0"/>
                  </a:solidFill>
                  <a:ln w="9525">
                    <a:noFill/>
                    <a:round/>
                    <a:headEnd/>
                    <a:tailEnd/>
                  </a:ln>
                </p:spPr>
                <p:txBody>
                  <a:bodyPr/>
                  <a:lstStyle/>
                  <a:p>
                    <a:endParaRPr lang="de-DE"/>
                  </a:p>
                </p:txBody>
              </p:sp>
              <p:sp>
                <p:nvSpPr>
                  <p:cNvPr id="667" name="Freeform 18"/>
                  <p:cNvSpPr>
                    <a:spLocks/>
                  </p:cNvSpPr>
                  <p:nvPr/>
                </p:nvSpPr>
                <p:spPr bwMode="auto">
                  <a:xfrm>
                    <a:off x="1503" y="2541"/>
                    <a:ext cx="553" cy="420"/>
                  </a:xfrm>
                  <a:custGeom>
                    <a:avLst/>
                    <a:gdLst>
                      <a:gd name="T0" fmla="*/ 0 w 1107"/>
                      <a:gd name="T1" fmla="*/ 0 h 842"/>
                      <a:gd name="T2" fmla="*/ 0 w 1107"/>
                      <a:gd name="T3" fmla="*/ 0 h 842"/>
                      <a:gd name="T4" fmla="*/ 0 w 1107"/>
                      <a:gd name="T5" fmla="*/ 0 h 842"/>
                      <a:gd name="T6" fmla="*/ 0 w 1107"/>
                      <a:gd name="T7" fmla="*/ 0 h 842"/>
                      <a:gd name="T8" fmla="*/ 0 w 1107"/>
                      <a:gd name="T9" fmla="*/ 0 h 842"/>
                      <a:gd name="T10" fmla="*/ 0 w 1107"/>
                      <a:gd name="T11" fmla="*/ 0 h 842"/>
                      <a:gd name="T12" fmla="*/ 0 w 1107"/>
                      <a:gd name="T13" fmla="*/ 0 h 842"/>
                      <a:gd name="T14" fmla="*/ 0 w 1107"/>
                      <a:gd name="T15" fmla="*/ 0 h 842"/>
                      <a:gd name="T16" fmla="*/ 0 w 1107"/>
                      <a:gd name="T17" fmla="*/ 0 h 842"/>
                      <a:gd name="T18" fmla="*/ 0 w 1107"/>
                      <a:gd name="T19" fmla="*/ 0 h 842"/>
                      <a:gd name="T20" fmla="*/ 0 w 1107"/>
                      <a:gd name="T21" fmla="*/ 0 h 842"/>
                      <a:gd name="T22" fmla="*/ 0 w 1107"/>
                      <a:gd name="T23" fmla="*/ 0 h 842"/>
                      <a:gd name="T24" fmla="*/ 0 w 1107"/>
                      <a:gd name="T25" fmla="*/ 0 h 842"/>
                      <a:gd name="T26" fmla="*/ 0 w 1107"/>
                      <a:gd name="T27" fmla="*/ 0 h 842"/>
                      <a:gd name="T28" fmla="*/ 0 w 1107"/>
                      <a:gd name="T29" fmla="*/ 0 h 842"/>
                      <a:gd name="T30" fmla="*/ 0 w 1107"/>
                      <a:gd name="T31" fmla="*/ 0 h 842"/>
                      <a:gd name="T32" fmla="*/ 0 w 1107"/>
                      <a:gd name="T33" fmla="*/ 0 h 842"/>
                      <a:gd name="T34" fmla="*/ 0 w 1107"/>
                      <a:gd name="T35" fmla="*/ 0 h 842"/>
                      <a:gd name="T36" fmla="*/ 0 w 1107"/>
                      <a:gd name="T37" fmla="*/ 0 h 842"/>
                      <a:gd name="T38" fmla="*/ 0 w 1107"/>
                      <a:gd name="T39" fmla="*/ 0 h 842"/>
                      <a:gd name="T40" fmla="*/ 0 w 1107"/>
                      <a:gd name="T41" fmla="*/ 0 h 842"/>
                      <a:gd name="T42" fmla="*/ 0 w 1107"/>
                      <a:gd name="T43" fmla="*/ 0 h 842"/>
                      <a:gd name="T44" fmla="*/ 0 w 1107"/>
                      <a:gd name="T45" fmla="*/ 0 h 842"/>
                      <a:gd name="T46" fmla="*/ 0 w 1107"/>
                      <a:gd name="T47" fmla="*/ 0 h 842"/>
                      <a:gd name="T48" fmla="*/ 0 w 1107"/>
                      <a:gd name="T49" fmla="*/ 0 h 842"/>
                      <a:gd name="T50" fmla="*/ 0 w 1107"/>
                      <a:gd name="T51" fmla="*/ 0 h 842"/>
                      <a:gd name="T52" fmla="*/ 0 w 1107"/>
                      <a:gd name="T53" fmla="*/ 0 h 842"/>
                      <a:gd name="T54" fmla="*/ 0 w 1107"/>
                      <a:gd name="T55" fmla="*/ 0 h 842"/>
                      <a:gd name="T56" fmla="*/ 0 w 1107"/>
                      <a:gd name="T57" fmla="*/ 0 h 842"/>
                      <a:gd name="T58" fmla="*/ 0 w 1107"/>
                      <a:gd name="T59" fmla="*/ 0 h 842"/>
                      <a:gd name="T60" fmla="*/ 0 w 1107"/>
                      <a:gd name="T61" fmla="*/ 0 h 842"/>
                      <a:gd name="T62" fmla="*/ 0 w 1107"/>
                      <a:gd name="T63" fmla="*/ 0 h 842"/>
                      <a:gd name="T64" fmla="*/ 0 w 1107"/>
                      <a:gd name="T65" fmla="*/ 0 h 842"/>
                      <a:gd name="T66" fmla="*/ 0 w 1107"/>
                      <a:gd name="T67" fmla="*/ 0 h 842"/>
                      <a:gd name="T68" fmla="*/ 0 w 1107"/>
                      <a:gd name="T69" fmla="*/ 0 h 842"/>
                      <a:gd name="T70" fmla="*/ 0 w 1107"/>
                      <a:gd name="T71" fmla="*/ 0 h 842"/>
                      <a:gd name="T72" fmla="*/ 0 w 1107"/>
                      <a:gd name="T73" fmla="*/ 0 h 842"/>
                      <a:gd name="T74" fmla="*/ 0 w 1107"/>
                      <a:gd name="T75" fmla="*/ 0 h 842"/>
                      <a:gd name="T76" fmla="*/ 0 w 1107"/>
                      <a:gd name="T77" fmla="*/ 0 h 842"/>
                      <a:gd name="T78" fmla="*/ 0 w 1107"/>
                      <a:gd name="T79" fmla="*/ 0 h 842"/>
                      <a:gd name="T80" fmla="*/ 0 w 1107"/>
                      <a:gd name="T81" fmla="*/ 0 h 842"/>
                      <a:gd name="T82" fmla="*/ 0 w 1107"/>
                      <a:gd name="T83" fmla="*/ 0 h 842"/>
                      <a:gd name="T84" fmla="*/ 0 w 1107"/>
                      <a:gd name="T85" fmla="*/ 0 h 842"/>
                      <a:gd name="T86" fmla="*/ 0 w 1107"/>
                      <a:gd name="T87" fmla="*/ 0 h 842"/>
                      <a:gd name="T88" fmla="*/ 0 w 1107"/>
                      <a:gd name="T89" fmla="*/ 0 h 842"/>
                      <a:gd name="T90" fmla="*/ 0 w 1107"/>
                      <a:gd name="T91" fmla="*/ 0 h 842"/>
                      <a:gd name="T92" fmla="*/ 0 w 1107"/>
                      <a:gd name="T93" fmla="*/ 0 h 842"/>
                      <a:gd name="T94" fmla="*/ 0 w 1107"/>
                      <a:gd name="T95" fmla="*/ 0 h 842"/>
                      <a:gd name="T96" fmla="*/ 0 w 1107"/>
                      <a:gd name="T97" fmla="*/ 0 h 8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7"/>
                      <a:gd name="T148" fmla="*/ 0 h 842"/>
                      <a:gd name="T149" fmla="*/ 1107 w 1107"/>
                      <a:gd name="T150" fmla="*/ 842 h 8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7" h="842">
                        <a:moveTo>
                          <a:pt x="0" y="511"/>
                        </a:moveTo>
                        <a:lnTo>
                          <a:pt x="63" y="583"/>
                        </a:lnTo>
                        <a:lnTo>
                          <a:pt x="132" y="647"/>
                        </a:lnTo>
                        <a:lnTo>
                          <a:pt x="195" y="683"/>
                        </a:lnTo>
                        <a:lnTo>
                          <a:pt x="286" y="722"/>
                        </a:lnTo>
                        <a:lnTo>
                          <a:pt x="358" y="743"/>
                        </a:lnTo>
                        <a:lnTo>
                          <a:pt x="424" y="752"/>
                        </a:lnTo>
                        <a:lnTo>
                          <a:pt x="502" y="752"/>
                        </a:lnTo>
                        <a:lnTo>
                          <a:pt x="559" y="746"/>
                        </a:lnTo>
                        <a:lnTo>
                          <a:pt x="629" y="734"/>
                        </a:lnTo>
                        <a:lnTo>
                          <a:pt x="698" y="713"/>
                        </a:lnTo>
                        <a:lnTo>
                          <a:pt x="755" y="683"/>
                        </a:lnTo>
                        <a:lnTo>
                          <a:pt x="809" y="650"/>
                        </a:lnTo>
                        <a:lnTo>
                          <a:pt x="857" y="616"/>
                        </a:lnTo>
                        <a:lnTo>
                          <a:pt x="905" y="568"/>
                        </a:lnTo>
                        <a:lnTo>
                          <a:pt x="953" y="514"/>
                        </a:lnTo>
                        <a:lnTo>
                          <a:pt x="990" y="463"/>
                        </a:lnTo>
                        <a:lnTo>
                          <a:pt x="1011" y="412"/>
                        </a:lnTo>
                        <a:lnTo>
                          <a:pt x="1038" y="331"/>
                        </a:lnTo>
                        <a:lnTo>
                          <a:pt x="1056" y="247"/>
                        </a:lnTo>
                        <a:lnTo>
                          <a:pt x="1059" y="172"/>
                        </a:lnTo>
                        <a:lnTo>
                          <a:pt x="1047" y="90"/>
                        </a:lnTo>
                        <a:lnTo>
                          <a:pt x="1020" y="0"/>
                        </a:lnTo>
                        <a:lnTo>
                          <a:pt x="1047" y="48"/>
                        </a:lnTo>
                        <a:lnTo>
                          <a:pt x="1077" y="117"/>
                        </a:lnTo>
                        <a:lnTo>
                          <a:pt x="1092" y="181"/>
                        </a:lnTo>
                        <a:lnTo>
                          <a:pt x="1107" y="241"/>
                        </a:lnTo>
                        <a:lnTo>
                          <a:pt x="1104" y="292"/>
                        </a:lnTo>
                        <a:lnTo>
                          <a:pt x="1101" y="361"/>
                        </a:lnTo>
                        <a:lnTo>
                          <a:pt x="1065" y="493"/>
                        </a:lnTo>
                        <a:lnTo>
                          <a:pt x="1029" y="565"/>
                        </a:lnTo>
                        <a:lnTo>
                          <a:pt x="984" y="629"/>
                        </a:lnTo>
                        <a:lnTo>
                          <a:pt x="935" y="683"/>
                        </a:lnTo>
                        <a:lnTo>
                          <a:pt x="887" y="722"/>
                        </a:lnTo>
                        <a:lnTo>
                          <a:pt x="821" y="767"/>
                        </a:lnTo>
                        <a:lnTo>
                          <a:pt x="755" y="797"/>
                        </a:lnTo>
                        <a:lnTo>
                          <a:pt x="692" y="818"/>
                        </a:lnTo>
                        <a:lnTo>
                          <a:pt x="611" y="839"/>
                        </a:lnTo>
                        <a:lnTo>
                          <a:pt x="550" y="842"/>
                        </a:lnTo>
                        <a:lnTo>
                          <a:pt x="484" y="842"/>
                        </a:lnTo>
                        <a:lnTo>
                          <a:pt x="418" y="830"/>
                        </a:lnTo>
                        <a:lnTo>
                          <a:pt x="346" y="815"/>
                        </a:lnTo>
                        <a:lnTo>
                          <a:pt x="298" y="797"/>
                        </a:lnTo>
                        <a:lnTo>
                          <a:pt x="234" y="764"/>
                        </a:lnTo>
                        <a:lnTo>
                          <a:pt x="180" y="734"/>
                        </a:lnTo>
                        <a:lnTo>
                          <a:pt x="129" y="692"/>
                        </a:lnTo>
                        <a:lnTo>
                          <a:pt x="75" y="635"/>
                        </a:lnTo>
                        <a:lnTo>
                          <a:pt x="24" y="562"/>
                        </a:lnTo>
                        <a:lnTo>
                          <a:pt x="0" y="511"/>
                        </a:lnTo>
                        <a:close/>
                      </a:path>
                    </a:pathLst>
                  </a:custGeom>
                  <a:solidFill>
                    <a:srgbClr val="C0C0C0"/>
                  </a:solidFill>
                  <a:ln w="9525">
                    <a:noFill/>
                    <a:round/>
                    <a:headEnd/>
                    <a:tailEnd/>
                  </a:ln>
                </p:spPr>
                <p:txBody>
                  <a:bodyPr/>
                  <a:lstStyle/>
                  <a:p>
                    <a:endParaRPr lang="de-DE"/>
                  </a:p>
                </p:txBody>
              </p:sp>
            </p:grpSp>
            <p:grpSp>
              <p:nvGrpSpPr>
                <p:cNvPr id="660" name="Group 19"/>
                <p:cNvGrpSpPr>
                  <a:grpSpLocks/>
                </p:cNvGrpSpPr>
                <p:nvPr/>
              </p:nvGrpSpPr>
              <p:grpSpPr bwMode="auto">
                <a:xfrm>
                  <a:off x="1469" y="2379"/>
                  <a:ext cx="586" cy="557"/>
                  <a:chOff x="1469" y="2379"/>
                  <a:chExt cx="586" cy="557"/>
                </a:xfrm>
              </p:grpSpPr>
              <p:sp>
                <p:nvSpPr>
                  <p:cNvPr id="661" name="Freeform 20"/>
                  <p:cNvSpPr>
                    <a:spLocks/>
                  </p:cNvSpPr>
                  <p:nvPr/>
                </p:nvSpPr>
                <p:spPr bwMode="auto">
                  <a:xfrm>
                    <a:off x="1502" y="2797"/>
                    <a:ext cx="144" cy="139"/>
                  </a:xfrm>
                  <a:custGeom>
                    <a:avLst/>
                    <a:gdLst>
                      <a:gd name="T0" fmla="*/ 0 w 287"/>
                      <a:gd name="T1" fmla="*/ 0 h 279"/>
                      <a:gd name="T2" fmla="*/ 1 w 287"/>
                      <a:gd name="T3" fmla="*/ 0 h 279"/>
                      <a:gd name="T4" fmla="*/ 1 w 287"/>
                      <a:gd name="T5" fmla="*/ 0 h 279"/>
                      <a:gd name="T6" fmla="*/ 1 w 287"/>
                      <a:gd name="T7" fmla="*/ 0 h 279"/>
                      <a:gd name="T8" fmla="*/ 1 w 287"/>
                      <a:gd name="T9" fmla="*/ 0 h 279"/>
                      <a:gd name="T10" fmla="*/ 1 w 287"/>
                      <a:gd name="T11" fmla="*/ 0 h 279"/>
                      <a:gd name="T12" fmla="*/ 1 w 287"/>
                      <a:gd name="T13" fmla="*/ 0 h 279"/>
                      <a:gd name="T14" fmla="*/ 1 w 287"/>
                      <a:gd name="T15" fmla="*/ 0 h 279"/>
                      <a:gd name="T16" fmla="*/ 1 w 287"/>
                      <a:gd name="T17" fmla="*/ 0 h 279"/>
                      <a:gd name="T18" fmla="*/ 1 w 287"/>
                      <a:gd name="T19" fmla="*/ 0 h 279"/>
                      <a:gd name="T20" fmla="*/ 1 w 287"/>
                      <a:gd name="T21" fmla="*/ 0 h 279"/>
                      <a:gd name="T22" fmla="*/ 1 w 287"/>
                      <a:gd name="T23" fmla="*/ 0 h 279"/>
                      <a:gd name="T24" fmla="*/ 1 w 287"/>
                      <a:gd name="T25" fmla="*/ 0 h 279"/>
                      <a:gd name="T26" fmla="*/ 1 w 287"/>
                      <a:gd name="T27" fmla="*/ 0 h 279"/>
                      <a:gd name="T28" fmla="*/ 0 w 287"/>
                      <a:gd name="T29" fmla="*/ 0 h 2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7"/>
                      <a:gd name="T46" fmla="*/ 0 h 279"/>
                      <a:gd name="T47" fmla="*/ 287 w 287"/>
                      <a:gd name="T48" fmla="*/ 279 h 2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7" h="279">
                        <a:moveTo>
                          <a:pt x="0" y="0"/>
                        </a:moveTo>
                        <a:lnTo>
                          <a:pt x="30" y="56"/>
                        </a:lnTo>
                        <a:lnTo>
                          <a:pt x="59" y="99"/>
                        </a:lnTo>
                        <a:lnTo>
                          <a:pt x="90" y="139"/>
                        </a:lnTo>
                        <a:lnTo>
                          <a:pt x="138" y="186"/>
                        </a:lnTo>
                        <a:lnTo>
                          <a:pt x="174" y="216"/>
                        </a:lnTo>
                        <a:lnTo>
                          <a:pt x="220" y="245"/>
                        </a:lnTo>
                        <a:lnTo>
                          <a:pt x="287" y="279"/>
                        </a:lnTo>
                        <a:lnTo>
                          <a:pt x="212" y="177"/>
                        </a:lnTo>
                        <a:lnTo>
                          <a:pt x="170" y="153"/>
                        </a:lnTo>
                        <a:lnTo>
                          <a:pt x="140" y="132"/>
                        </a:lnTo>
                        <a:lnTo>
                          <a:pt x="96" y="101"/>
                        </a:lnTo>
                        <a:lnTo>
                          <a:pt x="62" y="69"/>
                        </a:lnTo>
                        <a:lnTo>
                          <a:pt x="35" y="42"/>
                        </a:lnTo>
                        <a:lnTo>
                          <a:pt x="0" y="0"/>
                        </a:lnTo>
                        <a:close/>
                      </a:path>
                    </a:pathLst>
                  </a:custGeom>
                  <a:solidFill>
                    <a:srgbClr val="808080"/>
                  </a:solidFill>
                  <a:ln w="9525">
                    <a:noFill/>
                    <a:round/>
                    <a:headEnd/>
                    <a:tailEnd/>
                  </a:ln>
                </p:spPr>
                <p:txBody>
                  <a:bodyPr/>
                  <a:lstStyle/>
                  <a:p>
                    <a:endParaRPr lang="de-DE"/>
                  </a:p>
                </p:txBody>
              </p:sp>
              <p:sp>
                <p:nvSpPr>
                  <p:cNvPr id="663" name="Freeform 21"/>
                  <p:cNvSpPr>
                    <a:spLocks/>
                  </p:cNvSpPr>
                  <p:nvPr/>
                </p:nvSpPr>
                <p:spPr bwMode="auto">
                  <a:xfrm>
                    <a:off x="2004" y="2538"/>
                    <a:ext cx="51" cy="273"/>
                  </a:xfrm>
                  <a:custGeom>
                    <a:avLst/>
                    <a:gdLst>
                      <a:gd name="T0" fmla="*/ 0 w 103"/>
                      <a:gd name="T1" fmla="*/ 0 h 546"/>
                      <a:gd name="T2" fmla="*/ 0 w 103"/>
                      <a:gd name="T3" fmla="*/ 1 h 546"/>
                      <a:gd name="T4" fmla="*/ 0 w 103"/>
                      <a:gd name="T5" fmla="*/ 1 h 546"/>
                      <a:gd name="T6" fmla="*/ 0 w 103"/>
                      <a:gd name="T7" fmla="*/ 1 h 546"/>
                      <a:gd name="T8" fmla="*/ 0 w 103"/>
                      <a:gd name="T9" fmla="*/ 1 h 546"/>
                      <a:gd name="T10" fmla="*/ 0 w 103"/>
                      <a:gd name="T11" fmla="*/ 1 h 546"/>
                      <a:gd name="T12" fmla="*/ 0 w 103"/>
                      <a:gd name="T13" fmla="*/ 1 h 546"/>
                      <a:gd name="T14" fmla="*/ 0 w 103"/>
                      <a:gd name="T15" fmla="*/ 1 h 546"/>
                      <a:gd name="T16" fmla="*/ 0 w 103"/>
                      <a:gd name="T17" fmla="*/ 1 h 546"/>
                      <a:gd name="T18" fmla="*/ 0 w 103"/>
                      <a:gd name="T19" fmla="*/ 1 h 546"/>
                      <a:gd name="T20" fmla="*/ 0 w 103"/>
                      <a:gd name="T21" fmla="*/ 1 h 546"/>
                      <a:gd name="T22" fmla="*/ 0 w 103"/>
                      <a:gd name="T23" fmla="*/ 1 h 546"/>
                      <a:gd name="T24" fmla="*/ 0 w 103"/>
                      <a:gd name="T25" fmla="*/ 1 h 546"/>
                      <a:gd name="T26" fmla="*/ 0 w 103"/>
                      <a:gd name="T27" fmla="*/ 1 h 546"/>
                      <a:gd name="T28" fmla="*/ 0 w 103"/>
                      <a:gd name="T29" fmla="*/ 1 h 546"/>
                      <a:gd name="T30" fmla="*/ 0 w 103"/>
                      <a:gd name="T31" fmla="*/ 1 h 546"/>
                      <a:gd name="T32" fmla="*/ 0 w 103"/>
                      <a:gd name="T33" fmla="*/ 1 h 546"/>
                      <a:gd name="T34" fmla="*/ 0 w 103"/>
                      <a:gd name="T35" fmla="*/ 1 h 546"/>
                      <a:gd name="T36" fmla="*/ 0 w 103"/>
                      <a:gd name="T37" fmla="*/ 1 h 546"/>
                      <a:gd name="T38" fmla="*/ 0 w 103"/>
                      <a:gd name="T39" fmla="*/ 1 h 546"/>
                      <a:gd name="T40" fmla="*/ 0 w 103"/>
                      <a:gd name="T41" fmla="*/ 1 h 546"/>
                      <a:gd name="T42" fmla="*/ 0 w 103"/>
                      <a:gd name="T43" fmla="*/ 1 h 546"/>
                      <a:gd name="T44" fmla="*/ 0 w 103"/>
                      <a:gd name="T45" fmla="*/ 1 h 546"/>
                      <a:gd name="T46" fmla="*/ 0 w 103"/>
                      <a:gd name="T47" fmla="*/ 1 h 546"/>
                      <a:gd name="T48" fmla="*/ 0 w 103"/>
                      <a:gd name="T49" fmla="*/ 0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546"/>
                      <a:gd name="T77" fmla="*/ 103 w 103"/>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546">
                        <a:moveTo>
                          <a:pt x="19" y="0"/>
                        </a:moveTo>
                        <a:lnTo>
                          <a:pt x="39" y="37"/>
                        </a:lnTo>
                        <a:lnTo>
                          <a:pt x="52" y="69"/>
                        </a:lnTo>
                        <a:lnTo>
                          <a:pt x="66" y="102"/>
                        </a:lnTo>
                        <a:lnTo>
                          <a:pt x="76" y="134"/>
                        </a:lnTo>
                        <a:lnTo>
                          <a:pt x="84" y="164"/>
                        </a:lnTo>
                        <a:lnTo>
                          <a:pt x="99" y="217"/>
                        </a:lnTo>
                        <a:lnTo>
                          <a:pt x="103" y="269"/>
                        </a:lnTo>
                        <a:lnTo>
                          <a:pt x="100" y="349"/>
                        </a:lnTo>
                        <a:lnTo>
                          <a:pt x="93" y="403"/>
                        </a:lnTo>
                        <a:lnTo>
                          <a:pt x="82" y="447"/>
                        </a:lnTo>
                        <a:lnTo>
                          <a:pt x="65" y="493"/>
                        </a:lnTo>
                        <a:lnTo>
                          <a:pt x="42" y="546"/>
                        </a:lnTo>
                        <a:lnTo>
                          <a:pt x="0" y="443"/>
                        </a:lnTo>
                        <a:lnTo>
                          <a:pt x="19" y="398"/>
                        </a:lnTo>
                        <a:lnTo>
                          <a:pt x="28" y="374"/>
                        </a:lnTo>
                        <a:lnTo>
                          <a:pt x="39" y="343"/>
                        </a:lnTo>
                        <a:lnTo>
                          <a:pt x="46" y="311"/>
                        </a:lnTo>
                        <a:lnTo>
                          <a:pt x="52" y="262"/>
                        </a:lnTo>
                        <a:lnTo>
                          <a:pt x="55" y="221"/>
                        </a:lnTo>
                        <a:lnTo>
                          <a:pt x="55" y="160"/>
                        </a:lnTo>
                        <a:lnTo>
                          <a:pt x="46" y="105"/>
                        </a:lnTo>
                        <a:lnTo>
                          <a:pt x="36" y="60"/>
                        </a:lnTo>
                        <a:lnTo>
                          <a:pt x="30" y="36"/>
                        </a:lnTo>
                        <a:lnTo>
                          <a:pt x="19" y="0"/>
                        </a:lnTo>
                        <a:close/>
                      </a:path>
                    </a:pathLst>
                  </a:custGeom>
                  <a:solidFill>
                    <a:srgbClr val="808080"/>
                  </a:solidFill>
                  <a:ln w="9525">
                    <a:noFill/>
                    <a:round/>
                    <a:headEnd/>
                    <a:tailEnd/>
                  </a:ln>
                </p:spPr>
                <p:txBody>
                  <a:bodyPr/>
                  <a:lstStyle/>
                  <a:p>
                    <a:endParaRPr lang="de-DE"/>
                  </a:p>
                </p:txBody>
              </p:sp>
              <p:sp>
                <p:nvSpPr>
                  <p:cNvPr id="664" name="Freeform 22"/>
                  <p:cNvSpPr>
                    <a:spLocks/>
                  </p:cNvSpPr>
                  <p:nvPr/>
                </p:nvSpPr>
                <p:spPr bwMode="auto">
                  <a:xfrm>
                    <a:off x="1735" y="2379"/>
                    <a:ext cx="204" cy="83"/>
                  </a:xfrm>
                  <a:custGeom>
                    <a:avLst/>
                    <a:gdLst>
                      <a:gd name="T0" fmla="*/ 0 w 409"/>
                      <a:gd name="T1" fmla="*/ 0 h 165"/>
                      <a:gd name="T2" fmla="*/ 0 w 409"/>
                      <a:gd name="T3" fmla="*/ 1 h 165"/>
                      <a:gd name="T4" fmla="*/ 0 w 409"/>
                      <a:gd name="T5" fmla="*/ 1 h 165"/>
                      <a:gd name="T6" fmla="*/ 0 w 409"/>
                      <a:gd name="T7" fmla="*/ 1 h 165"/>
                      <a:gd name="T8" fmla="*/ 0 w 409"/>
                      <a:gd name="T9" fmla="*/ 1 h 165"/>
                      <a:gd name="T10" fmla="*/ 0 w 409"/>
                      <a:gd name="T11" fmla="*/ 1 h 165"/>
                      <a:gd name="T12" fmla="*/ 0 w 409"/>
                      <a:gd name="T13" fmla="*/ 1 h 165"/>
                      <a:gd name="T14" fmla="*/ 0 w 409"/>
                      <a:gd name="T15" fmla="*/ 1 h 165"/>
                      <a:gd name="T16" fmla="*/ 0 w 409"/>
                      <a:gd name="T17" fmla="*/ 1 h 165"/>
                      <a:gd name="T18" fmla="*/ 0 w 409"/>
                      <a:gd name="T19" fmla="*/ 1 h 165"/>
                      <a:gd name="T20" fmla="*/ 0 w 409"/>
                      <a:gd name="T21" fmla="*/ 1 h 165"/>
                      <a:gd name="T22" fmla="*/ 0 w 409"/>
                      <a:gd name="T23" fmla="*/ 1 h 165"/>
                      <a:gd name="T24" fmla="*/ 0 w 409"/>
                      <a:gd name="T25" fmla="*/ 1 h 165"/>
                      <a:gd name="T26" fmla="*/ 0 w 409"/>
                      <a:gd name="T27" fmla="*/ 1 h 165"/>
                      <a:gd name="T28" fmla="*/ 0 w 409"/>
                      <a:gd name="T29" fmla="*/ 1 h 165"/>
                      <a:gd name="T30" fmla="*/ 0 w 409"/>
                      <a:gd name="T31" fmla="*/ 1 h 165"/>
                      <a:gd name="T32" fmla="*/ 0 w 409"/>
                      <a:gd name="T33" fmla="*/ 1 h 165"/>
                      <a:gd name="T34" fmla="*/ 0 w 409"/>
                      <a:gd name="T35" fmla="*/ 1 h 165"/>
                      <a:gd name="T36" fmla="*/ 0 w 409"/>
                      <a:gd name="T37" fmla="*/ 1 h 165"/>
                      <a:gd name="T38" fmla="*/ 0 w 409"/>
                      <a:gd name="T39" fmla="*/ 1 h 165"/>
                      <a:gd name="T40" fmla="*/ 0 w 409"/>
                      <a:gd name="T41" fmla="*/ 1 h 165"/>
                      <a:gd name="T42" fmla="*/ 0 w 409"/>
                      <a:gd name="T43" fmla="*/ 0 h 165"/>
                      <a:gd name="T44" fmla="*/ 0 w 409"/>
                      <a:gd name="T45" fmla="*/ 0 h 1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165"/>
                      <a:gd name="T71" fmla="*/ 409 w 409"/>
                      <a:gd name="T72" fmla="*/ 165 h 1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165">
                        <a:moveTo>
                          <a:pt x="0" y="0"/>
                        </a:moveTo>
                        <a:lnTo>
                          <a:pt x="31" y="60"/>
                        </a:lnTo>
                        <a:lnTo>
                          <a:pt x="79" y="57"/>
                        </a:lnTo>
                        <a:lnTo>
                          <a:pt x="123" y="60"/>
                        </a:lnTo>
                        <a:lnTo>
                          <a:pt x="165" y="66"/>
                        </a:lnTo>
                        <a:lnTo>
                          <a:pt x="203" y="73"/>
                        </a:lnTo>
                        <a:lnTo>
                          <a:pt x="241" y="83"/>
                        </a:lnTo>
                        <a:lnTo>
                          <a:pt x="267" y="91"/>
                        </a:lnTo>
                        <a:lnTo>
                          <a:pt x="301" y="105"/>
                        </a:lnTo>
                        <a:lnTo>
                          <a:pt x="340" y="124"/>
                        </a:lnTo>
                        <a:lnTo>
                          <a:pt x="409" y="165"/>
                        </a:lnTo>
                        <a:lnTo>
                          <a:pt x="369" y="123"/>
                        </a:lnTo>
                        <a:lnTo>
                          <a:pt x="341" y="102"/>
                        </a:lnTo>
                        <a:lnTo>
                          <a:pt x="304" y="78"/>
                        </a:lnTo>
                        <a:lnTo>
                          <a:pt x="281" y="64"/>
                        </a:lnTo>
                        <a:lnTo>
                          <a:pt x="230" y="40"/>
                        </a:lnTo>
                        <a:lnTo>
                          <a:pt x="197" y="28"/>
                        </a:lnTo>
                        <a:lnTo>
                          <a:pt x="170" y="19"/>
                        </a:lnTo>
                        <a:lnTo>
                          <a:pt x="145" y="13"/>
                        </a:lnTo>
                        <a:lnTo>
                          <a:pt x="105" y="6"/>
                        </a:lnTo>
                        <a:lnTo>
                          <a:pt x="64" y="1"/>
                        </a:lnTo>
                        <a:lnTo>
                          <a:pt x="18" y="0"/>
                        </a:lnTo>
                        <a:lnTo>
                          <a:pt x="0" y="0"/>
                        </a:lnTo>
                        <a:close/>
                      </a:path>
                    </a:pathLst>
                  </a:custGeom>
                  <a:solidFill>
                    <a:srgbClr val="808080"/>
                  </a:solidFill>
                  <a:ln w="9525">
                    <a:noFill/>
                    <a:round/>
                    <a:headEnd/>
                    <a:tailEnd/>
                  </a:ln>
                </p:spPr>
                <p:txBody>
                  <a:bodyPr/>
                  <a:lstStyle/>
                  <a:p>
                    <a:endParaRPr lang="de-DE"/>
                  </a:p>
                </p:txBody>
              </p:sp>
              <p:sp>
                <p:nvSpPr>
                  <p:cNvPr id="665" name="Freeform 23"/>
                  <p:cNvSpPr>
                    <a:spLocks/>
                  </p:cNvSpPr>
                  <p:nvPr/>
                </p:nvSpPr>
                <p:spPr bwMode="auto">
                  <a:xfrm>
                    <a:off x="1469" y="2495"/>
                    <a:ext cx="65" cy="194"/>
                  </a:xfrm>
                  <a:custGeom>
                    <a:avLst/>
                    <a:gdLst>
                      <a:gd name="T0" fmla="*/ 0 w 130"/>
                      <a:gd name="T1" fmla="*/ 1 h 387"/>
                      <a:gd name="T2" fmla="*/ 1 w 130"/>
                      <a:gd name="T3" fmla="*/ 1 h 387"/>
                      <a:gd name="T4" fmla="*/ 1 w 130"/>
                      <a:gd name="T5" fmla="*/ 1 h 387"/>
                      <a:gd name="T6" fmla="*/ 1 w 130"/>
                      <a:gd name="T7" fmla="*/ 1 h 387"/>
                      <a:gd name="T8" fmla="*/ 1 w 130"/>
                      <a:gd name="T9" fmla="*/ 1 h 387"/>
                      <a:gd name="T10" fmla="*/ 1 w 130"/>
                      <a:gd name="T11" fmla="*/ 1 h 387"/>
                      <a:gd name="T12" fmla="*/ 1 w 130"/>
                      <a:gd name="T13" fmla="*/ 1 h 387"/>
                      <a:gd name="T14" fmla="*/ 1 w 130"/>
                      <a:gd name="T15" fmla="*/ 1 h 387"/>
                      <a:gd name="T16" fmla="*/ 1 w 130"/>
                      <a:gd name="T17" fmla="*/ 0 h 387"/>
                      <a:gd name="T18" fmla="*/ 1 w 130"/>
                      <a:gd name="T19" fmla="*/ 1 h 387"/>
                      <a:gd name="T20" fmla="*/ 1 w 130"/>
                      <a:gd name="T21" fmla="*/ 1 h 387"/>
                      <a:gd name="T22" fmla="*/ 1 w 130"/>
                      <a:gd name="T23" fmla="*/ 1 h 387"/>
                      <a:gd name="T24" fmla="*/ 1 w 130"/>
                      <a:gd name="T25" fmla="*/ 1 h 387"/>
                      <a:gd name="T26" fmla="*/ 1 w 130"/>
                      <a:gd name="T27" fmla="*/ 1 h 387"/>
                      <a:gd name="T28" fmla="*/ 1 w 130"/>
                      <a:gd name="T29" fmla="*/ 1 h 387"/>
                      <a:gd name="T30" fmla="*/ 1 w 130"/>
                      <a:gd name="T31" fmla="*/ 1 h 387"/>
                      <a:gd name="T32" fmla="*/ 1 w 130"/>
                      <a:gd name="T33" fmla="*/ 1 h 387"/>
                      <a:gd name="T34" fmla="*/ 1 w 130"/>
                      <a:gd name="T35" fmla="*/ 1 h 387"/>
                      <a:gd name="T36" fmla="*/ 1 w 130"/>
                      <a:gd name="T37" fmla="*/ 1 h 387"/>
                      <a:gd name="T38" fmla="*/ 1 w 130"/>
                      <a:gd name="T39" fmla="*/ 1 h 387"/>
                      <a:gd name="T40" fmla="*/ 1 w 130"/>
                      <a:gd name="T41" fmla="*/ 1 h 387"/>
                      <a:gd name="T42" fmla="*/ 0 w 130"/>
                      <a:gd name="T43" fmla="*/ 1 h 3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0"/>
                      <a:gd name="T67" fmla="*/ 0 h 387"/>
                      <a:gd name="T68" fmla="*/ 130 w 130"/>
                      <a:gd name="T69" fmla="*/ 387 h 3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0" h="387">
                        <a:moveTo>
                          <a:pt x="0" y="297"/>
                        </a:moveTo>
                        <a:lnTo>
                          <a:pt x="3" y="267"/>
                        </a:lnTo>
                        <a:lnTo>
                          <a:pt x="5" y="234"/>
                        </a:lnTo>
                        <a:lnTo>
                          <a:pt x="14" y="181"/>
                        </a:lnTo>
                        <a:lnTo>
                          <a:pt x="24" y="139"/>
                        </a:lnTo>
                        <a:lnTo>
                          <a:pt x="38" y="101"/>
                        </a:lnTo>
                        <a:lnTo>
                          <a:pt x="56" y="62"/>
                        </a:lnTo>
                        <a:lnTo>
                          <a:pt x="72" y="32"/>
                        </a:lnTo>
                        <a:lnTo>
                          <a:pt x="92" y="0"/>
                        </a:lnTo>
                        <a:lnTo>
                          <a:pt x="130" y="50"/>
                        </a:lnTo>
                        <a:lnTo>
                          <a:pt x="108" y="80"/>
                        </a:lnTo>
                        <a:lnTo>
                          <a:pt x="92" y="107"/>
                        </a:lnTo>
                        <a:lnTo>
                          <a:pt x="79" y="132"/>
                        </a:lnTo>
                        <a:lnTo>
                          <a:pt x="60" y="167"/>
                        </a:lnTo>
                        <a:lnTo>
                          <a:pt x="48" y="198"/>
                        </a:lnTo>
                        <a:lnTo>
                          <a:pt x="41" y="228"/>
                        </a:lnTo>
                        <a:lnTo>
                          <a:pt x="32" y="258"/>
                        </a:lnTo>
                        <a:lnTo>
                          <a:pt x="26" y="291"/>
                        </a:lnTo>
                        <a:lnTo>
                          <a:pt x="21" y="331"/>
                        </a:lnTo>
                        <a:lnTo>
                          <a:pt x="17" y="371"/>
                        </a:lnTo>
                        <a:lnTo>
                          <a:pt x="10" y="387"/>
                        </a:lnTo>
                        <a:lnTo>
                          <a:pt x="0" y="297"/>
                        </a:lnTo>
                        <a:close/>
                      </a:path>
                    </a:pathLst>
                  </a:custGeom>
                  <a:solidFill>
                    <a:srgbClr val="808080"/>
                  </a:solidFill>
                  <a:ln w="9525">
                    <a:noFill/>
                    <a:round/>
                    <a:headEnd/>
                    <a:tailEnd/>
                  </a:ln>
                </p:spPr>
                <p:txBody>
                  <a:bodyPr/>
                  <a:lstStyle/>
                  <a:p>
                    <a:endParaRPr lang="de-DE"/>
                  </a:p>
                </p:txBody>
              </p:sp>
            </p:grpSp>
          </p:grpSp>
          <p:grpSp>
            <p:nvGrpSpPr>
              <p:cNvPr id="618" name="Group 24"/>
              <p:cNvGrpSpPr>
                <a:grpSpLocks/>
              </p:cNvGrpSpPr>
              <p:nvPr/>
            </p:nvGrpSpPr>
            <p:grpSpPr bwMode="auto">
              <a:xfrm rot="21103525" flipH="1">
                <a:off x="3469" y="1832"/>
                <a:ext cx="712" cy="468"/>
                <a:chOff x="1455" y="2364"/>
                <a:chExt cx="577" cy="553"/>
              </a:xfrm>
            </p:grpSpPr>
            <p:sp>
              <p:nvSpPr>
                <p:cNvPr id="656" name="Oval 25"/>
                <p:cNvSpPr>
                  <a:spLocks noChangeArrowheads="1"/>
                </p:cNvSpPr>
                <p:nvPr/>
              </p:nvSpPr>
              <p:spPr bwMode="auto">
                <a:xfrm>
                  <a:off x="1461" y="2372"/>
                  <a:ext cx="564" cy="539"/>
                </a:xfrm>
                <a:prstGeom prst="ellipse">
                  <a:avLst/>
                </a:prstGeom>
                <a:solidFill>
                  <a:schemeClr val="bg1"/>
                </a:solidFill>
                <a:ln w="31750">
                  <a:solidFill>
                    <a:srgbClr val="9F9F9F"/>
                  </a:solidFill>
                  <a:round/>
                  <a:headEnd/>
                  <a:tailEnd/>
                </a:ln>
              </p:spPr>
              <p:txBody>
                <a:bodyPr/>
                <a:lstStyle/>
                <a:p>
                  <a:endParaRPr lang="en-US"/>
                </a:p>
              </p:txBody>
            </p:sp>
            <p:sp>
              <p:nvSpPr>
                <p:cNvPr id="657" name="Oval 26"/>
                <p:cNvSpPr>
                  <a:spLocks noChangeArrowheads="1"/>
                </p:cNvSpPr>
                <p:nvPr/>
              </p:nvSpPr>
              <p:spPr bwMode="auto">
                <a:xfrm>
                  <a:off x="1455" y="2364"/>
                  <a:ext cx="577" cy="553"/>
                </a:xfrm>
                <a:prstGeom prst="ellipse">
                  <a:avLst/>
                </a:prstGeom>
                <a:solidFill>
                  <a:schemeClr val="bg1"/>
                </a:solidFill>
                <a:ln w="12700">
                  <a:solidFill>
                    <a:srgbClr val="000000"/>
                  </a:solidFill>
                  <a:round/>
                  <a:headEnd/>
                  <a:tailEnd/>
                </a:ln>
              </p:spPr>
              <p:txBody>
                <a:bodyPr/>
                <a:lstStyle/>
                <a:p>
                  <a:endParaRPr lang="en-US"/>
                </a:p>
              </p:txBody>
            </p:sp>
            <p:sp>
              <p:nvSpPr>
                <p:cNvPr id="658" name="Oval 27"/>
                <p:cNvSpPr>
                  <a:spLocks noChangeArrowheads="1"/>
                </p:cNvSpPr>
                <p:nvPr/>
              </p:nvSpPr>
              <p:spPr bwMode="auto">
                <a:xfrm>
                  <a:off x="1471" y="2379"/>
                  <a:ext cx="545" cy="523"/>
                </a:xfrm>
                <a:prstGeom prst="ellipse">
                  <a:avLst/>
                </a:prstGeom>
                <a:solidFill>
                  <a:srgbClr val="CCFFFF"/>
                </a:solidFill>
                <a:ln w="6350">
                  <a:solidFill>
                    <a:srgbClr val="000000"/>
                  </a:solidFill>
                  <a:round/>
                  <a:headEnd/>
                  <a:tailEnd/>
                </a:ln>
              </p:spPr>
              <p:txBody>
                <a:bodyPr/>
                <a:lstStyle/>
                <a:p>
                  <a:endParaRPr lang="en-US"/>
                </a:p>
              </p:txBody>
            </p:sp>
          </p:grpSp>
          <p:grpSp>
            <p:nvGrpSpPr>
              <p:cNvPr id="619" name="Group 28"/>
              <p:cNvGrpSpPr>
                <a:grpSpLocks/>
              </p:cNvGrpSpPr>
              <p:nvPr/>
            </p:nvGrpSpPr>
            <p:grpSpPr bwMode="auto">
              <a:xfrm rot="21103525" flipH="1">
                <a:off x="3368" y="2317"/>
                <a:ext cx="365" cy="391"/>
                <a:chOff x="1868" y="2885"/>
                <a:chExt cx="296" cy="462"/>
              </a:xfrm>
            </p:grpSpPr>
            <p:sp>
              <p:nvSpPr>
                <p:cNvPr id="621" name="Freeform 29"/>
                <p:cNvSpPr>
                  <a:spLocks/>
                </p:cNvSpPr>
                <p:nvPr/>
              </p:nvSpPr>
              <p:spPr bwMode="auto">
                <a:xfrm>
                  <a:off x="1871" y="2909"/>
                  <a:ext cx="282" cy="404"/>
                </a:xfrm>
                <a:custGeom>
                  <a:avLst/>
                  <a:gdLst>
                    <a:gd name="T0" fmla="*/ 0 w 564"/>
                    <a:gd name="T1" fmla="*/ 1 h 808"/>
                    <a:gd name="T2" fmla="*/ 1 w 564"/>
                    <a:gd name="T3" fmla="*/ 1 h 808"/>
                    <a:gd name="T4" fmla="*/ 1 w 564"/>
                    <a:gd name="T5" fmla="*/ 1 h 808"/>
                    <a:gd name="T6" fmla="*/ 1 w 564"/>
                    <a:gd name="T7" fmla="*/ 0 h 808"/>
                    <a:gd name="T8" fmla="*/ 0 w 564"/>
                    <a:gd name="T9" fmla="*/ 1 h 808"/>
                    <a:gd name="T10" fmla="*/ 0 60000 65536"/>
                    <a:gd name="T11" fmla="*/ 0 60000 65536"/>
                    <a:gd name="T12" fmla="*/ 0 60000 65536"/>
                    <a:gd name="T13" fmla="*/ 0 60000 65536"/>
                    <a:gd name="T14" fmla="*/ 0 60000 65536"/>
                    <a:gd name="T15" fmla="*/ 0 w 564"/>
                    <a:gd name="T16" fmla="*/ 0 h 808"/>
                    <a:gd name="T17" fmla="*/ 564 w 564"/>
                    <a:gd name="T18" fmla="*/ 808 h 808"/>
                  </a:gdLst>
                  <a:ahLst/>
                  <a:cxnLst>
                    <a:cxn ang="T10">
                      <a:pos x="T0" y="T1"/>
                    </a:cxn>
                    <a:cxn ang="T11">
                      <a:pos x="T2" y="T3"/>
                    </a:cxn>
                    <a:cxn ang="T12">
                      <a:pos x="T4" y="T5"/>
                    </a:cxn>
                    <a:cxn ang="T13">
                      <a:pos x="T6" y="T7"/>
                    </a:cxn>
                    <a:cxn ang="T14">
                      <a:pos x="T8" y="T9"/>
                    </a:cxn>
                  </a:cxnLst>
                  <a:rect l="T15" t="T16" r="T17" b="T18"/>
                  <a:pathLst>
                    <a:path w="564" h="808">
                      <a:moveTo>
                        <a:pt x="0" y="60"/>
                      </a:moveTo>
                      <a:lnTo>
                        <a:pt x="400" y="808"/>
                      </a:lnTo>
                      <a:lnTo>
                        <a:pt x="564" y="725"/>
                      </a:lnTo>
                      <a:lnTo>
                        <a:pt x="162" y="0"/>
                      </a:lnTo>
                      <a:lnTo>
                        <a:pt x="0" y="60"/>
                      </a:lnTo>
                      <a:close/>
                    </a:path>
                  </a:pathLst>
                </a:custGeom>
                <a:solidFill>
                  <a:srgbClr val="5F3F1F"/>
                </a:solidFill>
                <a:ln w="9525">
                  <a:noFill/>
                  <a:round/>
                  <a:headEnd/>
                  <a:tailEnd/>
                </a:ln>
              </p:spPr>
              <p:txBody>
                <a:bodyPr/>
                <a:lstStyle/>
                <a:p>
                  <a:endParaRPr lang="de-DE"/>
                </a:p>
              </p:txBody>
            </p:sp>
            <p:sp>
              <p:nvSpPr>
                <p:cNvPr id="622" name="Arc 30"/>
                <p:cNvSpPr>
                  <a:spLocks/>
                </p:cNvSpPr>
                <p:nvPr/>
              </p:nvSpPr>
              <p:spPr bwMode="auto">
                <a:xfrm>
                  <a:off x="1869" y="2885"/>
                  <a:ext cx="85" cy="53"/>
                </a:xfrm>
                <a:custGeom>
                  <a:avLst/>
                  <a:gdLst>
                    <a:gd name="T0" fmla="*/ 0 w 42228"/>
                    <a:gd name="T1" fmla="*/ 0 h 27866"/>
                    <a:gd name="T2" fmla="*/ 0 w 42228"/>
                    <a:gd name="T3" fmla="*/ 0 h 27866"/>
                    <a:gd name="T4" fmla="*/ 0 w 42228"/>
                    <a:gd name="T5" fmla="*/ 0 h 27866"/>
                    <a:gd name="T6" fmla="*/ 0 60000 65536"/>
                    <a:gd name="T7" fmla="*/ 0 60000 65536"/>
                    <a:gd name="T8" fmla="*/ 0 60000 65536"/>
                    <a:gd name="T9" fmla="*/ 0 w 42228"/>
                    <a:gd name="T10" fmla="*/ 0 h 27866"/>
                    <a:gd name="T11" fmla="*/ 42228 w 42228"/>
                    <a:gd name="T12" fmla="*/ 27866 h 27866"/>
                  </a:gdLst>
                  <a:ahLst/>
                  <a:cxnLst>
                    <a:cxn ang="T6">
                      <a:pos x="T0" y="T1"/>
                    </a:cxn>
                    <a:cxn ang="T7">
                      <a:pos x="T2" y="T3"/>
                    </a:cxn>
                    <a:cxn ang="T8">
                      <a:pos x="T4" y="T5"/>
                    </a:cxn>
                  </a:cxnLst>
                  <a:rect l="T9" t="T10" r="T11" b="T12"/>
                  <a:pathLst>
                    <a:path w="42228" h="27866" fill="none" extrusionOk="0">
                      <a:moveTo>
                        <a:pt x="928" y="27866"/>
                      </a:moveTo>
                      <a:cubicBezTo>
                        <a:pt x="312" y="25834"/>
                        <a:pt x="0" y="23722"/>
                        <a:pt x="0" y="21600"/>
                      </a:cubicBezTo>
                      <a:cubicBezTo>
                        <a:pt x="0" y="9670"/>
                        <a:pt x="9670" y="0"/>
                        <a:pt x="21600" y="0"/>
                      </a:cubicBezTo>
                      <a:cubicBezTo>
                        <a:pt x="31061" y="-1"/>
                        <a:pt x="39422" y="6157"/>
                        <a:pt x="42228" y="15193"/>
                      </a:cubicBezTo>
                    </a:path>
                    <a:path w="42228" h="27866" stroke="0" extrusionOk="0">
                      <a:moveTo>
                        <a:pt x="928" y="27866"/>
                      </a:moveTo>
                      <a:cubicBezTo>
                        <a:pt x="312" y="25834"/>
                        <a:pt x="0" y="23722"/>
                        <a:pt x="0" y="21600"/>
                      </a:cubicBezTo>
                      <a:cubicBezTo>
                        <a:pt x="0" y="9670"/>
                        <a:pt x="9670" y="0"/>
                        <a:pt x="21600" y="0"/>
                      </a:cubicBezTo>
                      <a:cubicBezTo>
                        <a:pt x="31061" y="-1"/>
                        <a:pt x="39422" y="6157"/>
                        <a:pt x="42228" y="15193"/>
                      </a:cubicBezTo>
                      <a:lnTo>
                        <a:pt x="21600" y="21600"/>
                      </a:lnTo>
                      <a:lnTo>
                        <a:pt x="928" y="27866"/>
                      </a:lnTo>
                      <a:close/>
                    </a:path>
                  </a:pathLst>
                </a:custGeom>
                <a:solidFill>
                  <a:srgbClr val="5F3F1F"/>
                </a:solidFill>
                <a:ln w="6350">
                  <a:solidFill>
                    <a:srgbClr val="000000"/>
                  </a:solidFill>
                  <a:round/>
                  <a:headEnd/>
                  <a:tailEnd/>
                </a:ln>
              </p:spPr>
              <p:txBody>
                <a:bodyPr/>
                <a:lstStyle/>
                <a:p>
                  <a:endParaRPr lang="de-DE"/>
                </a:p>
              </p:txBody>
            </p:sp>
            <p:sp>
              <p:nvSpPr>
                <p:cNvPr id="623" name="Arc 31"/>
                <p:cNvSpPr>
                  <a:spLocks/>
                </p:cNvSpPr>
                <p:nvPr/>
              </p:nvSpPr>
              <p:spPr bwMode="auto">
                <a:xfrm>
                  <a:off x="1871" y="2891"/>
                  <a:ext cx="87" cy="50"/>
                </a:xfrm>
                <a:custGeom>
                  <a:avLst/>
                  <a:gdLst>
                    <a:gd name="T0" fmla="*/ 0 w 42041"/>
                    <a:gd name="T1" fmla="*/ 0 h 24039"/>
                    <a:gd name="T2" fmla="*/ 0 w 42041"/>
                    <a:gd name="T3" fmla="*/ 0 h 24039"/>
                    <a:gd name="T4" fmla="*/ 0 w 42041"/>
                    <a:gd name="T5" fmla="*/ 0 h 24039"/>
                    <a:gd name="T6" fmla="*/ 0 60000 65536"/>
                    <a:gd name="T7" fmla="*/ 0 60000 65536"/>
                    <a:gd name="T8" fmla="*/ 0 60000 65536"/>
                    <a:gd name="T9" fmla="*/ 0 w 42041"/>
                    <a:gd name="T10" fmla="*/ 0 h 24039"/>
                    <a:gd name="T11" fmla="*/ 42041 w 42041"/>
                    <a:gd name="T12" fmla="*/ 24039 h 24039"/>
                  </a:gdLst>
                  <a:ahLst/>
                  <a:cxnLst>
                    <a:cxn ang="T6">
                      <a:pos x="T0" y="T1"/>
                    </a:cxn>
                    <a:cxn ang="T7">
                      <a:pos x="T2" y="T3"/>
                    </a:cxn>
                    <a:cxn ang="T8">
                      <a:pos x="T4" y="T5"/>
                    </a:cxn>
                  </a:cxnLst>
                  <a:rect l="T9" t="T10" r="T11" b="T12"/>
                  <a:pathLst>
                    <a:path w="42041" h="24039" fill="none" extrusionOk="0">
                      <a:moveTo>
                        <a:pt x="138" y="24038"/>
                      </a:moveTo>
                      <a:cubicBezTo>
                        <a:pt x="46" y="23229"/>
                        <a:pt x="0" y="22414"/>
                        <a:pt x="0" y="21600"/>
                      </a:cubicBezTo>
                      <a:cubicBezTo>
                        <a:pt x="0" y="9670"/>
                        <a:pt x="9670" y="0"/>
                        <a:pt x="21600" y="0"/>
                      </a:cubicBezTo>
                      <a:cubicBezTo>
                        <a:pt x="30839" y="-1"/>
                        <a:pt x="39055" y="5876"/>
                        <a:pt x="42041" y="14619"/>
                      </a:cubicBezTo>
                    </a:path>
                    <a:path w="42041" h="24039" stroke="0" extrusionOk="0">
                      <a:moveTo>
                        <a:pt x="138" y="24038"/>
                      </a:moveTo>
                      <a:cubicBezTo>
                        <a:pt x="46" y="23229"/>
                        <a:pt x="0" y="22414"/>
                        <a:pt x="0" y="21600"/>
                      </a:cubicBezTo>
                      <a:cubicBezTo>
                        <a:pt x="0" y="9670"/>
                        <a:pt x="9670" y="0"/>
                        <a:pt x="21600" y="0"/>
                      </a:cubicBezTo>
                      <a:cubicBezTo>
                        <a:pt x="30839" y="-1"/>
                        <a:pt x="39055" y="5876"/>
                        <a:pt x="42041" y="14619"/>
                      </a:cubicBezTo>
                      <a:lnTo>
                        <a:pt x="21600" y="21600"/>
                      </a:lnTo>
                      <a:lnTo>
                        <a:pt x="138" y="24038"/>
                      </a:lnTo>
                      <a:close/>
                    </a:path>
                  </a:pathLst>
                </a:custGeom>
                <a:solidFill>
                  <a:srgbClr val="5F3F1F"/>
                </a:solidFill>
                <a:ln w="9525">
                  <a:noFill/>
                  <a:round/>
                  <a:headEnd/>
                  <a:tailEnd/>
                </a:ln>
              </p:spPr>
              <p:txBody>
                <a:bodyPr/>
                <a:lstStyle/>
                <a:p>
                  <a:endParaRPr lang="de-DE"/>
                </a:p>
              </p:txBody>
            </p:sp>
            <p:sp>
              <p:nvSpPr>
                <p:cNvPr id="624" name="Freeform 32"/>
                <p:cNvSpPr>
                  <a:spLocks/>
                </p:cNvSpPr>
                <p:nvPr/>
              </p:nvSpPr>
              <p:spPr bwMode="auto">
                <a:xfrm>
                  <a:off x="1868" y="2891"/>
                  <a:ext cx="54" cy="104"/>
                </a:xfrm>
                <a:custGeom>
                  <a:avLst/>
                  <a:gdLst>
                    <a:gd name="T0" fmla="*/ 1 w 107"/>
                    <a:gd name="T1" fmla="*/ 1 h 207"/>
                    <a:gd name="T2" fmla="*/ 0 w 107"/>
                    <a:gd name="T3" fmla="*/ 1 h 207"/>
                    <a:gd name="T4" fmla="*/ 0 w 107"/>
                    <a:gd name="T5" fmla="*/ 1 h 207"/>
                    <a:gd name="T6" fmla="*/ 1 w 107"/>
                    <a:gd name="T7" fmla="*/ 1 h 207"/>
                    <a:gd name="T8" fmla="*/ 1 w 107"/>
                    <a:gd name="T9" fmla="*/ 1 h 207"/>
                    <a:gd name="T10" fmla="*/ 1 w 107"/>
                    <a:gd name="T11" fmla="*/ 1 h 207"/>
                    <a:gd name="T12" fmla="*/ 1 w 107"/>
                    <a:gd name="T13" fmla="*/ 1 h 207"/>
                    <a:gd name="T14" fmla="*/ 1 w 107"/>
                    <a:gd name="T15" fmla="*/ 1 h 207"/>
                    <a:gd name="T16" fmla="*/ 1 w 107"/>
                    <a:gd name="T17" fmla="*/ 0 h 207"/>
                    <a:gd name="T18" fmla="*/ 1 w 107"/>
                    <a:gd name="T19" fmla="*/ 1 h 207"/>
                    <a:gd name="T20" fmla="*/ 1 w 107"/>
                    <a:gd name="T21" fmla="*/ 1 h 207"/>
                    <a:gd name="T22" fmla="*/ 1 w 107"/>
                    <a:gd name="T23" fmla="*/ 1 h 207"/>
                    <a:gd name="T24" fmla="*/ 1 w 107"/>
                    <a:gd name="T25" fmla="*/ 1 h 207"/>
                    <a:gd name="T26" fmla="*/ 1 w 107"/>
                    <a:gd name="T27" fmla="*/ 1 h 207"/>
                    <a:gd name="T28" fmla="*/ 1 w 107"/>
                    <a:gd name="T29" fmla="*/ 1 h 207"/>
                    <a:gd name="T30" fmla="*/ 1 w 107"/>
                    <a:gd name="T31" fmla="*/ 1 h 207"/>
                    <a:gd name="T32" fmla="*/ 1 w 107"/>
                    <a:gd name="T33" fmla="*/ 1 h 207"/>
                    <a:gd name="T34" fmla="*/ 1 w 107"/>
                    <a:gd name="T35" fmla="*/ 1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7"/>
                    <a:gd name="T55" fmla="*/ 0 h 207"/>
                    <a:gd name="T56" fmla="*/ 107 w 107"/>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7" h="207">
                      <a:moveTo>
                        <a:pt x="3" y="96"/>
                      </a:moveTo>
                      <a:lnTo>
                        <a:pt x="0" y="82"/>
                      </a:lnTo>
                      <a:lnTo>
                        <a:pt x="0" y="69"/>
                      </a:lnTo>
                      <a:lnTo>
                        <a:pt x="2" y="58"/>
                      </a:lnTo>
                      <a:lnTo>
                        <a:pt x="6" y="42"/>
                      </a:lnTo>
                      <a:lnTo>
                        <a:pt x="12" y="29"/>
                      </a:lnTo>
                      <a:lnTo>
                        <a:pt x="21" y="17"/>
                      </a:lnTo>
                      <a:lnTo>
                        <a:pt x="31" y="7"/>
                      </a:lnTo>
                      <a:lnTo>
                        <a:pt x="41" y="0"/>
                      </a:lnTo>
                      <a:lnTo>
                        <a:pt x="107" y="112"/>
                      </a:lnTo>
                      <a:lnTo>
                        <a:pt x="95" y="119"/>
                      </a:lnTo>
                      <a:lnTo>
                        <a:pt x="87" y="127"/>
                      </a:lnTo>
                      <a:lnTo>
                        <a:pt x="79" y="135"/>
                      </a:lnTo>
                      <a:lnTo>
                        <a:pt x="73" y="145"/>
                      </a:lnTo>
                      <a:lnTo>
                        <a:pt x="66" y="163"/>
                      </a:lnTo>
                      <a:lnTo>
                        <a:pt x="62" y="187"/>
                      </a:lnTo>
                      <a:lnTo>
                        <a:pt x="62" y="207"/>
                      </a:lnTo>
                      <a:lnTo>
                        <a:pt x="3" y="96"/>
                      </a:lnTo>
                      <a:close/>
                    </a:path>
                  </a:pathLst>
                </a:custGeom>
                <a:solidFill>
                  <a:srgbClr val="3F1F00"/>
                </a:solidFill>
                <a:ln w="9525">
                  <a:noFill/>
                  <a:round/>
                  <a:headEnd/>
                  <a:tailEnd/>
                </a:ln>
              </p:spPr>
              <p:txBody>
                <a:bodyPr/>
                <a:lstStyle/>
                <a:p>
                  <a:endParaRPr lang="de-DE"/>
                </a:p>
              </p:txBody>
            </p:sp>
            <p:sp>
              <p:nvSpPr>
                <p:cNvPr id="625" name="Arc 33"/>
                <p:cNvSpPr>
                  <a:spLocks/>
                </p:cNvSpPr>
                <p:nvPr/>
              </p:nvSpPr>
              <p:spPr bwMode="auto">
                <a:xfrm>
                  <a:off x="1869" y="2888"/>
                  <a:ext cx="44" cy="49"/>
                </a:xfrm>
                <a:custGeom>
                  <a:avLst/>
                  <a:gdLst>
                    <a:gd name="T0" fmla="*/ 0 w 21600"/>
                    <a:gd name="T1" fmla="*/ 0 h 25860"/>
                    <a:gd name="T2" fmla="*/ 0 w 21600"/>
                    <a:gd name="T3" fmla="*/ 0 h 25860"/>
                    <a:gd name="T4" fmla="*/ 0 w 21600"/>
                    <a:gd name="T5" fmla="*/ 0 h 25860"/>
                    <a:gd name="T6" fmla="*/ 0 60000 65536"/>
                    <a:gd name="T7" fmla="*/ 0 60000 65536"/>
                    <a:gd name="T8" fmla="*/ 0 60000 65536"/>
                    <a:gd name="T9" fmla="*/ 0 w 21600"/>
                    <a:gd name="T10" fmla="*/ 0 h 25860"/>
                    <a:gd name="T11" fmla="*/ 21600 w 21600"/>
                    <a:gd name="T12" fmla="*/ 25860 h 25860"/>
                  </a:gdLst>
                  <a:ahLst/>
                  <a:cxnLst>
                    <a:cxn ang="T6">
                      <a:pos x="T0" y="T1"/>
                    </a:cxn>
                    <a:cxn ang="T7">
                      <a:pos x="T2" y="T3"/>
                    </a:cxn>
                    <a:cxn ang="T8">
                      <a:pos x="T4" y="T5"/>
                    </a:cxn>
                  </a:cxnLst>
                  <a:rect l="T9" t="T10" r="T11" b="T12"/>
                  <a:pathLst>
                    <a:path w="21600" h="25860" fill="none" extrusionOk="0">
                      <a:moveTo>
                        <a:pt x="788" y="25860"/>
                      </a:moveTo>
                      <a:cubicBezTo>
                        <a:pt x="265" y="23976"/>
                        <a:pt x="0" y="22031"/>
                        <a:pt x="0" y="20077"/>
                      </a:cubicBezTo>
                      <a:cubicBezTo>
                        <a:pt x="-1" y="11223"/>
                        <a:pt x="5402" y="3266"/>
                        <a:pt x="13632" y="0"/>
                      </a:cubicBezTo>
                    </a:path>
                    <a:path w="21600" h="25860" stroke="0" extrusionOk="0">
                      <a:moveTo>
                        <a:pt x="788" y="25860"/>
                      </a:moveTo>
                      <a:cubicBezTo>
                        <a:pt x="265" y="23976"/>
                        <a:pt x="0" y="22031"/>
                        <a:pt x="0" y="20077"/>
                      </a:cubicBezTo>
                      <a:cubicBezTo>
                        <a:pt x="-1" y="11223"/>
                        <a:pt x="5402" y="3266"/>
                        <a:pt x="13632" y="0"/>
                      </a:cubicBezTo>
                      <a:lnTo>
                        <a:pt x="21600" y="20077"/>
                      </a:lnTo>
                      <a:lnTo>
                        <a:pt x="788" y="25860"/>
                      </a:lnTo>
                      <a:close/>
                    </a:path>
                  </a:pathLst>
                </a:custGeom>
                <a:noFill/>
                <a:ln w="6350">
                  <a:solidFill>
                    <a:srgbClr val="000000"/>
                  </a:solidFill>
                  <a:round/>
                  <a:headEnd/>
                  <a:tailEnd/>
                </a:ln>
              </p:spPr>
              <p:txBody>
                <a:bodyPr/>
                <a:lstStyle/>
                <a:p>
                  <a:endParaRPr lang="de-DE"/>
                </a:p>
              </p:txBody>
            </p:sp>
            <p:sp>
              <p:nvSpPr>
                <p:cNvPr id="626" name="Arc 34"/>
                <p:cNvSpPr>
                  <a:spLocks/>
                </p:cNvSpPr>
                <p:nvPr/>
              </p:nvSpPr>
              <p:spPr bwMode="auto">
                <a:xfrm>
                  <a:off x="1900" y="2942"/>
                  <a:ext cx="86" cy="51"/>
                </a:xfrm>
                <a:custGeom>
                  <a:avLst/>
                  <a:gdLst>
                    <a:gd name="T0" fmla="*/ 0 w 42207"/>
                    <a:gd name="T1" fmla="*/ 0 h 26947"/>
                    <a:gd name="T2" fmla="*/ 0 w 42207"/>
                    <a:gd name="T3" fmla="*/ 0 h 26947"/>
                    <a:gd name="T4" fmla="*/ 0 w 42207"/>
                    <a:gd name="T5" fmla="*/ 0 h 26947"/>
                    <a:gd name="T6" fmla="*/ 0 60000 65536"/>
                    <a:gd name="T7" fmla="*/ 0 60000 65536"/>
                    <a:gd name="T8" fmla="*/ 0 60000 65536"/>
                    <a:gd name="T9" fmla="*/ 0 w 42207"/>
                    <a:gd name="T10" fmla="*/ 0 h 26947"/>
                    <a:gd name="T11" fmla="*/ 42207 w 42207"/>
                    <a:gd name="T12" fmla="*/ 26947 h 26947"/>
                  </a:gdLst>
                  <a:ahLst/>
                  <a:cxnLst>
                    <a:cxn ang="T6">
                      <a:pos x="T0" y="T1"/>
                    </a:cxn>
                    <a:cxn ang="T7">
                      <a:pos x="T2" y="T3"/>
                    </a:cxn>
                    <a:cxn ang="T8">
                      <a:pos x="T4" y="T5"/>
                    </a:cxn>
                  </a:cxnLst>
                  <a:rect l="T9" t="T10" r="T11" b="T12"/>
                  <a:pathLst>
                    <a:path w="42207" h="26947" fill="none" extrusionOk="0">
                      <a:moveTo>
                        <a:pt x="672" y="26946"/>
                      </a:moveTo>
                      <a:cubicBezTo>
                        <a:pt x="225" y="25199"/>
                        <a:pt x="0" y="23403"/>
                        <a:pt x="0" y="21600"/>
                      </a:cubicBezTo>
                      <a:cubicBezTo>
                        <a:pt x="0" y="9670"/>
                        <a:pt x="9670" y="0"/>
                        <a:pt x="21600" y="0"/>
                      </a:cubicBezTo>
                      <a:cubicBezTo>
                        <a:pt x="31035" y="-1"/>
                        <a:pt x="39379" y="6124"/>
                        <a:pt x="42207" y="15126"/>
                      </a:cubicBezTo>
                    </a:path>
                    <a:path w="42207" h="26947" stroke="0" extrusionOk="0">
                      <a:moveTo>
                        <a:pt x="672" y="26946"/>
                      </a:moveTo>
                      <a:cubicBezTo>
                        <a:pt x="225" y="25199"/>
                        <a:pt x="0" y="23403"/>
                        <a:pt x="0" y="21600"/>
                      </a:cubicBezTo>
                      <a:cubicBezTo>
                        <a:pt x="0" y="9670"/>
                        <a:pt x="9670" y="0"/>
                        <a:pt x="21600" y="0"/>
                      </a:cubicBezTo>
                      <a:cubicBezTo>
                        <a:pt x="31035" y="-1"/>
                        <a:pt x="39379" y="6124"/>
                        <a:pt x="42207" y="15126"/>
                      </a:cubicBezTo>
                      <a:lnTo>
                        <a:pt x="21600" y="21600"/>
                      </a:lnTo>
                      <a:lnTo>
                        <a:pt x="672" y="26946"/>
                      </a:lnTo>
                      <a:close/>
                    </a:path>
                  </a:pathLst>
                </a:custGeom>
                <a:solidFill>
                  <a:srgbClr val="7F3F00"/>
                </a:solidFill>
                <a:ln w="6350">
                  <a:solidFill>
                    <a:srgbClr val="000000"/>
                  </a:solidFill>
                  <a:round/>
                  <a:headEnd/>
                  <a:tailEnd/>
                </a:ln>
              </p:spPr>
              <p:txBody>
                <a:bodyPr/>
                <a:lstStyle/>
                <a:p>
                  <a:endParaRPr lang="de-DE"/>
                </a:p>
              </p:txBody>
            </p:sp>
            <p:grpSp>
              <p:nvGrpSpPr>
                <p:cNvPr id="627" name="Group 35"/>
                <p:cNvGrpSpPr>
                  <a:grpSpLocks/>
                </p:cNvGrpSpPr>
                <p:nvPr/>
              </p:nvGrpSpPr>
              <p:grpSpPr bwMode="auto">
                <a:xfrm>
                  <a:off x="1903" y="2950"/>
                  <a:ext cx="91" cy="59"/>
                  <a:chOff x="1903" y="2950"/>
                  <a:chExt cx="91" cy="59"/>
                </a:xfrm>
              </p:grpSpPr>
              <p:grpSp>
                <p:nvGrpSpPr>
                  <p:cNvPr id="651" name="Group 36"/>
                  <p:cNvGrpSpPr>
                    <a:grpSpLocks/>
                  </p:cNvGrpSpPr>
                  <p:nvPr/>
                </p:nvGrpSpPr>
                <p:grpSpPr bwMode="auto">
                  <a:xfrm>
                    <a:off x="1903" y="2950"/>
                    <a:ext cx="87" cy="50"/>
                    <a:chOff x="1903" y="2950"/>
                    <a:chExt cx="87" cy="50"/>
                  </a:xfrm>
                </p:grpSpPr>
                <p:sp>
                  <p:nvSpPr>
                    <p:cNvPr id="653" name="Arc 37"/>
                    <p:cNvSpPr>
                      <a:spLocks/>
                    </p:cNvSpPr>
                    <p:nvPr/>
                  </p:nvSpPr>
                  <p:spPr bwMode="auto">
                    <a:xfrm>
                      <a:off x="1903" y="2950"/>
                      <a:ext cx="87" cy="50"/>
                    </a:xfrm>
                    <a:custGeom>
                      <a:avLst/>
                      <a:gdLst>
                        <a:gd name="T0" fmla="*/ 0 w 42528"/>
                        <a:gd name="T1" fmla="*/ 0 h 26441"/>
                        <a:gd name="T2" fmla="*/ 0 w 42528"/>
                        <a:gd name="T3" fmla="*/ 0 h 26441"/>
                        <a:gd name="T4" fmla="*/ 0 w 42528"/>
                        <a:gd name="T5" fmla="*/ 0 h 26441"/>
                        <a:gd name="T6" fmla="*/ 0 60000 65536"/>
                        <a:gd name="T7" fmla="*/ 0 60000 65536"/>
                        <a:gd name="T8" fmla="*/ 0 60000 65536"/>
                        <a:gd name="T9" fmla="*/ 0 w 42528"/>
                        <a:gd name="T10" fmla="*/ 0 h 26441"/>
                        <a:gd name="T11" fmla="*/ 42528 w 42528"/>
                        <a:gd name="T12" fmla="*/ 26441 h 26441"/>
                      </a:gdLst>
                      <a:ahLst/>
                      <a:cxnLst>
                        <a:cxn ang="T6">
                          <a:pos x="T0" y="T1"/>
                        </a:cxn>
                        <a:cxn ang="T7">
                          <a:pos x="T2" y="T3"/>
                        </a:cxn>
                        <a:cxn ang="T8">
                          <a:pos x="T4" y="T5"/>
                        </a:cxn>
                      </a:cxnLst>
                      <a:rect l="T9" t="T10" r="T11" b="T12"/>
                      <a:pathLst>
                        <a:path w="42528" h="26441" fill="none" extrusionOk="0">
                          <a:moveTo>
                            <a:pt x="549" y="26440"/>
                          </a:moveTo>
                          <a:cubicBezTo>
                            <a:pt x="184" y="24853"/>
                            <a:pt x="0" y="23229"/>
                            <a:pt x="0" y="21600"/>
                          </a:cubicBezTo>
                          <a:cubicBezTo>
                            <a:pt x="0" y="9670"/>
                            <a:pt x="9670" y="0"/>
                            <a:pt x="21600" y="0"/>
                          </a:cubicBezTo>
                          <a:cubicBezTo>
                            <a:pt x="31469" y="-1"/>
                            <a:pt x="40084" y="6690"/>
                            <a:pt x="42527" y="16253"/>
                          </a:cubicBezTo>
                        </a:path>
                        <a:path w="42528" h="26441" stroke="0" extrusionOk="0">
                          <a:moveTo>
                            <a:pt x="549" y="26440"/>
                          </a:moveTo>
                          <a:cubicBezTo>
                            <a:pt x="184" y="24853"/>
                            <a:pt x="0" y="23229"/>
                            <a:pt x="0" y="21600"/>
                          </a:cubicBezTo>
                          <a:cubicBezTo>
                            <a:pt x="0" y="9670"/>
                            <a:pt x="9670" y="0"/>
                            <a:pt x="21600" y="0"/>
                          </a:cubicBezTo>
                          <a:cubicBezTo>
                            <a:pt x="31469" y="-1"/>
                            <a:pt x="40084" y="6690"/>
                            <a:pt x="42527" y="16253"/>
                          </a:cubicBezTo>
                          <a:lnTo>
                            <a:pt x="21600" y="21600"/>
                          </a:lnTo>
                          <a:lnTo>
                            <a:pt x="549" y="26440"/>
                          </a:lnTo>
                          <a:close/>
                        </a:path>
                      </a:pathLst>
                    </a:custGeom>
                    <a:solidFill>
                      <a:srgbClr val="5F3F1F"/>
                    </a:solidFill>
                    <a:ln w="9525">
                      <a:noFill/>
                      <a:round/>
                      <a:headEnd/>
                      <a:tailEnd/>
                    </a:ln>
                  </p:spPr>
                  <p:txBody>
                    <a:bodyPr/>
                    <a:lstStyle/>
                    <a:p>
                      <a:endParaRPr lang="de-DE"/>
                    </a:p>
                  </p:txBody>
                </p:sp>
                <p:sp>
                  <p:nvSpPr>
                    <p:cNvPr id="654" name="Arc 38"/>
                    <p:cNvSpPr>
                      <a:spLocks/>
                    </p:cNvSpPr>
                    <p:nvPr/>
                  </p:nvSpPr>
                  <p:spPr bwMode="auto">
                    <a:xfrm>
                      <a:off x="1903" y="2955"/>
                      <a:ext cx="44" cy="45"/>
                    </a:xfrm>
                    <a:custGeom>
                      <a:avLst/>
                      <a:gdLst>
                        <a:gd name="T0" fmla="*/ 0 w 21600"/>
                        <a:gd name="T1" fmla="*/ 0 h 23819"/>
                        <a:gd name="T2" fmla="*/ 0 w 21600"/>
                        <a:gd name="T3" fmla="*/ 0 h 23819"/>
                        <a:gd name="T4" fmla="*/ 0 w 21600"/>
                        <a:gd name="T5" fmla="*/ 0 h 23819"/>
                        <a:gd name="T6" fmla="*/ 0 60000 65536"/>
                        <a:gd name="T7" fmla="*/ 0 60000 65536"/>
                        <a:gd name="T8" fmla="*/ 0 60000 65536"/>
                        <a:gd name="T9" fmla="*/ 0 w 21600"/>
                        <a:gd name="T10" fmla="*/ 0 h 23819"/>
                        <a:gd name="T11" fmla="*/ 21600 w 21600"/>
                        <a:gd name="T12" fmla="*/ 23819 h 23819"/>
                      </a:gdLst>
                      <a:ahLst/>
                      <a:cxnLst>
                        <a:cxn ang="T6">
                          <a:pos x="T0" y="T1"/>
                        </a:cxn>
                        <a:cxn ang="T7">
                          <a:pos x="T2" y="T3"/>
                        </a:cxn>
                        <a:cxn ang="T8">
                          <a:pos x="T4" y="T5"/>
                        </a:cxn>
                      </a:cxnLst>
                      <a:rect l="T9" t="T10" r="T11" b="T12"/>
                      <a:pathLst>
                        <a:path w="21600" h="23819" fill="none" extrusionOk="0">
                          <a:moveTo>
                            <a:pt x="549" y="23818"/>
                          </a:moveTo>
                          <a:cubicBezTo>
                            <a:pt x="184" y="22231"/>
                            <a:pt x="0" y="20607"/>
                            <a:pt x="0" y="18978"/>
                          </a:cubicBezTo>
                          <a:cubicBezTo>
                            <a:pt x="-1" y="11062"/>
                            <a:pt x="4330" y="3780"/>
                            <a:pt x="11285" y="0"/>
                          </a:cubicBezTo>
                        </a:path>
                        <a:path w="21600" h="23819" stroke="0" extrusionOk="0">
                          <a:moveTo>
                            <a:pt x="549" y="23818"/>
                          </a:moveTo>
                          <a:cubicBezTo>
                            <a:pt x="184" y="22231"/>
                            <a:pt x="0" y="20607"/>
                            <a:pt x="0" y="18978"/>
                          </a:cubicBezTo>
                          <a:cubicBezTo>
                            <a:pt x="-1" y="11062"/>
                            <a:pt x="4330" y="3780"/>
                            <a:pt x="11285" y="0"/>
                          </a:cubicBezTo>
                          <a:lnTo>
                            <a:pt x="21600" y="18978"/>
                          </a:lnTo>
                          <a:lnTo>
                            <a:pt x="549" y="23818"/>
                          </a:lnTo>
                          <a:close/>
                        </a:path>
                      </a:pathLst>
                    </a:custGeom>
                    <a:solidFill>
                      <a:srgbClr val="3F1F00"/>
                    </a:solidFill>
                    <a:ln w="9525">
                      <a:noFill/>
                      <a:round/>
                      <a:headEnd/>
                      <a:tailEnd/>
                    </a:ln>
                  </p:spPr>
                  <p:txBody>
                    <a:bodyPr/>
                    <a:lstStyle/>
                    <a:p>
                      <a:endParaRPr lang="de-DE"/>
                    </a:p>
                  </p:txBody>
                </p:sp>
                <p:sp>
                  <p:nvSpPr>
                    <p:cNvPr id="655" name="Arc 39"/>
                    <p:cNvSpPr>
                      <a:spLocks/>
                    </p:cNvSpPr>
                    <p:nvPr/>
                  </p:nvSpPr>
                  <p:spPr bwMode="auto">
                    <a:xfrm>
                      <a:off x="1904" y="2950"/>
                      <a:ext cx="85" cy="50"/>
                    </a:xfrm>
                    <a:custGeom>
                      <a:avLst/>
                      <a:gdLst>
                        <a:gd name="T0" fmla="*/ 0 w 42375"/>
                        <a:gd name="T1" fmla="*/ 0 h 26389"/>
                        <a:gd name="T2" fmla="*/ 0 w 42375"/>
                        <a:gd name="T3" fmla="*/ 0 h 26389"/>
                        <a:gd name="T4" fmla="*/ 0 w 42375"/>
                        <a:gd name="T5" fmla="*/ 0 h 26389"/>
                        <a:gd name="T6" fmla="*/ 0 60000 65536"/>
                        <a:gd name="T7" fmla="*/ 0 60000 65536"/>
                        <a:gd name="T8" fmla="*/ 0 60000 65536"/>
                        <a:gd name="T9" fmla="*/ 0 w 42375"/>
                        <a:gd name="T10" fmla="*/ 0 h 26389"/>
                        <a:gd name="T11" fmla="*/ 42375 w 42375"/>
                        <a:gd name="T12" fmla="*/ 26389 h 26389"/>
                      </a:gdLst>
                      <a:ahLst/>
                      <a:cxnLst>
                        <a:cxn ang="T6">
                          <a:pos x="T0" y="T1"/>
                        </a:cxn>
                        <a:cxn ang="T7">
                          <a:pos x="T2" y="T3"/>
                        </a:cxn>
                        <a:cxn ang="T8">
                          <a:pos x="T4" y="T5"/>
                        </a:cxn>
                      </a:cxnLst>
                      <a:rect l="T9" t="T10" r="T11" b="T12"/>
                      <a:pathLst>
                        <a:path w="42375" h="26389" fill="none" extrusionOk="0">
                          <a:moveTo>
                            <a:pt x="537" y="26388"/>
                          </a:moveTo>
                          <a:cubicBezTo>
                            <a:pt x="180" y="24817"/>
                            <a:pt x="0" y="23211"/>
                            <a:pt x="0" y="21600"/>
                          </a:cubicBezTo>
                          <a:cubicBezTo>
                            <a:pt x="0" y="9670"/>
                            <a:pt x="9670" y="0"/>
                            <a:pt x="21600" y="0"/>
                          </a:cubicBezTo>
                          <a:cubicBezTo>
                            <a:pt x="31251" y="-1"/>
                            <a:pt x="39732" y="6403"/>
                            <a:pt x="42374" y="15686"/>
                          </a:cubicBezTo>
                        </a:path>
                        <a:path w="42375" h="26389" stroke="0" extrusionOk="0">
                          <a:moveTo>
                            <a:pt x="537" y="26388"/>
                          </a:moveTo>
                          <a:cubicBezTo>
                            <a:pt x="180" y="24817"/>
                            <a:pt x="0" y="23211"/>
                            <a:pt x="0" y="21600"/>
                          </a:cubicBezTo>
                          <a:cubicBezTo>
                            <a:pt x="0" y="9670"/>
                            <a:pt x="9670" y="0"/>
                            <a:pt x="21600" y="0"/>
                          </a:cubicBezTo>
                          <a:cubicBezTo>
                            <a:pt x="31251" y="-1"/>
                            <a:pt x="39732" y="6403"/>
                            <a:pt x="42374" y="15686"/>
                          </a:cubicBezTo>
                          <a:lnTo>
                            <a:pt x="21600" y="21600"/>
                          </a:lnTo>
                          <a:lnTo>
                            <a:pt x="537" y="26388"/>
                          </a:lnTo>
                          <a:close/>
                        </a:path>
                      </a:pathLst>
                    </a:custGeom>
                    <a:noFill/>
                    <a:ln w="6350">
                      <a:solidFill>
                        <a:srgbClr val="000000"/>
                      </a:solidFill>
                      <a:round/>
                      <a:headEnd/>
                      <a:tailEnd/>
                    </a:ln>
                  </p:spPr>
                  <p:txBody>
                    <a:bodyPr/>
                    <a:lstStyle/>
                    <a:p>
                      <a:endParaRPr lang="de-DE"/>
                    </a:p>
                  </p:txBody>
                </p:sp>
              </p:grpSp>
              <p:sp>
                <p:nvSpPr>
                  <p:cNvPr id="652" name="Arc 40"/>
                  <p:cNvSpPr>
                    <a:spLocks/>
                  </p:cNvSpPr>
                  <p:nvPr/>
                </p:nvSpPr>
                <p:spPr bwMode="auto">
                  <a:xfrm>
                    <a:off x="1908" y="2959"/>
                    <a:ext cx="86" cy="50"/>
                  </a:xfrm>
                  <a:custGeom>
                    <a:avLst/>
                    <a:gdLst>
                      <a:gd name="T0" fmla="*/ 0 w 42394"/>
                      <a:gd name="T1" fmla="*/ 0 h 26441"/>
                      <a:gd name="T2" fmla="*/ 0 w 42394"/>
                      <a:gd name="T3" fmla="*/ 0 h 26441"/>
                      <a:gd name="T4" fmla="*/ 0 w 42394"/>
                      <a:gd name="T5" fmla="*/ 0 h 26441"/>
                      <a:gd name="T6" fmla="*/ 0 60000 65536"/>
                      <a:gd name="T7" fmla="*/ 0 60000 65536"/>
                      <a:gd name="T8" fmla="*/ 0 60000 65536"/>
                      <a:gd name="T9" fmla="*/ 0 w 42394"/>
                      <a:gd name="T10" fmla="*/ 0 h 26441"/>
                      <a:gd name="T11" fmla="*/ 42394 w 42394"/>
                      <a:gd name="T12" fmla="*/ 26441 h 26441"/>
                    </a:gdLst>
                    <a:ahLst/>
                    <a:cxnLst>
                      <a:cxn ang="T6">
                        <a:pos x="T0" y="T1"/>
                      </a:cxn>
                      <a:cxn ang="T7">
                        <a:pos x="T2" y="T3"/>
                      </a:cxn>
                      <a:cxn ang="T8">
                        <a:pos x="T4" y="T5"/>
                      </a:cxn>
                    </a:cxnLst>
                    <a:rect l="T9" t="T10" r="T11" b="T12"/>
                    <a:pathLst>
                      <a:path w="42394" h="26441" fill="none" extrusionOk="0">
                        <a:moveTo>
                          <a:pt x="549" y="26440"/>
                        </a:moveTo>
                        <a:cubicBezTo>
                          <a:pt x="184" y="24853"/>
                          <a:pt x="0" y="23229"/>
                          <a:pt x="0" y="21600"/>
                        </a:cubicBezTo>
                        <a:cubicBezTo>
                          <a:pt x="0" y="9670"/>
                          <a:pt x="9670" y="0"/>
                          <a:pt x="21600" y="0"/>
                        </a:cubicBezTo>
                        <a:cubicBezTo>
                          <a:pt x="31278" y="-1"/>
                          <a:pt x="39775" y="6437"/>
                          <a:pt x="42394" y="15754"/>
                        </a:cubicBezTo>
                      </a:path>
                      <a:path w="42394" h="26441" stroke="0" extrusionOk="0">
                        <a:moveTo>
                          <a:pt x="549" y="26440"/>
                        </a:moveTo>
                        <a:cubicBezTo>
                          <a:pt x="184" y="24853"/>
                          <a:pt x="0" y="23229"/>
                          <a:pt x="0" y="21600"/>
                        </a:cubicBezTo>
                        <a:cubicBezTo>
                          <a:pt x="0" y="9670"/>
                          <a:pt x="9670" y="0"/>
                          <a:pt x="21600" y="0"/>
                        </a:cubicBezTo>
                        <a:cubicBezTo>
                          <a:pt x="31278" y="-1"/>
                          <a:pt x="39775" y="6437"/>
                          <a:pt x="42394" y="15754"/>
                        </a:cubicBezTo>
                        <a:lnTo>
                          <a:pt x="21600" y="21600"/>
                        </a:lnTo>
                        <a:lnTo>
                          <a:pt x="549" y="26440"/>
                        </a:lnTo>
                        <a:close/>
                      </a:path>
                    </a:pathLst>
                  </a:custGeom>
                  <a:solidFill>
                    <a:srgbClr val="7F3F00"/>
                  </a:solidFill>
                  <a:ln w="6350">
                    <a:solidFill>
                      <a:srgbClr val="000000"/>
                    </a:solidFill>
                    <a:round/>
                    <a:headEnd/>
                    <a:tailEnd/>
                  </a:ln>
                </p:spPr>
                <p:txBody>
                  <a:bodyPr/>
                  <a:lstStyle/>
                  <a:p>
                    <a:endParaRPr lang="de-DE"/>
                  </a:p>
                </p:txBody>
              </p:sp>
            </p:grpSp>
            <p:grpSp>
              <p:nvGrpSpPr>
                <p:cNvPr id="628" name="Group 41"/>
                <p:cNvGrpSpPr>
                  <a:grpSpLocks/>
                </p:cNvGrpSpPr>
                <p:nvPr/>
              </p:nvGrpSpPr>
              <p:grpSpPr bwMode="auto">
                <a:xfrm>
                  <a:off x="1912" y="2967"/>
                  <a:ext cx="91" cy="59"/>
                  <a:chOff x="1912" y="2967"/>
                  <a:chExt cx="91" cy="59"/>
                </a:xfrm>
              </p:grpSpPr>
              <p:grpSp>
                <p:nvGrpSpPr>
                  <p:cNvPr id="646" name="Group 42"/>
                  <p:cNvGrpSpPr>
                    <a:grpSpLocks/>
                  </p:cNvGrpSpPr>
                  <p:nvPr/>
                </p:nvGrpSpPr>
                <p:grpSpPr bwMode="auto">
                  <a:xfrm>
                    <a:off x="1912" y="2967"/>
                    <a:ext cx="87" cy="50"/>
                    <a:chOff x="1912" y="2967"/>
                    <a:chExt cx="87" cy="50"/>
                  </a:xfrm>
                </p:grpSpPr>
                <p:sp>
                  <p:nvSpPr>
                    <p:cNvPr id="648" name="Arc 43"/>
                    <p:cNvSpPr>
                      <a:spLocks/>
                    </p:cNvSpPr>
                    <p:nvPr/>
                  </p:nvSpPr>
                  <p:spPr bwMode="auto">
                    <a:xfrm>
                      <a:off x="1912" y="2967"/>
                      <a:ext cx="86" cy="49"/>
                    </a:xfrm>
                    <a:custGeom>
                      <a:avLst/>
                      <a:gdLst>
                        <a:gd name="T0" fmla="*/ 0 w 42511"/>
                        <a:gd name="T1" fmla="*/ 0 h 25783"/>
                        <a:gd name="T2" fmla="*/ 0 w 42511"/>
                        <a:gd name="T3" fmla="*/ 0 h 25783"/>
                        <a:gd name="T4" fmla="*/ 0 w 42511"/>
                        <a:gd name="T5" fmla="*/ 0 h 25783"/>
                        <a:gd name="T6" fmla="*/ 0 60000 65536"/>
                        <a:gd name="T7" fmla="*/ 0 60000 65536"/>
                        <a:gd name="T8" fmla="*/ 0 60000 65536"/>
                        <a:gd name="T9" fmla="*/ 0 w 42511"/>
                        <a:gd name="T10" fmla="*/ 0 h 25783"/>
                        <a:gd name="T11" fmla="*/ 42511 w 42511"/>
                        <a:gd name="T12" fmla="*/ 25783 h 25783"/>
                      </a:gdLst>
                      <a:ahLst/>
                      <a:cxnLst>
                        <a:cxn ang="T6">
                          <a:pos x="T0" y="T1"/>
                        </a:cxn>
                        <a:cxn ang="T7">
                          <a:pos x="T2" y="T3"/>
                        </a:cxn>
                        <a:cxn ang="T8">
                          <a:pos x="T4" y="T5"/>
                        </a:cxn>
                      </a:cxnLst>
                      <a:rect l="T9" t="T10" r="T11" b="T12"/>
                      <a:pathLst>
                        <a:path w="42511" h="25783" fill="none" extrusionOk="0">
                          <a:moveTo>
                            <a:pt x="408" y="25783"/>
                          </a:moveTo>
                          <a:cubicBezTo>
                            <a:pt x="136" y="24405"/>
                            <a:pt x="0" y="23004"/>
                            <a:pt x="0" y="21600"/>
                          </a:cubicBezTo>
                          <a:cubicBezTo>
                            <a:pt x="0" y="9670"/>
                            <a:pt x="9670" y="0"/>
                            <a:pt x="21600" y="0"/>
                          </a:cubicBezTo>
                          <a:cubicBezTo>
                            <a:pt x="31445" y="-1"/>
                            <a:pt x="40044" y="6657"/>
                            <a:pt x="42511" y="16188"/>
                          </a:cubicBezTo>
                        </a:path>
                        <a:path w="42511" h="25783" stroke="0" extrusionOk="0">
                          <a:moveTo>
                            <a:pt x="408" y="25783"/>
                          </a:moveTo>
                          <a:cubicBezTo>
                            <a:pt x="136" y="24405"/>
                            <a:pt x="0" y="23004"/>
                            <a:pt x="0" y="21600"/>
                          </a:cubicBezTo>
                          <a:cubicBezTo>
                            <a:pt x="0" y="9670"/>
                            <a:pt x="9670" y="0"/>
                            <a:pt x="21600" y="0"/>
                          </a:cubicBezTo>
                          <a:cubicBezTo>
                            <a:pt x="31445" y="-1"/>
                            <a:pt x="40044" y="6657"/>
                            <a:pt x="42511" y="16188"/>
                          </a:cubicBezTo>
                          <a:lnTo>
                            <a:pt x="21600" y="21600"/>
                          </a:lnTo>
                          <a:lnTo>
                            <a:pt x="408" y="25783"/>
                          </a:lnTo>
                          <a:close/>
                        </a:path>
                      </a:pathLst>
                    </a:custGeom>
                    <a:solidFill>
                      <a:srgbClr val="5F3F1F"/>
                    </a:solidFill>
                    <a:ln w="9525">
                      <a:noFill/>
                      <a:round/>
                      <a:headEnd/>
                      <a:tailEnd/>
                    </a:ln>
                  </p:spPr>
                  <p:txBody>
                    <a:bodyPr/>
                    <a:lstStyle/>
                    <a:p>
                      <a:endParaRPr lang="de-DE"/>
                    </a:p>
                  </p:txBody>
                </p:sp>
                <p:sp>
                  <p:nvSpPr>
                    <p:cNvPr id="649" name="Arc 44"/>
                    <p:cNvSpPr>
                      <a:spLocks/>
                    </p:cNvSpPr>
                    <p:nvPr/>
                  </p:nvSpPr>
                  <p:spPr bwMode="auto">
                    <a:xfrm>
                      <a:off x="1912" y="2972"/>
                      <a:ext cx="44" cy="44"/>
                    </a:xfrm>
                    <a:custGeom>
                      <a:avLst/>
                      <a:gdLst>
                        <a:gd name="T0" fmla="*/ 0 w 21600"/>
                        <a:gd name="T1" fmla="*/ 0 h 23111"/>
                        <a:gd name="T2" fmla="*/ 0 w 21600"/>
                        <a:gd name="T3" fmla="*/ 0 h 23111"/>
                        <a:gd name="T4" fmla="*/ 0 w 21600"/>
                        <a:gd name="T5" fmla="*/ 0 h 23111"/>
                        <a:gd name="T6" fmla="*/ 0 60000 65536"/>
                        <a:gd name="T7" fmla="*/ 0 60000 65536"/>
                        <a:gd name="T8" fmla="*/ 0 60000 65536"/>
                        <a:gd name="T9" fmla="*/ 0 w 21600"/>
                        <a:gd name="T10" fmla="*/ 0 h 23111"/>
                        <a:gd name="T11" fmla="*/ 21600 w 21600"/>
                        <a:gd name="T12" fmla="*/ 23111 h 23111"/>
                      </a:gdLst>
                      <a:ahLst/>
                      <a:cxnLst>
                        <a:cxn ang="T6">
                          <a:pos x="T0" y="T1"/>
                        </a:cxn>
                        <a:cxn ang="T7">
                          <a:pos x="T2" y="T3"/>
                        </a:cxn>
                        <a:cxn ang="T8">
                          <a:pos x="T4" y="T5"/>
                        </a:cxn>
                      </a:cxnLst>
                      <a:rect l="T9" t="T10" r="T11" b="T12"/>
                      <a:pathLst>
                        <a:path w="21600" h="23111" fill="none" extrusionOk="0">
                          <a:moveTo>
                            <a:pt x="408" y="23111"/>
                          </a:moveTo>
                          <a:cubicBezTo>
                            <a:pt x="136" y="21733"/>
                            <a:pt x="0" y="20332"/>
                            <a:pt x="0" y="18928"/>
                          </a:cubicBezTo>
                          <a:cubicBezTo>
                            <a:pt x="-1" y="11049"/>
                            <a:pt x="4289" y="3796"/>
                            <a:pt x="11193" y="0"/>
                          </a:cubicBezTo>
                        </a:path>
                        <a:path w="21600" h="23111" stroke="0" extrusionOk="0">
                          <a:moveTo>
                            <a:pt x="408" y="23111"/>
                          </a:moveTo>
                          <a:cubicBezTo>
                            <a:pt x="136" y="21733"/>
                            <a:pt x="0" y="20332"/>
                            <a:pt x="0" y="18928"/>
                          </a:cubicBezTo>
                          <a:cubicBezTo>
                            <a:pt x="-1" y="11049"/>
                            <a:pt x="4289" y="3796"/>
                            <a:pt x="11193" y="0"/>
                          </a:cubicBezTo>
                          <a:lnTo>
                            <a:pt x="21600" y="18928"/>
                          </a:lnTo>
                          <a:lnTo>
                            <a:pt x="408" y="23111"/>
                          </a:lnTo>
                          <a:close/>
                        </a:path>
                      </a:pathLst>
                    </a:custGeom>
                    <a:solidFill>
                      <a:srgbClr val="3F1F00"/>
                    </a:solidFill>
                    <a:ln w="9525">
                      <a:noFill/>
                      <a:round/>
                      <a:headEnd/>
                      <a:tailEnd/>
                    </a:ln>
                  </p:spPr>
                  <p:txBody>
                    <a:bodyPr/>
                    <a:lstStyle/>
                    <a:p>
                      <a:endParaRPr lang="de-DE"/>
                    </a:p>
                  </p:txBody>
                </p:sp>
                <p:sp>
                  <p:nvSpPr>
                    <p:cNvPr id="650" name="Arc 45"/>
                    <p:cNvSpPr>
                      <a:spLocks/>
                    </p:cNvSpPr>
                    <p:nvPr/>
                  </p:nvSpPr>
                  <p:spPr bwMode="auto">
                    <a:xfrm>
                      <a:off x="1912" y="2967"/>
                      <a:ext cx="87" cy="50"/>
                    </a:xfrm>
                    <a:custGeom>
                      <a:avLst/>
                      <a:gdLst>
                        <a:gd name="T0" fmla="*/ 0 w 42528"/>
                        <a:gd name="T1" fmla="*/ 0 h 26441"/>
                        <a:gd name="T2" fmla="*/ 0 w 42528"/>
                        <a:gd name="T3" fmla="*/ 0 h 26441"/>
                        <a:gd name="T4" fmla="*/ 0 w 42528"/>
                        <a:gd name="T5" fmla="*/ 0 h 26441"/>
                        <a:gd name="T6" fmla="*/ 0 60000 65536"/>
                        <a:gd name="T7" fmla="*/ 0 60000 65536"/>
                        <a:gd name="T8" fmla="*/ 0 60000 65536"/>
                        <a:gd name="T9" fmla="*/ 0 w 42528"/>
                        <a:gd name="T10" fmla="*/ 0 h 26441"/>
                        <a:gd name="T11" fmla="*/ 42528 w 42528"/>
                        <a:gd name="T12" fmla="*/ 26441 h 26441"/>
                      </a:gdLst>
                      <a:ahLst/>
                      <a:cxnLst>
                        <a:cxn ang="T6">
                          <a:pos x="T0" y="T1"/>
                        </a:cxn>
                        <a:cxn ang="T7">
                          <a:pos x="T2" y="T3"/>
                        </a:cxn>
                        <a:cxn ang="T8">
                          <a:pos x="T4" y="T5"/>
                        </a:cxn>
                      </a:cxnLst>
                      <a:rect l="T9" t="T10" r="T11" b="T12"/>
                      <a:pathLst>
                        <a:path w="42528" h="26441" fill="none" extrusionOk="0">
                          <a:moveTo>
                            <a:pt x="549" y="26440"/>
                          </a:moveTo>
                          <a:cubicBezTo>
                            <a:pt x="184" y="24853"/>
                            <a:pt x="0" y="23229"/>
                            <a:pt x="0" y="21600"/>
                          </a:cubicBezTo>
                          <a:cubicBezTo>
                            <a:pt x="0" y="9670"/>
                            <a:pt x="9670" y="0"/>
                            <a:pt x="21600" y="0"/>
                          </a:cubicBezTo>
                          <a:cubicBezTo>
                            <a:pt x="31469" y="-1"/>
                            <a:pt x="40084" y="6690"/>
                            <a:pt x="42527" y="16253"/>
                          </a:cubicBezTo>
                        </a:path>
                        <a:path w="42528" h="26441" stroke="0" extrusionOk="0">
                          <a:moveTo>
                            <a:pt x="549" y="26440"/>
                          </a:moveTo>
                          <a:cubicBezTo>
                            <a:pt x="184" y="24853"/>
                            <a:pt x="0" y="23229"/>
                            <a:pt x="0" y="21600"/>
                          </a:cubicBezTo>
                          <a:cubicBezTo>
                            <a:pt x="0" y="9670"/>
                            <a:pt x="9670" y="0"/>
                            <a:pt x="21600" y="0"/>
                          </a:cubicBezTo>
                          <a:cubicBezTo>
                            <a:pt x="31469" y="-1"/>
                            <a:pt x="40084" y="6690"/>
                            <a:pt x="42527" y="16253"/>
                          </a:cubicBezTo>
                          <a:lnTo>
                            <a:pt x="21600" y="21600"/>
                          </a:lnTo>
                          <a:lnTo>
                            <a:pt x="549" y="26440"/>
                          </a:lnTo>
                          <a:close/>
                        </a:path>
                      </a:pathLst>
                    </a:custGeom>
                    <a:noFill/>
                    <a:ln w="6350">
                      <a:solidFill>
                        <a:srgbClr val="000000"/>
                      </a:solidFill>
                      <a:round/>
                      <a:headEnd/>
                      <a:tailEnd/>
                    </a:ln>
                  </p:spPr>
                  <p:txBody>
                    <a:bodyPr/>
                    <a:lstStyle/>
                    <a:p>
                      <a:endParaRPr lang="de-DE"/>
                    </a:p>
                  </p:txBody>
                </p:sp>
              </p:grpSp>
              <p:sp>
                <p:nvSpPr>
                  <p:cNvPr id="647" name="Arc 46"/>
                  <p:cNvSpPr>
                    <a:spLocks/>
                  </p:cNvSpPr>
                  <p:nvPr/>
                </p:nvSpPr>
                <p:spPr bwMode="auto">
                  <a:xfrm>
                    <a:off x="1917" y="2976"/>
                    <a:ext cx="86" cy="50"/>
                  </a:xfrm>
                  <a:custGeom>
                    <a:avLst/>
                    <a:gdLst>
                      <a:gd name="T0" fmla="*/ 0 w 42511"/>
                      <a:gd name="T1" fmla="*/ 0 h 26283"/>
                      <a:gd name="T2" fmla="*/ 0 w 42511"/>
                      <a:gd name="T3" fmla="*/ 0 h 26283"/>
                      <a:gd name="T4" fmla="*/ 0 w 42511"/>
                      <a:gd name="T5" fmla="*/ 0 h 26283"/>
                      <a:gd name="T6" fmla="*/ 0 60000 65536"/>
                      <a:gd name="T7" fmla="*/ 0 60000 65536"/>
                      <a:gd name="T8" fmla="*/ 0 60000 65536"/>
                      <a:gd name="T9" fmla="*/ 0 w 42511"/>
                      <a:gd name="T10" fmla="*/ 0 h 26283"/>
                      <a:gd name="T11" fmla="*/ 42511 w 42511"/>
                      <a:gd name="T12" fmla="*/ 26283 h 26283"/>
                    </a:gdLst>
                    <a:ahLst/>
                    <a:cxnLst>
                      <a:cxn ang="T6">
                        <a:pos x="T0" y="T1"/>
                      </a:cxn>
                      <a:cxn ang="T7">
                        <a:pos x="T2" y="T3"/>
                      </a:cxn>
                      <a:cxn ang="T8">
                        <a:pos x="T4" y="T5"/>
                      </a:cxn>
                    </a:cxnLst>
                    <a:rect l="T9" t="T10" r="T11" b="T12"/>
                    <a:pathLst>
                      <a:path w="42511" h="26283" fill="none" extrusionOk="0">
                        <a:moveTo>
                          <a:pt x="513" y="26283"/>
                        </a:moveTo>
                        <a:cubicBezTo>
                          <a:pt x="172" y="24745"/>
                          <a:pt x="0" y="23175"/>
                          <a:pt x="0" y="21600"/>
                        </a:cubicBezTo>
                        <a:cubicBezTo>
                          <a:pt x="0" y="9670"/>
                          <a:pt x="9670" y="0"/>
                          <a:pt x="21600" y="0"/>
                        </a:cubicBezTo>
                        <a:cubicBezTo>
                          <a:pt x="31445" y="-1"/>
                          <a:pt x="40044" y="6657"/>
                          <a:pt x="42511" y="16188"/>
                        </a:cubicBezTo>
                      </a:path>
                      <a:path w="42511" h="26283" stroke="0" extrusionOk="0">
                        <a:moveTo>
                          <a:pt x="513" y="26283"/>
                        </a:moveTo>
                        <a:cubicBezTo>
                          <a:pt x="172" y="24745"/>
                          <a:pt x="0" y="23175"/>
                          <a:pt x="0" y="21600"/>
                        </a:cubicBezTo>
                        <a:cubicBezTo>
                          <a:pt x="0" y="9670"/>
                          <a:pt x="9670" y="0"/>
                          <a:pt x="21600" y="0"/>
                        </a:cubicBezTo>
                        <a:cubicBezTo>
                          <a:pt x="31445" y="-1"/>
                          <a:pt x="40044" y="6657"/>
                          <a:pt x="42511" y="16188"/>
                        </a:cubicBezTo>
                        <a:lnTo>
                          <a:pt x="21600" y="21600"/>
                        </a:lnTo>
                        <a:lnTo>
                          <a:pt x="513" y="26283"/>
                        </a:lnTo>
                        <a:close/>
                      </a:path>
                    </a:pathLst>
                  </a:custGeom>
                  <a:solidFill>
                    <a:srgbClr val="7F3F00"/>
                  </a:solidFill>
                  <a:ln w="6350">
                    <a:solidFill>
                      <a:srgbClr val="000000"/>
                    </a:solidFill>
                    <a:round/>
                    <a:headEnd/>
                    <a:tailEnd/>
                  </a:ln>
                </p:spPr>
                <p:txBody>
                  <a:bodyPr/>
                  <a:lstStyle/>
                  <a:p>
                    <a:endParaRPr lang="de-DE"/>
                  </a:p>
                </p:txBody>
              </p:sp>
            </p:grpSp>
            <p:grpSp>
              <p:nvGrpSpPr>
                <p:cNvPr id="629" name="Group 47"/>
                <p:cNvGrpSpPr>
                  <a:grpSpLocks/>
                </p:cNvGrpSpPr>
                <p:nvPr/>
              </p:nvGrpSpPr>
              <p:grpSpPr bwMode="auto">
                <a:xfrm>
                  <a:off x="1921" y="2983"/>
                  <a:ext cx="86" cy="49"/>
                  <a:chOff x="1921" y="2983"/>
                  <a:chExt cx="86" cy="49"/>
                </a:xfrm>
              </p:grpSpPr>
              <p:sp>
                <p:nvSpPr>
                  <p:cNvPr id="644" name="Arc 48"/>
                  <p:cNvSpPr>
                    <a:spLocks/>
                  </p:cNvSpPr>
                  <p:nvPr/>
                </p:nvSpPr>
                <p:spPr bwMode="auto">
                  <a:xfrm>
                    <a:off x="1921" y="2983"/>
                    <a:ext cx="86" cy="49"/>
                  </a:xfrm>
                  <a:custGeom>
                    <a:avLst/>
                    <a:gdLst>
                      <a:gd name="T0" fmla="*/ 0 w 42663"/>
                      <a:gd name="T1" fmla="*/ 0 h 25783"/>
                      <a:gd name="T2" fmla="*/ 0 w 42663"/>
                      <a:gd name="T3" fmla="*/ 0 h 25783"/>
                      <a:gd name="T4" fmla="*/ 0 w 42663"/>
                      <a:gd name="T5" fmla="*/ 0 h 25783"/>
                      <a:gd name="T6" fmla="*/ 0 60000 65536"/>
                      <a:gd name="T7" fmla="*/ 0 60000 65536"/>
                      <a:gd name="T8" fmla="*/ 0 60000 65536"/>
                      <a:gd name="T9" fmla="*/ 0 w 42663"/>
                      <a:gd name="T10" fmla="*/ 0 h 25783"/>
                      <a:gd name="T11" fmla="*/ 42663 w 42663"/>
                      <a:gd name="T12" fmla="*/ 25783 h 25783"/>
                    </a:gdLst>
                    <a:ahLst/>
                    <a:cxnLst>
                      <a:cxn ang="T6">
                        <a:pos x="T0" y="T1"/>
                      </a:cxn>
                      <a:cxn ang="T7">
                        <a:pos x="T2" y="T3"/>
                      </a:cxn>
                      <a:cxn ang="T8">
                        <a:pos x="T4" y="T5"/>
                      </a:cxn>
                    </a:cxnLst>
                    <a:rect l="T9" t="T10" r="T11" b="T12"/>
                    <a:pathLst>
                      <a:path w="42663" h="25783" fill="none" extrusionOk="0">
                        <a:moveTo>
                          <a:pt x="408" y="25783"/>
                        </a:moveTo>
                        <a:cubicBezTo>
                          <a:pt x="136" y="24405"/>
                          <a:pt x="0" y="23004"/>
                          <a:pt x="0" y="21600"/>
                        </a:cubicBezTo>
                        <a:cubicBezTo>
                          <a:pt x="0" y="9670"/>
                          <a:pt x="9670" y="0"/>
                          <a:pt x="21600" y="0"/>
                        </a:cubicBezTo>
                        <a:cubicBezTo>
                          <a:pt x="31684" y="-1"/>
                          <a:pt x="40426" y="6977"/>
                          <a:pt x="42662" y="16811"/>
                        </a:cubicBezTo>
                      </a:path>
                      <a:path w="42663" h="25783" stroke="0" extrusionOk="0">
                        <a:moveTo>
                          <a:pt x="408" y="25783"/>
                        </a:moveTo>
                        <a:cubicBezTo>
                          <a:pt x="136" y="24405"/>
                          <a:pt x="0" y="23004"/>
                          <a:pt x="0" y="21600"/>
                        </a:cubicBezTo>
                        <a:cubicBezTo>
                          <a:pt x="0" y="9670"/>
                          <a:pt x="9670" y="0"/>
                          <a:pt x="21600" y="0"/>
                        </a:cubicBezTo>
                        <a:cubicBezTo>
                          <a:pt x="31684" y="-1"/>
                          <a:pt x="40426" y="6977"/>
                          <a:pt x="42662" y="16811"/>
                        </a:cubicBezTo>
                        <a:lnTo>
                          <a:pt x="21600" y="21600"/>
                        </a:lnTo>
                        <a:lnTo>
                          <a:pt x="408" y="25783"/>
                        </a:lnTo>
                        <a:close/>
                      </a:path>
                    </a:pathLst>
                  </a:custGeom>
                  <a:solidFill>
                    <a:srgbClr val="5F3F1F"/>
                  </a:solidFill>
                  <a:ln w="9525">
                    <a:noFill/>
                    <a:round/>
                    <a:headEnd/>
                    <a:tailEnd/>
                  </a:ln>
                </p:spPr>
                <p:txBody>
                  <a:bodyPr/>
                  <a:lstStyle/>
                  <a:p>
                    <a:endParaRPr lang="de-DE"/>
                  </a:p>
                </p:txBody>
              </p:sp>
              <p:sp>
                <p:nvSpPr>
                  <p:cNvPr id="645" name="Arc 49"/>
                  <p:cNvSpPr>
                    <a:spLocks/>
                  </p:cNvSpPr>
                  <p:nvPr/>
                </p:nvSpPr>
                <p:spPr bwMode="auto">
                  <a:xfrm>
                    <a:off x="1921" y="2988"/>
                    <a:ext cx="44" cy="44"/>
                  </a:xfrm>
                  <a:custGeom>
                    <a:avLst/>
                    <a:gdLst>
                      <a:gd name="T0" fmla="*/ 0 w 21600"/>
                      <a:gd name="T1" fmla="*/ 0 h 23111"/>
                      <a:gd name="T2" fmla="*/ 0 w 21600"/>
                      <a:gd name="T3" fmla="*/ 0 h 23111"/>
                      <a:gd name="T4" fmla="*/ 0 w 21600"/>
                      <a:gd name="T5" fmla="*/ 0 h 23111"/>
                      <a:gd name="T6" fmla="*/ 0 60000 65536"/>
                      <a:gd name="T7" fmla="*/ 0 60000 65536"/>
                      <a:gd name="T8" fmla="*/ 0 60000 65536"/>
                      <a:gd name="T9" fmla="*/ 0 w 21600"/>
                      <a:gd name="T10" fmla="*/ 0 h 23111"/>
                      <a:gd name="T11" fmla="*/ 21600 w 21600"/>
                      <a:gd name="T12" fmla="*/ 23111 h 23111"/>
                    </a:gdLst>
                    <a:ahLst/>
                    <a:cxnLst>
                      <a:cxn ang="T6">
                        <a:pos x="T0" y="T1"/>
                      </a:cxn>
                      <a:cxn ang="T7">
                        <a:pos x="T2" y="T3"/>
                      </a:cxn>
                      <a:cxn ang="T8">
                        <a:pos x="T4" y="T5"/>
                      </a:cxn>
                    </a:cxnLst>
                    <a:rect l="T9" t="T10" r="T11" b="T12"/>
                    <a:pathLst>
                      <a:path w="21600" h="23111" fill="none" extrusionOk="0">
                        <a:moveTo>
                          <a:pt x="408" y="23111"/>
                        </a:moveTo>
                        <a:cubicBezTo>
                          <a:pt x="136" y="21733"/>
                          <a:pt x="0" y="20332"/>
                          <a:pt x="0" y="18928"/>
                        </a:cubicBezTo>
                        <a:cubicBezTo>
                          <a:pt x="-1" y="11049"/>
                          <a:pt x="4289" y="3796"/>
                          <a:pt x="11193" y="0"/>
                        </a:cubicBezTo>
                      </a:path>
                      <a:path w="21600" h="23111" stroke="0" extrusionOk="0">
                        <a:moveTo>
                          <a:pt x="408" y="23111"/>
                        </a:moveTo>
                        <a:cubicBezTo>
                          <a:pt x="136" y="21733"/>
                          <a:pt x="0" y="20332"/>
                          <a:pt x="0" y="18928"/>
                        </a:cubicBezTo>
                        <a:cubicBezTo>
                          <a:pt x="-1" y="11049"/>
                          <a:pt x="4289" y="3796"/>
                          <a:pt x="11193" y="0"/>
                        </a:cubicBezTo>
                        <a:lnTo>
                          <a:pt x="21600" y="18928"/>
                        </a:lnTo>
                        <a:lnTo>
                          <a:pt x="408" y="23111"/>
                        </a:lnTo>
                        <a:close/>
                      </a:path>
                    </a:pathLst>
                  </a:custGeom>
                  <a:solidFill>
                    <a:srgbClr val="3F1F00"/>
                  </a:solidFill>
                  <a:ln w="9525">
                    <a:noFill/>
                    <a:round/>
                    <a:headEnd/>
                    <a:tailEnd/>
                  </a:ln>
                </p:spPr>
                <p:txBody>
                  <a:bodyPr/>
                  <a:lstStyle/>
                  <a:p>
                    <a:endParaRPr lang="de-DE"/>
                  </a:p>
                </p:txBody>
              </p:sp>
            </p:grpSp>
            <p:grpSp>
              <p:nvGrpSpPr>
                <p:cNvPr id="630" name="Group 50"/>
                <p:cNvGrpSpPr>
                  <a:grpSpLocks/>
                </p:cNvGrpSpPr>
                <p:nvPr/>
              </p:nvGrpSpPr>
              <p:grpSpPr bwMode="auto">
                <a:xfrm>
                  <a:off x="1921" y="2983"/>
                  <a:ext cx="91" cy="58"/>
                  <a:chOff x="1921" y="2983"/>
                  <a:chExt cx="91" cy="58"/>
                </a:xfrm>
              </p:grpSpPr>
              <p:sp>
                <p:nvSpPr>
                  <p:cNvPr id="642" name="Arc 51"/>
                  <p:cNvSpPr>
                    <a:spLocks/>
                  </p:cNvSpPr>
                  <p:nvPr/>
                </p:nvSpPr>
                <p:spPr bwMode="auto">
                  <a:xfrm>
                    <a:off x="1921" y="2983"/>
                    <a:ext cx="87" cy="49"/>
                  </a:xfrm>
                  <a:custGeom>
                    <a:avLst/>
                    <a:gdLst>
                      <a:gd name="T0" fmla="*/ 0 w 42528"/>
                      <a:gd name="T1" fmla="*/ 0 h 25926"/>
                      <a:gd name="T2" fmla="*/ 0 w 42528"/>
                      <a:gd name="T3" fmla="*/ 0 h 25926"/>
                      <a:gd name="T4" fmla="*/ 0 w 42528"/>
                      <a:gd name="T5" fmla="*/ 0 h 25926"/>
                      <a:gd name="T6" fmla="*/ 0 60000 65536"/>
                      <a:gd name="T7" fmla="*/ 0 60000 65536"/>
                      <a:gd name="T8" fmla="*/ 0 60000 65536"/>
                      <a:gd name="T9" fmla="*/ 0 w 42528"/>
                      <a:gd name="T10" fmla="*/ 0 h 25926"/>
                      <a:gd name="T11" fmla="*/ 42528 w 42528"/>
                      <a:gd name="T12" fmla="*/ 25926 h 25926"/>
                    </a:gdLst>
                    <a:ahLst/>
                    <a:cxnLst>
                      <a:cxn ang="T6">
                        <a:pos x="T0" y="T1"/>
                      </a:cxn>
                      <a:cxn ang="T7">
                        <a:pos x="T2" y="T3"/>
                      </a:cxn>
                      <a:cxn ang="T8">
                        <a:pos x="T4" y="T5"/>
                      </a:cxn>
                    </a:cxnLst>
                    <a:rect l="T9" t="T10" r="T11" b="T12"/>
                    <a:pathLst>
                      <a:path w="42528" h="25926" fill="none" extrusionOk="0">
                        <a:moveTo>
                          <a:pt x="437" y="25926"/>
                        </a:moveTo>
                        <a:cubicBezTo>
                          <a:pt x="146" y="24502"/>
                          <a:pt x="0" y="23053"/>
                          <a:pt x="0" y="21600"/>
                        </a:cubicBezTo>
                        <a:cubicBezTo>
                          <a:pt x="0" y="9670"/>
                          <a:pt x="9670" y="0"/>
                          <a:pt x="21600" y="0"/>
                        </a:cubicBezTo>
                        <a:cubicBezTo>
                          <a:pt x="31469" y="-1"/>
                          <a:pt x="40084" y="6690"/>
                          <a:pt x="42527" y="16253"/>
                        </a:cubicBezTo>
                      </a:path>
                      <a:path w="42528" h="25926" stroke="0" extrusionOk="0">
                        <a:moveTo>
                          <a:pt x="437" y="25926"/>
                        </a:moveTo>
                        <a:cubicBezTo>
                          <a:pt x="146" y="24502"/>
                          <a:pt x="0" y="23053"/>
                          <a:pt x="0" y="21600"/>
                        </a:cubicBezTo>
                        <a:cubicBezTo>
                          <a:pt x="0" y="9670"/>
                          <a:pt x="9670" y="0"/>
                          <a:pt x="21600" y="0"/>
                        </a:cubicBezTo>
                        <a:cubicBezTo>
                          <a:pt x="31469" y="-1"/>
                          <a:pt x="40084" y="6690"/>
                          <a:pt x="42527" y="16253"/>
                        </a:cubicBezTo>
                        <a:lnTo>
                          <a:pt x="21600" y="21600"/>
                        </a:lnTo>
                        <a:lnTo>
                          <a:pt x="437" y="25926"/>
                        </a:lnTo>
                        <a:close/>
                      </a:path>
                    </a:pathLst>
                  </a:custGeom>
                  <a:noFill/>
                  <a:ln w="6350">
                    <a:solidFill>
                      <a:srgbClr val="000000"/>
                    </a:solidFill>
                    <a:round/>
                    <a:headEnd/>
                    <a:tailEnd/>
                  </a:ln>
                </p:spPr>
                <p:txBody>
                  <a:bodyPr/>
                  <a:lstStyle/>
                  <a:p>
                    <a:endParaRPr lang="de-DE"/>
                  </a:p>
                </p:txBody>
              </p:sp>
              <p:sp>
                <p:nvSpPr>
                  <p:cNvPr id="643" name="Arc 52"/>
                  <p:cNvSpPr>
                    <a:spLocks/>
                  </p:cNvSpPr>
                  <p:nvPr/>
                </p:nvSpPr>
                <p:spPr bwMode="auto">
                  <a:xfrm>
                    <a:off x="1926" y="2992"/>
                    <a:ext cx="86" cy="49"/>
                  </a:xfrm>
                  <a:custGeom>
                    <a:avLst/>
                    <a:gdLst>
                      <a:gd name="T0" fmla="*/ 0 w 42511"/>
                      <a:gd name="T1" fmla="*/ 0 h 25783"/>
                      <a:gd name="T2" fmla="*/ 0 w 42511"/>
                      <a:gd name="T3" fmla="*/ 0 h 25783"/>
                      <a:gd name="T4" fmla="*/ 0 w 42511"/>
                      <a:gd name="T5" fmla="*/ 0 h 25783"/>
                      <a:gd name="T6" fmla="*/ 0 60000 65536"/>
                      <a:gd name="T7" fmla="*/ 0 60000 65536"/>
                      <a:gd name="T8" fmla="*/ 0 60000 65536"/>
                      <a:gd name="T9" fmla="*/ 0 w 42511"/>
                      <a:gd name="T10" fmla="*/ 0 h 25783"/>
                      <a:gd name="T11" fmla="*/ 42511 w 42511"/>
                      <a:gd name="T12" fmla="*/ 25783 h 25783"/>
                    </a:gdLst>
                    <a:ahLst/>
                    <a:cxnLst>
                      <a:cxn ang="T6">
                        <a:pos x="T0" y="T1"/>
                      </a:cxn>
                      <a:cxn ang="T7">
                        <a:pos x="T2" y="T3"/>
                      </a:cxn>
                      <a:cxn ang="T8">
                        <a:pos x="T4" y="T5"/>
                      </a:cxn>
                    </a:cxnLst>
                    <a:rect l="T9" t="T10" r="T11" b="T12"/>
                    <a:pathLst>
                      <a:path w="42511" h="25783" fill="none" extrusionOk="0">
                        <a:moveTo>
                          <a:pt x="408" y="25783"/>
                        </a:moveTo>
                        <a:cubicBezTo>
                          <a:pt x="136" y="24405"/>
                          <a:pt x="0" y="23004"/>
                          <a:pt x="0" y="21600"/>
                        </a:cubicBezTo>
                        <a:cubicBezTo>
                          <a:pt x="0" y="9670"/>
                          <a:pt x="9670" y="0"/>
                          <a:pt x="21600" y="0"/>
                        </a:cubicBezTo>
                        <a:cubicBezTo>
                          <a:pt x="31445" y="-1"/>
                          <a:pt x="40044" y="6657"/>
                          <a:pt x="42511" y="16188"/>
                        </a:cubicBezTo>
                      </a:path>
                      <a:path w="42511" h="25783" stroke="0" extrusionOk="0">
                        <a:moveTo>
                          <a:pt x="408" y="25783"/>
                        </a:moveTo>
                        <a:cubicBezTo>
                          <a:pt x="136" y="24405"/>
                          <a:pt x="0" y="23004"/>
                          <a:pt x="0" y="21600"/>
                        </a:cubicBezTo>
                        <a:cubicBezTo>
                          <a:pt x="0" y="9670"/>
                          <a:pt x="9670" y="0"/>
                          <a:pt x="21600" y="0"/>
                        </a:cubicBezTo>
                        <a:cubicBezTo>
                          <a:pt x="31445" y="-1"/>
                          <a:pt x="40044" y="6657"/>
                          <a:pt x="42511" y="16188"/>
                        </a:cubicBezTo>
                        <a:lnTo>
                          <a:pt x="21600" y="21600"/>
                        </a:lnTo>
                        <a:lnTo>
                          <a:pt x="408" y="25783"/>
                        </a:lnTo>
                        <a:close/>
                      </a:path>
                    </a:pathLst>
                  </a:custGeom>
                  <a:solidFill>
                    <a:srgbClr val="7F3F00"/>
                  </a:solidFill>
                  <a:ln w="6350">
                    <a:solidFill>
                      <a:srgbClr val="000000"/>
                    </a:solidFill>
                    <a:round/>
                    <a:headEnd/>
                    <a:tailEnd/>
                  </a:ln>
                </p:spPr>
                <p:txBody>
                  <a:bodyPr/>
                  <a:lstStyle/>
                  <a:p>
                    <a:endParaRPr lang="de-DE"/>
                  </a:p>
                </p:txBody>
              </p:sp>
            </p:grpSp>
            <p:grpSp>
              <p:nvGrpSpPr>
                <p:cNvPr id="631" name="Group 53"/>
                <p:cNvGrpSpPr>
                  <a:grpSpLocks/>
                </p:cNvGrpSpPr>
                <p:nvPr/>
              </p:nvGrpSpPr>
              <p:grpSpPr bwMode="auto">
                <a:xfrm>
                  <a:off x="1871" y="2910"/>
                  <a:ext cx="283" cy="406"/>
                  <a:chOff x="1871" y="2910"/>
                  <a:chExt cx="283" cy="406"/>
                </a:xfrm>
              </p:grpSpPr>
              <p:sp>
                <p:nvSpPr>
                  <p:cNvPr id="640" name="Line 54"/>
                  <p:cNvSpPr>
                    <a:spLocks noChangeShapeType="1"/>
                  </p:cNvSpPr>
                  <p:nvPr/>
                </p:nvSpPr>
                <p:spPr bwMode="auto">
                  <a:xfrm>
                    <a:off x="1953" y="2910"/>
                    <a:ext cx="201" cy="361"/>
                  </a:xfrm>
                  <a:prstGeom prst="line">
                    <a:avLst/>
                  </a:prstGeom>
                  <a:noFill/>
                  <a:ln w="6350">
                    <a:solidFill>
                      <a:srgbClr val="000000"/>
                    </a:solidFill>
                    <a:round/>
                    <a:headEnd/>
                    <a:tailEnd/>
                  </a:ln>
                </p:spPr>
                <p:txBody>
                  <a:bodyPr/>
                  <a:lstStyle/>
                  <a:p>
                    <a:endParaRPr lang="de-DE"/>
                  </a:p>
                </p:txBody>
              </p:sp>
              <p:sp>
                <p:nvSpPr>
                  <p:cNvPr id="641" name="Line 55"/>
                  <p:cNvSpPr>
                    <a:spLocks noChangeShapeType="1"/>
                  </p:cNvSpPr>
                  <p:nvPr/>
                </p:nvSpPr>
                <p:spPr bwMode="auto">
                  <a:xfrm>
                    <a:off x="1871" y="2939"/>
                    <a:ext cx="201" cy="377"/>
                  </a:xfrm>
                  <a:prstGeom prst="line">
                    <a:avLst/>
                  </a:prstGeom>
                  <a:noFill/>
                  <a:ln w="6350">
                    <a:solidFill>
                      <a:srgbClr val="000000"/>
                    </a:solidFill>
                    <a:round/>
                    <a:headEnd/>
                    <a:tailEnd/>
                  </a:ln>
                </p:spPr>
                <p:txBody>
                  <a:bodyPr/>
                  <a:lstStyle/>
                  <a:p>
                    <a:endParaRPr lang="de-DE"/>
                  </a:p>
                </p:txBody>
              </p:sp>
            </p:grpSp>
            <p:grpSp>
              <p:nvGrpSpPr>
                <p:cNvPr id="632" name="Group 56"/>
                <p:cNvGrpSpPr>
                  <a:grpSpLocks/>
                </p:cNvGrpSpPr>
                <p:nvPr/>
              </p:nvGrpSpPr>
              <p:grpSpPr bwMode="auto">
                <a:xfrm>
                  <a:off x="1930" y="2999"/>
                  <a:ext cx="91" cy="58"/>
                  <a:chOff x="1930" y="2999"/>
                  <a:chExt cx="91" cy="58"/>
                </a:xfrm>
              </p:grpSpPr>
              <p:grpSp>
                <p:nvGrpSpPr>
                  <p:cNvPr id="635" name="Group 57"/>
                  <p:cNvGrpSpPr>
                    <a:grpSpLocks/>
                  </p:cNvGrpSpPr>
                  <p:nvPr/>
                </p:nvGrpSpPr>
                <p:grpSpPr bwMode="auto">
                  <a:xfrm>
                    <a:off x="1930" y="2999"/>
                    <a:ext cx="86" cy="48"/>
                    <a:chOff x="1930" y="2999"/>
                    <a:chExt cx="86" cy="48"/>
                  </a:xfrm>
                </p:grpSpPr>
                <p:sp>
                  <p:nvSpPr>
                    <p:cNvPr id="638" name="Arc 58"/>
                    <p:cNvSpPr>
                      <a:spLocks/>
                    </p:cNvSpPr>
                    <p:nvPr/>
                  </p:nvSpPr>
                  <p:spPr bwMode="auto">
                    <a:xfrm>
                      <a:off x="1930" y="2999"/>
                      <a:ext cx="86" cy="48"/>
                    </a:xfrm>
                    <a:custGeom>
                      <a:avLst/>
                      <a:gdLst>
                        <a:gd name="T0" fmla="*/ 0 w 42663"/>
                        <a:gd name="T1" fmla="*/ 0 h 25276"/>
                        <a:gd name="T2" fmla="*/ 0 w 42663"/>
                        <a:gd name="T3" fmla="*/ 0 h 25276"/>
                        <a:gd name="T4" fmla="*/ 0 w 42663"/>
                        <a:gd name="T5" fmla="*/ 0 h 25276"/>
                        <a:gd name="T6" fmla="*/ 0 60000 65536"/>
                        <a:gd name="T7" fmla="*/ 0 60000 65536"/>
                        <a:gd name="T8" fmla="*/ 0 60000 65536"/>
                        <a:gd name="T9" fmla="*/ 0 w 42663"/>
                        <a:gd name="T10" fmla="*/ 0 h 25276"/>
                        <a:gd name="T11" fmla="*/ 42663 w 42663"/>
                        <a:gd name="T12" fmla="*/ 25276 h 25276"/>
                      </a:gdLst>
                      <a:ahLst/>
                      <a:cxnLst>
                        <a:cxn ang="T6">
                          <a:pos x="T0" y="T1"/>
                        </a:cxn>
                        <a:cxn ang="T7">
                          <a:pos x="T2" y="T3"/>
                        </a:cxn>
                        <a:cxn ang="T8">
                          <a:pos x="T4" y="T5"/>
                        </a:cxn>
                      </a:cxnLst>
                      <a:rect l="T9" t="T10" r="T11" b="T12"/>
                      <a:pathLst>
                        <a:path w="42663" h="25276" fill="none" extrusionOk="0">
                          <a:moveTo>
                            <a:pt x="315" y="25275"/>
                          </a:moveTo>
                          <a:cubicBezTo>
                            <a:pt x="105" y="24061"/>
                            <a:pt x="0" y="22832"/>
                            <a:pt x="0" y="21600"/>
                          </a:cubicBezTo>
                          <a:cubicBezTo>
                            <a:pt x="0" y="9670"/>
                            <a:pt x="9670" y="0"/>
                            <a:pt x="21600" y="0"/>
                          </a:cubicBezTo>
                          <a:cubicBezTo>
                            <a:pt x="31684" y="-1"/>
                            <a:pt x="40426" y="6977"/>
                            <a:pt x="42662" y="16811"/>
                          </a:cubicBezTo>
                        </a:path>
                        <a:path w="42663" h="25276" stroke="0" extrusionOk="0">
                          <a:moveTo>
                            <a:pt x="315" y="25275"/>
                          </a:moveTo>
                          <a:cubicBezTo>
                            <a:pt x="105" y="24061"/>
                            <a:pt x="0" y="22832"/>
                            <a:pt x="0" y="21600"/>
                          </a:cubicBezTo>
                          <a:cubicBezTo>
                            <a:pt x="0" y="9670"/>
                            <a:pt x="9670" y="0"/>
                            <a:pt x="21600" y="0"/>
                          </a:cubicBezTo>
                          <a:cubicBezTo>
                            <a:pt x="31684" y="-1"/>
                            <a:pt x="40426" y="6977"/>
                            <a:pt x="42662" y="16811"/>
                          </a:cubicBezTo>
                          <a:lnTo>
                            <a:pt x="21600" y="21600"/>
                          </a:lnTo>
                          <a:lnTo>
                            <a:pt x="315" y="25275"/>
                          </a:lnTo>
                          <a:close/>
                        </a:path>
                      </a:pathLst>
                    </a:custGeom>
                    <a:solidFill>
                      <a:srgbClr val="5F3F1F"/>
                    </a:solidFill>
                    <a:ln w="9525">
                      <a:noFill/>
                      <a:round/>
                      <a:headEnd/>
                      <a:tailEnd/>
                    </a:ln>
                  </p:spPr>
                  <p:txBody>
                    <a:bodyPr/>
                    <a:lstStyle/>
                    <a:p>
                      <a:endParaRPr lang="de-DE"/>
                    </a:p>
                  </p:txBody>
                </p:sp>
                <p:sp>
                  <p:nvSpPr>
                    <p:cNvPr id="639" name="Arc 59"/>
                    <p:cNvSpPr>
                      <a:spLocks/>
                    </p:cNvSpPr>
                    <p:nvPr/>
                  </p:nvSpPr>
                  <p:spPr bwMode="auto">
                    <a:xfrm>
                      <a:off x="1930" y="3004"/>
                      <a:ext cx="44" cy="43"/>
                    </a:xfrm>
                    <a:custGeom>
                      <a:avLst/>
                      <a:gdLst>
                        <a:gd name="T0" fmla="*/ 0 w 21600"/>
                        <a:gd name="T1" fmla="*/ 0 h 22604"/>
                        <a:gd name="T2" fmla="*/ 0 w 21600"/>
                        <a:gd name="T3" fmla="*/ 0 h 22604"/>
                        <a:gd name="T4" fmla="*/ 0 w 21600"/>
                        <a:gd name="T5" fmla="*/ 0 h 22604"/>
                        <a:gd name="T6" fmla="*/ 0 60000 65536"/>
                        <a:gd name="T7" fmla="*/ 0 60000 65536"/>
                        <a:gd name="T8" fmla="*/ 0 60000 65536"/>
                        <a:gd name="T9" fmla="*/ 0 w 21600"/>
                        <a:gd name="T10" fmla="*/ 0 h 22604"/>
                        <a:gd name="T11" fmla="*/ 21600 w 21600"/>
                        <a:gd name="T12" fmla="*/ 22604 h 22604"/>
                      </a:gdLst>
                      <a:ahLst/>
                      <a:cxnLst>
                        <a:cxn ang="T6">
                          <a:pos x="T0" y="T1"/>
                        </a:cxn>
                        <a:cxn ang="T7">
                          <a:pos x="T2" y="T3"/>
                        </a:cxn>
                        <a:cxn ang="T8">
                          <a:pos x="T4" y="T5"/>
                        </a:cxn>
                      </a:cxnLst>
                      <a:rect l="T9" t="T10" r="T11" b="T12"/>
                      <a:pathLst>
                        <a:path w="21600" h="22604" fill="none" extrusionOk="0">
                          <a:moveTo>
                            <a:pt x="315" y="22603"/>
                          </a:moveTo>
                          <a:cubicBezTo>
                            <a:pt x="105" y="21389"/>
                            <a:pt x="0" y="20160"/>
                            <a:pt x="0" y="18928"/>
                          </a:cubicBezTo>
                          <a:cubicBezTo>
                            <a:pt x="-1" y="11049"/>
                            <a:pt x="4289" y="3796"/>
                            <a:pt x="11193" y="0"/>
                          </a:cubicBezTo>
                        </a:path>
                        <a:path w="21600" h="22604" stroke="0" extrusionOk="0">
                          <a:moveTo>
                            <a:pt x="315" y="22603"/>
                          </a:moveTo>
                          <a:cubicBezTo>
                            <a:pt x="105" y="21389"/>
                            <a:pt x="0" y="20160"/>
                            <a:pt x="0" y="18928"/>
                          </a:cubicBezTo>
                          <a:cubicBezTo>
                            <a:pt x="-1" y="11049"/>
                            <a:pt x="4289" y="3796"/>
                            <a:pt x="11193" y="0"/>
                          </a:cubicBezTo>
                          <a:lnTo>
                            <a:pt x="21600" y="18928"/>
                          </a:lnTo>
                          <a:lnTo>
                            <a:pt x="315" y="22603"/>
                          </a:lnTo>
                          <a:close/>
                        </a:path>
                      </a:pathLst>
                    </a:custGeom>
                    <a:solidFill>
                      <a:srgbClr val="3F1F00"/>
                    </a:solidFill>
                    <a:ln w="9525">
                      <a:noFill/>
                      <a:round/>
                      <a:headEnd/>
                      <a:tailEnd/>
                    </a:ln>
                  </p:spPr>
                  <p:txBody>
                    <a:bodyPr/>
                    <a:lstStyle/>
                    <a:p>
                      <a:endParaRPr lang="de-DE"/>
                    </a:p>
                  </p:txBody>
                </p:sp>
              </p:grpSp>
              <p:sp>
                <p:nvSpPr>
                  <p:cNvPr id="636" name="Arc 60"/>
                  <p:cNvSpPr>
                    <a:spLocks/>
                  </p:cNvSpPr>
                  <p:nvPr/>
                </p:nvSpPr>
                <p:spPr bwMode="auto">
                  <a:xfrm>
                    <a:off x="1930" y="2999"/>
                    <a:ext cx="87" cy="49"/>
                  </a:xfrm>
                  <a:custGeom>
                    <a:avLst/>
                    <a:gdLst>
                      <a:gd name="T0" fmla="*/ 0 w 42651"/>
                      <a:gd name="T1" fmla="*/ 0 h 25926"/>
                      <a:gd name="T2" fmla="*/ 0 w 42651"/>
                      <a:gd name="T3" fmla="*/ 0 h 25926"/>
                      <a:gd name="T4" fmla="*/ 0 w 42651"/>
                      <a:gd name="T5" fmla="*/ 0 h 25926"/>
                      <a:gd name="T6" fmla="*/ 0 60000 65536"/>
                      <a:gd name="T7" fmla="*/ 0 60000 65536"/>
                      <a:gd name="T8" fmla="*/ 0 60000 65536"/>
                      <a:gd name="T9" fmla="*/ 0 w 42651"/>
                      <a:gd name="T10" fmla="*/ 0 h 25926"/>
                      <a:gd name="T11" fmla="*/ 42651 w 42651"/>
                      <a:gd name="T12" fmla="*/ 25926 h 25926"/>
                    </a:gdLst>
                    <a:ahLst/>
                    <a:cxnLst>
                      <a:cxn ang="T6">
                        <a:pos x="T0" y="T1"/>
                      </a:cxn>
                      <a:cxn ang="T7">
                        <a:pos x="T2" y="T3"/>
                      </a:cxn>
                      <a:cxn ang="T8">
                        <a:pos x="T4" y="T5"/>
                      </a:cxn>
                    </a:cxnLst>
                    <a:rect l="T9" t="T10" r="T11" b="T12"/>
                    <a:pathLst>
                      <a:path w="42651" h="25926" fill="none" extrusionOk="0">
                        <a:moveTo>
                          <a:pt x="437" y="25926"/>
                        </a:moveTo>
                        <a:cubicBezTo>
                          <a:pt x="146" y="24502"/>
                          <a:pt x="0" y="23053"/>
                          <a:pt x="0" y="21600"/>
                        </a:cubicBezTo>
                        <a:cubicBezTo>
                          <a:pt x="0" y="9670"/>
                          <a:pt x="9670" y="0"/>
                          <a:pt x="21600" y="0"/>
                        </a:cubicBezTo>
                        <a:cubicBezTo>
                          <a:pt x="31664" y="-1"/>
                          <a:pt x="40394" y="6950"/>
                          <a:pt x="42650" y="16759"/>
                        </a:cubicBezTo>
                      </a:path>
                      <a:path w="42651" h="25926" stroke="0" extrusionOk="0">
                        <a:moveTo>
                          <a:pt x="437" y="25926"/>
                        </a:moveTo>
                        <a:cubicBezTo>
                          <a:pt x="146" y="24502"/>
                          <a:pt x="0" y="23053"/>
                          <a:pt x="0" y="21600"/>
                        </a:cubicBezTo>
                        <a:cubicBezTo>
                          <a:pt x="0" y="9670"/>
                          <a:pt x="9670" y="0"/>
                          <a:pt x="21600" y="0"/>
                        </a:cubicBezTo>
                        <a:cubicBezTo>
                          <a:pt x="31664" y="-1"/>
                          <a:pt x="40394" y="6950"/>
                          <a:pt x="42650" y="16759"/>
                        </a:cubicBezTo>
                        <a:lnTo>
                          <a:pt x="21600" y="21600"/>
                        </a:lnTo>
                        <a:lnTo>
                          <a:pt x="437" y="25926"/>
                        </a:lnTo>
                        <a:close/>
                      </a:path>
                    </a:pathLst>
                  </a:custGeom>
                  <a:noFill/>
                  <a:ln w="6350">
                    <a:solidFill>
                      <a:srgbClr val="000000"/>
                    </a:solidFill>
                    <a:round/>
                    <a:headEnd/>
                    <a:tailEnd/>
                  </a:ln>
                </p:spPr>
                <p:txBody>
                  <a:bodyPr/>
                  <a:lstStyle/>
                  <a:p>
                    <a:endParaRPr lang="de-DE"/>
                  </a:p>
                </p:txBody>
              </p:sp>
              <p:sp>
                <p:nvSpPr>
                  <p:cNvPr id="637" name="Arc 61"/>
                  <p:cNvSpPr>
                    <a:spLocks/>
                  </p:cNvSpPr>
                  <p:nvPr/>
                </p:nvSpPr>
                <p:spPr bwMode="auto">
                  <a:xfrm>
                    <a:off x="1934" y="3006"/>
                    <a:ext cx="87" cy="51"/>
                  </a:xfrm>
                  <a:custGeom>
                    <a:avLst/>
                    <a:gdLst>
                      <a:gd name="T0" fmla="*/ 0 w 42528"/>
                      <a:gd name="T1" fmla="*/ 0 h 26947"/>
                      <a:gd name="T2" fmla="*/ 0 w 42528"/>
                      <a:gd name="T3" fmla="*/ 0 h 26947"/>
                      <a:gd name="T4" fmla="*/ 0 w 42528"/>
                      <a:gd name="T5" fmla="*/ 0 h 26947"/>
                      <a:gd name="T6" fmla="*/ 0 60000 65536"/>
                      <a:gd name="T7" fmla="*/ 0 60000 65536"/>
                      <a:gd name="T8" fmla="*/ 0 60000 65536"/>
                      <a:gd name="T9" fmla="*/ 0 w 42528"/>
                      <a:gd name="T10" fmla="*/ 0 h 26947"/>
                      <a:gd name="T11" fmla="*/ 42528 w 42528"/>
                      <a:gd name="T12" fmla="*/ 26947 h 26947"/>
                    </a:gdLst>
                    <a:ahLst/>
                    <a:cxnLst>
                      <a:cxn ang="T6">
                        <a:pos x="T0" y="T1"/>
                      </a:cxn>
                      <a:cxn ang="T7">
                        <a:pos x="T2" y="T3"/>
                      </a:cxn>
                      <a:cxn ang="T8">
                        <a:pos x="T4" y="T5"/>
                      </a:cxn>
                    </a:cxnLst>
                    <a:rect l="T9" t="T10" r="T11" b="T12"/>
                    <a:pathLst>
                      <a:path w="42528" h="26947" fill="none" extrusionOk="0">
                        <a:moveTo>
                          <a:pt x="672" y="26946"/>
                        </a:moveTo>
                        <a:cubicBezTo>
                          <a:pt x="225" y="25199"/>
                          <a:pt x="0" y="23403"/>
                          <a:pt x="0" y="21600"/>
                        </a:cubicBezTo>
                        <a:cubicBezTo>
                          <a:pt x="0" y="9670"/>
                          <a:pt x="9670" y="0"/>
                          <a:pt x="21600" y="0"/>
                        </a:cubicBezTo>
                        <a:cubicBezTo>
                          <a:pt x="31469" y="-1"/>
                          <a:pt x="40084" y="6690"/>
                          <a:pt x="42527" y="16253"/>
                        </a:cubicBezTo>
                      </a:path>
                      <a:path w="42528" h="26947" stroke="0" extrusionOk="0">
                        <a:moveTo>
                          <a:pt x="672" y="26946"/>
                        </a:moveTo>
                        <a:cubicBezTo>
                          <a:pt x="225" y="25199"/>
                          <a:pt x="0" y="23403"/>
                          <a:pt x="0" y="21600"/>
                        </a:cubicBezTo>
                        <a:cubicBezTo>
                          <a:pt x="0" y="9670"/>
                          <a:pt x="9670" y="0"/>
                          <a:pt x="21600" y="0"/>
                        </a:cubicBezTo>
                        <a:cubicBezTo>
                          <a:pt x="31469" y="-1"/>
                          <a:pt x="40084" y="6690"/>
                          <a:pt x="42527" y="16253"/>
                        </a:cubicBezTo>
                        <a:lnTo>
                          <a:pt x="21600" y="21600"/>
                        </a:lnTo>
                        <a:lnTo>
                          <a:pt x="672" y="26946"/>
                        </a:lnTo>
                        <a:close/>
                      </a:path>
                    </a:pathLst>
                  </a:custGeom>
                  <a:solidFill>
                    <a:srgbClr val="5F3F1F"/>
                  </a:solidFill>
                  <a:ln w="9525">
                    <a:noFill/>
                    <a:round/>
                    <a:headEnd/>
                    <a:tailEnd/>
                  </a:ln>
                </p:spPr>
                <p:txBody>
                  <a:bodyPr/>
                  <a:lstStyle/>
                  <a:p>
                    <a:endParaRPr lang="de-DE"/>
                  </a:p>
                </p:txBody>
              </p:sp>
            </p:grpSp>
            <p:sp>
              <p:nvSpPr>
                <p:cNvPr id="633" name="Freeform 62"/>
                <p:cNvSpPr>
                  <a:spLocks/>
                </p:cNvSpPr>
                <p:nvPr/>
              </p:nvSpPr>
              <p:spPr bwMode="auto">
                <a:xfrm>
                  <a:off x="1932" y="3008"/>
                  <a:ext cx="174" cy="299"/>
                </a:xfrm>
                <a:custGeom>
                  <a:avLst/>
                  <a:gdLst>
                    <a:gd name="T0" fmla="*/ 1 w 348"/>
                    <a:gd name="T1" fmla="*/ 0 h 597"/>
                    <a:gd name="T2" fmla="*/ 1 w 348"/>
                    <a:gd name="T3" fmla="*/ 1 h 597"/>
                    <a:gd name="T4" fmla="*/ 1 w 348"/>
                    <a:gd name="T5" fmla="*/ 1 h 597"/>
                    <a:gd name="T6" fmla="*/ 1 w 348"/>
                    <a:gd name="T7" fmla="*/ 1 h 597"/>
                    <a:gd name="T8" fmla="*/ 1 w 348"/>
                    <a:gd name="T9" fmla="*/ 1 h 597"/>
                    <a:gd name="T10" fmla="*/ 1 w 348"/>
                    <a:gd name="T11" fmla="*/ 1 h 597"/>
                    <a:gd name="T12" fmla="*/ 1 w 348"/>
                    <a:gd name="T13" fmla="*/ 1 h 597"/>
                    <a:gd name="T14" fmla="*/ 0 w 348"/>
                    <a:gd name="T15" fmla="*/ 1 h 597"/>
                    <a:gd name="T16" fmla="*/ 0 w 348"/>
                    <a:gd name="T17" fmla="*/ 1 h 597"/>
                    <a:gd name="T18" fmla="*/ 1 w 348"/>
                    <a:gd name="T19" fmla="*/ 1 h 597"/>
                    <a:gd name="T20" fmla="*/ 1 w 348"/>
                    <a:gd name="T21" fmla="*/ 1 h 597"/>
                    <a:gd name="T22" fmla="*/ 1 w 348"/>
                    <a:gd name="T23" fmla="*/ 0 h 5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8"/>
                    <a:gd name="T37" fmla="*/ 0 h 597"/>
                    <a:gd name="T38" fmla="*/ 348 w 348"/>
                    <a:gd name="T39" fmla="*/ 597 h 5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8" h="597">
                      <a:moveTo>
                        <a:pt x="44" y="0"/>
                      </a:moveTo>
                      <a:lnTo>
                        <a:pt x="31" y="8"/>
                      </a:lnTo>
                      <a:lnTo>
                        <a:pt x="21" y="16"/>
                      </a:lnTo>
                      <a:lnTo>
                        <a:pt x="12" y="26"/>
                      </a:lnTo>
                      <a:lnTo>
                        <a:pt x="8" y="36"/>
                      </a:lnTo>
                      <a:lnTo>
                        <a:pt x="4" y="47"/>
                      </a:lnTo>
                      <a:lnTo>
                        <a:pt x="1" y="58"/>
                      </a:lnTo>
                      <a:lnTo>
                        <a:pt x="0" y="71"/>
                      </a:lnTo>
                      <a:lnTo>
                        <a:pt x="0" y="86"/>
                      </a:lnTo>
                      <a:lnTo>
                        <a:pt x="270" y="597"/>
                      </a:lnTo>
                      <a:lnTo>
                        <a:pt x="348" y="543"/>
                      </a:lnTo>
                      <a:lnTo>
                        <a:pt x="44" y="0"/>
                      </a:lnTo>
                      <a:close/>
                    </a:path>
                  </a:pathLst>
                </a:custGeom>
                <a:solidFill>
                  <a:srgbClr val="3F1F00"/>
                </a:solidFill>
                <a:ln w="9525">
                  <a:noFill/>
                  <a:round/>
                  <a:headEnd/>
                  <a:tailEnd/>
                </a:ln>
              </p:spPr>
              <p:txBody>
                <a:bodyPr/>
                <a:lstStyle/>
                <a:p>
                  <a:endParaRPr lang="de-DE"/>
                </a:p>
              </p:txBody>
            </p:sp>
            <p:sp>
              <p:nvSpPr>
                <p:cNvPr id="634" name="Oval 63"/>
                <p:cNvSpPr>
                  <a:spLocks noChangeArrowheads="1"/>
                </p:cNvSpPr>
                <p:nvPr/>
              </p:nvSpPr>
              <p:spPr bwMode="auto">
                <a:xfrm>
                  <a:off x="2069" y="3256"/>
                  <a:ext cx="95" cy="91"/>
                </a:xfrm>
                <a:prstGeom prst="ellipse">
                  <a:avLst/>
                </a:prstGeom>
                <a:solidFill>
                  <a:srgbClr val="7F5F3F"/>
                </a:solidFill>
                <a:ln w="6350">
                  <a:solidFill>
                    <a:srgbClr val="000000"/>
                  </a:solidFill>
                  <a:round/>
                  <a:headEnd/>
                  <a:tailEnd/>
                </a:ln>
              </p:spPr>
              <p:txBody>
                <a:bodyPr/>
                <a:lstStyle/>
                <a:p>
                  <a:endParaRPr lang="en-US"/>
                </a:p>
              </p:txBody>
            </p:sp>
          </p:grpSp>
          <p:sp>
            <p:nvSpPr>
              <p:cNvPr id="620" name="Oval 64"/>
              <p:cNvSpPr>
                <a:spLocks noChangeArrowheads="1"/>
              </p:cNvSpPr>
              <p:nvPr/>
            </p:nvSpPr>
            <p:spPr bwMode="auto">
              <a:xfrm rot="21103525" flipH="1">
                <a:off x="3445" y="1874"/>
                <a:ext cx="712" cy="468"/>
              </a:xfrm>
              <a:prstGeom prst="ellipse">
                <a:avLst/>
              </a:prstGeom>
              <a:noFill/>
              <a:ln w="12700">
                <a:solidFill>
                  <a:srgbClr val="000000"/>
                </a:solidFill>
                <a:round/>
                <a:headEnd/>
                <a:tailEnd/>
              </a:ln>
            </p:spPr>
            <p:txBody>
              <a:bodyPr/>
              <a:lstStyle/>
              <a:p>
                <a:endParaRPr lang="en-US"/>
              </a:p>
            </p:txBody>
          </p:sp>
        </p:grpSp>
        <p:grpSp>
          <p:nvGrpSpPr>
            <p:cNvPr id="14" name="Group 13"/>
            <p:cNvGrpSpPr/>
            <p:nvPr/>
          </p:nvGrpSpPr>
          <p:grpSpPr>
            <a:xfrm>
              <a:off x="6297656" y="3725863"/>
              <a:ext cx="2258452" cy="1764183"/>
              <a:chOff x="6297656" y="3725863"/>
              <a:chExt cx="2258452" cy="1764183"/>
            </a:xfrm>
          </p:grpSpPr>
          <p:sp>
            <p:nvSpPr>
              <p:cNvPr id="593" name="Document"/>
              <p:cNvSpPr>
                <a:spLocks noEditPoints="1" noChangeArrowheads="1"/>
              </p:cNvSpPr>
              <p:nvPr/>
            </p:nvSpPr>
            <p:spPr bwMode="auto">
              <a:xfrm>
                <a:off x="6722884" y="3912839"/>
                <a:ext cx="366562" cy="48091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sp>
            <p:nvSpPr>
              <p:cNvPr id="594" name="Document"/>
              <p:cNvSpPr>
                <a:spLocks noEditPoints="1" noChangeArrowheads="1"/>
              </p:cNvSpPr>
              <p:nvPr/>
            </p:nvSpPr>
            <p:spPr bwMode="auto">
              <a:xfrm>
                <a:off x="7463335" y="3725863"/>
                <a:ext cx="366562" cy="48091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pic>
            <p:nvPicPr>
              <p:cNvPr id="596" name="Picture 87" descr="MCj03085420000[1]"/>
              <p:cNvPicPr>
                <a:picLocks noChangeAspect="1" noChangeArrowheads="1"/>
              </p:cNvPicPr>
              <p:nvPr/>
            </p:nvPicPr>
            <p:blipFill>
              <a:blip r:embed="rId7" cstate="print"/>
              <a:srcRect/>
              <a:stretch>
                <a:fillRect/>
              </a:stretch>
            </p:blipFill>
            <p:spPr bwMode="auto">
              <a:xfrm>
                <a:off x="6819243" y="3935184"/>
                <a:ext cx="174065" cy="399466"/>
              </a:xfrm>
              <a:prstGeom prst="rect">
                <a:avLst/>
              </a:prstGeom>
              <a:noFill/>
              <a:ln w="9525">
                <a:noFill/>
                <a:miter lim="800000"/>
                <a:headEnd/>
                <a:tailEnd/>
              </a:ln>
            </p:spPr>
          </p:pic>
          <p:grpSp>
            <p:nvGrpSpPr>
              <p:cNvPr id="597" name="Gruppieren 362"/>
              <p:cNvGrpSpPr/>
              <p:nvPr/>
            </p:nvGrpSpPr>
            <p:grpSpPr>
              <a:xfrm>
                <a:off x="6792072" y="3935185"/>
                <a:ext cx="287964" cy="416591"/>
                <a:chOff x="2673376" y="3051848"/>
                <a:chExt cx="890512" cy="932577"/>
              </a:xfrm>
            </p:grpSpPr>
            <p:pic>
              <p:nvPicPr>
                <p:cNvPr id="670" name="Picture 2" descr="Film"/>
                <p:cNvPicPr>
                  <a:picLocks noChangeAspect="1" noChangeArrowheads="1"/>
                </p:cNvPicPr>
                <p:nvPr/>
              </p:nvPicPr>
              <p:blipFill>
                <a:blip r:embed="rId8" cstate="print"/>
                <a:srcRect/>
                <a:stretch>
                  <a:fillRect/>
                </a:stretch>
              </p:blipFill>
              <p:spPr bwMode="auto">
                <a:xfrm>
                  <a:off x="2673376" y="3051848"/>
                  <a:ext cx="890512" cy="932577"/>
                </a:xfrm>
                <a:prstGeom prst="rect">
                  <a:avLst/>
                </a:prstGeom>
                <a:noFill/>
              </p:spPr>
            </p:pic>
            <p:pic>
              <p:nvPicPr>
                <p:cNvPr id="671" name="Picture 4" descr="http://postercabaret.com/media/catalog/product/a/l/alamogoodbadugly_8.jpg"/>
                <p:cNvPicPr>
                  <a:picLocks noChangeAspect="1" noChangeArrowheads="1"/>
                </p:cNvPicPr>
                <p:nvPr/>
              </p:nvPicPr>
              <p:blipFill>
                <a:blip r:embed="rId9" cstate="print"/>
                <a:srcRect/>
                <a:stretch>
                  <a:fillRect/>
                </a:stretch>
              </p:blipFill>
              <p:spPr bwMode="auto">
                <a:xfrm>
                  <a:off x="2783792" y="3212973"/>
                  <a:ext cx="636078" cy="652388"/>
                </a:xfrm>
                <a:prstGeom prst="rect">
                  <a:avLst/>
                </a:prstGeom>
                <a:noFill/>
              </p:spPr>
            </p:pic>
          </p:grpSp>
          <p:pic>
            <p:nvPicPr>
              <p:cNvPr id="598" name="Picture 19" descr="http://upload.wikimedia.org/wikipedia/commons/thumb/5/5f/Ennio_Morricone_Cannes_2007.jpg/220px-Ennio_Morricone_Cannes_2007.jpg"/>
              <p:cNvPicPr>
                <a:picLocks noChangeAspect="1" noChangeArrowheads="1"/>
              </p:cNvPicPr>
              <p:nvPr/>
            </p:nvPicPr>
            <p:blipFill>
              <a:blip r:embed="rId10" cstate="print"/>
              <a:srcRect/>
              <a:stretch>
                <a:fillRect/>
              </a:stretch>
            </p:blipFill>
            <p:spPr bwMode="auto">
              <a:xfrm>
                <a:off x="7579991" y="3800440"/>
                <a:ext cx="198624" cy="309736"/>
              </a:xfrm>
              <a:prstGeom prst="rect">
                <a:avLst/>
              </a:prstGeom>
              <a:noFill/>
            </p:spPr>
          </p:pic>
          <p:sp>
            <p:nvSpPr>
              <p:cNvPr id="600" name="Document"/>
              <p:cNvSpPr>
                <a:spLocks noEditPoints="1" noChangeArrowheads="1"/>
              </p:cNvSpPr>
              <p:nvPr/>
            </p:nvSpPr>
            <p:spPr bwMode="auto">
              <a:xfrm>
                <a:off x="6297656" y="4608906"/>
                <a:ext cx="496959" cy="48091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grpSp>
            <p:nvGrpSpPr>
              <p:cNvPr id="601" name="Gruppieren 371"/>
              <p:cNvGrpSpPr/>
              <p:nvPr/>
            </p:nvGrpSpPr>
            <p:grpSpPr>
              <a:xfrm>
                <a:off x="6309573" y="4636463"/>
                <a:ext cx="427325" cy="311737"/>
                <a:chOff x="-233620" y="267643"/>
                <a:chExt cx="3032275" cy="1393463"/>
              </a:xfrm>
            </p:grpSpPr>
            <p:pic>
              <p:nvPicPr>
                <p:cNvPr id="668" name="Picture 6"/>
                <p:cNvPicPr>
                  <a:picLocks noChangeAspect="1" noChangeArrowheads="1"/>
                </p:cNvPicPr>
                <p:nvPr/>
              </p:nvPicPr>
              <p:blipFill>
                <a:blip r:embed="rId11" cstate="print"/>
                <a:srcRect/>
                <a:stretch>
                  <a:fillRect/>
                </a:stretch>
              </p:blipFill>
              <p:spPr bwMode="auto">
                <a:xfrm>
                  <a:off x="91360" y="267643"/>
                  <a:ext cx="2707295" cy="1393463"/>
                </a:xfrm>
                <a:prstGeom prst="rect">
                  <a:avLst/>
                </a:prstGeom>
                <a:noFill/>
                <a:ln w="9525">
                  <a:noFill/>
                  <a:miter lim="800000"/>
                  <a:headEnd/>
                  <a:tailEnd/>
                </a:ln>
                <a:effectLst/>
              </p:spPr>
            </p:pic>
            <p:pic>
              <p:nvPicPr>
                <p:cNvPr id="669" name="Picture 17" descr="http://www.clipartguide.com/_small/0808-0801-1116-0545.jpg"/>
                <p:cNvPicPr>
                  <a:picLocks noChangeAspect="1" noChangeArrowheads="1"/>
                </p:cNvPicPr>
                <p:nvPr/>
              </p:nvPicPr>
              <p:blipFill>
                <a:blip r:embed="rId12" cstate="print"/>
                <a:srcRect/>
                <a:stretch>
                  <a:fillRect/>
                </a:stretch>
              </p:blipFill>
              <p:spPr bwMode="auto">
                <a:xfrm>
                  <a:off x="-233620" y="311820"/>
                  <a:ext cx="872432" cy="1324330"/>
                </a:xfrm>
                <a:prstGeom prst="rect">
                  <a:avLst/>
                </a:prstGeom>
                <a:noFill/>
              </p:spPr>
            </p:pic>
          </p:grpSp>
          <p:grpSp>
            <p:nvGrpSpPr>
              <p:cNvPr id="603" name="Gruppieren 381"/>
              <p:cNvGrpSpPr/>
              <p:nvPr/>
            </p:nvGrpSpPr>
            <p:grpSpPr>
              <a:xfrm>
                <a:off x="7999369" y="5151098"/>
                <a:ext cx="556739" cy="338948"/>
                <a:chOff x="1278232" y="1110035"/>
                <a:chExt cx="4609012" cy="2372293"/>
              </a:xfrm>
            </p:grpSpPr>
            <p:pic>
              <p:nvPicPr>
                <p:cNvPr id="615" name="Picture 6"/>
                <p:cNvPicPr>
                  <a:picLocks noChangeAspect="1" noChangeArrowheads="1"/>
                </p:cNvPicPr>
                <p:nvPr/>
              </p:nvPicPr>
              <p:blipFill>
                <a:blip r:embed="rId14" cstate="print"/>
                <a:srcRect/>
                <a:stretch>
                  <a:fillRect/>
                </a:stretch>
              </p:blipFill>
              <p:spPr bwMode="auto">
                <a:xfrm>
                  <a:off x="1278232" y="1110035"/>
                  <a:ext cx="4609012" cy="2372293"/>
                </a:xfrm>
                <a:prstGeom prst="rect">
                  <a:avLst/>
                </a:prstGeom>
                <a:noFill/>
                <a:ln w="9525">
                  <a:noFill/>
                  <a:miter lim="800000"/>
                  <a:headEnd/>
                  <a:tailEnd/>
                </a:ln>
                <a:effectLst/>
              </p:spPr>
            </p:pic>
            <p:pic>
              <p:nvPicPr>
                <p:cNvPr id="616" name="Picture 17" descr="http://www.clipartguide.com/_small/0808-0801-1116-0545.jpg"/>
                <p:cNvPicPr>
                  <a:picLocks noChangeAspect="1" noChangeArrowheads="1"/>
                </p:cNvPicPr>
                <p:nvPr/>
              </p:nvPicPr>
              <p:blipFill>
                <a:blip r:embed="rId15" cstate="print"/>
                <a:srcRect/>
                <a:stretch>
                  <a:fillRect/>
                </a:stretch>
              </p:blipFill>
              <p:spPr bwMode="auto">
                <a:xfrm>
                  <a:off x="1313292" y="1189214"/>
                  <a:ext cx="1485253" cy="2254584"/>
                </a:xfrm>
                <a:prstGeom prst="rect">
                  <a:avLst/>
                </a:prstGeom>
                <a:noFill/>
              </p:spPr>
            </p:pic>
          </p:grpSp>
          <p:pic>
            <p:nvPicPr>
              <p:cNvPr id="604" name="Picture 19" descr="http://upload.wikimedia.org/wikipedia/commons/thumb/5/5f/Ennio_Morricone_Cannes_2007.jpg/220px-Ennio_Morricone_Cannes_2007.jpg"/>
              <p:cNvPicPr>
                <a:picLocks noChangeAspect="1" noChangeArrowheads="1"/>
              </p:cNvPicPr>
              <p:nvPr/>
            </p:nvPicPr>
            <p:blipFill>
              <a:blip r:embed="rId10" cstate="print"/>
              <a:srcRect/>
              <a:stretch>
                <a:fillRect/>
              </a:stretch>
            </p:blipFill>
            <p:spPr bwMode="auto">
              <a:xfrm>
                <a:off x="8111513" y="4306967"/>
                <a:ext cx="332447" cy="518420"/>
              </a:xfrm>
              <a:prstGeom prst="rect">
                <a:avLst/>
              </a:prstGeom>
              <a:noFill/>
            </p:spPr>
          </p:pic>
          <p:grpSp>
            <p:nvGrpSpPr>
              <p:cNvPr id="605" name="Gruppieren 386"/>
              <p:cNvGrpSpPr/>
              <p:nvPr/>
            </p:nvGrpSpPr>
            <p:grpSpPr>
              <a:xfrm>
                <a:off x="7469298" y="4697620"/>
                <a:ext cx="428250" cy="619542"/>
                <a:chOff x="2146569" y="3401259"/>
                <a:chExt cx="1324341" cy="1386902"/>
              </a:xfrm>
            </p:grpSpPr>
            <p:pic>
              <p:nvPicPr>
                <p:cNvPr id="613" name="Picture 2" descr="Film"/>
                <p:cNvPicPr>
                  <a:picLocks noChangeAspect="1" noChangeArrowheads="1"/>
                </p:cNvPicPr>
                <p:nvPr/>
              </p:nvPicPr>
              <p:blipFill>
                <a:blip r:embed="rId8" cstate="print"/>
                <a:srcRect/>
                <a:stretch>
                  <a:fillRect/>
                </a:stretch>
              </p:blipFill>
              <p:spPr bwMode="auto">
                <a:xfrm>
                  <a:off x="2146569" y="3401259"/>
                  <a:ext cx="1324341" cy="1386902"/>
                </a:xfrm>
                <a:prstGeom prst="rect">
                  <a:avLst/>
                </a:prstGeom>
                <a:noFill/>
              </p:spPr>
            </p:pic>
            <p:pic>
              <p:nvPicPr>
                <p:cNvPr id="614" name="Picture 4" descr="http://postercabaret.com/media/catalog/product/a/l/alamogoodbadugly_8.jpg"/>
                <p:cNvPicPr>
                  <a:picLocks noChangeAspect="1" noChangeArrowheads="1"/>
                </p:cNvPicPr>
                <p:nvPr/>
              </p:nvPicPr>
              <p:blipFill>
                <a:blip r:embed="rId9" cstate="print"/>
                <a:srcRect/>
                <a:stretch>
                  <a:fillRect/>
                </a:stretch>
              </p:blipFill>
              <p:spPr bwMode="auto">
                <a:xfrm>
                  <a:off x="2380940" y="3562384"/>
                  <a:ext cx="945958" cy="970214"/>
                </a:xfrm>
                <a:prstGeom prst="rect">
                  <a:avLst/>
                </a:prstGeom>
                <a:noFill/>
              </p:spPr>
            </p:pic>
          </p:grpSp>
          <p:cxnSp>
            <p:nvCxnSpPr>
              <p:cNvPr id="608" name="Gerade Verbindung 392"/>
              <p:cNvCxnSpPr>
                <a:stCxn id="604" idx="2"/>
                <a:endCxn id="615" idx="0"/>
              </p:cNvCxnSpPr>
              <p:nvPr/>
            </p:nvCxnSpPr>
            <p:spPr bwMode="auto">
              <a:xfrm>
                <a:off x="8277737" y="4825387"/>
                <a:ext cx="1" cy="3257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1" name="Gerade Verbindung 399"/>
              <p:cNvCxnSpPr>
                <a:stCxn id="604" idx="2"/>
                <a:endCxn id="614" idx="3"/>
              </p:cNvCxnSpPr>
              <p:nvPr/>
            </p:nvCxnSpPr>
            <p:spPr bwMode="auto">
              <a:xfrm flipH="1">
                <a:off x="7850979" y="4825387"/>
                <a:ext cx="426758" cy="160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2" name="Gerade Verbindung 401"/>
              <p:cNvCxnSpPr>
                <a:stCxn id="614" idx="3"/>
                <a:endCxn id="615" idx="0"/>
              </p:cNvCxnSpPr>
              <p:nvPr/>
            </p:nvCxnSpPr>
            <p:spPr bwMode="auto">
              <a:xfrm>
                <a:off x="7850979" y="4986298"/>
                <a:ext cx="426759" cy="1648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p:cNvGrpSpPr/>
          <p:nvPr/>
        </p:nvGrpSpPr>
        <p:grpSpPr>
          <a:xfrm>
            <a:off x="5058867" y="5258316"/>
            <a:ext cx="3857694" cy="1795368"/>
            <a:chOff x="5058867" y="5258316"/>
            <a:chExt cx="3857694" cy="1795368"/>
          </a:xfrm>
        </p:grpSpPr>
        <p:pic>
          <p:nvPicPr>
            <p:cNvPr id="2050" name="Picture 2" descr="http://www.artintern.net/update/english/200808/4c0b777cc6c32eeccd1a293303837aa9.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17857" y="6429874"/>
              <a:ext cx="398704" cy="4029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rooklynvegan.com/img/music2/yoyoma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69338" y="5894610"/>
              <a:ext cx="450114" cy="4501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akira2009.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58867" y="6461131"/>
              <a:ext cx="350241" cy="440985"/>
            </a:xfrm>
            <a:prstGeom prst="rect">
              <a:avLst/>
            </a:prstGeom>
            <a:noFill/>
            <a:extLst>
              <a:ext uri="{909E8E84-426E-40DD-AFC4-6F175D3DCCD1}">
                <a14:hiddenFill xmlns:a14="http://schemas.microsoft.com/office/drawing/2010/main">
                  <a:solidFill>
                    <a:srgbClr val="FFFFFF"/>
                  </a:solidFill>
                </a14:hiddenFill>
              </a:ext>
            </a:extLst>
          </p:spPr>
        </p:pic>
        <p:pic>
          <p:nvPicPr>
            <p:cNvPr id="607" name="Picture 21" descr="http://0.tqn.com/d/heavymetal/1/0/E/i/-/-/kirk3.jpg"/>
            <p:cNvPicPr>
              <a:picLocks noChangeAspect="1" noChangeArrowheads="1"/>
            </p:cNvPicPr>
            <p:nvPr/>
          </p:nvPicPr>
          <p:blipFill>
            <a:blip r:embed="rId19" cstate="print"/>
            <a:srcRect/>
            <a:stretch>
              <a:fillRect/>
            </a:stretch>
          </p:blipFill>
          <p:spPr bwMode="auto">
            <a:xfrm>
              <a:off x="5820583" y="5258316"/>
              <a:ext cx="488990" cy="555266"/>
            </a:xfrm>
            <a:prstGeom prst="rect">
              <a:avLst/>
            </a:prstGeom>
            <a:noFill/>
          </p:spPr>
        </p:pic>
        <p:cxnSp>
          <p:nvCxnSpPr>
            <p:cNvPr id="609" name="Gerade Verbindung 394"/>
            <p:cNvCxnSpPr>
              <a:stCxn id="2052" idx="0"/>
              <a:endCxn id="615" idx="2"/>
            </p:cNvCxnSpPr>
            <p:nvPr/>
          </p:nvCxnSpPr>
          <p:spPr bwMode="auto">
            <a:xfrm flipV="1">
              <a:off x="8194395" y="5490046"/>
              <a:ext cx="83344" cy="40456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0" name="Gerade Verbindung 397"/>
            <p:cNvCxnSpPr>
              <a:stCxn id="607" idx="3"/>
              <a:endCxn id="615" idx="2"/>
            </p:cNvCxnSpPr>
            <p:nvPr/>
          </p:nvCxnSpPr>
          <p:spPr bwMode="auto">
            <a:xfrm flipV="1">
              <a:off x="6309573" y="5490046"/>
              <a:ext cx="1968166" cy="459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oup 7"/>
            <p:cNvGrpSpPr/>
            <p:nvPr/>
          </p:nvGrpSpPr>
          <p:grpSpPr>
            <a:xfrm>
              <a:off x="7422758" y="6334477"/>
              <a:ext cx="362564" cy="719207"/>
              <a:chOff x="3894437" y="5139700"/>
              <a:chExt cx="490448" cy="961090"/>
            </a:xfrm>
          </p:grpSpPr>
          <p:pic>
            <p:nvPicPr>
              <p:cNvPr id="2058" name="Picture 10" descr="Hero (2002) Poste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894438" y="5267181"/>
                <a:ext cx="490447" cy="726503"/>
              </a:xfrm>
              <a:prstGeom prst="rect">
                <a:avLst/>
              </a:prstGeom>
              <a:noFill/>
              <a:extLst>
                <a:ext uri="{909E8E84-426E-40DD-AFC4-6F175D3DCCD1}">
                  <a14:hiddenFill xmlns:a14="http://schemas.microsoft.com/office/drawing/2010/main">
                    <a:solidFill>
                      <a:srgbClr val="FFFFFF"/>
                    </a:solidFill>
                  </a14:hiddenFill>
                </a:ext>
              </a:extLst>
            </p:spPr>
          </p:pic>
          <p:pic>
            <p:nvPicPr>
              <p:cNvPr id="672" name="Picture 2" descr="Film"/>
              <p:cNvPicPr>
                <a:picLocks noChangeAspect="1" noChangeArrowheads="1"/>
              </p:cNvPicPr>
              <p:nvPr/>
            </p:nvPicPr>
            <p:blipFill>
              <a:blip r:embed="rId8" cstate="print"/>
              <a:srcRect/>
              <a:stretch>
                <a:fillRect/>
              </a:stretch>
            </p:blipFill>
            <p:spPr bwMode="auto">
              <a:xfrm>
                <a:off x="3894437" y="5139700"/>
                <a:ext cx="473113" cy="961090"/>
              </a:xfrm>
              <a:prstGeom prst="rect">
                <a:avLst/>
              </a:prstGeom>
              <a:noFill/>
            </p:spPr>
          </p:pic>
        </p:grpSp>
        <p:pic>
          <p:nvPicPr>
            <p:cNvPr id="2060" name="Picture 12" descr="See full size ima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79994" y="5879404"/>
              <a:ext cx="388976" cy="3749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smh.com.au/ffximage/2005/02/04/hero_narrowweb__200x25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21699" y="6395460"/>
              <a:ext cx="368558" cy="462540"/>
            </a:xfrm>
            <a:prstGeom prst="rect">
              <a:avLst/>
            </a:prstGeom>
            <a:noFill/>
            <a:extLst>
              <a:ext uri="{909E8E84-426E-40DD-AFC4-6F175D3DCCD1}">
                <a14:hiddenFill xmlns:a14="http://schemas.microsoft.com/office/drawing/2010/main">
                  <a:solidFill>
                    <a:srgbClr val="FFFFFF"/>
                  </a:solidFill>
                </a14:hiddenFill>
              </a:ext>
            </a:extLst>
          </p:spPr>
        </p:pic>
        <p:cxnSp>
          <p:nvCxnSpPr>
            <p:cNvPr id="2057" name="Straight Connector 2056"/>
            <p:cNvCxnSpPr>
              <a:stCxn id="2052" idx="1"/>
              <a:endCxn id="672" idx="0"/>
            </p:cNvCxnSpPr>
            <p:nvPr/>
          </p:nvCxnSpPr>
          <p:spPr bwMode="auto">
            <a:xfrm flipH="1">
              <a:off x="7597633" y="6119667"/>
              <a:ext cx="371705" cy="214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3" name="Straight Connector 2062"/>
            <p:cNvCxnSpPr>
              <a:stCxn id="2052" idx="3"/>
              <a:endCxn id="2050" idx="0"/>
            </p:cNvCxnSpPr>
            <p:nvPr/>
          </p:nvCxnSpPr>
          <p:spPr bwMode="auto">
            <a:xfrm>
              <a:off x="8419452" y="6119667"/>
              <a:ext cx="297757" cy="3102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5" name="Straight Connector 2064"/>
            <p:cNvCxnSpPr>
              <a:stCxn id="2050" idx="1"/>
              <a:endCxn id="2058" idx="3"/>
            </p:cNvCxnSpPr>
            <p:nvPr/>
          </p:nvCxnSpPr>
          <p:spPr bwMode="auto">
            <a:xfrm flipH="1">
              <a:off x="7785322" y="6631341"/>
              <a:ext cx="732535" cy="703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7" name="Straight Connector 2066"/>
            <p:cNvCxnSpPr>
              <a:stCxn id="607" idx="2"/>
              <a:endCxn id="2060" idx="3"/>
            </p:cNvCxnSpPr>
            <p:nvPr/>
          </p:nvCxnSpPr>
          <p:spPr bwMode="auto">
            <a:xfrm flipH="1">
              <a:off x="5768970" y="5813582"/>
              <a:ext cx="296107" cy="2532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9" name="Straight Connector 2068"/>
            <p:cNvCxnSpPr>
              <a:stCxn id="2060" idx="2"/>
              <a:endCxn id="2054" idx="0"/>
            </p:cNvCxnSpPr>
            <p:nvPr/>
          </p:nvCxnSpPr>
          <p:spPr bwMode="auto">
            <a:xfrm flipH="1">
              <a:off x="5233988" y="6254321"/>
              <a:ext cx="340494" cy="206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1" name="Straight Connector 2070"/>
            <p:cNvCxnSpPr>
              <a:stCxn id="2058" idx="1"/>
              <a:endCxn id="2062" idx="3"/>
            </p:cNvCxnSpPr>
            <p:nvPr/>
          </p:nvCxnSpPr>
          <p:spPr bwMode="auto">
            <a:xfrm flipH="1" flipV="1">
              <a:off x="7190257" y="6626730"/>
              <a:ext cx="232502" cy="74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3" name="Straight Connector 2072"/>
            <p:cNvCxnSpPr>
              <a:stCxn id="16386" idx="2"/>
              <a:endCxn id="2062" idx="0"/>
            </p:cNvCxnSpPr>
            <p:nvPr/>
          </p:nvCxnSpPr>
          <p:spPr bwMode="auto">
            <a:xfrm>
              <a:off x="6816551" y="6209900"/>
              <a:ext cx="189427" cy="1855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386" name="Picture 18" descr="See full size imag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13501" y="5764859"/>
              <a:ext cx="406100" cy="445041"/>
            </a:xfrm>
            <a:prstGeom prst="rect">
              <a:avLst/>
            </a:prstGeom>
            <a:noFill/>
            <a:extLst>
              <a:ext uri="{909E8E84-426E-40DD-AFC4-6F175D3DCCD1}">
                <a14:hiddenFill xmlns:a14="http://schemas.microsoft.com/office/drawing/2010/main">
                  <a:solidFill>
                    <a:srgbClr val="FFFFFF"/>
                  </a:solidFill>
                </a14:hiddenFill>
              </a:ext>
            </a:extLst>
          </p:spPr>
        </p:pic>
        <p:cxnSp>
          <p:nvCxnSpPr>
            <p:cNvPr id="16394" name="Straight Connector 16393"/>
            <p:cNvCxnSpPr>
              <a:stCxn id="672" idx="0"/>
              <a:endCxn id="16386" idx="3"/>
            </p:cNvCxnSpPr>
            <p:nvPr/>
          </p:nvCxnSpPr>
          <p:spPr bwMode="auto">
            <a:xfrm flipH="1" flipV="1">
              <a:off x="7019601" y="5987380"/>
              <a:ext cx="578032" cy="3470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398" name="Group 16397"/>
            <p:cNvGrpSpPr/>
            <p:nvPr/>
          </p:nvGrpSpPr>
          <p:grpSpPr>
            <a:xfrm>
              <a:off x="6057101" y="6110913"/>
              <a:ext cx="375778" cy="719207"/>
              <a:chOff x="4073990" y="5178247"/>
              <a:chExt cx="375778" cy="719207"/>
            </a:xfrm>
          </p:grpSpPr>
          <p:pic>
            <p:nvPicPr>
              <p:cNvPr id="16397" name="Picture 20" descr="The Flowers of War Movie Poste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073990" y="5265998"/>
                <a:ext cx="375778" cy="524933"/>
              </a:xfrm>
              <a:prstGeom prst="rect">
                <a:avLst/>
              </a:prstGeom>
              <a:noFill/>
              <a:extLst>
                <a:ext uri="{909E8E84-426E-40DD-AFC4-6F175D3DCCD1}">
                  <a14:hiddenFill xmlns:a14="http://schemas.microsoft.com/office/drawing/2010/main">
                    <a:solidFill>
                      <a:srgbClr val="FFFFFF"/>
                    </a:solidFill>
                  </a14:hiddenFill>
                </a:ext>
              </a:extLst>
            </p:spPr>
          </p:pic>
          <p:pic>
            <p:nvPicPr>
              <p:cNvPr id="673" name="Picture 2" descr="Film"/>
              <p:cNvPicPr>
                <a:picLocks noChangeAspect="1" noChangeArrowheads="1"/>
              </p:cNvPicPr>
              <p:nvPr/>
            </p:nvPicPr>
            <p:blipFill>
              <a:blip r:embed="rId8" cstate="print"/>
              <a:srcRect/>
              <a:stretch>
                <a:fillRect/>
              </a:stretch>
            </p:blipFill>
            <p:spPr bwMode="auto">
              <a:xfrm>
                <a:off x="4073990" y="5178247"/>
                <a:ext cx="349749" cy="719207"/>
              </a:xfrm>
              <a:prstGeom prst="rect">
                <a:avLst/>
              </a:prstGeom>
              <a:noFill/>
            </p:spPr>
          </p:pic>
        </p:grpSp>
        <p:cxnSp>
          <p:nvCxnSpPr>
            <p:cNvPr id="16430" name="Straight Connector 16429"/>
            <p:cNvCxnSpPr>
              <a:stCxn id="16386" idx="2"/>
              <a:endCxn id="16397" idx="3"/>
            </p:cNvCxnSpPr>
            <p:nvPr/>
          </p:nvCxnSpPr>
          <p:spPr bwMode="auto">
            <a:xfrm flipH="1">
              <a:off x="6432879" y="6209900"/>
              <a:ext cx="383672" cy="2512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37" name="Textfeld 57"/>
          <p:cNvSpPr txBox="1"/>
          <p:nvPr/>
        </p:nvSpPr>
        <p:spPr bwMode="auto">
          <a:xfrm>
            <a:off x="2742092" y="847280"/>
            <a:ext cx="5275803" cy="461665"/>
          </a:xfrm>
          <a:prstGeom prst="rect">
            <a:avLst/>
          </a:prstGeom>
          <a:noFill/>
        </p:spPr>
        <p:txBody>
          <a:bodyPr wrap="none">
            <a:spAutoFit/>
          </a:bodyPr>
          <a:lstStyle/>
          <a:p>
            <a:pPr fontAlgn="auto">
              <a:spcBef>
                <a:spcPts val="0"/>
              </a:spcBef>
              <a:spcAft>
                <a:spcPts val="0"/>
              </a:spcAft>
              <a:defRPr/>
            </a:pPr>
            <a:r>
              <a:rPr lang="de-DE" sz="2400" kern="0" dirty="0" err="1">
                <a:solidFill>
                  <a:srgbClr val="0000FF"/>
                </a:solidFill>
              </a:rPr>
              <a:t>m</a:t>
            </a:r>
            <a:r>
              <a:rPr lang="de-DE" sz="2400" kern="0" dirty="0" err="1" smtClean="0">
                <a:solidFill>
                  <a:srgbClr val="0000FF"/>
                </a:solidFill>
              </a:rPr>
              <a:t>ore</a:t>
            </a:r>
            <a:r>
              <a:rPr lang="de-DE" sz="2400" kern="0" dirty="0" smtClean="0">
                <a:solidFill>
                  <a:srgbClr val="0000FF"/>
                </a:solidFill>
              </a:rPr>
              <a:t> </a:t>
            </a:r>
            <a:r>
              <a:rPr lang="de-DE" sz="2400" kern="0" dirty="0" err="1" smtClean="0">
                <a:solidFill>
                  <a:srgbClr val="0000FF"/>
                </a:solidFill>
              </a:rPr>
              <a:t>knowledge</a:t>
            </a:r>
            <a:r>
              <a:rPr lang="de-DE" sz="2400" kern="0" dirty="0" smtClean="0">
                <a:solidFill>
                  <a:srgbClr val="0000FF"/>
                </a:solidFill>
              </a:rPr>
              <a:t>, </a:t>
            </a:r>
            <a:r>
              <a:rPr lang="de-DE" sz="2400" kern="0" dirty="0" err="1" smtClean="0">
                <a:solidFill>
                  <a:srgbClr val="0000FF"/>
                </a:solidFill>
              </a:rPr>
              <a:t>analytics</a:t>
            </a:r>
            <a:r>
              <a:rPr lang="de-DE" sz="2400" kern="0" dirty="0" smtClean="0">
                <a:solidFill>
                  <a:srgbClr val="0000FF"/>
                </a:solidFill>
              </a:rPr>
              <a:t>, </a:t>
            </a:r>
            <a:r>
              <a:rPr lang="de-DE" sz="2400" kern="0" dirty="0" err="1" smtClean="0">
                <a:solidFill>
                  <a:srgbClr val="0000FF"/>
                </a:solidFill>
              </a:rPr>
              <a:t>insight</a:t>
            </a:r>
            <a:endParaRPr lang="de-DE" sz="2400" kern="0" dirty="0" smtClean="0">
              <a:solidFill>
                <a:srgbClr val="0000FF"/>
              </a:solidFill>
            </a:endParaRPr>
          </a:p>
        </p:txBody>
      </p:sp>
    </p:spTree>
    <p:extLst>
      <p:ext uri="{BB962C8B-B14F-4D97-AF65-F5344CB8AC3E}">
        <p14:creationId xmlns:p14="http://schemas.microsoft.com/office/powerpoint/2010/main" val="192175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left)">
                                      <p:cBhvr>
                                        <p:cTn id="17" dur="500"/>
                                        <p:tgtEl>
                                          <p:spTgt spid="76"/>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wipe(right)">
                                      <p:cBhvr>
                                        <p:cTn id="25" dur="500"/>
                                        <p:tgtEl>
                                          <p:spTgt spid="7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2"/>
                                        </p:tgtEl>
                                        <p:attrNameLst>
                                          <p:attrName>style.visibility</p:attrName>
                                        </p:attrNameLst>
                                      </p:cBhvr>
                                      <p:to>
                                        <p:strVal val="visible"/>
                                      </p:to>
                                    </p:set>
                                    <p:animEffect transition="in" filter="wipe(left)">
                                      <p:cBhvr>
                                        <p:cTn id="30" dur="500"/>
                                        <p:tgtEl>
                                          <p:spTgt spid="15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5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4"/>
          <p:cNvSpPr>
            <a:spLocks noChangeArrowheads="1"/>
          </p:cNvSpPr>
          <p:nvPr/>
        </p:nvSpPr>
        <p:spPr bwMode="auto">
          <a:xfrm>
            <a:off x="11059" y="4117974"/>
            <a:ext cx="9132941" cy="691745"/>
          </a:xfrm>
          <a:prstGeom prst="rect">
            <a:avLst/>
          </a:prstGeom>
          <a:solidFill>
            <a:srgbClr val="99FF6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a:p>
        </p:txBody>
      </p:sp>
      <p:sp>
        <p:nvSpPr>
          <p:cNvPr id="29698" name="Rectangle 3"/>
          <p:cNvSpPr>
            <a:spLocks noGrp="1" noChangeArrowheads="1"/>
          </p:cNvSpPr>
          <p:nvPr>
            <p:ph type="title"/>
          </p:nvPr>
        </p:nvSpPr>
        <p:spPr>
          <a:xfrm>
            <a:off x="0" y="0"/>
            <a:ext cx="9144000" cy="692150"/>
          </a:xfrm>
        </p:spPr>
        <p:txBody>
          <a:bodyPr/>
          <a:lstStyle/>
          <a:p>
            <a:pPr defTabSz="893763" eaLnBrk="1" hangingPunct="1"/>
            <a:r>
              <a:rPr lang="en-GB" altLang="en-US" smtClean="0"/>
              <a:t>Coherence Graph Algorithm</a:t>
            </a:r>
            <a:endParaRPr lang="en-GB" altLang="en-US" sz="2000" smtClean="0"/>
          </a:p>
        </p:txBody>
      </p:sp>
      <p:sp>
        <p:nvSpPr>
          <p:cNvPr id="29699" name="Textfeld 17"/>
          <p:cNvSpPr txBox="1">
            <a:spLocks noChangeArrowheads="1"/>
          </p:cNvSpPr>
          <p:nvPr/>
        </p:nvSpPr>
        <p:spPr bwMode="auto">
          <a:xfrm>
            <a:off x="4167188" y="2622550"/>
            <a:ext cx="1497012" cy="314325"/>
          </a:xfrm>
          <a:prstGeom prst="rect">
            <a:avLst/>
          </a:prstGeom>
          <a:solidFill>
            <a:srgbClr val="66FFFF"/>
          </a:solidFill>
          <a:ln w="38100">
            <a:solidFill>
              <a:srgbClr val="0070C0"/>
            </a:solidFill>
            <a:miter lim="800000"/>
            <a:headEnd/>
            <a:tailEnd/>
          </a:ln>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sp>
        <p:nvSpPr>
          <p:cNvPr id="29700" name="Textfeld 18"/>
          <p:cNvSpPr txBox="1">
            <a:spLocks noChangeArrowheads="1"/>
          </p:cNvSpPr>
          <p:nvPr/>
        </p:nvSpPr>
        <p:spPr bwMode="auto">
          <a:xfrm>
            <a:off x="4167188" y="3244850"/>
            <a:ext cx="1497012" cy="312738"/>
          </a:xfrm>
          <a:prstGeom prst="rect">
            <a:avLst/>
          </a:prstGeom>
          <a:solidFill>
            <a:srgbClr val="66FFFF"/>
          </a:solidFill>
          <a:ln w="38100">
            <a:solidFill>
              <a:srgbClr val="0070C0"/>
            </a:solidFill>
            <a:miter lim="800000"/>
            <a:headEnd/>
            <a:tailEnd/>
          </a:ln>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sp>
        <p:nvSpPr>
          <p:cNvPr id="29701" name="Textfeld 22"/>
          <p:cNvSpPr txBox="1">
            <a:spLocks noChangeArrowheads="1"/>
          </p:cNvSpPr>
          <p:nvPr/>
        </p:nvSpPr>
        <p:spPr bwMode="auto">
          <a:xfrm>
            <a:off x="4167188" y="1435100"/>
            <a:ext cx="1438275" cy="314325"/>
          </a:xfrm>
          <a:prstGeom prst="rect">
            <a:avLst/>
          </a:prstGeom>
          <a:solidFill>
            <a:srgbClr val="66FFFF"/>
          </a:solidFill>
          <a:ln w="38100">
            <a:solidFill>
              <a:srgbClr val="0070C0"/>
            </a:solidFill>
            <a:miter lim="800000"/>
            <a:headEnd/>
            <a:tailEnd/>
          </a:ln>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sp>
        <p:nvSpPr>
          <p:cNvPr id="29702" name="Textfeld 23"/>
          <p:cNvSpPr txBox="1">
            <a:spLocks noChangeArrowheads="1"/>
          </p:cNvSpPr>
          <p:nvPr/>
        </p:nvSpPr>
        <p:spPr bwMode="auto">
          <a:xfrm>
            <a:off x="4167188" y="869950"/>
            <a:ext cx="1438275" cy="314325"/>
          </a:xfrm>
          <a:prstGeom prst="rect">
            <a:avLst/>
          </a:prstGeom>
          <a:solidFill>
            <a:srgbClr val="66FFFF"/>
          </a:solidFill>
          <a:ln w="38100">
            <a:solidFill>
              <a:srgbClr val="0070C0"/>
            </a:solidFill>
            <a:miter lim="800000"/>
            <a:headEnd/>
            <a:tailEnd/>
          </a:ln>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sp>
        <p:nvSpPr>
          <p:cNvPr id="29703" name="Textfeld 25"/>
          <p:cNvSpPr txBox="1">
            <a:spLocks noChangeArrowheads="1"/>
          </p:cNvSpPr>
          <p:nvPr/>
        </p:nvSpPr>
        <p:spPr bwMode="auto">
          <a:xfrm>
            <a:off x="4167188" y="3810000"/>
            <a:ext cx="1497012" cy="314325"/>
          </a:xfrm>
          <a:prstGeom prst="rect">
            <a:avLst/>
          </a:prstGeom>
          <a:solidFill>
            <a:srgbClr val="66FFFF"/>
          </a:solidFill>
          <a:ln w="38100">
            <a:solidFill>
              <a:srgbClr val="0070C0"/>
            </a:solidFill>
            <a:miter lim="800000"/>
            <a:headEnd/>
            <a:tailEnd/>
          </a:ln>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sp>
        <p:nvSpPr>
          <p:cNvPr id="10" name="Abgerundetes Rechteck 32"/>
          <p:cNvSpPr/>
          <p:nvPr/>
        </p:nvSpPr>
        <p:spPr>
          <a:xfrm>
            <a:off x="936625" y="1096963"/>
            <a:ext cx="1135063" cy="4508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11" name="Abgerundetes Rechteck 34"/>
          <p:cNvSpPr/>
          <p:nvPr/>
        </p:nvSpPr>
        <p:spPr>
          <a:xfrm>
            <a:off x="936625" y="1887538"/>
            <a:ext cx="1135063" cy="45243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12" name="Abgerundetes Rechteck 36"/>
          <p:cNvSpPr/>
          <p:nvPr/>
        </p:nvSpPr>
        <p:spPr>
          <a:xfrm>
            <a:off x="936625" y="2622550"/>
            <a:ext cx="1135063" cy="45243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13" name="Abgerundetes Rechteck 40"/>
          <p:cNvSpPr/>
          <p:nvPr/>
        </p:nvSpPr>
        <p:spPr>
          <a:xfrm>
            <a:off x="936625" y="3413125"/>
            <a:ext cx="1135063" cy="45243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cxnSp>
        <p:nvCxnSpPr>
          <p:cNvPr id="14" name="Gerade Verbindung 43"/>
          <p:cNvCxnSpPr>
            <a:stCxn id="10" idx="3"/>
            <a:endCxn id="29701" idx="1"/>
          </p:cNvCxnSpPr>
          <p:nvPr/>
        </p:nvCxnSpPr>
        <p:spPr>
          <a:xfrm>
            <a:off x="2071688" y="1322388"/>
            <a:ext cx="2095500" cy="26987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Gerade Verbindung 47"/>
          <p:cNvCxnSpPr>
            <a:stCxn id="11" idx="3"/>
            <a:endCxn id="29699" idx="1"/>
          </p:cNvCxnSpPr>
          <p:nvPr/>
        </p:nvCxnSpPr>
        <p:spPr>
          <a:xfrm>
            <a:off x="2071688" y="2112963"/>
            <a:ext cx="209550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Gerade Verbindung 49"/>
          <p:cNvCxnSpPr>
            <a:endCxn id="29700" idx="1"/>
          </p:cNvCxnSpPr>
          <p:nvPr/>
        </p:nvCxnSpPr>
        <p:spPr>
          <a:xfrm>
            <a:off x="2071688" y="2905125"/>
            <a:ext cx="2095500" cy="4968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Gerade Verbindung 51"/>
          <p:cNvCxnSpPr>
            <a:endCxn id="29703" idx="1"/>
          </p:cNvCxnSpPr>
          <p:nvPr/>
        </p:nvCxnSpPr>
        <p:spPr>
          <a:xfrm>
            <a:off x="2071688" y="2905125"/>
            <a:ext cx="2095500" cy="106203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Gerade Verbindung 53"/>
          <p:cNvCxnSpPr>
            <a:stCxn id="13" idx="3"/>
            <a:endCxn id="29699" idx="1"/>
          </p:cNvCxnSpPr>
          <p:nvPr/>
        </p:nvCxnSpPr>
        <p:spPr>
          <a:xfrm flipV="1">
            <a:off x="2071688" y="2779713"/>
            <a:ext cx="2095500" cy="8604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Gerade Verbindung 55"/>
          <p:cNvCxnSpPr>
            <a:stCxn id="13" idx="3"/>
            <a:endCxn id="29700" idx="1"/>
          </p:cNvCxnSpPr>
          <p:nvPr/>
        </p:nvCxnSpPr>
        <p:spPr>
          <a:xfrm flipV="1">
            <a:off x="2071688" y="3402013"/>
            <a:ext cx="2095500" cy="2381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9714" name="Textfeld 56"/>
          <p:cNvSpPr txBox="1">
            <a:spLocks noChangeArrowheads="1"/>
          </p:cNvSpPr>
          <p:nvPr/>
        </p:nvSpPr>
        <p:spPr bwMode="auto">
          <a:xfrm>
            <a:off x="2071688" y="3017838"/>
            <a:ext cx="3921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90</a:t>
            </a:r>
          </a:p>
        </p:txBody>
      </p:sp>
      <p:sp>
        <p:nvSpPr>
          <p:cNvPr id="29715" name="Textfeld 57"/>
          <p:cNvSpPr txBox="1">
            <a:spLocks noChangeArrowheads="1"/>
          </p:cNvSpPr>
          <p:nvPr/>
        </p:nvSpPr>
        <p:spPr bwMode="auto">
          <a:xfrm>
            <a:off x="2071688" y="2622550"/>
            <a:ext cx="3921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30</a:t>
            </a:r>
          </a:p>
        </p:txBody>
      </p:sp>
      <p:sp>
        <p:nvSpPr>
          <p:cNvPr id="29716" name="Textfeld 58"/>
          <p:cNvSpPr txBox="1">
            <a:spLocks noChangeArrowheads="1"/>
          </p:cNvSpPr>
          <p:nvPr/>
        </p:nvSpPr>
        <p:spPr bwMode="auto">
          <a:xfrm>
            <a:off x="2133600" y="3582988"/>
            <a:ext cx="2714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5</a:t>
            </a:r>
          </a:p>
        </p:txBody>
      </p:sp>
      <p:sp>
        <p:nvSpPr>
          <p:cNvPr id="29717" name="Textfeld 59"/>
          <p:cNvSpPr txBox="1">
            <a:spLocks noChangeArrowheads="1"/>
          </p:cNvSpPr>
          <p:nvPr/>
        </p:nvSpPr>
        <p:spPr bwMode="auto">
          <a:xfrm>
            <a:off x="2071688" y="3302000"/>
            <a:ext cx="5095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100</a:t>
            </a:r>
          </a:p>
        </p:txBody>
      </p:sp>
      <p:sp>
        <p:nvSpPr>
          <p:cNvPr id="29718" name="Textfeld 60"/>
          <p:cNvSpPr txBox="1">
            <a:spLocks noChangeArrowheads="1"/>
          </p:cNvSpPr>
          <p:nvPr/>
        </p:nvSpPr>
        <p:spPr bwMode="auto">
          <a:xfrm>
            <a:off x="2012950" y="2170113"/>
            <a:ext cx="5095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100</a:t>
            </a:r>
          </a:p>
        </p:txBody>
      </p:sp>
      <p:sp>
        <p:nvSpPr>
          <p:cNvPr id="29719" name="Textfeld 61"/>
          <p:cNvSpPr txBox="1">
            <a:spLocks noChangeArrowheads="1"/>
          </p:cNvSpPr>
          <p:nvPr/>
        </p:nvSpPr>
        <p:spPr bwMode="auto">
          <a:xfrm>
            <a:off x="2012950" y="1001713"/>
            <a:ext cx="4492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50</a:t>
            </a:r>
          </a:p>
        </p:txBody>
      </p:sp>
      <p:sp>
        <p:nvSpPr>
          <p:cNvPr id="29720" name="Textfeld 90"/>
          <p:cNvSpPr txBox="1">
            <a:spLocks noChangeArrowheads="1"/>
          </p:cNvSpPr>
          <p:nvPr/>
        </p:nvSpPr>
        <p:spPr bwMode="auto">
          <a:xfrm>
            <a:off x="5784850" y="1152525"/>
            <a:ext cx="4492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50</a:t>
            </a:r>
          </a:p>
        </p:txBody>
      </p:sp>
      <p:sp>
        <p:nvSpPr>
          <p:cNvPr id="29721" name="Textfeld 92"/>
          <p:cNvSpPr txBox="1">
            <a:spLocks noChangeArrowheads="1"/>
          </p:cNvSpPr>
          <p:nvPr/>
        </p:nvSpPr>
        <p:spPr bwMode="auto">
          <a:xfrm>
            <a:off x="6143625" y="1887538"/>
            <a:ext cx="4492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90</a:t>
            </a:r>
          </a:p>
        </p:txBody>
      </p:sp>
      <p:sp>
        <p:nvSpPr>
          <p:cNvPr id="29722" name="Textfeld 93"/>
          <p:cNvSpPr txBox="1">
            <a:spLocks noChangeArrowheads="1"/>
          </p:cNvSpPr>
          <p:nvPr/>
        </p:nvSpPr>
        <p:spPr bwMode="auto">
          <a:xfrm>
            <a:off x="6262688" y="2905125"/>
            <a:ext cx="4492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80</a:t>
            </a:r>
          </a:p>
        </p:txBody>
      </p:sp>
      <p:sp>
        <p:nvSpPr>
          <p:cNvPr id="29723" name="Textfeld 94"/>
          <p:cNvSpPr txBox="1">
            <a:spLocks noChangeArrowheads="1"/>
          </p:cNvSpPr>
          <p:nvPr/>
        </p:nvSpPr>
        <p:spPr bwMode="auto">
          <a:xfrm>
            <a:off x="6740525" y="3244850"/>
            <a:ext cx="4508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90</a:t>
            </a:r>
          </a:p>
        </p:txBody>
      </p:sp>
      <p:sp>
        <p:nvSpPr>
          <p:cNvPr id="29724" name="Textfeld 95"/>
          <p:cNvSpPr txBox="1">
            <a:spLocks noChangeArrowheads="1"/>
          </p:cNvSpPr>
          <p:nvPr/>
        </p:nvSpPr>
        <p:spPr bwMode="auto">
          <a:xfrm>
            <a:off x="5784850" y="3471863"/>
            <a:ext cx="7175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30</a:t>
            </a:r>
          </a:p>
        </p:txBody>
      </p:sp>
      <p:sp>
        <p:nvSpPr>
          <p:cNvPr id="29725" name="Textfeld 97"/>
          <p:cNvSpPr txBox="1">
            <a:spLocks noChangeArrowheads="1"/>
          </p:cNvSpPr>
          <p:nvPr/>
        </p:nvSpPr>
        <p:spPr bwMode="auto">
          <a:xfrm>
            <a:off x="7499350" y="1717675"/>
            <a:ext cx="3921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10</a:t>
            </a:r>
          </a:p>
        </p:txBody>
      </p:sp>
      <p:cxnSp>
        <p:nvCxnSpPr>
          <p:cNvPr id="29726" name="Form 151"/>
          <p:cNvCxnSpPr>
            <a:cxnSpLocks noChangeShapeType="1"/>
          </p:cNvCxnSpPr>
          <p:nvPr/>
        </p:nvCxnSpPr>
        <p:spPr bwMode="auto">
          <a:xfrm>
            <a:off x="5667473" y="1027113"/>
            <a:ext cx="1587" cy="565150"/>
          </a:xfrm>
          <a:prstGeom prst="curvedConnector3">
            <a:avLst>
              <a:gd name="adj1" fmla="val 52783407"/>
            </a:avLst>
          </a:prstGeom>
          <a:noFill/>
          <a:ln w="28575" algn="ctr">
            <a:solidFill>
              <a:srgbClr val="0000FF"/>
            </a:solidFill>
            <a:round/>
            <a:headEnd/>
            <a:tailEnd/>
          </a:ln>
          <a:extLst>
            <a:ext uri="{909E8E84-426E-40DD-AFC4-6F175D3DCCD1}">
              <a14:hiddenFill xmlns:a14="http://schemas.microsoft.com/office/drawing/2010/main">
                <a:noFill/>
              </a14:hiddenFill>
            </a:ext>
          </a:extLst>
        </p:spPr>
      </p:cxnSp>
      <p:cxnSp>
        <p:nvCxnSpPr>
          <p:cNvPr id="29727" name="Gekrümmte Verbindung 163"/>
          <p:cNvCxnSpPr>
            <a:cxnSpLocks noChangeShapeType="1"/>
          </p:cNvCxnSpPr>
          <p:nvPr/>
        </p:nvCxnSpPr>
        <p:spPr bwMode="auto">
          <a:xfrm>
            <a:off x="5610323" y="1592263"/>
            <a:ext cx="58737" cy="1187450"/>
          </a:xfrm>
          <a:prstGeom prst="curvedConnector3">
            <a:avLst>
              <a:gd name="adj1" fmla="val 1667167"/>
            </a:avLst>
          </a:prstGeom>
          <a:noFill/>
          <a:ln w="28575" algn="ctr">
            <a:solidFill>
              <a:srgbClr val="0000FF"/>
            </a:solidFill>
            <a:round/>
            <a:headEnd/>
            <a:tailEnd/>
          </a:ln>
          <a:extLst>
            <a:ext uri="{909E8E84-426E-40DD-AFC4-6F175D3DCCD1}">
              <a14:hiddenFill xmlns:a14="http://schemas.microsoft.com/office/drawing/2010/main">
                <a:noFill/>
              </a14:hiddenFill>
            </a:ext>
          </a:extLst>
        </p:spPr>
      </p:cxnSp>
      <p:cxnSp>
        <p:nvCxnSpPr>
          <p:cNvPr id="29728" name="Gekrümmte Verbindung 166"/>
          <p:cNvCxnSpPr>
            <a:cxnSpLocks noChangeShapeType="1"/>
          </p:cNvCxnSpPr>
          <p:nvPr/>
        </p:nvCxnSpPr>
        <p:spPr bwMode="auto">
          <a:xfrm>
            <a:off x="5667472" y="3402013"/>
            <a:ext cx="1588" cy="565150"/>
          </a:xfrm>
          <a:prstGeom prst="curvedConnector3">
            <a:avLst>
              <a:gd name="adj1" fmla="val 41815375"/>
            </a:avLst>
          </a:prstGeom>
          <a:noFill/>
          <a:ln w="28575" algn="ctr">
            <a:solidFill>
              <a:srgbClr val="0000FF"/>
            </a:solidFill>
            <a:round/>
            <a:headEnd/>
            <a:tailEnd/>
          </a:ln>
          <a:extLst>
            <a:ext uri="{909E8E84-426E-40DD-AFC4-6F175D3DCCD1}">
              <a14:hiddenFill xmlns:a14="http://schemas.microsoft.com/office/drawing/2010/main">
                <a:noFill/>
              </a14:hiddenFill>
            </a:ext>
          </a:extLst>
        </p:spPr>
      </p:cxnSp>
      <p:cxnSp>
        <p:nvCxnSpPr>
          <p:cNvPr id="29729" name="Gekrümmte Verbindung 171"/>
          <p:cNvCxnSpPr>
            <a:cxnSpLocks noChangeShapeType="1"/>
          </p:cNvCxnSpPr>
          <p:nvPr/>
        </p:nvCxnSpPr>
        <p:spPr bwMode="auto">
          <a:xfrm>
            <a:off x="5667472" y="2779713"/>
            <a:ext cx="1588" cy="622300"/>
          </a:xfrm>
          <a:prstGeom prst="curvedConnector3">
            <a:avLst>
              <a:gd name="adj1" fmla="val 82945310"/>
            </a:avLst>
          </a:prstGeom>
          <a:noFill/>
          <a:ln w="28575" algn="ctr">
            <a:solidFill>
              <a:srgbClr val="0000FF"/>
            </a:solidFill>
            <a:round/>
            <a:headEnd/>
            <a:tailEnd/>
          </a:ln>
          <a:extLst>
            <a:ext uri="{909E8E84-426E-40DD-AFC4-6F175D3DCCD1}">
              <a14:hiddenFill xmlns:a14="http://schemas.microsoft.com/office/drawing/2010/main">
                <a:noFill/>
              </a14:hiddenFill>
            </a:ext>
          </a:extLst>
        </p:spPr>
      </p:cxnSp>
      <p:cxnSp>
        <p:nvCxnSpPr>
          <p:cNvPr id="29730" name="Gekrümmte Verbindung 174"/>
          <p:cNvCxnSpPr>
            <a:cxnSpLocks noChangeShapeType="1"/>
          </p:cNvCxnSpPr>
          <p:nvPr/>
        </p:nvCxnSpPr>
        <p:spPr bwMode="auto">
          <a:xfrm>
            <a:off x="5667472" y="2779713"/>
            <a:ext cx="1588" cy="1187450"/>
          </a:xfrm>
          <a:prstGeom prst="curvedConnector3">
            <a:avLst>
              <a:gd name="adj1" fmla="val 114935264"/>
            </a:avLst>
          </a:prstGeom>
          <a:noFill/>
          <a:ln w="28575" algn="ctr">
            <a:solidFill>
              <a:srgbClr val="0000FF"/>
            </a:solidFill>
            <a:round/>
            <a:headEnd/>
            <a:tailEnd/>
          </a:ln>
          <a:extLst>
            <a:ext uri="{909E8E84-426E-40DD-AFC4-6F175D3DCCD1}">
              <a14:hiddenFill xmlns:a14="http://schemas.microsoft.com/office/drawing/2010/main">
                <a:noFill/>
              </a14:hiddenFill>
            </a:ext>
          </a:extLst>
        </p:spPr>
      </p:cxnSp>
      <p:cxnSp>
        <p:nvCxnSpPr>
          <p:cNvPr id="29731" name="Gekrümmte Verbindung 186"/>
          <p:cNvCxnSpPr>
            <a:cxnSpLocks noChangeShapeType="1"/>
          </p:cNvCxnSpPr>
          <p:nvPr/>
        </p:nvCxnSpPr>
        <p:spPr bwMode="auto">
          <a:xfrm>
            <a:off x="5610323" y="1027113"/>
            <a:ext cx="58737" cy="1752600"/>
          </a:xfrm>
          <a:prstGeom prst="curvedConnector3">
            <a:avLst>
              <a:gd name="adj1" fmla="val 4087250"/>
            </a:avLst>
          </a:prstGeom>
          <a:noFill/>
          <a:ln w="28575" algn="ctr">
            <a:solidFill>
              <a:srgbClr val="0000FF"/>
            </a:solidFill>
            <a:round/>
            <a:headEnd/>
            <a:tailEnd/>
          </a:ln>
          <a:extLst>
            <a:ext uri="{909E8E84-426E-40DD-AFC4-6F175D3DCCD1}">
              <a14:hiddenFill xmlns:a14="http://schemas.microsoft.com/office/drawing/2010/main">
                <a:noFill/>
              </a14:hiddenFill>
            </a:ext>
          </a:extLst>
        </p:spPr>
      </p:cxnSp>
      <p:grpSp>
        <p:nvGrpSpPr>
          <p:cNvPr id="29732" name="Gruppieren 64"/>
          <p:cNvGrpSpPr>
            <a:grpSpLocks/>
          </p:cNvGrpSpPr>
          <p:nvPr/>
        </p:nvGrpSpPr>
        <p:grpSpPr bwMode="auto">
          <a:xfrm>
            <a:off x="2012950" y="1322388"/>
            <a:ext cx="5915025" cy="2644775"/>
            <a:chOff x="2012950" y="1322388"/>
            <a:chExt cx="5915025" cy="2644775"/>
          </a:xfrm>
        </p:grpSpPr>
        <p:sp>
          <p:nvSpPr>
            <p:cNvPr id="29760" name="Textfeld 16"/>
            <p:cNvSpPr txBox="1">
              <a:spLocks noChangeArrowheads="1"/>
            </p:cNvSpPr>
            <p:nvPr/>
          </p:nvSpPr>
          <p:spPr bwMode="auto">
            <a:xfrm>
              <a:off x="4167188" y="2000250"/>
              <a:ext cx="1438275" cy="314325"/>
            </a:xfrm>
            <a:prstGeom prst="rect">
              <a:avLst/>
            </a:prstGeom>
            <a:solidFill>
              <a:srgbClr val="66FFFF"/>
            </a:solidFill>
            <a:ln w="38100">
              <a:solidFill>
                <a:srgbClr val="0070C0"/>
              </a:solidFill>
              <a:miter lim="800000"/>
              <a:headEnd/>
              <a:tailEnd/>
            </a:ln>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cxnSp>
          <p:nvCxnSpPr>
            <p:cNvPr id="15" name="Gerade Verbindung 45"/>
            <p:cNvCxnSpPr>
              <a:stCxn id="10" idx="3"/>
              <a:endCxn id="29760" idx="1"/>
            </p:cNvCxnSpPr>
            <p:nvPr/>
          </p:nvCxnSpPr>
          <p:spPr>
            <a:xfrm>
              <a:off x="2071688" y="1322388"/>
              <a:ext cx="2095500" cy="8350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9762" name="Textfeld 62"/>
            <p:cNvSpPr txBox="1">
              <a:spLocks noChangeArrowheads="1"/>
            </p:cNvSpPr>
            <p:nvPr/>
          </p:nvSpPr>
          <p:spPr bwMode="auto">
            <a:xfrm>
              <a:off x="2012950" y="1377950"/>
              <a:ext cx="4492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20</a:t>
              </a:r>
            </a:p>
          </p:txBody>
        </p:sp>
        <p:sp>
          <p:nvSpPr>
            <p:cNvPr id="29763" name="Textfeld 96"/>
            <p:cNvSpPr txBox="1">
              <a:spLocks noChangeArrowheads="1"/>
            </p:cNvSpPr>
            <p:nvPr/>
          </p:nvSpPr>
          <p:spPr bwMode="auto">
            <a:xfrm>
              <a:off x="5605463" y="1717675"/>
              <a:ext cx="4492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10</a:t>
              </a:r>
            </a:p>
          </p:txBody>
        </p:sp>
        <p:sp>
          <p:nvSpPr>
            <p:cNvPr id="29764" name="Textfeld 98"/>
            <p:cNvSpPr txBox="1">
              <a:spLocks noChangeArrowheads="1"/>
            </p:cNvSpPr>
            <p:nvPr/>
          </p:nvSpPr>
          <p:spPr bwMode="auto">
            <a:xfrm>
              <a:off x="7535863" y="2852738"/>
              <a:ext cx="3921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20</a:t>
              </a:r>
            </a:p>
          </p:txBody>
        </p:sp>
        <p:cxnSp>
          <p:nvCxnSpPr>
            <p:cNvPr id="29765" name="Gekrümmte Verbindung 160"/>
            <p:cNvCxnSpPr>
              <a:cxnSpLocks noChangeShapeType="1"/>
              <a:stCxn id="29701" idx="3"/>
              <a:endCxn id="29760" idx="3"/>
            </p:cNvCxnSpPr>
            <p:nvPr/>
          </p:nvCxnSpPr>
          <p:spPr bwMode="auto">
            <a:xfrm>
              <a:off x="5605463" y="1592263"/>
              <a:ext cx="1587" cy="565150"/>
            </a:xfrm>
            <a:prstGeom prst="curvedConnector3">
              <a:avLst>
                <a:gd name="adj1" fmla="val 29933384"/>
              </a:avLst>
            </a:prstGeom>
            <a:noFill/>
            <a:ln w="28575" algn="ctr">
              <a:solidFill>
                <a:srgbClr val="0000FF"/>
              </a:solidFill>
              <a:round/>
              <a:headEnd/>
              <a:tailEnd/>
            </a:ln>
            <a:extLst>
              <a:ext uri="{909E8E84-426E-40DD-AFC4-6F175D3DCCD1}">
                <a14:hiddenFill xmlns:a14="http://schemas.microsoft.com/office/drawing/2010/main">
                  <a:noFill/>
                </a14:hiddenFill>
              </a:ext>
            </a:extLst>
          </p:spPr>
        </p:cxnSp>
        <p:cxnSp>
          <p:nvCxnSpPr>
            <p:cNvPr id="29766" name="Gekrümmte Verbindung 195"/>
            <p:cNvCxnSpPr>
              <a:cxnSpLocks noChangeShapeType="1"/>
              <a:stCxn id="29760" idx="3"/>
              <a:endCxn id="29703" idx="3"/>
            </p:cNvCxnSpPr>
            <p:nvPr/>
          </p:nvCxnSpPr>
          <p:spPr bwMode="auto">
            <a:xfrm>
              <a:off x="5605463" y="2157413"/>
              <a:ext cx="58737" cy="1809750"/>
            </a:xfrm>
            <a:prstGeom prst="curvedConnector3">
              <a:avLst>
                <a:gd name="adj1" fmla="val 4097019"/>
              </a:avLst>
            </a:prstGeom>
            <a:noFill/>
            <a:ln w="28575" algn="ctr">
              <a:solidFill>
                <a:srgbClr val="0000FF"/>
              </a:solidFill>
              <a:round/>
              <a:headEnd/>
              <a:tailEnd/>
            </a:ln>
            <a:extLst>
              <a:ext uri="{909E8E84-426E-40DD-AFC4-6F175D3DCCD1}">
                <a14:hiddenFill xmlns:a14="http://schemas.microsoft.com/office/drawing/2010/main">
                  <a:noFill/>
                </a14:hiddenFill>
              </a:ext>
            </a:extLst>
          </p:spPr>
        </p:cxnSp>
      </p:grpSp>
      <p:cxnSp>
        <p:nvCxnSpPr>
          <p:cNvPr id="44" name="Gerade Verbindung 197"/>
          <p:cNvCxnSpPr>
            <a:endCxn id="29702" idx="1"/>
          </p:cNvCxnSpPr>
          <p:nvPr/>
        </p:nvCxnSpPr>
        <p:spPr>
          <a:xfrm flipV="1">
            <a:off x="2071688" y="1027113"/>
            <a:ext cx="2095500" cy="10858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9734" name="Textfeld 203"/>
          <p:cNvSpPr txBox="1">
            <a:spLocks noChangeArrowheads="1"/>
          </p:cNvSpPr>
          <p:nvPr/>
        </p:nvSpPr>
        <p:spPr bwMode="auto">
          <a:xfrm>
            <a:off x="2012950" y="1717675"/>
            <a:ext cx="3905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30</a:t>
            </a:r>
          </a:p>
        </p:txBody>
      </p:sp>
      <p:cxnSp>
        <p:nvCxnSpPr>
          <p:cNvPr id="46" name="Gerade Verbindung 204"/>
          <p:cNvCxnSpPr>
            <a:endCxn id="29702" idx="1"/>
          </p:cNvCxnSpPr>
          <p:nvPr/>
        </p:nvCxnSpPr>
        <p:spPr>
          <a:xfrm flipV="1">
            <a:off x="2071688" y="1027113"/>
            <a:ext cx="2095500" cy="29527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9736" name="Textfeld 208"/>
          <p:cNvSpPr txBox="1">
            <a:spLocks noChangeArrowheads="1"/>
          </p:cNvSpPr>
          <p:nvPr/>
        </p:nvSpPr>
        <p:spPr bwMode="auto">
          <a:xfrm>
            <a:off x="2492375" y="1208088"/>
            <a:ext cx="4492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a:t> 30</a:t>
            </a:r>
          </a:p>
        </p:txBody>
      </p:sp>
      <p:grpSp>
        <p:nvGrpSpPr>
          <p:cNvPr id="3" name="Gruppieren 63"/>
          <p:cNvGrpSpPr>
            <a:grpSpLocks/>
          </p:cNvGrpSpPr>
          <p:nvPr/>
        </p:nvGrpSpPr>
        <p:grpSpPr bwMode="auto">
          <a:xfrm>
            <a:off x="4316691" y="836613"/>
            <a:ext cx="655637" cy="3382962"/>
            <a:chOff x="4499992" y="836712"/>
            <a:chExt cx="655949" cy="3383215"/>
          </a:xfrm>
        </p:grpSpPr>
        <p:sp>
          <p:nvSpPr>
            <p:cNvPr id="29754" name="Textfeld 57"/>
            <p:cNvSpPr txBox="1">
              <a:spLocks noChangeArrowheads="1"/>
            </p:cNvSpPr>
            <p:nvPr/>
          </p:nvSpPr>
          <p:spPr bwMode="auto">
            <a:xfrm>
              <a:off x="4499992" y="836712"/>
              <a:ext cx="655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dirty="0"/>
                <a:t>140</a:t>
              </a:r>
            </a:p>
          </p:txBody>
        </p:sp>
        <p:sp>
          <p:nvSpPr>
            <p:cNvPr id="29755" name="Textfeld 58"/>
            <p:cNvSpPr txBox="1">
              <a:spLocks noChangeArrowheads="1"/>
            </p:cNvSpPr>
            <p:nvPr/>
          </p:nvSpPr>
          <p:spPr bwMode="auto">
            <a:xfrm>
              <a:off x="4499992" y="1340768"/>
              <a:ext cx="655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a:t>180</a:t>
              </a:r>
            </a:p>
          </p:txBody>
        </p:sp>
        <p:sp>
          <p:nvSpPr>
            <p:cNvPr id="29756" name="Textfeld 59"/>
            <p:cNvSpPr txBox="1">
              <a:spLocks noChangeArrowheads="1"/>
            </p:cNvSpPr>
            <p:nvPr/>
          </p:nvSpPr>
          <p:spPr bwMode="auto">
            <a:xfrm>
              <a:off x="4644008" y="1916832"/>
              <a:ext cx="4988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a:t>50</a:t>
              </a:r>
            </a:p>
          </p:txBody>
        </p:sp>
        <p:sp>
          <p:nvSpPr>
            <p:cNvPr id="29757" name="Textfeld 60"/>
            <p:cNvSpPr txBox="1">
              <a:spLocks noChangeArrowheads="1"/>
            </p:cNvSpPr>
            <p:nvPr/>
          </p:nvSpPr>
          <p:spPr bwMode="auto">
            <a:xfrm>
              <a:off x="4499992" y="2564904"/>
              <a:ext cx="655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a:t>470</a:t>
              </a:r>
            </a:p>
          </p:txBody>
        </p:sp>
        <p:sp>
          <p:nvSpPr>
            <p:cNvPr id="29758" name="Textfeld 61"/>
            <p:cNvSpPr txBox="1">
              <a:spLocks noChangeArrowheads="1"/>
            </p:cNvSpPr>
            <p:nvPr/>
          </p:nvSpPr>
          <p:spPr bwMode="auto">
            <a:xfrm>
              <a:off x="4499992" y="3212976"/>
              <a:ext cx="655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a:t>145</a:t>
              </a:r>
            </a:p>
          </p:txBody>
        </p:sp>
        <p:sp>
          <p:nvSpPr>
            <p:cNvPr id="29759" name="Textfeld 62"/>
            <p:cNvSpPr txBox="1">
              <a:spLocks noChangeArrowheads="1"/>
            </p:cNvSpPr>
            <p:nvPr/>
          </p:nvSpPr>
          <p:spPr bwMode="auto">
            <a:xfrm>
              <a:off x="4499992" y="3789040"/>
              <a:ext cx="655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a:t>230</a:t>
              </a:r>
            </a:p>
          </p:txBody>
        </p:sp>
      </p:grpSp>
      <p:grpSp>
        <p:nvGrpSpPr>
          <p:cNvPr id="4" name="Group 80"/>
          <p:cNvGrpSpPr>
            <a:grpSpLocks/>
          </p:cNvGrpSpPr>
          <p:nvPr/>
        </p:nvGrpSpPr>
        <p:grpSpPr bwMode="auto">
          <a:xfrm>
            <a:off x="2071688" y="1309688"/>
            <a:ext cx="3598862" cy="2808287"/>
            <a:chOff x="2071688" y="1309687"/>
            <a:chExt cx="3599621" cy="2808288"/>
          </a:xfrm>
        </p:grpSpPr>
        <p:cxnSp>
          <p:nvCxnSpPr>
            <p:cNvPr id="29745" name="Straight Connector 47"/>
            <p:cNvCxnSpPr>
              <a:cxnSpLocks noChangeShapeType="1"/>
              <a:endCxn id="29701" idx="1"/>
            </p:cNvCxnSpPr>
            <p:nvPr/>
          </p:nvCxnSpPr>
          <p:spPr bwMode="auto">
            <a:xfrm>
              <a:off x="2071688" y="1309687"/>
              <a:ext cx="2095500" cy="282576"/>
            </a:xfrm>
            <a:prstGeom prst="line">
              <a:avLst/>
            </a:prstGeom>
            <a:noFill/>
            <a:ln w="57150" algn="ctr">
              <a:solidFill>
                <a:srgbClr val="D60093"/>
              </a:solidFill>
              <a:round/>
              <a:headEnd/>
              <a:tailEnd/>
            </a:ln>
            <a:extLst>
              <a:ext uri="{909E8E84-426E-40DD-AFC4-6F175D3DCCD1}">
                <a14:hiddenFill xmlns:a14="http://schemas.microsoft.com/office/drawing/2010/main">
                  <a:noFill/>
                </a14:hiddenFill>
              </a:ext>
            </a:extLst>
          </p:spPr>
        </p:cxnSp>
        <p:cxnSp>
          <p:nvCxnSpPr>
            <p:cNvPr id="29746" name="Straight Connector 65"/>
            <p:cNvCxnSpPr>
              <a:cxnSpLocks noChangeShapeType="1"/>
              <a:stCxn id="11" idx="3"/>
              <a:endCxn id="29699" idx="1"/>
            </p:cNvCxnSpPr>
            <p:nvPr/>
          </p:nvCxnSpPr>
          <p:spPr bwMode="auto">
            <a:xfrm>
              <a:off x="2071688" y="2113757"/>
              <a:ext cx="2095500" cy="665956"/>
            </a:xfrm>
            <a:prstGeom prst="line">
              <a:avLst/>
            </a:prstGeom>
            <a:noFill/>
            <a:ln w="57150" algn="ctr">
              <a:solidFill>
                <a:srgbClr val="D60093"/>
              </a:solidFill>
              <a:round/>
              <a:headEnd/>
              <a:tailEnd/>
            </a:ln>
            <a:extLst>
              <a:ext uri="{909E8E84-426E-40DD-AFC4-6F175D3DCCD1}">
                <a14:hiddenFill xmlns:a14="http://schemas.microsoft.com/office/drawing/2010/main">
                  <a:noFill/>
                </a14:hiddenFill>
              </a:ext>
            </a:extLst>
          </p:spPr>
        </p:cxnSp>
        <p:cxnSp>
          <p:nvCxnSpPr>
            <p:cNvPr id="29747" name="Straight Connector 66"/>
            <p:cNvCxnSpPr>
              <a:cxnSpLocks noChangeShapeType="1"/>
              <a:stCxn id="13" idx="3"/>
              <a:endCxn id="29699" idx="1"/>
            </p:cNvCxnSpPr>
            <p:nvPr/>
          </p:nvCxnSpPr>
          <p:spPr bwMode="auto">
            <a:xfrm flipV="1">
              <a:off x="2071688" y="2779713"/>
              <a:ext cx="2095500" cy="859631"/>
            </a:xfrm>
            <a:prstGeom prst="line">
              <a:avLst/>
            </a:prstGeom>
            <a:noFill/>
            <a:ln w="57150" algn="ctr">
              <a:solidFill>
                <a:srgbClr val="D60093"/>
              </a:solidFill>
              <a:round/>
              <a:headEnd/>
              <a:tailEnd/>
            </a:ln>
            <a:extLst>
              <a:ext uri="{909E8E84-426E-40DD-AFC4-6F175D3DCCD1}">
                <a14:hiddenFill xmlns:a14="http://schemas.microsoft.com/office/drawing/2010/main">
                  <a:noFill/>
                </a14:hiddenFill>
              </a:ext>
            </a:extLst>
          </p:spPr>
        </p:cxnSp>
        <p:cxnSp>
          <p:nvCxnSpPr>
            <p:cNvPr id="29748" name="Straight Connector 67"/>
            <p:cNvCxnSpPr>
              <a:cxnSpLocks noChangeShapeType="1"/>
              <a:endCxn id="29703" idx="1"/>
            </p:cNvCxnSpPr>
            <p:nvPr/>
          </p:nvCxnSpPr>
          <p:spPr bwMode="auto">
            <a:xfrm>
              <a:off x="2071688" y="2924944"/>
              <a:ext cx="2095500" cy="1042219"/>
            </a:xfrm>
            <a:prstGeom prst="line">
              <a:avLst/>
            </a:prstGeom>
            <a:noFill/>
            <a:ln w="57150" algn="ctr">
              <a:solidFill>
                <a:srgbClr val="D60093"/>
              </a:solidFill>
              <a:round/>
              <a:headEnd/>
              <a:tailEnd/>
            </a:ln>
            <a:extLst>
              <a:ext uri="{909E8E84-426E-40DD-AFC4-6F175D3DCCD1}">
                <a14:hiddenFill xmlns:a14="http://schemas.microsoft.com/office/drawing/2010/main">
                  <a:noFill/>
                </a14:hiddenFill>
              </a:ext>
            </a:extLst>
          </p:spPr>
        </p:cxnSp>
        <p:sp>
          <p:nvSpPr>
            <p:cNvPr id="29749" name="Textfeld 22"/>
            <p:cNvSpPr txBox="1">
              <a:spLocks noChangeArrowheads="1"/>
            </p:cNvSpPr>
            <p:nvPr/>
          </p:nvSpPr>
          <p:spPr bwMode="auto">
            <a:xfrm>
              <a:off x="4174297" y="1449388"/>
              <a:ext cx="1438275" cy="314325"/>
            </a:xfrm>
            <a:prstGeom prst="rect">
              <a:avLst/>
            </a:prstGeom>
            <a:noFill/>
            <a:ln w="5715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sp>
          <p:nvSpPr>
            <p:cNvPr id="29750" name="Textfeld 22"/>
            <p:cNvSpPr txBox="1">
              <a:spLocks noChangeArrowheads="1"/>
            </p:cNvSpPr>
            <p:nvPr/>
          </p:nvSpPr>
          <p:spPr bwMode="auto">
            <a:xfrm>
              <a:off x="4163144" y="2623184"/>
              <a:ext cx="1501056" cy="314325"/>
            </a:xfrm>
            <a:prstGeom prst="rect">
              <a:avLst/>
            </a:prstGeom>
            <a:noFill/>
            <a:ln w="5715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sp>
          <p:nvSpPr>
            <p:cNvPr id="29751" name="Textfeld 22"/>
            <p:cNvSpPr txBox="1">
              <a:spLocks noChangeArrowheads="1"/>
            </p:cNvSpPr>
            <p:nvPr/>
          </p:nvSpPr>
          <p:spPr bwMode="auto">
            <a:xfrm>
              <a:off x="4177694" y="3803650"/>
              <a:ext cx="1476000" cy="314325"/>
            </a:xfrm>
            <a:prstGeom prst="rect">
              <a:avLst/>
            </a:prstGeom>
            <a:noFill/>
            <a:ln w="5715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sz="2000">
                <a:cs typeface="Arial" charset="0"/>
              </a:endParaRPr>
            </a:p>
          </p:txBody>
        </p:sp>
        <p:cxnSp>
          <p:nvCxnSpPr>
            <p:cNvPr id="29752" name="Gekrümmte Verbindung 174"/>
            <p:cNvCxnSpPr>
              <a:cxnSpLocks noChangeShapeType="1"/>
            </p:cNvCxnSpPr>
            <p:nvPr/>
          </p:nvCxnSpPr>
          <p:spPr bwMode="auto">
            <a:xfrm>
              <a:off x="5665788" y="2817033"/>
              <a:ext cx="1588" cy="1187450"/>
            </a:xfrm>
            <a:prstGeom prst="curvedConnector3">
              <a:avLst>
                <a:gd name="adj1" fmla="val 114935264"/>
              </a:avLst>
            </a:prstGeom>
            <a:noFill/>
            <a:ln w="57150" algn="ctr">
              <a:solidFill>
                <a:srgbClr val="D60093"/>
              </a:solidFill>
              <a:round/>
              <a:headEnd/>
              <a:tailEnd/>
            </a:ln>
            <a:extLst>
              <a:ext uri="{909E8E84-426E-40DD-AFC4-6F175D3DCCD1}">
                <a14:hiddenFill xmlns:a14="http://schemas.microsoft.com/office/drawing/2010/main">
                  <a:noFill/>
                </a14:hiddenFill>
              </a:ext>
            </a:extLst>
          </p:spPr>
        </p:cxnSp>
        <p:cxnSp>
          <p:nvCxnSpPr>
            <p:cNvPr id="29753" name="Gekrümmte Verbindung 163"/>
            <p:cNvCxnSpPr>
              <a:cxnSpLocks noChangeShapeType="1"/>
            </p:cNvCxnSpPr>
            <p:nvPr/>
          </p:nvCxnSpPr>
          <p:spPr bwMode="auto">
            <a:xfrm>
              <a:off x="5612572" y="1576849"/>
              <a:ext cx="58737" cy="1187450"/>
            </a:xfrm>
            <a:prstGeom prst="curvedConnector3">
              <a:avLst>
                <a:gd name="adj1" fmla="val 1667167"/>
              </a:avLst>
            </a:prstGeom>
            <a:noFill/>
            <a:ln w="57150" algn="ctr">
              <a:solidFill>
                <a:srgbClr val="D60093"/>
              </a:solidFill>
              <a:round/>
              <a:headEnd/>
              <a:tailEnd/>
            </a:ln>
            <a:extLst>
              <a:ext uri="{909E8E84-426E-40DD-AFC4-6F175D3DCCD1}">
                <a14:hiddenFill xmlns:a14="http://schemas.microsoft.com/office/drawing/2010/main">
                  <a:noFill/>
                </a14:hiddenFill>
              </a:ext>
            </a:extLst>
          </p:spPr>
        </p:cxnSp>
      </p:grpSp>
      <p:sp>
        <p:nvSpPr>
          <p:cNvPr id="29740" name="TextBox 12"/>
          <p:cNvSpPr txBox="1">
            <a:spLocks noChangeArrowheads="1"/>
          </p:cNvSpPr>
          <p:nvPr/>
        </p:nvSpPr>
        <p:spPr bwMode="auto">
          <a:xfrm>
            <a:off x="3600450" y="6556375"/>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1000" b="0"/>
              <a:t>D5 Overview   May 14, 2013</a:t>
            </a:r>
            <a:endParaRPr lang="en-US" altLang="en-US" sz="1000" b="0"/>
          </a:p>
        </p:txBody>
      </p:sp>
      <p:sp>
        <p:nvSpPr>
          <p:cNvPr id="29741" name="Textfeld 7"/>
          <p:cNvSpPr txBox="1">
            <a:spLocks noChangeArrowheads="1"/>
          </p:cNvSpPr>
          <p:nvPr/>
        </p:nvSpPr>
        <p:spPr bwMode="auto">
          <a:xfrm>
            <a:off x="8874125" y="6611938"/>
            <a:ext cx="255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fld id="{BFB67803-F481-4C5F-801A-48A850E64B67}" type="slidenum">
              <a:rPr lang="de-DE" altLang="en-US" sz="1000" b="0"/>
              <a:pPr eaLnBrk="1" hangingPunct="1"/>
              <a:t>20</a:t>
            </a:fld>
            <a:endParaRPr lang="de-DE" altLang="en-US" sz="1000" b="0"/>
          </a:p>
        </p:txBody>
      </p:sp>
      <p:sp>
        <p:nvSpPr>
          <p:cNvPr id="29743" name="Textfeld 209"/>
          <p:cNvSpPr txBox="1">
            <a:spLocks noChangeArrowheads="1"/>
          </p:cNvSpPr>
          <p:nvPr/>
        </p:nvSpPr>
        <p:spPr bwMode="auto">
          <a:xfrm>
            <a:off x="-46038" y="4057650"/>
            <a:ext cx="89646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buFont typeface="Arial" charset="0"/>
              <a:buChar char="•"/>
            </a:pPr>
            <a:r>
              <a:rPr lang="de-DE" altLang="en-US" dirty="0"/>
              <a:t> </a:t>
            </a:r>
            <a:r>
              <a:rPr lang="de-DE" altLang="en-US" dirty="0" err="1"/>
              <a:t>Compute</a:t>
            </a:r>
            <a:r>
              <a:rPr lang="de-DE" altLang="en-US" dirty="0"/>
              <a:t> </a:t>
            </a:r>
            <a:r>
              <a:rPr lang="de-DE" altLang="en-US" dirty="0" err="1">
                <a:solidFill>
                  <a:srgbClr val="0000FF"/>
                </a:solidFill>
              </a:rPr>
              <a:t>dense</a:t>
            </a:r>
            <a:r>
              <a:rPr lang="de-DE" altLang="en-US" dirty="0">
                <a:solidFill>
                  <a:srgbClr val="0000FF"/>
                </a:solidFill>
              </a:rPr>
              <a:t> </a:t>
            </a:r>
            <a:r>
              <a:rPr lang="de-DE" altLang="en-US" dirty="0" err="1">
                <a:solidFill>
                  <a:srgbClr val="0000FF"/>
                </a:solidFill>
              </a:rPr>
              <a:t>subgraph</a:t>
            </a:r>
            <a:r>
              <a:rPr lang="de-DE" altLang="en-US" dirty="0">
                <a:solidFill>
                  <a:srgbClr val="0000FF"/>
                </a:solidFill>
              </a:rPr>
              <a:t> </a:t>
            </a:r>
            <a:r>
              <a:rPr lang="de-DE" altLang="en-US" dirty="0" err="1"/>
              <a:t>to</a:t>
            </a:r>
            <a:endParaRPr lang="de-DE" altLang="en-US" dirty="0"/>
          </a:p>
          <a:p>
            <a:pPr eaLnBrk="1" hangingPunct="1"/>
            <a:r>
              <a:rPr lang="de-DE" altLang="en-US" dirty="0"/>
              <a:t>       </a:t>
            </a:r>
            <a:r>
              <a:rPr lang="de-DE" altLang="en-US" dirty="0" err="1"/>
              <a:t>maximize</a:t>
            </a:r>
            <a:r>
              <a:rPr lang="de-DE" altLang="en-US" dirty="0"/>
              <a:t> </a:t>
            </a:r>
            <a:r>
              <a:rPr lang="de-DE" altLang="en-US" dirty="0">
                <a:solidFill>
                  <a:srgbClr val="0000FF"/>
                </a:solidFill>
              </a:rPr>
              <a:t>min </a:t>
            </a:r>
            <a:r>
              <a:rPr lang="de-DE" altLang="en-US" dirty="0" err="1">
                <a:solidFill>
                  <a:srgbClr val="0000FF"/>
                </a:solidFill>
              </a:rPr>
              <a:t>weighted</a:t>
            </a:r>
            <a:r>
              <a:rPr lang="de-DE" altLang="en-US" dirty="0">
                <a:solidFill>
                  <a:srgbClr val="0000FF"/>
                </a:solidFill>
              </a:rPr>
              <a:t> </a:t>
            </a:r>
            <a:r>
              <a:rPr lang="de-DE" altLang="en-US" dirty="0" err="1">
                <a:solidFill>
                  <a:srgbClr val="0000FF"/>
                </a:solidFill>
              </a:rPr>
              <a:t>degree</a:t>
            </a:r>
            <a:r>
              <a:rPr lang="de-DE" altLang="en-US" dirty="0">
                <a:solidFill>
                  <a:srgbClr val="0000FF"/>
                </a:solidFill>
              </a:rPr>
              <a:t> </a:t>
            </a:r>
            <a:r>
              <a:rPr lang="de-DE" altLang="en-US" dirty="0" err="1"/>
              <a:t>among</a:t>
            </a:r>
            <a:r>
              <a:rPr lang="de-DE" altLang="en-US" dirty="0"/>
              <a:t> </a:t>
            </a:r>
            <a:r>
              <a:rPr lang="de-DE" altLang="en-US" dirty="0" err="1"/>
              <a:t>entity</a:t>
            </a:r>
            <a:r>
              <a:rPr lang="de-DE" altLang="en-US" dirty="0"/>
              <a:t> </a:t>
            </a:r>
            <a:r>
              <a:rPr lang="de-DE" altLang="en-US" dirty="0" err="1"/>
              <a:t>nodes</a:t>
            </a:r>
            <a:endParaRPr lang="de-DE" altLang="en-US" dirty="0"/>
          </a:p>
          <a:p>
            <a:pPr eaLnBrk="1" hangingPunct="1"/>
            <a:r>
              <a:rPr lang="de-DE" altLang="en-US" dirty="0"/>
              <a:t>  such </a:t>
            </a:r>
            <a:r>
              <a:rPr lang="de-DE" altLang="en-US" dirty="0" err="1"/>
              <a:t>that</a:t>
            </a:r>
            <a:r>
              <a:rPr lang="de-DE" altLang="en-US" dirty="0"/>
              <a:t>:</a:t>
            </a:r>
          </a:p>
          <a:p>
            <a:pPr eaLnBrk="1" hangingPunct="1"/>
            <a:r>
              <a:rPr lang="de-DE" altLang="en-US" dirty="0"/>
              <a:t>       </a:t>
            </a:r>
            <a:r>
              <a:rPr lang="de-DE" altLang="en-US" dirty="0" err="1"/>
              <a:t>each</a:t>
            </a:r>
            <a:r>
              <a:rPr lang="de-DE" altLang="en-US" dirty="0"/>
              <a:t> m </a:t>
            </a:r>
            <a:r>
              <a:rPr lang="de-DE" altLang="en-US" dirty="0" err="1"/>
              <a:t>is</a:t>
            </a:r>
            <a:r>
              <a:rPr lang="de-DE" altLang="en-US" dirty="0"/>
              <a:t> </a:t>
            </a:r>
            <a:r>
              <a:rPr lang="de-DE" altLang="en-US" dirty="0" err="1">
                <a:solidFill>
                  <a:srgbClr val="0000FF"/>
                </a:solidFill>
              </a:rPr>
              <a:t>connected</a:t>
            </a:r>
            <a:r>
              <a:rPr lang="de-DE" altLang="en-US" dirty="0">
                <a:solidFill>
                  <a:srgbClr val="0000FF"/>
                </a:solidFill>
              </a:rPr>
              <a:t> </a:t>
            </a:r>
            <a:r>
              <a:rPr lang="de-DE" altLang="en-US" dirty="0" err="1">
                <a:solidFill>
                  <a:srgbClr val="0000FF"/>
                </a:solidFill>
              </a:rPr>
              <a:t>to</a:t>
            </a:r>
            <a:r>
              <a:rPr lang="de-DE" altLang="en-US" dirty="0">
                <a:solidFill>
                  <a:srgbClr val="0000FF"/>
                </a:solidFill>
              </a:rPr>
              <a:t> </a:t>
            </a:r>
            <a:r>
              <a:rPr lang="de-DE" altLang="en-US" dirty="0" err="1">
                <a:solidFill>
                  <a:srgbClr val="0000FF"/>
                </a:solidFill>
              </a:rPr>
              <a:t>exactly</a:t>
            </a:r>
            <a:r>
              <a:rPr lang="de-DE" altLang="en-US" dirty="0">
                <a:solidFill>
                  <a:srgbClr val="0000FF"/>
                </a:solidFill>
              </a:rPr>
              <a:t> </a:t>
            </a:r>
            <a:r>
              <a:rPr lang="de-DE" altLang="en-US" dirty="0" err="1">
                <a:solidFill>
                  <a:srgbClr val="0000FF"/>
                </a:solidFill>
              </a:rPr>
              <a:t>one</a:t>
            </a:r>
            <a:r>
              <a:rPr lang="de-DE" altLang="en-US" dirty="0">
                <a:solidFill>
                  <a:srgbClr val="0000FF"/>
                </a:solidFill>
              </a:rPr>
              <a:t> </a:t>
            </a:r>
            <a:r>
              <a:rPr lang="de-DE" altLang="en-US" dirty="0"/>
              <a:t>e (</a:t>
            </a:r>
            <a:r>
              <a:rPr lang="de-DE" altLang="en-US" dirty="0" err="1"/>
              <a:t>or</a:t>
            </a:r>
            <a:r>
              <a:rPr lang="de-DE" altLang="en-US" dirty="0"/>
              <a:t> </a:t>
            </a:r>
            <a:r>
              <a:rPr lang="de-DE" altLang="en-US" dirty="0">
                <a:solidFill>
                  <a:srgbClr val="0000FF"/>
                </a:solidFill>
              </a:rPr>
              <a:t>at </a:t>
            </a:r>
            <a:r>
              <a:rPr lang="de-DE" altLang="en-US" dirty="0" err="1">
                <a:solidFill>
                  <a:srgbClr val="0000FF"/>
                </a:solidFill>
              </a:rPr>
              <a:t>most</a:t>
            </a:r>
            <a:r>
              <a:rPr lang="de-DE" altLang="en-US" dirty="0">
                <a:solidFill>
                  <a:srgbClr val="0000FF"/>
                </a:solidFill>
              </a:rPr>
              <a:t> </a:t>
            </a:r>
            <a:r>
              <a:rPr lang="de-DE" altLang="en-US" dirty="0" err="1">
                <a:solidFill>
                  <a:srgbClr val="0000FF"/>
                </a:solidFill>
              </a:rPr>
              <a:t>one</a:t>
            </a:r>
            <a:r>
              <a:rPr lang="de-DE" altLang="en-US" dirty="0">
                <a:solidFill>
                  <a:srgbClr val="0000FF"/>
                </a:solidFill>
              </a:rPr>
              <a:t> </a:t>
            </a:r>
            <a:r>
              <a:rPr lang="de-DE" altLang="en-US" dirty="0"/>
              <a:t>e)</a:t>
            </a:r>
          </a:p>
          <a:p>
            <a:pPr eaLnBrk="1" hangingPunct="1">
              <a:buFont typeface="Arial" charset="0"/>
              <a:buChar char="•"/>
            </a:pPr>
            <a:r>
              <a:rPr lang="de-DE" altLang="en-US" dirty="0"/>
              <a:t> </a:t>
            </a:r>
            <a:r>
              <a:rPr lang="de-DE" altLang="en-US" dirty="0" err="1"/>
              <a:t>Approx</a:t>
            </a:r>
            <a:r>
              <a:rPr lang="de-DE" altLang="en-US" dirty="0"/>
              <a:t>. </a:t>
            </a:r>
            <a:r>
              <a:rPr lang="de-DE" altLang="en-US" dirty="0" err="1"/>
              <a:t>algorithms</a:t>
            </a:r>
            <a:r>
              <a:rPr lang="de-DE" altLang="en-US" dirty="0"/>
              <a:t> (</a:t>
            </a:r>
            <a:r>
              <a:rPr lang="de-DE" altLang="en-US" dirty="0" err="1"/>
              <a:t>greedy</a:t>
            </a:r>
            <a:r>
              <a:rPr lang="de-DE" altLang="en-US" dirty="0"/>
              <a:t>, </a:t>
            </a:r>
            <a:r>
              <a:rPr lang="de-DE" altLang="en-US" dirty="0" err="1"/>
              <a:t>randomized</a:t>
            </a:r>
            <a:r>
              <a:rPr lang="de-DE" altLang="en-US" dirty="0"/>
              <a:t>, …), </a:t>
            </a:r>
            <a:r>
              <a:rPr lang="de-DE" altLang="en-US" dirty="0" err="1"/>
              <a:t>hash</a:t>
            </a:r>
            <a:r>
              <a:rPr lang="de-DE" altLang="en-US" dirty="0"/>
              <a:t> </a:t>
            </a:r>
            <a:r>
              <a:rPr lang="de-DE" altLang="en-US" dirty="0" err="1"/>
              <a:t>sketches</a:t>
            </a:r>
            <a:r>
              <a:rPr lang="de-DE" altLang="en-US" dirty="0"/>
              <a:t>, …</a:t>
            </a:r>
          </a:p>
          <a:p>
            <a:pPr eaLnBrk="1" hangingPunct="1">
              <a:buFont typeface="Arial" charset="0"/>
              <a:buChar char="•"/>
            </a:pPr>
            <a:r>
              <a:rPr lang="de-DE" altLang="en-US" dirty="0"/>
              <a:t> 82% </a:t>
            </a:r>
            <a:r>
              <a:rPr lang="de-DE" altLang="en-US" dirty="0" err="1"/>
              <a:t>precision</a:t>
            </a:r>
            <a:r>
              <a:rPr lang="de-DE" altLang="en-US" dirty="0"/>
              <a:t> on CoNLL‘03 </a:t>
            </a:r>
            <a:r>
              <a:rPr lang="de-DE" altLang="en-US" dirty="0" err="1"/>
              <a:t>benchmark</a:t>
            </a:r>
            <a:endParaRPr lang="de-DE" altLang="en-US" dirty="0"/>
          </a:p>
          <a:p>
            <a:pPr eaLnBrk="1" hangingPunct="1">
              <a:buFont typeface="Arial" charset="0"/>
              <a:buChar char="•"/>
            </a:pPr>
            <a:r>
              <a:rPr lang="de-DE" altLang="en-US" dirty="0"/>
              <a:t> Open-</a:t>
            </a:r>
            <a:r>
              <a:rPr lang="de-DE" altLang="en-US" dirty="0" err="1"/>
              <a:t>source</a:t>
            </a:r>
            <a:r>
              <a:rPr lang="de-DE" altLang="en-US" dirty="0"/>
              <a:t> </a:t>
            </a:r>
            <a:r>
              <a:rPr lang="de-DE" altLang="en-US" dirty="0" err="1"/>
              <a:t>software</a:t>
            </a:r>
            <a:r>
              <a:rPr lang="de-DE" altLang="en-US" dirty="0"/>
              <a:t> &amp; online </a:t>
            </a:r>
            <a:r>
              <a:rPr lang="de-DE" altLang="en-US" dirty="0" err="1"/>
              <a:t>service</a:t>
            </a:r>
            <a:r>
              <a:rPr lang="de-DE" altLang="en-US" dirty="0"/>
              <a:t> AIDA</a:t>
            </a:r>
          </a:p>
        </p:txBody>
      </p:sp>
      <p:sp>
        <p:nvSpPr>
          <p:cNvPr id="29744" name="Rectangle 4"/>
          <p:cNvSpPr>
            <a:spLocks noChangeArrowheads="1"/>
          </p:cNvSpPr>
          <p:nvPr/>
        </p:nvSpPr>
        <p:spPr bwMode="auto">
          <a:xfrm>
            <a:off x="2744788" y="6519863"/>
            <a:ext cx="6399212" cy="374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lnSpc>
                <a:spcPts val="2200"/>
              </a:lnSpc>
              <a:spcBef>
                <a:spcPct val="20000"/>
              </a:spcBef>
              <a:buClr>
                <a:srgbClr val="446464"/>
              </a:buClr>
            </a:pPr>
            <a:r>
              <a:rPr lang="en-US" altLang="en-US" sz="2000">
                <a:cs typeface="Arial" charset="0"/>
                <a:hlinkClick r:id="rId3"/>
              </a:rPr>
              <a:t>http://www.mpi-inf.mpg.de/yago-naga/aida/</a:t>
            </a:r>
            <a:endParaRPr lang="en-US" altLang="en-US" sz="2000">
              <a:cs typeface="Arial" charset="0"/>
            </a:endParaRPr>
          </a:p>
        </p:txBody>
      </p:sp>
      <p:sp>
        <p:nvSpPr>
          <p:cNvPr id="2" name="TextBox 1"/>
          <p:cNvSpPr txBox="1"/>
          <p:nvPr/>
        </p:nvSpPr>
        <p:spPr>
          <a:xfrm>
            <a:off x="936625" y="1082802"/>
            <a:ext cx="518091" cy="369332"/>
          </a:xfrm>
          <a:prstGeom prst="rect">
            <a:avLst/>
          </a:prstGeom>
          <a:noFill/>
        </p:spPr>
        <p:txBody>
          <a:bodyPr wrap="none" rtlCol="0">
            <a:spAutoFit/>
          </a:bodyPr>
          <a:lstStyle/>
          <a:p>
            <a:r>
              <a:rPr lang="de-DE" sz="1800" dirty="0" smtClean="0"/>
              <a:t>m1</a:t>
            </a:r>
            <a:endParaRPr lang="en-US" sz="1800" dirty="0"/>
          </a:p>
        </p:txBody>
      </p:sp>
      <p:sp>
        <p:nvSpPr>
          <p:cNvPr id="72" name="TextBox 71"/>
          <p:cNvSpPr txBox="1"/>
          <p:nvPr/>
        </p:nvSpPr>
        <p:spPr>
          <a:xfrm>
            <a:off x="936625" y="1898860"/>
            <a:ext cx="518091" cy="369332"/>
          </a:xfrm>
          <a:prstGeom prst="rect">
            <a:avLst/>
          </a:prstGeom>
          <a:noFill/>
        </p:spPr>
        <p:txBody>
          <a:bodyPr wrap="none" rtlCol="0">
            <a:spAutoFit/>
          </a:bodyPr>
          <a:lstStyle/>
          <a:p>
            <a:r>
              <a:rPr lang="de-DE" sz="1800" dirty="0" smtClean="0"/>
              <a:t>m2</a:t>
            </a:r>
            <a:endParaRPr lang="en-US" sz="1800" dirty="0"/>
          </a:p>
        </p:txBody>
      </p:sp>
      <p:sp>
        <p:nvSpPr>
          <p:cNvPr id="73" name="TextBox 72"/>
          <p:cNvSpPr txBox="1"/>
          <p:nvPr/>
        </p:nvSpPr>
        <p:spPr>
          <a:xfrm>
            <a:off x="936625" y="2668072"/>
            <a:ext cx="518091" cy="369332"/>
          </a:xfrm>
          <a:prstGeom prst="rect">
            <a:avLst/>
          </a:prstGeom>
          <a:noFill/>
        </p:spPr>
        <p:txBody>
          <a:bodyPr wrap="none" rtlCol="0">
            <a:spAutoFit/>
          </a:bodyPr>
          <a:lstStyle/>
          <a:p>
            <a:r>
              <a:rPr lang="de-DE" sz="1800" dirty="0" smtClean="0"/>
              <a:t>m3</a:t>
            </a:r>
            <a:endParaRPr lang="en-US" sz="1800" dirty="0"/>
          </a:p>
        </p:txBody>
      </p:sp>
      <p:sp>
        <p:nvSpPr>
          <p:cNvPr id="74" name="TextBox 73"/>
          <p:cNvSpPr txBox="1"/>
          <p:nvPr/>
        </p:nvSpPr>
        <p:spPr>
          <a:xfrm>
            <a:off x="936625" y="3451439"/>
            <a:ext cx="518091" cy="369332"/>
          </a:xfrm>
          <a:prstGeom prst="rect">
            <a:avLst/>
          </a:prstGeom>
          <a:noFill/>
        </p:spPr>
        <p:txBody>
          <a:bodyPr wrap="none" rtlCol="0">
            <a:spAutoFit/>
          </a:bodyPr>
          <a:lstStyle/>
          <a:p>
            <a:r>
              <a:rPr lang="de-DE" sz="1800" dirty="0" smtClean="0"/>
              <a:t>m4</a:t>
            </a:r>
            <a:endParaRPr lang="en-US" sz="1800" dirty="0"/>
          </a:p>
        </p:txBody>
      </p:sp>
      <p:sp>
        <p:nvSpPr>
          <p:cNvPr id="75" name="TextBox 74"/>
          <p:cNvSpPr txBox="1"/>
          <p:nvPr/>
        </p:nvSpPr>
        <p:spPr>
          <a:xfrm>
            <a:off x="5227914" y="827213"/>
            <a:ext cx="441146" cy="369332"/>
          </a:xfrm>
          <a:prstGeom prst="rect">
            <a:avLst/>
          </a:prstGeom>
          <a:noFill/>
        </p:spPr>
        <p:txBody>
          <a:bodyPr wrap="none" rtlCol="0">
            <a:spAutoFit/>
          </a:bodyPr>
          <a:lstStyle/>
          <a:p>
            <a:r>
              <a:rPr lang="de-DE" sz="1800" dirty="0"/>
              <a:t>e</a:t>
            </a:r>
            <a:r>
              <a:rPr lang="de-DE" sz="1800" dirty="0" smtClean="0"/>
              <a:t>1</a:t>
            </a:r>
            <a:endParaRPr lang="en-US" sz="1800" dirty="0"/>
          </a:p>
        </p:txBody>
      </p:sp>
      <p:sp>
        <p:nvSpPr>
          <p:cNvPr id="76" name="TextBox 75"/>
          <p:cNvSpPr txBox="1"/>
          <p:nvPr/>
        </p:nvSpPr>
        <p:spPr>
          <a:xfrm>
            <a:off x="5227914" y="1421885"/>
            <a:ext cx="441146" cy="369332"/>
          </a:xfrm>
          <a:prstGeom prst="rect">
            <a:avLst/>
          </a:prstGeom>
          <a:noFill/>
        </p:spPr>
        <p:txBody>
          <a:bodyPr wrap="none" rtlCol="0">
            <a:spAutoFit/>
          </a:bodyPr>
          <a:lstStyle/>
          <a:p>
            <a:r>
              <a:rPr lang="de-DE" sz="1800" dirty="0" smtClean="0"/>
              <a:t>e2</a:t>
            </a:r>
            <a:endParaRPr lang="en-US" sz="1800" dirty="0"/>
          </a:p>
        </p:txBody>
      </p:sp>
      <p:sp>
        <p:nvSpPr>
          <p:cNvPr id="77" name="TextBox 76"/>
          <p:cNvSpPr txBox="1"/>
          <p:nvPr/>
        </p:nvSpPr>
        <p:spPr>
          <a:xfrm>
            <a:off x="5227914" y="1956411"/>
            <a:ext cx="441146" cy="369332"/>
          </a:xfrm>
          <a:prstGeom prst="rect">
            <a:avLst/>
          </a:prstGeom>
          <a:noFill/>
        </p:spPr>
        <p:txBody>
          <a:bodyPr wrap="none" rtlCol="0">
            <a:spAutoFit/>
          </a:bodyPr>
          <a:lstStyle/>
          <a:p>
            <a:r>
              <a:rPr lang="de-DE" sz="1800" dirty="0" smtClean="0"/>
              <a:t>e3</a:t>
            </a:r>
            <a:endParaRPr lang="en-US" sz="1800" dirty="0"/>
          </a:p>
        </p:txBody>
      </p:sp>
      <p:sp>
        <p:nvSpPr>
          <p:cNvPr id="78" name="TextBox 77"/>
          <p:cNvSpPr txBox="1"/>
          <p:nvPr/>
        </p:nvSpPr>
        <p:spPr>
          <a:xfrm>
            <a:off x="5227914" y="2595681"/>
            <a:ext cx="441146" cy="369332"/>
          </a:xfrm>
          <a:prstGeom prst="rect">
            <a:avLst/>
          </a:prstGeom>
          <a:noFill/>
        </p:spPr>
        <p:txBody>
          <a:bodyPr wrap="none" rtlCol="0">
            <a:spAutoFit/>
          </a:bodyPr>
          <a:lstStyle/>
          <a:p>
            <a:r>
              <a:rPr lang="de-DE" sz="1800" dirty="0" smtClean="0"/>
              <a:t>e4</a:t>
            </a:r>
            <a:endParaRPr lang="en-US" sz="1800" dirty="0"/>
          </a:p>
        </p:txBody>
      </p:sp>
      <p:sp>
        <p:nvSpPr>
          <p:cNvPr id="79" name="TextBox 78"/>
          <p:cNvSpPr txBox="1"/>
          <p:nvPr/>
        </p:nvSpPr>
        <p:spPr>
          <a:xfrm>
            <a:off x="5227914" y="3251874"/>
            <a:ext cx="441146" cy="369332"/>
          </a:xfrm>
          <a:prstGeom prst="rect">
            <a:avLst/>
          </a:prstGeom>
          <a:noFill/>
        </p:spPr>
        <p:txBody>
          <a:bodyPr wrap="none" rtlCol="0">
            <a:spAutoFit/>
          </a:bodyPr>
          <a:lstStyle/>
          <a:p>
            <a:r>
              <a:rPr lang="de-DE" sz="1800" dirty="0" smtClean="0"/>
              <a:t>e5</a:t>
            </a:r>
            <a:endParaRPr lang="en-US" sz="1800" dirty="0"/>
          </a:p>
        </p:txBody>
      </p:sp>
      <p:sp>
        <p:nvSpPr>
          <p:cNvPr id="80" name="TextBox 79"/>
          <p:cNvSpPr txBox="1"/>
          <p:nvPr/>
        </p:nvSpPr>
        <p:spPr>
          <a:xfrm>
            <a:off x="5227914" y="3803267"/>
            <a:ext cx="441146" cy="369332"/>
          </a:xfrm>
          <a:prstGeom prst="rect">
            <a:avLst/>
          </a:prstGeom>
          <a:noFill/>
        </p:spPr>
        <p:txBody>
          <a:bodyPr wrap="none" rtlCol="0">
            <a:spAutoFit/>
          </a:bodyPr>
          <a:lstStyle/>
          <a:p>
            <a:r>
              <a:rPr lang="de-DE" sz="1800" dirty="0" smtClean="0"/>
              <a:t>e6</a:t>
            </a:r>
            <a:endParaRPr lang="en-US" sz="1800" dirty="0"/>
          </a:p>
        </p:txBody>
      </p:sp>
      <p:sp>
        <p:nvSpPr>
          <p:cNvPr id="5" name="TextBox 4"/>
          <p:cNvSpPr txBox="1"/>
          <p:nvPr/>
        </p:nvSpPr>
        <p:spPr>
          <a:xfrm>
            <a:off x="6728211" y="558581"/>
            <a:ext cx="2454583" cy="646331"/>
          </a:xfrm>
          <a:prstGeom prst="rect">
            <a:avLst/>
          </a:prstGeom>
          <a:noFill/>
        </p:spPr>
        <p:txBody>
          <a:bodyPr wrap="none" rtlCol="0">
            <a:spAutoFit/>
          </a:bodyPr>
          <a:lstStyle/>
          <a:p>
            <a:r>
              <a:rPr lang="de-DE" sz="1800" dirty="0" smtClean="0"/>
              <a:t>[J. Hoffart et al.:</a:t>
            </a:r>
          </a:p>
          <a:p>
            <a:r>
              <a:rPr lang="de-DE" sz="1800" dirty="0" smtClean="0"/>
              <a:t>EMNLP‘11, VLDB‘12]</a:t>
            </a:r>
            <a:endParaRPr lang="en-US" sz="1800" dirty="0"/>
          </a:p>
        </p:txBody>
      </p:sp>
    </p:spTree>
    <p:extLst>
      <p:ext uri="{BB962C8B-B14F-4D97-AF65-F5344CB8AC3E}">
        <p14:creationId xmlns:p14="http://schemas.microsoft.com/office/powerpoint/2010/main" val="813691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0" y="0"/>
            <a:ext cx="9144000" cy="764704"/>
          </a:xfrm>
        </p:spPr>
        <p:txBody>
          <a:bodyPr/>
          <a:lstStyle/>
          <a:p>
            <a:pPr defTabSz="893763" eaLnBrk="1" hangingPunct="1"/>
            <a:r>
              <a:rPr lang="en-GB" dirty="0" smtClean="0"/>
              <a:t>NERD Online Tools</a:t>
            </a:r>
          </a:p>
        </p:txBody>
      </p:sp>
      <p:sp>
        <p:nvSpPr>
          <p:cNvPr id="80899" name="Textfeld 2"/>
          <p:cNvSpPr txBox="1">
            <a:spLocks noChangeArrowheads="1"/>
          </p:cNvSpPr>
          <p:nvPr/>
        </p:nvSpPr>
        <p:spPr bwMode="auto">
          <a:xfrm>
            <a:off x="0" y="1124744"/>
            <a:ext cx="7739876" cy="5893921"/>
          </a:xfrm>
          <a:prstGeom prst="rect">
            <a:avLst/>
          </a:prstGeom>
          <a:noFill/>
          <a:ln w="9525">
            <a:noFill/>
            <a:miter lim="800000"/>
            <a:headEnd/>
            <a:tailEnd/>
          </a:ln>
        </p:spPr>
        <p:txBody>
          <a:bodyPr wrap="none">
            <a:spAutoFit/>
          </a:bodyPr>
          <a:lstStyle/>
          <a:p>
            <a:pPr lvl="1"/>
            <a:r>
              <a:rPr lang="de-DE" sz="2000" dirty="0" smtClean="0"/>
              <a:t>J. Hoffart et al.: EMNLP 2011, VLDB 2011</a:t>
            </a:r>
            <a:endParaRPr lang="de-DE" sz="2000" dirty="0" smtClean="0">
              <a:hlinkClick r:id=""/>
            </a:endParaRPr>
          </a:p>
          <a:p>
            <a:pPr lvl="1"/>
            <a:r>
              <a:rPr lang="de-DE" sz="2000" dirty="0" smtClean="0">
                <a:hlinkClick r:id=""/>
              </a:rPr>
              <a:t>https://d5gate.ag5.mpi-sb.mpg.de/webaida/</a:t>
            </a:r>
            <a:endParaRPr lang="de-DE" sz="2000" dirty="0" smtClean="0"/>
          </a:p>
          <a:p>
            <a:pPr lvl="1">
              <a:spcBef>
                <a:spcPts val="600"/>
              </a:spcBef>
            </a:pPr>
            <a:r>
              <a:rPr lang="de-DE" sz="2000" dirty="0" smtClean="0"/>
              <a:t>P. </a:t>
            </a:r>
            <a:r>
              <a:rPr lang="de-DE" sz="2000" dirty="0" err="1" smtClean="0"/>
              <a:t>Ferragina</a:t>
            </a:r>
            <a:r>
              <a:rPr lang="de-DE" sz="2000" dirty="0" smtClean="0"/>
              <a:t>, U. </a:t>
            </a:r>
            <a:r>
              <a:rPr lang="de-DE" sz="2000" dirty="0" err="1" smtClean="0"/>
              <a:t>Scaella</a:t>
            </a:r>
            <a:r>
              <a:rPr lang="de-DE" sz="2000" dirty="0" smtClean="0"/>
              <a:t>: CIKM 2010</a:t>
            </a:r>
          </a:p>
          <a:p>
            <a:pPr lvl="1"/>
            <a:r>
              <a:rPr lang="de-DE" sz="2000" dirty="0" smtClean="0">
                <a:hlinkClick r:id="rId3"/>
              </a:rPr>
              <a:t>http://tagme.di.unipi.it/</a:t>
            </a:r>
            <a:endParaRPr lang="de-DE" sz="2000" dirty="0" smtClean="0"/>
          </a:p>
          <a:p>
            <a:pPr lvl="1">
              <a:spcBef>
                <a:spcPts val="600"/>
              </a:spcBef>
            </a:pPr>
            <a:r>
              <a:rPr lang="de-DE" sz="2000" dirty="0" smtClean="0"/>
              <a:t>R. </a:t>
            </a:r>
            <a:r>
              <a:rPr lang="de-DE" sz="2000" dirty="0" err="1" smtClean="0"/>
              <a:t>Isele</a:t>
            </a:r>
            <a:r>
              <a:rPr lang="de-DE" sz="2000" dirty="0" smtClean="0"/>
              <a:t>, C. </a:t>
            </a:r>
            <a:r>
              <a:rPr lang="de-DE" sz="2000" dirty="0" err="1" smtClean="0"/>
              <a:t>Bizer</a:t>
            </a:r>
            <a:r>
              <a:rPr lang="de-DE" sz="2000" dirty="0" smtClean="0"/>
              <a:t>: VLDB 2012</a:t>
            </a:r>
          </a:p>
          <a:p>
            <a:pPr lvl="1"/>
            <a:r>
              <a:rPr lang="de-DE" sz="2000" dirty="0" smtClean="0">
                <a:hlinkClick r:id="rId4"/>
              </a:rPr>
              <a:t>http://spotlight.dbpedia.org/demo/index.html</a:t>
            </a:r>
            <a:endParaRPr lang="de-DE" sz="2000" dirty="0" smtClean="0"/>
          </a:p>
          <a:p>
            <a:pPr lvl="1">
              <a:spcBef>
                <a:spcPts val="600"/>
              </a:spcBef>
            </a:pPr>
            <a:r>
              <a:rPr lang="de-DE" sz="2000" dirty="0" smtClean="0"/>
              <a:t>D. Milne, I. Witten: CIKM 2008</a:t>
            </a:r>
            <a:endParaRPr lang="de-DE" sz="2000" dirty="0"/>
          </a:p>
          <a:p>
            <a:pPr lvl="1"/>
            <a:r>
              <a:rPr lang="de-DE" sz="2000" dirty="0">
                <a:hlinkClick r:id="rId5"/>
              </a:rPr>
              <a:t>http://wikipedia-miner.cms.waikato.ac.nz/demos/annotate</a:t>
            </a:r>
            <a:r>
              <a:rPr lang="de-DE" sz="2000" dirty="0" smtClean="0">
                <a:hlinkClick r:id="rId5"/>
              </a:rPr>
              <a:t>/</a:t>
            </a:r>
            <a:endParaRPr lang="de-DE" sz="2000" dirty="0" smtClean="0"/>
          </a:p>
          <a:p>
            <a:pPr lvl="1">
              <a:spcBef>
                <a:spcPts val="600"/>
              </a:spcBef>
            </a:pPr>
            <a:r>
              <a:rPr lang="de-DE" sz="2000" dirty="0" smtClean="0"/>
              <a:t>L. </a:t>
            </a:r>
            <a:r>
              <a:rPr lang="de-DE" sz="2000" dirty="0" err="1" smtClean="0"/>
              <a:t>Ratinov</a:t>
            </a:r>
            <a:r>
              <a:rPr lang="de-DE" sz="2000" dirty="0" smtClean="0"/>
              <a:t>, D. Roth, D. </a:t>
            </a:r>
            <a:r>
              <a:rPr lang="de-DE" sz="2000" dirty="0" err="1" smtClean="0"/>
              <a:t>Downey</a:t>
            </a:r>
            <a:r>
              <a:rPr lang="de-DE" sz="2000" dirty="0" smtClean="0"/>
              <a:t>, M. Anderson: ACL 2011</a:t>
            </a:r>
          </a:p>
          <a:p>
            <a:pPr lvl="1">
              <a:spcBef>
                <a:spcPts val="0"/>
              </a:spcBef>
            </a:pPr>
            <a:r>
              <a:rPr lang="de-DE" sz="2000" dirty="0" smtClean="0">
                <a:hlinkClick r:id="rId6"/>
              </a:rPr>
              <a:t>http://cogcomp.cs.illinois.edu/page/demo_view/Wikifier</a:t>
            </a:r>
            <a:endParaRPr lang="de-DE" sz="2000" dirty="0" smtClean="0"/>
          </a:p>
          <a:p>
            <a:pPr lvl="1">
              <a:spcBef>
                <a:spcPts val="600"/>
              </a:spcBef>
            </a:pPr>
            <a:endParaRPr lang="de-DE" sz="2000" dirty="0" smtClean="0"/>
          </a:p>
          <a:p>
            <a:pPr lvl="1">
              <a:spcBef>
                <a:spcPts val="600"/>
              </a:spcBef>
            </a:pPr>
            <a:r>
              <a:rPr lang="de-DE" sz="2000" dirty="0" smtClean="0"/>
              <a:t>Reuters </a:t>
            </a:r>
            <a:r>
              <a:rPr lang="de-DE" sz="2000" dirty="0"/>
              <a:t>Open Calais:  </a:t>
            </a:r>
            <a:r>
              <a:rPr lang="de-DE" sz="2000" dirty="0">
                <a:hlinkClick r:id="rId7"/>
              </a:rPr>
              <a:t>http://viewer.opencalais.com/</a:t>
            </a:r>
            <a:r>
              <a:rPr lang="de-DE" sz="2000" dirty="0"/>
              <a:t> </a:t>
            </a:r>
          </a:p>
          <a:p>
            <a:pPr lvl="1">
              <a:spcBef>
                <a:spcPts val="600"/>
              </a:spcBef>
            </a:pPr>
            <a:r>
              <a:rPr lang="de-DE" sz="2000" dirty="0" err="1"/>
              <a:t>Alchemy</a:t>
            </a:r>
            <a:r>
              <a:rPr lang="de-DE" sz="2000" dirty="0"/>
              <a:t> API:   </a:t>
            </a:r>
            <a:r>
              <a:rPr lang="de-DE" sz="2000" dirty="0">
                <a:hlinkClick r:id="rId8"/>
              </a:rPr>
              <a:t>http://www.alchemyapi.com/api/demo.html</a:t>
            </a:r>
            <a:r>
              <a:rPr lang="de-DE" sz="2000" dirty="0"/>
              <a:t> </a:t>
            </a:r>
          </a:p>
          <a:p>
            <a:pPr lvl="1">
              <a:spcBef>
                <a:spcPts val="0"/>
              </a:spcBef>
            </a:pPr>
            <a:endParaRPr lang="de-DE" sz="2000" dirty="0"/>
          </a:p>
          <a:p>
            <a:pPr lvl="1"/>
            <a:endParaRPr lang="de-DE" sz="2000" dirty="0" smtClean="0"/>
          </a:p>
          <a:p>
            <a:pPr lvl="1"/>
            <a:endParaRPr lang="de-DE" sz="2000" dirty="0"/>
          </a:p>
          <a:p>
            <a:r>
              <a:rPr lang="de-DE" dirty="0"/>
              <a:t>      </a:t>
            </a:r>
          </a:p>
        </p:txBody>
      </p:sp>
    </p:spTree>
    <p:extLst>
      <p:ext uri="{BB962C8B-B14F-4D97-AF65-F5344CB8AC3E}">
        <p14:creationId xmlns:p14="http://schemas.microsoft.com/office/powerpoint/2010/main" val="3702148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0" y="0"/>
            <a:ext cx="9144000" cy="692150"/>
          </a:xfrm>
        </p:spPr>
        <p:txBody>
          <a:bodyPr/>
          <a:lstStyle/>
          <a:p>
            <a:pPr defTabSz="893763" eaLnBrk="1" hangingPunct="1"/>
            <a:r>
              <a:rPr lang="en-GB" altLang="en-US" dirty="0" smtClean="0"/>
              <a:t>NERD at Work</a:t>
            </a:r>
            <a:endParaRPr lang="en-GB" altLang="en-US" sz="2000" dirty="0" smtClean="0"/>
          </a:p>
        </p:txBody>
      </p:sp>
      <p:sp>
        <p:nvSpPr>
          <p:cNvPr id="3" name="TextBox 2"/>
          <p:cNvSpPr txBox="1"/>
          <p:nvPr/>
        </p:nvSpPr>
        <p:spPr>
          <a:xfrm>
            <a:off x="4579921" y="548651"/>
            <a:ext cx="4519186" cy="369332"/>
          </a:xfrm>
          <a:prstGeom prst="rect">
            <a:avLst/>
          </a:prstGeom>
          <a:noFill/>
        </p:spPr>
        <p:txBody>
          <a:bodyPr wrap="none" rtlCol="0">
            <a:spAutoFit/>
          </a:bodyPr>
          <a:lstStyle/>
          <a:p>
            <a:r>
              <a:rPr lang="en-US" sz="1800" dirty="0" smtClean="0">
                <a:hlinkClick r:id="rId3"/>
              </a:rPr>
              <a:t>https://gate.d5.mpi-inf.mpg.de/webaida/</a:t>
            </a:r>
            <a:endParaRPr lang="en-US" sz="18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9554"/>
            <a:ext cx="9159842" cy="649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957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0" y="0"/>
            <a:ext cx="9144000" cy="692150"/>
          </a:xfrm>
        </p:spPr>
        <p:txBody>
          <a:bodyPr/>
          <a:lstStyle/>
          <a:p>
            <a:pPr defTabSz="893763" eaLnBrk="1" hangingPunct="1"/>
            <a:r>
              <a:rPr lang="en-GB" altLang="en-US" dirty="0" smtClean="0"/>
              <a:t>NERD at Work</a:t>
            </a:r>
            <a:endParaRPr lang="en-GB" altLang="en-US" sz="2000" dirty="0" smtClean="0"/>
          </a:p>
        </p:txBody>
      </p:sp>
      <p:sp>
        <p:nvSpPr>
          <p:cNvPr id="3" name="TextBox 2"/>
          <p:cNvSpPr txBox="1"/>
          <p:nvPr/>
        </p:nvSpPr>
        <p:spPr>
          <a:xfrm>
            <a:off x="4579921" y="548651"/>
            <a:ext cx="4519186" cy="369332"/>
          </a:xfrm>
          <a:prstGeom prst="rect">
            <a:avLst/>
          </a:prstGeom>
          <a:noFill/>
        </p:spPr>
        <p:txBody>
          <a:bodyPr wrap="none" rtlCol="0">
            <a:spAutoFit/>
          </a:bodyPr>
          <a:lstStyle/>
          <a:p>
            <a:r>
              <a:rPr lang="en-US" sz="1800" dirty="0" smtClean="0">
                <a:hlinkClick r:id="rId3"/>
              </a:rPr>
              <a:t>https://gate.d5.mpi-inf.mpg.de/webaida/</a:t>
            </a:r>
            <a:endParaRPr lang="en-US" sz="1800"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9554"/>
            <a:ext cx="9159842" cy="649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1" y="921606"/>
            <a:ext cx="9518763" cy="373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3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0" y="0"/>
            <a:ext cx="9144000" cy="692150"/>
          </a:xfrm>
        </p:spPr>
        <p:txBody>
          <a:bodyPr/>
          <a:lstStyle/>
          <a:p>
            <a:pPr defTabSz="893763" eaLnBrk="1" hangingPunct="1"/>
            <a:r>
              <a:rPr lang="en-GB" altLang="en-US" dirty="0" smtClean="0"/>
              <a:t>NERD at Work</a:t>
            </a:r>
            <a:endParaRPr lang="en-GB" altLang="en-US" sz="2000" dirty="0" smtClean="0"/>
          </a:p>
        </p:txBody>
      </p:sp>
      <p:sp>
        <p:nvSpPr>
          <p:cNvPr id="3" name="TextBox 2"/>
          <p:cNvSpPr txBox="1"/>
          <p:nvPr/>
        </p:nvSpPr>
        <p:spPr>
          <a:xfrm>
            <a:off x="4579921" y="550222"/>
            <a:ext cx="4519186" cy="369332"/>
          </a:xfrm>
          <a:prstGeom prst="rect">
            <a:avLst/>
          </a:prstGeom>
          <a:noFill/>
        </p:spPr>
        <p:txBody>
          <a:bodyPr wrap="none" rtlCol="0">
            <a:spAutoFit/>
          </a:bodyPr>
          <a:lstStyle/>
          <a:p>
            <a:r>
              <a:rPr lang="en-US" sz="1800" dirty="0" smtClean="0">
                <a:hlinkClick r:id="rId3"/>
              </a:rPr>
              <a:t>https://gate.d5.mpi-inf.mpg.de/webaida/</a:t>
            </a:r>
            <a:endParaRPr lang="en-US" sz="1800"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9554"/>
            <a:ext cx="9159842" cy="649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164" y="1531458"/>
            <a:ext cx="6043794" cy="66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5164" y="1531458"/>
            <a:ext cx="6022971" cy="69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5164" y="1531458"/>
            <a:ext cx="6160983" cy="712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23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0" y="0"/>
            <a:ext cx="9144000" cy="692150"/>
          </a:xfrm>
        </p:spPr>
        <p:txBody>
          <a:bodyPr/>
          <a:lstStyle/>
          <a:p>
            <a:pPr defTabSz="893763" eaLnBrk="1" hangingPunct="1"/>
            <a:r>
              <a:rPr lang="en-GB" altLang="en-US" dirty="0" smtClean="0"/>
              <a:t>NERD at Work</a:t>
            </a:r>
            <a:endParaRPr lang="en-GB" altLang="en-US" sz="2000" dirty="0" smtClean="0"/>
          </a:p>
        </p:txBody>
      </p:sp>
      <p:pic>
        <p:nvPicPr>
          <p:cNvPr id="2" name="Picture 1"/>
          <p:cNvPicPr>
            <a:picLocks noChangeAspect="1"/>
          </p:cNvPicPr>
          <p:nvPr/>
        </p:nvPicPr>
        <p:blipFill>
          <a:blip r:embed="rId3"/>
          <a:stretch>
            <a:fillRect/>
          </a:stretch>
        </p:blipFill>
        <p:spPr>
          <a:xfrm>
            <a:off x="6111" y="1052736"/>
            <a:ext cx="9154473" cy="5544616"/>
          </a:xfrm>
          <a:prstGeom prst="rect">
            <a:avLst/>
          </a:prstGeom>
        </p:spPr>
      </p:pic>
      <p:pic>
        <p:nvPicPr>
          <p:cNvPr id="4" name="Picture 3"/>
          <p:cNvPicPr>
            <a:picLocks noChangeAspect="1"/>
          </p:cNvPicPr>
          <p:nvPr/>
        </p:nvPicPr>
        <p:blipFill>
          <a:blip r:embed="rId4"/>
          <a:stretch>
            <a:fillRect/>
          </a:stretch>
        </p:blipFill>
        <p:spPr>
          <a:xfrm>
            <a:off x="650827" y="824468"/>
            <a:ext cx="7858188" cy="6033532"/>
          </a:xfrm>
          <a:prstGeom prst="rect">
            <a:avLst/>
          </a:prstGeom>
        </p:spPr>
      </p:pic>
      <p:grpSp>
        <p:nvGrpSpPr>
          <p:cNvPr id="8" name="Group 7"/>
          <p:cNvGrpSpPr/>
          <p:nvPr/>
        </p:nvGrpSpPr>
        <p:grpSpPr>
          <a:xfrm>
            <a:off x="9396536" y="3573016"/>
            <a:ext cx="3575263" cy="2906316"/>
            <a:chOff x="1943473" y="1083307"/>
            <a:chExt cx="6923870" cy="5324017"/>
          </a:xfrm>
        </p:grpSpPr>
        <p:pic>
          <p:nvPicPr>
            <p:cNvPr id="5" name="Picture 4"/>
            <p:cNvPicPr>
              <a:picLocks noChangeAspect="1"/>
            </p:cNvPicPr>
            <p:nvPr/>
          </p:nvPicPr>
          <p:blipFill>
            <a:blip r:embed="rId5"/>
            <a:stretch>
              <a:fillRect/>
            </a:stretch>
          </p:blipFill>
          <p:spPr>
            <a:xfrm>
              <a:off x="1943473" y="1087706"/>
              <a:ext cx="4322501" cy="5319618"/>
            </a:xfrm>
            <a:prstGeom prst="rect">
              <a:avLst/>
            </a:prstGeom>
          </p:spPr>
        </p:pic>
        <p:pic>
          <p:nvPicPr>
            <p:cNvPr id="6" name="Picture 5"/>
            <p:cNvPicPr>
              <a:picLocks noChangeAspect="1"/>
            </p:cNvPicPr>
            <p:nvPr/>
          </p:nvPicPr>
          <p:blipFill>
            <a:blip r:embed="rId6"/>
            <a:stretch>
              <a:fillRect/>
            </a:stretch>
          </p:blipFill>
          <p:spPr>
            <a:xfrm>
              <a:off x="3266366" y="1083307"/>
              <a:ext cx="4295005" cy="5324017"/>
            </a:xfrm>
            <a:prstGeom prst="rect">
              <a:avLst/>
            </a:prstGeom>
          </p:spPr>
        </p:pic>
        <p:pic>
          <p:nvPicPr>
            <p:cNvPr id="7" name="Picture 6"/>
            <p:cNvPicPr>
              <a:picLocks noChangeAspect="1"/>
            </p:cNvPicPr>
            <p:nvPr/>
          </p:nvPicPr>
          <p:blipFill>
            <a:blip r:embed="rId7"/>
            <a:stretch>
              <a:fillRect/>
            </a:stretch>
          </p:blipFill>
          <p:spPr>
            <a:xfrm>
              <a:off x="4572000" y="1083307"/>
              <a:ext cx="4295343" cy="5324017"/>
            </a:xfrm>
            <a:prstGeom prst="rect">
              <a:avLst/>
            </a:prstGeom>
          </p:spPr>
        </p:pic>
      </p:grpSp>
      <p:sp>
        <p:nvSpPr>
          <p:cNvPr id="3" name="TextBox 2"/>
          <p:cNvSpPr txBox="1"/>
          <p:nvPr/>
        </p:nvSpPr>
        <p:spPr>
          <a:xfrm>
            <a:off x="4579921" y="550222"/>
            <a:ext cx="4519186" cy="369332"/>
          </a:xfrm>
          <a:prstGeom prst="rect">
            <a:avLst/>
          </a:prstGeom>
          <a:noFill/>
        </p:spPr>
        <p:txBody>
          <a:bodyPr wrap="none" rtlCol="0">
            <a:spAutoFit/>
          </a:bodyPr>
          <a:lstStyle/>
          <a:p>
            <a:r>
              <a:rPr lang="en-US" sz="1800" dirty="0" smtClean="0">
                <a:hlinkClick r:id="rId8"/>
              </a:rPr>
              <a:t>https://gate.d5.mpi-inf.mpg.de/webaida/</a:t>
            </a:r>
            <a:endParaRPr lang="en-US" sz="1800" dirty="0"/>
          </a:p>
        </p:txBody>
      </p:sp>
    </p:spTree>
    <p:extLst>
      <p:ext uri="{BB962C8B-B14F-4D97-AF65-F5344CB8AC3E}">
        <p14:creationId xmlns:p14="http://schemas.microsoft.com/office/powerpoint/2010/main" val="31854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0" y="0"/>
            <a:ext cx="9144000" cy="692150"/>
          </a:xfrm>
        </p:spPr>
        <p:txBody>
          <a:bodyPr/>
          <a:lstStyle/>
          <a:p>
            <a:pPr defTabSz="893763" eaLnBrk="1" hangingPunct="1"/>
            <a:r>
              <a:rPr lang="en-GB" altLang="en-US" dirty="0" smtClean="0"/>
              <a:t>NERD on Tables</a:t>
            </a:r>
            <a:endParaRPr lang="en-GB" altLang="en-US" sz="2000" dirty="0" smtClean="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79616"/>
            <a:ext cx="9633464" cy="594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8" y="3322213"/>
            <a:ext cx="538254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9" y="1420069"/>
            <a:ext cx="3276973" cy="527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5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4758403"/>
            <a:ext cx="9144000" cy="1440160"/>
          </a:xfrm>
          <a:prstGeom prst="rect">
            <a:avLst/>
          </a:prstGeom>
          <a:solidFill>
            <a:srgbClr val="66FFC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 name="AutoShape 6" descr="data:image/jpeg;base64,/9j/4AAQSkZJRgABAQAAAQABAAD/2wCEAAkGBxQTEhQUEhQVFBUXFxcXFxcVFRwYGhgXGBQXFxcYFxUYHCggHBolHBgUITEhJSkrLi4uGB8zODMsNygtLisBCgoKDg0OGxAQGywkHyQsLCwsMCwsLCwsLCwsLCwsLCwsLCwsLCwsNCwsLCwsLCwsLCwsLCwsLCwsLCwsLCwsLP/AABEIAPsAyAMBIgACEQEDEQH/xAAcAAABBQEBAQAAAAAAAAAAAAADAQIEBQYABwj/xABEEAABAwIDBAgEBAUBBgcBAAABAAIRAyEEMUEFElFhBhMicYGRofAyUrHBB0LR4RQjYoLxcjNTkrLS4hUkQ2NzosII/8QAGgEAAgMBAQAAAAAAAAAAAAAAAAMBAgQFBv/EACURAAICAQUAAgIDAQAAAAAAAAABAhEDBBIhMUEiURMyYXGxFP/aAAwDAQACEQMRAD8A8Tn3C4u++iYuQAXe7vLkuLu7XTkhLkAG3u7y5JPeimYHZTnlpdLWH8wBJOeTWyTktHsvAYak49bS6wD/AHlZtO4kwzfDRMRY8dVSWVRGwxSlyUGF2RWeN5lN5HHsjLhKlYno3iqTN6rRqU4AMPZu9k2BBIg5jVbb/wALw+6H0W7jSZltnRqd5pLWgQ3tAEATMLQDa0YcUWVOuEQ8E9ZInM6CPI8Csz1X8D1pf5PLcJ0XxVSmatOk97bHswXGGguhouY3m+YVONBexE2FonQjivVcH0rODpOotpsDCXVA+jDXFtXOMxYyN1wtDcoCjVOlGELut/hqdWrcCtuAEyx7f5jB8TXMLw5twTpaE6OW+xUsDXR5vhqcm7t0dkkkTxiABc8ApGB2TWrR1bTGW84taAATckkaaq+6UYnBVXdZh6ZpVH1XB1IECmG7pHWCDLXBxYYktN4sCFXYjbD6Rc1r954G6ah5Wik3JjfCTAkC4V9zrgqoL0iYjo7Xbk1tT/4qrKh/4Gv3uWSrn0nCxsRaDb6la7BVqNfdY+XWaG7zX75k3kse0dk3ydmLpOkmw8RSYYp1eqMEt7Rax0xLWvLnAnkeOgVVk5plnh4tdGQLeY8/+5IWcx5/9ye4Gcj5LjN/0KaIGBh9nlPzJ7WceevKfmSge4PBL5eR+VSA4TaJ01HynmlY69t78ozHynmmWtcevBKD3aaHhkggVp+E9rTUatyF04TP5smjMag88kxv5ctNDw195pWm+n5dDwPsqAFBsPi/JkR8p5+ScCZI7UjdGbc78/d0MR2crbvHhqnA92TdO/2fBAHCYHxaaj5u9ImjIZaaHilVgIjmkJqNUCFCqSIjUaRPAd/7ITQpOFagCXTrBln1XkW/2clsagtJbPnopDttlrh1fWtAjsuf2bcWEGRfIkqpri91YWdutqNgiA2q4kiNGucLFuUHTmMquK9GKcvC6bt6nUptLyaTpl4piA9wAh5Dd3dJg3AMFukwg1KoYwua5zdHEXa46ExkeBAA81RCkGuIf2dMwSDx5j7eCtMLVh7aTvhqMG6fCW+I7TfLgqfjXgxZJekM7WeXDfMjU6wdJ1jmnfxIaRDrkm4mP6XxxmD4KrcwyRrMfZWFahTa4gy4M7MN13bOJOgLpvzGavtRRZJMi9Z2pFgMhry+ymYTCsfA3hvEjOYHkOPNRKeIg2a0iZgiQPHP1Vq6s4tB3GNHFrI9STKGiqZLZgq9ICph3AQTPVuMwMybk/5Wiwe121qBpktc/dMhz3sMxmCHwb6kWkrFvxL8g54Go3jdJuc7pc8Sn32Ohn2ddEbE0nFxMjMzJm/fGSH1D+I9+CmGkmubGqcZ2RRQfE7zffghuLhqPYjhwRp3jZNrNgIIAiq7j6DhCUVH8eHDQQEwZpzpQAnXO45fYQnNrO48NBpkhOBTmIAUVXWvlkiCo/jw9MtELdujaIIB9Y7KVyXq/JcgkEJXQlXb3JAHAI1Cs9vwkhCfVk5AdwCQVCNUAEqOcc0SjJI37jKX70CbC4KAKp4q12PjyHbsNuIkuLPMgEHxChlkDq0bbrgyMmvYd5od8pcCbG2eVkOtXmnTIEOY4t+jh6ye8lS8bimtMOZmIcBAEaS0a8DIjgq6o23ZdLXEGNZE2PMScuKEDH0KoFUOyjtZW3hlbhMFOdhqkboECJPCAYlx4TOa7Z2DdUdA4jPn3+7FTsRiA8uLnS2ey1kNDt2wl2jdfHjlDfJZR4sq31Q34M/mj6A5fVOZXAEkucT4QeZMyi1z1joLmACbxu02jgwCSR4SfVBrYfdyMjQkRPc03jmrFCUxzgOE6TeO7gm9YVAa4gqbTqSJQQONYjVQ69YuXVqhKCgAtFxT6zzCZQaZT67TCAI4KXfKalAQAUUyRMgd5+yXqDxb5ozhfwH/AChFAtrbNAEXqXaFp8VMoYS3aQKg9+isKbpnkUAVOJBDiuUzHUJErkAViULoTgEAMSwnhLf2EAdTHH91Oqk0wIAIgGKjGa6tMkkWzCZRw7psOs4tbMkeU+QKkUMa2NypT3gLQCBfjEWdbPNQyyRFr7QLwA8AgZDhyDjLgOUwowz4BSa1BpP8ub6ETbS6k4DZ5LhIVXJRRdQlJjsJYEkG7YHja3ON63emY3CxuA2sLG57xxWuw+zwOyGyQ7eGoy3RbW8eSPT6Nve3rHtcbTfNxNsshp6LN/0JOzStO2qMLVc2IYwDQue4Oce4ZNHh4p7MLuBrnECYJkO1yggZ24q12jspzKkGAZOQy5EpuJaXboq0d46PZZ3l8LssiPFOWVMVLC0U9WkwyQQ0Xgdp09508/BRSYyUzH03B265xcNC6RY5W0ChGU1MRJUODxEEeI4d2qY4XXALipKhaJT6psh0wdEZ9MxdAENyMxsZ2SAjTzS7pQAZ5yPED6QnBw9/ceSiy4ZEjuKc2q75neZQAYmcryjUq0OPCSoZc45kxzKeEAWbxMpUOg6QuQBUwkcVzSlQB0ojALTcagZx4hDU3ZlMvcGgCTZRJ0rLQjudFhQwJqBvVg78z2hnzEC3itBhOir6pmq1wfoQ76ggn1Ws6KbHbTaJEu4k6raYLBDv98lxsmtk3UTrw00Iq5Hm1PoKcwXT/VF/VXtLos4NaCGiLfCZ8NFumYLgI5/uplDBQQSUrfkm+S2+EekUew+iTGCSLm8njET9fPyt6uzGiWkA6K2KjuCdPGkqM6yybswu2+jLHGd2SJPgVhekuEfTs1g7Ovn5r27EYcELI7e2Mx4O8JS1J42rNMZLIq9PBsc57jJOUwOCrnk5EEH3otd0owBpuII7jrHfqstXfvZ5iwhdbDPcuDm58e1keUifuJACch4J5moLQfHNdiKhKQUyDEea6swoIYAFO6wpsJdwoAKKRIuQO+fsEoof1Dyd/wBKOG3A5D0aCpZEA2BAzvxnITHLXLmgCt6s/MPX7hSKWCqO/LHM2SYlsE+Pp9FcYjHNBMS4+9UAB2fs0zDnjwH3XILdov3rQPfNcgColJvJHJqACSrvodBrieCowrboxUiu3nZKzq8bHYHWRHs2zKcZla7AGws5Y/o9VY50F0FbjAwLF0xkV59R+XJ2cs/iTWttlHjdEpx8pS0oLbIfW7p7Rtp5LWuKZh7sleCEQcyox21SaS1zgCNCfoqjH9KWfC0yTlF02UotERxyvou6p7lBxbRCqQ3FObMtZ/qz8RGaF11VrgHQRrGndPvms2R/Zpx4+eGV/SLo5TxDCLBw+E8CvG9sdH6lLe3mkAE30/wvexdQtp7LZUaWuaDIU4c0sfXRfJjjk/Y+dCxbb8Ptnbrv4ncFSC5jaZjtEtuO8SDlkCdL0m3tkmjVLbxNl6X0BpCkyn2C6Wb0DJrnACTzt9Vv1GasfHplwYPn/RkvxG2I9hpYjdDeslrw0QGuF2DxE35LDV5hfRXSfYjsThKjSA3eADZGTyew6P8AVur53qgxf2VbRZHLHT8EayCWS16R2pXOKVrPDvR8Nhd9waJPGNBxWwyB6dJxhzWk5XAkSBBFkUhwuWOnSWn9fBWryKTLNgCwVM97nGSUURYyoxztD4j1JRqpEnW6D1JnJPIRQWC3+EBclIXKSSHC6FwCQlQByJQqlpkWITFyCU6ZqNnYfENYKzHcz2r+K0+yOnj2QHmSPosXhesO6xsmTYcz6L0TE/hzvNo1qO9G6N9kjeDxnIcCL9xiFzskYt/I6UZNL4mv2P0wpOYHb3CQfIrR48F9MObe0g94Xn2F/DhtOiwvqO6wk7xGTRund1uZF+/kvQ+jFIjB0mvuQ2J4gG3pCyvHy4pl5SSSlR590ipGoTIdMRb7c7KD0b6N1t57qYJexpcQ0gAWkNNQhxLjbstGui9SdhGkmWz/AIhQKW9hnO6umb6i48gqxuP7dDXNSXx7MDhtv419SnTY2C6xBMwd8gQZJHZgmQDnpCvdmVcQ5xbVYLGDf1BGY7wFoi573Syk1rjcuDYM98KdgdmFsud8Tsz9lZre/iiFPYueyBhaE8U7E0oCt20YvEKux7lSUKRWM90jz3pXsFtZwIFyb+Y/RbXo3sgUHC1i0E++FlVYpknzWg2PvvG+fgDQ0DVzszPK6hNul9Dcvxja9GdJ6p/h3huZG9pYA9nMgXdGZC+W3PJAjJfSP4gYzqMDWfJ3t1wbAHxOG43PgXT4L51ZRsF1NFFtNs5OqklSI7KJWj2Ngy1k6uv4afqoGGw28QOJhaPEDdZa2gXSUEc95Ch2hiGl0E5ZQPVRm1Bpvf8AD+6HXZNYg3/ZqlPEAnsmCJkmXW/LBFr6RYCZSnIcooj9c0/m8x+i54KZtCnBt/UO+Nba8e5HquzRdg1XRDMrkriuRRJFSJXLi4c/JVLDfokLlzymIA9C6OYD+Iw7CLFpzGdua9C2HgcTADqsjic45rDfhLjRFSkeII7ivXMCwAZrhaq1kcWdrA1+NSQ7+F3aZky4xfvWhwNGGjgAqd7Z3QdSP1Wjot7KZpkpMz6ibrkgAXKkdUCEOo26dQfeFeHDpi5cq0PY2E4lPlCqusnvhC+2BruVHtJys6z9FXY60rBlluNmFUyidmrvYFZooySBc5ngVRV7LD9LMJWqCabiGsBJbJvvOzjwUY1bNGVXEsvxd6VU6lIYekQ+HN33C4Bmd2ZzsV5jTy4KyobHxFZhbRpvqlrt5zWNLnAQYO6LxcqFWoPpHdqtdTdnu1GOYY7nAFd3SRUYVZwtXbkTtkUwag5AnLw+6s9o1B2R36e+artiu7brj4fuFI2lWuLjL7lbLMFMoMdh3dYXNEgmfpaE9rnasPeQD3XOfjMACMlJqP8A6ggVHcwlOCNEcj+iJXpvcbiO8+pJ1RKzgZ70N+eYTt22YS+hvYEuXJXs5hciwIxC5OLe5NLh71UEjHhCRgErxZAFn0T2iaFdrtDYr3vo/tEVGggzML5zJg20XoPQXpDuncJsbifVc3X4b+aOho8qpwZ65Vx4bXpNNg4Eg6Tw8lq6WIAGei8p6X0zVpNcwkOaJBBj1UHopW2hioYXkMFt5wv5rHgySityNGbEpUmei7Q2xVdUNPC0xUcPic4wxneRmeSmbN67fHWhthctkCToJTej9AUWdX+YGSeJOqszK0QjuqTfIiclG4pcBqjVDrFGfWUXFPU5pKuBeOLItQ3VbtCopJebqvxJusG42wjTKvFmB7yVPRZL6trbrfqVO2lWvHuEuysL2Xu+Z0eDQrrhD2V2zcJuOc9oOcGDB0Nj3hbH/wADZtHA1KVeSD/sXvILqbw2z2uHMwbmbg8FG2Dso1XOZkJlx4C3qty6gA0NAgD6DL9V0dGpO5eHO1so/r6fJWCD6OIqUqgh7N9jhwcxwBHmCjbUxF2933/dek/ix0M/81TxlIhprS2o05Gq1ue9Ni5l4i5YTqvMdq0ju3F2m/0PquipnNcER6lcaz4DiJGqb4O8h+qGAN+/AHyZKmvsHfD2d2xbJdImZLZ1kRpCG2SoohbzeY8B+q53DgnbQYAbcSNdDF5AuMvBJWFz3qCQW+uTCuQA2nkPeq5y51SBBvwP2KY2uNR5fugBxSVCIhOITmD3CAGOIKJg65a4EHIymPCGTChq1RMXTs9Y2BtkVaHa/I245SbrcdHOkOGY0dXD4+Ldi3mvFehWPaKhY/J2X3BWgwexGDEQ553DcNB3SRwBXGy4ljm+a9R2Mc/ywV8nr+L6YUBBYQXZQ4xu98IB6VudanRNTmyY8yIUDZuz8Oxsspsm13DeMa56q0G0achoc3g1gt5gJTyt8uRf8MI8KNi4Sri6pDi2nRbnBJc4+VgrNpcfi9E2g8p1QEhHnAmXZAqVblVePxAaCdEXGV910myye1Maa1QU2a592pSoxtmiKpB8Aw1XOfpkOa1+B2aYbTaJIHrqSg7E2ZG4xoy+2p5LaYLCCmLXJzPE/otmDB+Xnwz6jPs4XY3Z2AbSZut7yeJ4lSHBKSqnpLtunhKDq1Q5Wa2bvccmj78BJXWSUVSOU25OzCfjN0hbSojDtg1HkPNvhaJg8nG/hPFeOisKjZN5EHvyRekO0n4is+rUO855JP6DgALDkqvB1d10HJ31S4St2MlHigFekQ6QRIjUC4A4+7orK5tYW/qZbPIm4FypO0cNI3hmB5j3Kq2Jwoc9pdmWj+4WHgUSoZJI4oGqMgARXJHLlIAMQEEKaxwMwTI0+4TYUAMDhF5HqgvqFSCgupHRAHNqaFI9K1kZpUAMpvIIIzC9G6Pv/jaYBP8AMZnf1C87Wi6E1q1OsalP4Wjt71mkaDvlZtTj3wtdo0abJtnT6Z6fsnotianZc8hvNxWz2L0QpUoJMu5Kp2B0nY8TMHUGxBjJaB+3mAXI81yoqKfzOjOWR/qXLcM0BRcZVaGmVR1+k7IJmyx3STprLSykZJ8QO85eCa3u4ihCg1zJjelO3u2WMu45D7nkrDoPsFz3Tm43c45NHP8ARZ/oH0Wq42rvmW0we3UN5J0bxd9F7ns7Z9OgwMpiAPEk8SdSnY9Lu76/0J6pRXHf+C4LBtpNhuepOZ98EdKUh5roxikqRzm23bI+OxjKNN1Wq7da0S4nQcuJNgBqvnvpx0pfjaxcZFNsimz5W8TxcdT+gV9+J3S/+IqdTSJ6mmTl/wCo/Iv7tB4nW3nNVyTOVuhkY1yR6gUSs1THFMbQLpgTDS48mjM/QeIVUWZKpbQPVtDwXOaJnfsWlxgAQd0zvE8ZVZVc0mQwt5b49OyiRLnOAAmLDQRYXS1G5wYygRn3z5+K0JimiKajdQR4g+kBPe0hDxgj18hkpeIw72kmJE6X9FYqQd5clL+MFIgBtKlH+F1V0DL0TzUMS4B4+Zpv4/uJQ6jmkQDmYvYj7eqAOa6RMR3J2+Bn9EvVnQeV/oh1mW7kAdUIOX0QnOjRGeyLBDe1AC02SQBPcBJM6DmvUsPsA4bDsYQA4wX83kTHc3LvBKpvw22fSbvY+uC9lF4ZSpjN1Yt3i4zYBjTPfHBegbTruxNCjU6rq+sBc1sz2ZgPJjUAHuKzZnfBpwquTCYuo9slpIIFiPfeobNp1nWNQ+gVrtKnM298lnK1MtJHDgkbEx+5olYmuYguLu8z9VpOgfQurjn77g5lAHtPj4v6WcTz0Rfw26IDH1XOquilT3S8D4nTMNHAWuV75hMMymxrKbQ1rRDWtEADgE7Fi9YjLl8QzZ2Bp0abaVJoYxogAe7nmjyucmytRmHErzX8U+mG4DhKJ7RH81wOQP8A6Y5nXlbUrS9OekowVAkEdc+RTB04vI4CfEwOK+e8diS5xJJJJkkmSZzJ4lLnLxDIR9ZHr1fNQ6jyiuKC9qWosuwafVe0MABO+4u3tBujd3RGpkE+SXD0C4kATDXOOgDWtLjJ0yjxjVRsVijUe57oBcSYGQ4ADgLeSEgDUXA++HNFIMfv+ihMfzUgVbKydFSPUZzCsqe0GuzBb6/RQXNlPoUL3801MirJZNN/yu8p/VclxOwxUbIs7Q6Hv/VcrFXFmYY8i4JB5In8RxAPhB9Ex9MjMJigqF3m8HDxB+wTt8RBc/34oC5ABXuB1d4/5TZHBMShAHu/4T4YVtnBhaABiHNyzllPtGeM/uAtX0pwe61oZDadNhHgN0ADwBCzP4GVt7C1Qfy4gQNB/JpgQP7ZWx6QM613VaQS4+CzTSo0w7PJ9oN3d+o7JgtzJy85VP0Q2JVxmIFJou8y50Wa2e048h+yvulFEuf1bPhaZPNx07gIHmtx+DOzhTbiHkdoljf7e0fr9EuDUpbRuROK3GtwOzqeBpU6dBpDWnt8XAiHOceOR8IV9KFXw4e0tORzHEcDySYb4QCbix8LXWtKmYnyFUTa20WYei+tUMNYCTzOgHMmB4qYAvF/xh6WipU/habuxTPbIydUyj+247yeCJOkEVbMf0k26/FVn1ahu42E2a2+61vIfqdVn6z+aA7EymOqSlUxzYXfSPfYITDdOfoBmTACukUZ1esG0iBvB7yAdG9WLkc5du926q0lStq1jv7ji3+WOrG7lYmSOMkkyoEqUBKkD014qTQeNR6qIc/Af8oRZjjy+6loiywZu6x5++Sk0qPuVSOqQZCOcaQY4FVpom7NPha27EH0zXKhoY7muRuZbcVb3t4jzKjvIRq4AyACip0uzPHoWAnsY3U+/JCAUrDUwcxKqWAPaNCiURpYpMQyDYKXsZ4ZVpvIkNe1xByIaQSCol0Suz3j8L9hHBYYuruPW1i2o2iBdkDs7x0cQ4W0stLtNrqOHc+Je+B4u4lattNrgDAOoMcbql6XU5ZTboX/AEaf19FnzRcYORowy3TUTzvDbL3jJutT0ZcMPUuYY8brv/yfD7lJRw4CBtSqA09y48ckozUjrTSnHZ4z0Azp5n9EGn2XxPxCfEQD6R5JmyMR1lCk8fmpsPm0Ss70y2++g6kKLd8sd1lWNKYlpE8SCY7l321VnCUXe0L+IXSYYLCuc0/zXy2kOerv7RfvhfMe0sWXOJzJnx8Vp/xK6X/x2Jc5pPVN7FIG3ZBzji438hosO98qr5ZZfFBKdVSN5QQVJpnxViLJVMDVcI7TnBzmNacvmIhm8dBvEIbKbnkhoJgEnSALzJsuxFZraW41zjv7rniAG9md0A5mJdwQBXJYSkC2acWtgG954KStji8cYNhcHQRon7/Mf/b9EEgRN0tt2b5wgAkjVw8j+iSqLzxQ2MBnNHBEGJgeqkgHTKVc1oMxIzPklVWibA1KoM3QpCJucvT9kke4/ZXKrgGCpmFrNbmfRRpHsD9Ekj3/AIUEhsVVBNj6K76G7Gdi8RToNzcbn5Wi7nHuCoHuE8YyPsL3T/8An7YUUq2LcPiPVU+4XefOB/aoZKPTujmKG51JBBpdls/mpts1w9AeY5om32SxvJ32KfjMOQwOpRvsJcP6sy5p5GT4wdEPF1xVob7cpBIOYIMOaeYSct/icX9DMf7pr7KVzFT7ZpS0jkr8sshUdn9a8A/CLuPLh4riKDlJJHVjkUVbO6M4w0NnU3VJkF4aDm6ajtwDvkLG/idtwYbCGlI/iMVLn8W09e4GA0cg5anbONpuquc5wbh8K0ucdN8DtR3DsjmSvnjpft9+MxNSs/8AMey35WCzW+A9ZXcjykvo5cu7++SnqVboW8Pf+EhPv2Fx9+4TUhTdihw9lT3YhlOAGh9Tsu3t6WAEB27uRc3gzwVd792Uqs0GlTIYRG+1ztHOB3h4hrmjyQ0A+vjutcXVMz8oDRYQOy0QhVqjTx4e7IQ7vT9ks8vT9lJAnWDh6/slL2wLG068fBOAm0AX4fsn24N8uJ/06IAC54iIPn+y5tQREazn+yPAv8InllePl8UsDOGjPwkx8umaABNqNAIE3zvw8ErKrbi9+f7IhYL2bf0gxAG74pbRk3X/AKfl8UAB60SYBiIz/ZciPpAnNo7hwMcNc1yAGPcAh9YEZ7e/zKHHf5qbIEB93/RKJ/zKQBPLRuTAmR9CgARX1r+H+zP4bZ+Fpaik0u/1PG871K+T8C0GqwEAguaCI0JC+z6QhojgPoo9J8CMyUGthQ3rIyqA7w03wLHxFj3BTuC4iyicbQRdMzZuETa+N/haADf9rUO60f1HXuCLs1v8wcgT4hUOOdv7QAf2g0HdB0yy8yuZpo7Y7/ejbke6W3zs85/FTbPUUWYGmbuAqViDeJljCeZG8f7eK8ncVa9JcQ6piq73kucatST3PIHkAB4KrLfcrpQjSMkpNsHK6U+PcpWNv+6sVBqZSJNB46wAMe1wpkCXFwLS4HlDZHPkhBv2VjhsM3+FrPI7TalFoPAO6ze891t+SAKkOS7/ADRmj7JQ37f8ymgBscTkeAzHGyew2GemUfMi7gnxaPNxSspi39uvF8IIGNP+rLiPmPvvXXgRvZ8vn08fVPDbnw1/qCcaQ4e+tj6KAGA3Hxa6t+b34pocY1y/p/3n0n1RXMF+7j/WAlqUx2hyOv8A7sfRAAyTOuR+W3avdcue255Mac9Tu/qVy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TEhQUEhQVFBUXFxcXFxcVFRwYGhgXGBQXFxcYFxUYHCggHBolHBgUITEhJSkrLi4uGB8zODMsNygtLisBCgoKDg0OGxAQGywkHyQsLCwsMCwsLCwsLCwsLCwsLCwsLCwsLCwsNCwsLCwsLCwsLCwsLCwsLCwsLCwsLCwsLP/AABEIAPsAyAMBIgACEQEDEQH/xAAcAAABBQEBAQAAAAAAAAAAAAADAQIEBQYABwj/xABEEAABAwIDBAgEBAUBBgcBAAABAAIRAyEEMUEFElFhBhMicYGRofAyUrHBB0LR4RQjYoLxcjNTkrLS4hUkQ2NzosII/8QAGgEAAgMBAQAAAAAAAAAAAAAAAAMBAgQFBv/EACURAAICAQUAAgIDAQAAAAAAAAABAhEDBBIhMUEiURMyYXGxFP/aAAwDAQACEQMRAD8A8Tn3C4u++iYuQAXe7vLkuLu7XTkhLkAG3u7y5JPeimYHZTnlpdLWH8wBJOeTWyTktHsvAYak49bS6wD/AHlZtO4kwzfDRMRY8dVSWVRGwxSlyUGF2RWeN5lN5HHsjLhKlYno3iqTN6rRqU4AMPZu9k2BBIg5jVbb/wALw+6H0W7jSZltnRqd5pLWgQ3tAEATMLQDa0YcUWVOuEQ8E9ZInM6CPI8Csz1X8D1pf5PLcJ0XxVSmatOk97bHswXGGguhouY3m+YVONBexE2FonQjivVcH0rODpOotpsDCXVA+jDXFtXOMxYyN1wtDcoCjVOlGELut/hqdWrcCtuAEyx7f5jB8TXMLw5twTpaE6OW+xUsDXR5vhqcm7t0dkkkTxiABc8ApGB2TWrR1bTGW84taAATckkaaq+6UYnBVXdZh6ZpVH1XB1IECmG7pHWCDLXBxYYktN4sCFXYjbD6Rc1r954G6ah5Wik3JjfCTAkC4V9zrgqoL0iYjo7Xbk1tT/4qrKh/4Gv3uWSrn0nCxsRaDb6la7BVqNfdY+XWaG7zX75k3kse0dk3ydmLpOkmw8RSYYp1eqMEt7Rax0xLWvLnAnkeOgVVk5plnh4tdGQLeY8/+5IWcx5/9ye4Gcj5LjN/0KaIGBh9nlPzJ7WceevKfmSge4PBL5eR+VSA4TaJ01HynmlY69t78ozHynmmWtcevBKD3aaHhkggVp+E9rTUatyF04TP5smjMag88kxv5ctNDw195pWm+n5dDwPsqAFBsPi/JkR8p5+ScCZI7UjdGbc78/d0MR2crbvHhqnA92TdO/2fBAHCYHxaaj5u9ImjIZaaHilVgIjmkJqNUCFCqSIjUaRPAd/7ITQpOFagCXTrBln1XkW/2clsagtJbPnopDttlrh1fWtAjsuf2bcWEGRfIkqpri91YWdutqNgiA2q4kiNGucLFuUHTmMquK9GKcvC6bt6nUptLyaTpl4piA9wAh5Dd3dJg3AMFukwg1KoYwua5zdHEXa46ExkeBAA81RCkGuIf2dMwSDx5j7eCtMLVh7aTvhqMG6fCW+I7TfLgqfjXgxZJekM7WeXDfMjU6wdJ1jmnfxIaRDrkm4mP6XxxmD4KrcwyRrMfZWFahTa4gy4M7MN13bOJOgLpvzGavtRRZJMi9Z2pFgMhry+ymYTCsfA3hvEjOYHkOPNRKeIg2a0iZgiQPHP1Vq6s4tB3GNHFrI9STKGiqZLZgq9ICph3AQTPVuMwMybk/5Wiwe121qBpktc/dMhz3sMxmCHwb6kWkrFvxL8g54Go3jdJuc7pc8Sn32Ohn2ddEbE0nFxMjMzJm/fGSH1D+I9+CmGkmubGqcZ2RRQfE7zffghuLhqPYjhwRp3jZNrNgIIAiq7j6DhCUVH8eHDQQEwZpzpQAnXO45fYQnNrO48NBpkhOBTmIAUVXWvlkiCo/jw9MtELdujaIIB9Y7KVyXq/JcgkEJXQlXb3JAHAI1Cs9vwkhCfVk5AdwCQVCNUAEqOcc0SjJI37jKX70CbC4KAKp4q12PjyHbsNuIkuLPMgEHxChlkDq0bbrgyMmvYd5od8pcCbG2eVkOtXmnTIEOY4t+jh6ye8lS8bimtMOZmIcBAEaS0a8DIjgq6o23ZdLXEGNZE2PMScuKEDH0KoFUOyjtZW3hlbhMFOdhqkboECJPCAYlx4TOa7Z2DdUdA4jPn3+7FTsRiA8uLnS2ey1kNDt2wl2jdfHjlDfJZR4sq31Q34M/mj6A5fVOZXAEkucT4QeZMyi1z1joLmACbxu02jgwCSR4SfVBrYfdyMjQkRPc03jmrFCUxzgOE6TeO7gm9YVAa4gqbTqSJQQONYjVQ69YuXVqhKCgAtFxT6zzCZQaZT67TCAI4KXfKalAQAUUyRMgd5+yXqDxb5ozhfwH/AChFAtrbNAEXqXaFp8VMoYS3aQKg9+isKbpnkUAVOJBDiuUzHUJErkAViULoTgEAMSwnhLf2EAdTHH91Oqk0wIAIgGKjGa6tMkkWzCZRw7psOs4tbMkeU+QKkUMa2NypT3gLQCBfjEWdbPNQyyRFr7QLwA8AgZDhyDjLgOUwowz4BSa1BpP8ub6ETbS6k4DZ5LhIVXJRRdQlJjsJYEkG7YHja3ON63emY3CxuA2sLG57xxWuw+zwOyGyQ7eGoy3RbW8eSPT6Nve3rHtcbTfNxNsshp6LN/0JOzStO2qMLVc2IYwDQue4Oce4ZNHh4p7MLuBrnECYJkO1yggZ24q12jspzKkGAZOQy5EpuJaXboq0d46PZZ3l8LssiPFOWVMVLC0U9WkwyQQ0Xgdp09508/BRSYyUzH03B265xcNC6RY5W0ChGU1MRJUODxEEeI4d2qY4XXALipKhaJT6psh0wdEZ9MxdAENyMxsZ2SAjTzS7pQAZ5yPED6QnBw9/ceSiy4ZEjuKc2q75neZQAYmcryjUq0OPCSoZc45kxzKeEAWbxMpUOg6QuQBUwkcVzSlQB0ojALTcagZx4hDU3ZlMvcGgCTZRJ0rLQjudFhQwJqBvVg78z2hnzEC3itBhOir6pmq1wfoQ76ggn1Ws6KbHbTaJEu4k6raYLBDv98lxsmtk3UTrw00Iq5Hm1PoKcwXT/VF/VXtLos4NaCGiLfCZ8NFumYLgI5/uplDBQQSUrfkm+S2+EekUew+iTGCSLm8njET9fPyt6uzGiWkA6K2KjuCdPGkqM6yybswu2+jLHGd2SJPgVhekuEfTs1g7Ovn5r27EYcELI7e2Mx4O8JS1J42rNMZLIq9PBsc57jJOUwOCrnk5EEH3otd0owBpuII7jrHfqstXfvZ5iwhdbDPcuDm58e1keUifuJACch4J5moLQfHNdiKhKQUyDEea6swoIYAFO6wpsJdwoAKKRIuQO+fsEoof1Dyd/wBKOG3A5D0aCpZEA2BAzvxnITHLXLmgCt6s/MPX7hSKWCqO/LHM2SYlsE+Pp9FcYjHNBMS4+9UAB2fs0zDnjwH3XILdov3rQPfNcgColJvJHJqACSrvodBrieCowrboxUiu3nZKzq8bHYHWRHs2zKcZla7AGws5Y/o9VY50F0FbjAwLF0xkV59R+XJ2cs/iTWttlHjdEpx8pS0oLbIfW7p7Rtp5LWuKZh7sleCEQcyox21SaS1zgCNCfoqjH9KWfC0yTlF02UotERxyvou6p7lBxbRCqQ3FObMtZ/qz8RGaF11VrgHQRrGndPvms2R/Zpx4+eGV/SLo5TxDCLBw+E8CvG9sdH6lLe3mkAE30/wvexdQtp7LZUaWuaDIU4c0sfXRfJjjk/Y+dCxbb8Ptnbrv4ncFSC5jaZjtEtuO8SDlkCdL0m3tkmjVLbxNl6X0BpCkyn2C6Wb0DJrnACTzt9Vv1GasfHplwYPn/RkvxG2I9hpYjdDeslrw0QGuF2DxE35LDV5hfRXSfYjsThKjSA3eADZGTyew6P8AVur53qgxf2VbRZHLHT8EayCWS16R2pXOKVrPDvR8Nhd9waJPGNBxWwyB6dJxhzWk5XAkSBBFkUhwuWOnSWn9fBWryKTLNgCwVM97nGSUURYyoxztD4j1JRqpEnW6D1JnJPIRQWC3+EBclIXKSSHC6FwCQlQByJQqlpkWITFyCU6ZqNnYfENYKzHcz2r+K0+yOnj2QHmSPosXhesO6xsmTYcz6L0TE/hzvNo1qO9G6N9kjeDxnIcCL9xiFzskYt/I6UZNL4mv2P0wpOYHb3CQfIrR48F9MObe0g94Xn2F/DhtOiwvqO6wk7xGTRund1uZF+/kvQ+jFIjB0mvuQ2J4gG3pCyvHy4pl5SSSlR590ipGoTIdMRb7c7KD0b6N1t57qYJexpcQ0gAWkNNQhxLjbstGui9SdhGkmWz/AIhQKW9hnO6umb6i48gqxuP7dDXNSXx7MDhtv419SnTY2C6xBMwd8gQZJHZgmQDnpCvdmVcQ5xbVYLGDf1BGY7wFoi573Syk1rjcuDYM98KdgdmFsud8Tsz9lZre/iiFPYueyBhaE8U7E0oCt20YvEKux7lSUKRWM90jz3pXsFtZwIFyb+Y/RbXo3sgUHC1i0E++FlVYpknzWg2PvvG+fgDQ0DVzszPK6hNul9Dcvxja9GdJ6p/h3huZG9pYA9nMgXdGZC+W3PJAjJfSP4gYzqMDWfJ3t1wbAHxOG43PgXT4L51ZRsF1NFFtNs5OqklSI7KJWj2Ngy1k6uv4afqoGGw28QOJhaPEDdZa2gXSUEc95Ch2hiGl0E5ZQPVRm1Bpvf8AD+6HXZNYg3/ZqlPEAnsmCJkmXW/LBFr6RYCZSnIcooj9c0/m8x+i54KZtCnBt/UO+Nba8e5HquzRdg1XRDMrkriuRRJFSJXLi4c/JVLDfokLlzymIA9C6OYD+Iw7CLFpzGdua9C2HgcTADqsjic45rDfhLjRFSkeII7ivXMCwAZrhaq1kcWdrA1+NSQ7+F3aZky4xfvWhwNGGjgAqd7Z3QdSP1Wjot7KZpkpMz6ibrkgAXKkdUCEOo26dQfeFeHDpi5cq0PY2E4lPlCqusnvhC+2BruVHtJys6z9FXY60rBlluNmFUyidmrvYFZooySBc5ngVRV7LD9LMJWqCabiGsBJbJvvOzjwUY1bNGVXEsvxd6VU6lIYekQ+HN33C4Bmd2ZzsV5jTy4KyobHxFZhbRpvqlrt5zWNLnAQYO6LxcqFWoPpHdqtdTdnu1GOYY7nAFd3SRUYVZwtXbkTtkUwag5AnLw+6s9o1B2R36e+artiu7brj4fuFI2lWuLjL7lbLMFMoMdh3dYXNEgmfpaE9rnasPeQD3XOfjMACMlJqP8A6ggVHcwlOCNEcj+iJXpvcbiO8+pJ1RKzgZ70N+eYTt22YS+hvYEuXJXs5hciwIxC5OLe5NLh71UEjHhCRgErxZAFn0T2iaFdrtDYr3vo/tEVGggzML5zJg20XoPQXpDuncJsbifVc3X4b+aOho8qpwZ65Vx4bXpNNg4Eg6Tw8lq6WIAGei8p6X0zVpNcwkOaJBBj1UHopW2hioYXkMFt5wv5rHgySityNGbEpUmei7Q2xVdUNPC0xUcPic4wxneRmeSmbN67fHWhthctkCToJTej9AUWdX+YGSeJOqszK0QjuqTfIiclG4pcBqjVDrFGfWUXFPU5pKuBeOLItQ3VbtCopJebqvxJusG42wjTKvFmB7yVPRZL6trbrfqVO2lWvHuEuysL2Xu+Z0eDQrrhD2V2zcJuOc9oOcGDB0Nj3hbH/wADZtHA1KVeSD/sXvILqbw2z2uHMwbmbg8FG2Dso1XOZkJlx4C3qty6gA0NAgD6DL9V0dGpO5eHO1so/r6fJWCD6OIqUqgh7N9jhwcxwBHmCjbUxF2933/dek/ix0M/81TxlIhprS2o05Gq1ue9Ni5l4i5YTqvMdq0ju3F2m/0PquipnNcER6lcaz4DiJGqb4O8h+qGAN+/AHyZKmvsHfD2d2xbJdImZLZ1kRpCG2SoohbzeY8B+q53DgnbQYAbcSNdDF5AuMvBJWFz3qCQW+uTCuQA2nkPeq5y51SBBvwP2KY2uNR5fugBxSVCIhOITmD3CAGOIKJg65a4EHIymPCGTChq1RMXTs9Y2BtkVaHa/I245SbrcdHOkOGY0dXD4+Ldi3mvFehWPaKhY/J2X3BWgwexGDEQ553DcNB3SRwBXGy4ljm+a9R2Mc/ywV8nr+L6YUBBYQXZQ4xu98IB6VudanRNTmyY8yIUDZuz8Oxsspsm13DeMa56q0G0achoc3g1gt5gJTyt8uRf8MI8KNi4Sri6pDi2nRbnBJc4+VgrNpcfi9E2g8p1QEhHnAmXZAqVblVePxAaCdEXGV910myye1Maa1QU2a592pSoxtmiKpB8Aw1XOfpkOa1+B2aYbTaJIHrqSg7E2ZG4xoy+2p5LaYLCCmLXJzPE/otmDB+Xnwz6jPs4XY3Z2AbSZut7yeJ4lSHBKSqnpLtunhKDq1Q5Wa2bvccmj78BJXWSUVSOU25OzCfjN0hbSojDtg1HkPNvhaJg8nG/hPFeOisKjZN5EHvyRekO0n4is+rUO855JP6DgALDkqvB1d10HJ31S4St2MlHigFekQ6QRIjUC4A4+7orK5tYW/qZbPIm4FypO0cNI3hmB5j3Kq2Jwoc9pdmWj+4WHgUSoZJI4oGqMgARXJHLlIAMQEEKaxwMwTI0+4TYUAMDhF5HqgvqFSCgupHRAHNqaFI9K1kZpUAMpvIIIzC9G6Pv/jaYBP8AMZnf1C87Wi6E1q1OsalP4Wjt71mkaDvlZtTj3wtdo0abJtnT6Z6fsnotianZc8hvNxWz2L0QpUoJMu5Kp2B0nY8TMHUGxBjJaB+3mAXI81yoqKfzOjOWR/qXLcM0BRcZVaGmVR1+k7IJmyx3STprLSykZJ8QO85eCa3u4ihCg1zJjelO3u2WMu45D7nkrDoPsFz3Tm43c45NHP8ARZ/oH0Wq42rvmW0we3UN5J0bxd9F7ns7Z9OgwMpiAPEk8SdSnY9Lu76/0J6pRXHf+C4LBtpNhuepOZ98EdKUh5roxikqRzm23bI+OxjKNN1Wq7da0S4nQcuJNgBqvnvpx0pfjaxcZFNsimz5W8TxcdT+gV9+J3S/+IqdTSJ6mmTl/wCo/Iv7tB4nW3nNVyTOVuhkY1yR6gUSs1THFMbQLpgTDS48mjM/QeIVUWZKpbQPVtDwXOaJnfsWlxgAQd0zvE8ZVZVc0mQwt5b49OyiRLnOAAmLDQRYXS1G5wYygRn3z5+K0JimiKajdQR4g+kBPe0hDxgj18hkpeIw72kmJE6X9FYqQd5clL+MFIgBtKlH+F1V0DL0TzUMS4B4+Zpv4/uJQ6jmkQDmYvYj7eqAOa6RMR3J2+Bn9EvVnQeV/oh1mW7kAdUIOX0QnOjRGeyLBDe1AC02SQBPcBJM6DmvUsPsA4bDsYQA4wX83kTHc3LvBKpvw22fSbvY+uC9lF4ZSpjN1Yt3i4zYBjTPfHBegbTruxNCjU6rq+sBc1sz2ZgPJjUAHuKzZnfBpwquTCYuo9slpIIFiPfeobNp1nWNQ+gVrtKnM298lnK1MtJHDgkbEx+5olYmuYguLu8z9VpOgfQurjn77g5lAHtPj4v6WcTz0Rfw26IDH1XOquilT3S8D4nTMNHAWuV75hMMymxrKbQ1rRDWtEADgE7Fi9YjLl8QzZ2Bp0abaVJoYxogAe7nmjyucmytRmHErzX8U+mG4DhKJ7RH81wOQP8A6Y5nXlbUrS9OekowVAkEdc+RTB04vI4CfEwOK+e8diS5xJJJJkkmSZzJ4lLnLxDIR9ZHr1fNQ6jyiuKC9qWosuwafVe0MABO+4u3tBujd3RGpkE+SXD0C4kATDXOOgDWtLjJ0yjxjVRsVijUe57oBcSYGQ4ADgLeSEgDUXA++HNFIMfv+ihMfzUgVbKydFSPUZzCsqe0GuzBb6/RQXNlPoUL3801MirJZNN/yu8p/VclxOwxUbIs7Q6Hv/VcrFXFmYY8i4JB5In8RxAPhB9Ex9MjMJigqF3m8HDxB+wTt8RBc/34oC5ABXuB1d4/5TZHBMShAHu/4T4YVtnBhaABiHNyzllPtGeM/uAtX0pwe61oZDadNhHgN0ADwBCzP4GVt7C1Qfy4gQNB/JpgQP7ZWx6QM613VaQS4+CzTSo0w7PJ9oN3d+o7JgtzJy85VP0Q2JVxmIFJou8y50Wa2e048h+yvulFEuf1bPhaZPNx07gIHmtx+DOzhTbiHkdoljf7e0fr9EuDUpbRuROK3GtwOzqeBpU6dBpDWnt8XAiHOceOR8IV9KFXw4e0tORzHEcDySYb4QCbix8LXWtKmYnyFUTa20WYei+tUMNYCTzOgHMmB4qYAvF/xh6WipU/habuxTPbIydUyj+247yeCJOkEVbMf0k26/FVn1ahu42E2a2+61vIfqdVn6z+aA7EymOqSlUxzYXfSPfYITDdOfoBmTACukUZ1esG0iBvB7yAdG9WLkc5du926q0lStq1jv7ji3+WOrG7lYmSOMkkyoEqUBKkD014qTQeNR6qIc/Af8oRZjjy+6loiywZu6x5++Sk0qPuVSOqQZCOcaQY4FVpom7NPha27EH0zXKhoY7muRuZbcVb3t4jzKjvIRq4AyACip0uzPHoWAnsY3U+/JCAUrDUwcxKqWAPaNCiURpYpMQyDYKXsZ4ZVpvIkNe1xByIaQSCol0Suz3j8L9hHBYYuruPW1i2o2iBdkDs7x0cQ4W0stLtNrqOHc+Je+B4u4lattNrgDAOoMcbql6XU5ZTboX/AEaf19FnzRcYORowy3TUTzvDbL3jJutT0ZcMPUuYY8brv/yfD7lJRw4CBtSqA09y48ckozUjrTSnHZ4z0Azp5n9EGn2XxPxCfEQD6R5JmyMR1lCk8fmpsPm0Ss70y2++g6kKLd8sd1lWNKYlpE8SCY7l321VnCUXe0L+IXSYYLCuc0/zXy2kOerv7RfvhfMe0sWXOJzJnx8Vp/xK6X/x2Jc5pPVN7FIG3ZBzji438hosO98qr5ZZfFBKdVSN5QQVJpnxViLJVMDVcI7TnBzmNacvmIhm8dBvEIbKbnkhoJgEnSALzJsuxFZraW41zjv7rniAG9md0A5mJdwQBXJYSkC2acWtgG954KStji8cYNhcHQRon7/Mf/b9EEgRN0tt2b5wgAkjVw8j+iSqLzxQ2MBnNHBEGJgeqkgHTKVc1oMxIzPklVWibA1KoM3QpCJucvT9kke4/ZXKrgGCpmFrNbmfRRpHsD9Ekj3/AIUEhsVVBNj6K76G7Gdi8RToNzcbn5Wi7nHuCoHuE8YyPsL3T/8An7YUUq2LcPiPVU+4XefOB/aoZKPTujmKG51JBBpdls/mpts1w9AeY5om32SxvJ32KfjMOQwOpRvsJcP6sy5p5GT4wdEPF1xVob7cpBIOYIMOaeYSct/icX9DMf7pr7KVzFT7ZpS0jkr8sshUdn9a8A/CLuPLh4riKDlJJHVjkUVbO6M4w0NnU3VJkF4aDm6ajtwDvkLG/idtwYbCGlI/iMVLn8W09e4GA0cg5anbONpuquc5wbh8K0ucdN8DtR3DsjmSvnjpft9+MxNSs/8AMey35WCzW+A9ZXcjykvo5cu7++SnqVboW8Pf+EhPv2Fx9+4TUhTdihw9lT3YhlOAGh9Tsu3t6WAEB27uRc3gzwVd792Uqs0GlTIYRG+1ztHOB3h4hrmjyQ0A+vjutcXVMz8oDRYQOy0QhVqjTx4e7IQ7vT9ks8vT9lJAnWDh6/slL2wLG068fBOAm0AX4fsn24N8uJ/06IAC54iIPn+y5tQREazn+yPAv8InllePl8UsDOGjPwkx8umaABNqNAIE3zvw8ErKrbi9+f7IhYL2bf0gxAG74pbRk3X/AKfl8UAB60SYBiIz/ZciPpAnNo7hwMcNc1yAGPcAh9YEZ7e/zKHHf5qbIEB93/RKJ/zKQBPLRuTAmR9CgARX1r+H+zP4bZ+Fpaik0u/1PG871K+T8C0GqwEAguaCI0JC+z6QhojgPoo9J8CMyUGthQ3rIyqA7w03wLHxFj3BTuC4iyicbQRdMzZuETa+N/haADf9rUO60f1HXuCLs1v8wcgT4hUOOdv7QAf2g0HdB0yy8yuZpo7Y7/ejbke6W3zs85/FTbPUUWYGmbuAqViDeJljCeZG8f7eK8ncVa9JcQ6piq73kucatST3PIHkAB4KrLfcrpQjSMkpNsHK6U+PcpWNv+6sVBqZSJNB46wAMe1wpkCXFwLS4HlDZHPkhBv2VjhsM3+FrPI7TalFoPAO6ze891t+SAKkOS7/ADRmj7JQ37f8ymgBscTkeAzHGyew2GemUfMi7gnxaPNxSspi39uvF8IIGNP+rLiPmPvvXXgRvZ8vn08fVPDbnw1/qCcaQ4e+tj6KAGA3Hxa6t+b34pocY1y/p/3n0n1RXMF+7j/WAlqUx2hyOv8A7sfRAAyTOuR+W3avdcue255Mac9Tu/qVy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Rectangle 2"/>
          <p:cNvSpPr>
            <a:spLocks noGrp="1" noChangeArrowheads="1"/>
          </p:cNvSpPr>
          <p:nvPr>
            <p:ph type="title"/>
          </p:nvPr>
        </p:nvSpPr>
        <p:spPr>
          <a:xfrm>
            <a:off x="-468560" y="0"/>
            <a:ext cx="10260954" cy="980728"/>
          </a:xfrm>
        </p:spPr>
        <p:txBody>
          <a:bodyPr/>
          <a:lstStyle/>
          <a:p>
            <a:pPr eaLnBrk="1" hangingPunct="1">
              <a:lnSpc>
                <a:spcPts val="3200"/>
              </a:lnSpc>
            </a:pPr>
            <a:r>
              <a:rPr lang="de-DE" altLang="en-US" sz="3500" dirty="0" smtClean="0"/>
              <a:t>Entity </a:t>
            </a:r>
            <a:r>
              <a:rPr lang="de-DE" altLang="en-US" sz="3500" dirty="0" err="1" smtClean="0"/>
              <a:t>Matching</a:t>
            </a:r>
            <a:r>
              <a:rPr lang="de-DE" altLang="en-US" sz="3500" dirty="0" smtClean="0"/>
              <a:t> in Structured Data</a:t>
            </a:r>
          </a:p>
        </p:txBody>
      </p:sp>
      <p:sp>
        <p:nvSpPr>
          <p:cNvPr id="483" name="Textfeld 482"/>
          <p:cNvSpPr txBox="1"/>
          <p:nvPr/>
        </p:nvSpPr>
        <p:spPr>
          <a:xfrm>
            <a:off x="251520" y="4758403"/>
            <a:ext cx="7771679" cy="1200329"/>
          </a:xfrm>
          <a:prstGeom prst="rect">
            <a:avLst/>
          </a:prstGeom>
          <a:noFill/>
        </p:spPr>
        <p:txBody>
          <a:bodyPr wrap="none" rtlCol="0">
            <a:spAutoFit/>
          </a:bodyPr>
          <a:lstStyle/>
          <a:p>
            <a:r>
              <a:rPr lang="de-DE" sz="2400" dirty="0" err="1" smtClean="0">
                <a:solidFill>
                  <a:srgbClr val="3333CC"/>
                </a:solidFill>
              </a:rPr>
              <a:t>entity</a:t>
            </a:r>
            <a:r>
              <a:rPr lang="de-DE" sz="2400" dirty="0" smtClean="0">
                <a:solidFill>
                  <a:srgbClr val="3333CC"/>
                </a:solidFill>
              </a:rPr>
              <a:t> </a:t>
            </a:r>
            <a:r>
              <a:rPr lang="de-DE" sz="2400" dirty="0" err="1" smtClean="0">
                <a:solidFill>
                  <a:srgbClr val="3333CC"/>
                </a:solidFill>
              </a:rPr>
              <a:t>linkage</a:t>
            </a:r>
            <a:r>
              <a:rPr lang="de-DE" sz="2400" dirty="0" smtClean="0">
                <a:solidFill>
                  <a:srgbClr val="3333CC"/>
                </a:solidFill>
              </a:rPr>
              <a:t>:</a:t>
            </a:r>
            <a:endParaRPr lang="de-DE" sz="2400" dirty="0" smtClean="0"/>
          </a:p>
          <a:p>
            <a:pPr lvl="1">
              <a:buFont typeface="Arial" pitchFamily="34" charset="0"/>
              <a:buChar char="•"/>
            </a:pPr>
            <a:r>
              <a:rPr lang="de-DE" sz="2400" dirty="0" smtClean="0"/>
              <a:t> </a:t>
            </a:r>
            <a:r>
              <a:rPr lang="de-DE" sz="2400" dirty="0" err="1" smtClean="0"/>
              <a:t>key</a:t>
            </a:r>
            <a:r>
              <a:rPr lang="de-DE" sz="2400" dirty="0" smtClean="0"/>
              <a:t> </a:t>
            </a:r>
            <a:r>
              <a:rPr lang="de-DE" sz="2400" dirty="0" err="1" smtClean="0"/>
              <a:t>to</a:t>
            </a:r>
            <a:r>
              <a:rPr lang="de-DE" sz="2400" dirty="0" smtClean="0"/>
              <a:t> </a:t>
            </a:r>
            <a:r>
              <a:rPr lang="de-DE" sz="2400" dirty="0" err="1" smtClean="0"/>
              <a:t>data</a:t>
            </a:r>
            <a:r>
              <a:rPr lang="de-DE" sz="2400" dirty="0" smtClean="0"/>
              <a:t> </a:t>
            </a:r>
            <a:r>
              <a:rPr lang="de-DE" sz="2400" dirty="0" err="1" smtClean="0"/>
              <a:t>integration</a:t>
            </a:r>
            <a:endParaRPr lang="de-DE" sz="2400" dirty="0" smtClean="0"/>
          </a:p>
          <a:p>
            <a:pPr lvl="1">
              <a:buFont typeface="Arial" pitchFamily="34" charset="0"/>
              <a:buChar char="•"/>
            </a:pPr>
            <a:r>
              <a:rPr lang="de-DE" sz="2400" dirty="0" smtClean="0"/>
              <a:t> </a:t>
            </a:r>
            <a:r>
              <a:rPr lang="de-DE" sz="2400" dirty="0" err="1" smtClean="0"/>
              <a:t>long</a:t>
            </a:r>
            <a:r>
              <a:rPr lang="de-DE" sz="2400" dirty="0" smtClean="0"/>
              <a:t>-standing </a:t>
            </a:r>
            <a:r>
              <a:rPr lang="de-DE" sz="2400" dirty="0" err="1" smtClean="0"/>
              <a:t>problem</a:t>
            </a:r>
            <a:r>
              <a:rPr lang="de-DE" sz="2400" dirty="0" smtClean="0"/>
              <a:t>, </a:t>
            </a:r>
            <a:r>
              <a:rPr lang="de-DE" sz="2400" dirty="0" err="1" smtClean="0"/>
              <a:t>very</a:t>
            </a:r>
            <a:r>
              <a:rPr lang="de-DE" sz="2400" dirty="0" smtClean="0"/>
              <a:t> </a:t>
            </a:r>
            <a:r>
              <a:rPr lang="de-DE" sz="2400" dirty="0" err="1" smtClean="0"/>
              <a:t>difficult</a:t>
            </a:r>
            <a:r>
              <a:rPr lang="de-DE" sz="2400" dirty="0" smtClean="0"/>
              <a:t>, </a:t>
            </a:r>
            <a:r>
              <a:rPr lang="de-DE" sz="2400" dirty="0" err="1" smtClean="0"/>
              <a:t>unsolved</a:t>
            </a:r>
            <a:r>
              <a:rPr lang="de-DE" sz="2400" dirty="0" smtClean="0"/>
              <a:t> </a:t>
            </a:r>
          </a:p>
        </p:txBody>
      </p:sp>
      <p:sp>
        <p:nvSpPr>
          <p:cNvPr id="77" name="Textfeld 76"/>
          <p:cNvSpPr txBox="1"/>
          <p:nvPr/>
        </p:nvSpPr>
        <p:spPr>
          <a:xfrm>
            <a:off x="255926" y="6211669"/>
            <a:ext cx="8888074" cy="646331"/>
          </a:xfrm>
          <a:prstGeom prst="rect">
            <a:avLst/>
          </a:prstGeom>
          <a:noFill/>
        </p:spPr>
        <p:txBody>
          <a:bodyPr wrap="none" rtlCol="0">
            <a:spAutoFit/>
          </a:bodyPr>
          <a:lstStyle/>
          <a:p>
            <a:r>
              <a:rPr lang="en-US" sz="1800" b="0" dirty="0" smtClean="0"/>
              <a:t>H.L. Dunn: Record Linkage. </a:t>
            </a:r>
            <a:r>
              <a:rPr lang="en-US" sz="1800" b="0" i="1" dirty="0" smtClean="0"/>
              <a:t>American Journal of Public Health</a:t>
            </a:r>
            <a:r>
              <a:rPr lang="en-US" sz="1800" b="0" dirty="0" smtClean="0"/>
              <a:t> 36 (12), 1946</a:t>
            </a:r>
            <a:endParaRPr lang="de-DE" sz="1800" dirty="0" smtClean="0"/>
          </a:p>
          <a:p>
            <a:r>
              <a:rPr lang="en-US" sz="1800" b="0" dirty="0" smtClean="0"/>
              <a:t>H.B. </a:t>
            </a:r>
            <a:r>
              <a:rPr lang="en-US" sz="1800" b="0" dirty="0" err="1" smtClean="0"/>
              <a:t>Newcombe</a:t>
            </a:r>
            <a:r>
              <a:rPr lang="en-US" sz="1800" b="0" dirty="0" smtClean="0"/>
              <a:t> et al.: Automatic Linkage of Vital Records. </a:t>
            </a:r>
            <a:r>
              <a:rPr lang="en-US" sz="1800" b="0" i="1" dirty="0" smtClean="0"/>
              <a:t>Science</a:t>
            </a:r>
            <a:r>
              <a:rPr lang="en-US" sz="1800" b="0" dirty="0" smtClean="0"/>
              <a:t> 130 (3381), 1959</a:t>
            </a:r>
          </a:p>
        </p:txBody>
      </p:sp>
      <p:grpSp>
        <p:nvGrpSpPr>
          <p:cNvPr id="270" name="Group 269"/>
          <p:cNvGrpSpPr/>
          <p:nvPr/>
        </p:nvGrpSpPr>
        <p:grpSpPr>
          <a:xfrm>
            <a:off x="194741" y="759750"/>
            <a:ext cx="9096871" cy="3642410"/>
            <a:chOff x="194741" y="759750"/>
            <a:chExt cx="9096871" cy="3642410"/>
          </a:xfrm>
        </p:grpSpPr>
        <p:sp>
          <p:nvSpPr>
            <p:cNvPr id="17" name="Zylinder 7"/>
            <p:cNvSpPr/>
            <p:nvPr/>
          </p:nvSpPr>
          <p:spPr>
            <a:xfrm>
              <a:off x="2524411" y="992455"/>
              <a:ext cx="3799776" cy="1899014"/>
            </a:xfrm>
            <a:prstGeom prst="can">
              <a:avLst>
                <a:gd name="adj" fmla="val 1771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Zylinder 7"/>
            <p:cNvSpPr/>
            <p:nvPr/>
          </p:nvSpPr>
          <p:spPr>
            <a:xfrm>
              <a:off x="6257855" y="759750"/>
              <a:ext cx="2811225" cy="1957038"/>
            </a:xfrm>
            <a:prstGeom prst="can">
              <a:avLst>
                <a:gd name="adj" fmla="val 1986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278" name="Rechteck 25"/>
            <p:cNvSpPr/>
            <p:nvPr/>
          </p:nvSpPr>
          <p:spPr bwMode="auto">
            <a:xfrm>
              <a:off x="6517100" y="1347795"/>
              <a:ext cx="2359067" cy="815931"/>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6" name="Zylinder 7"/>
            <p:cNvSpPr/>
            <p:nvPr/>
          </p:nvSpPr>
          <p:spPr>
            <a:xfrm>
              <a:off x="194741" y="1321170"/>
              <a:ext cx="2551069" cy="2041868"/>
            </a:xfrm>
            <a:prstGeom prst="can">
              <a:avLst>
                <a:gd name="adj" fmla="val 2597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6" name="Rechteck 25"/>
            <p:cNvSpPr/>
            <p:nvPr/>
          </p:nvSpPr>
          <p:spPr bwMode="auto">
            <a:xfrm>
              <a:off x="410765" y="1969242"/>
              <a:ext cx="2105954" cy="116673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25" name="Textfeld 24"/>
            <p:cNvSpPr txBox="1"/>
            <p:nvPr/>
          </p:nvSpPr>
          <p:spPr>
            <a:xfrm>
              <a:off x="410766" y="1969242"/>
              <a:ext cx="2188118" cy="1077218"/>
            </a:xfrm>
            <a:prstGeom prst="rect">
              <a:avLst/>
            </a:prstGeom>
            <a:noFill/>
          </p:spPr>
          <p:txBody>
            <a:bodyPr wrap="square" rtlCol="0">
              <a:spAutoFit/>
            </a:bodyPr>
            <a:lstStyle/>
            <a:p>
              <a:r>
                <a:rPr lang="de-DE" sz="1600" dirty="0" err="1" smtClean="0">
                  <a:latin typeface="Arial Narrow" pitchFamily="34" charset="0"/>
                </a:rPr>
                <a:t>Hurricane</a:t>
              </a:r>
              <a:r>
                <a:rPr lang="de-DE" sz="1600" dirty="0" smtClean="0">
                  <a:latin typeface="Arial Narrow" pitchFamily="34" charset="0"/>
                </a:rPr>
                <a:t>                  1975</a:t>
              </a:r>
            </a:p>
            <a:p>
              <a:r>
                <a:rPr lang="de-DE" sz="1600" dirty="0" err="1" smtClean="0">
                  <a:latin typeface="Arial Narrow" pitchFamily="34" charset="0"/>
                </a:rPr>
                <a:t>Forever</a:t>
              </a:r>
              <a:r>
                <a:rPr lang="de-DE" sz="1600" dirty="0" smtClean="0">
                  <a:latin typeface="Arial Narrow" pitchFamily="34" charset="0"/>
                </a:rPr>
                <a:t> Young          1972</a:t>
              </a:r>
            </a:p>
            <a:p>
              <a:r>
                <a:rPr lang="de-DE" sz="1600" dirty="0" smtClean="0">
                  <a:latin typeface="Arial Narrow" pitchFamily="34" charset="0"/>
                </a:rPr>
                <a:t>Like a </a:t>
              </a:r>
              <a:r>
                <a:rPr lang="de-DE" sz="1600" dirty="0" err="1" smtClean="0">
                  <a:latin typeface="Arial Narrow" pitchFamily="34" charset="0"/>
                </a:rPr>
                <a:t>Hurricane</a:t>
              </a:r>
              <a:r>
                <a:rPr lang="de-DE" sz="1600" dirty="0" smtClean="0">
                  <a:latin typeface="Arial Narrow" pitchFamily="34" charset="0"/>
                </a:rPr>
                <a:t>       1975</a:t>
              </a:r>
            </a:p>
            <a:p>
              <a:r>
                <a:rPr lang="de-DE" sz="1600" dirty="0" smtClean="0">
                  <a:latin typeface="Arial Narrow" pitchFamily="34" charset="0"/>
                </a:rPr>
                <a:t>……….</a:t>
              </a:r>
              <a:endParaRPr lang="de-DE" sz="1600" dirty="0">
                <a:latin typeface="Arial Narrow" pitchFamily="34" charset="0"/>
              </a:endParaRPr>
            </a:p>
          </p:txBody>
        </p:sp>
        <p:cxnSp>
          <p:nvCxnSpPr>
            <p:cNvPr id="34" name="Gerade Verbindung 33"/>
            <p:cNvCxnSpPr/>
            <p:nvPr/>
          </p:nvCxnSpPr>
          <p:spPr bwMode="auto">
            <a:xfrm>
              <a:off x="1810203" y="1998570"/>
              <a:ext cx="0" cy="11484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34"/>
            <p:cNvCxnSpPr/>
            <p:nvPr/>
          </p:nvCxnSpPr>
          <p:spPr bwMode="auto">
            <a:xfrm>
              <a:off x="2026227" y="1961985"/>
              <a:ext cx="0" cy="117399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65"/>
            <p:cNvSpPr txBox="1"/>
            <p:nvPr/>
          </p:nvSpPr>
          <p:spPr>
            <a:xfrm>
              <a:off x="6517100" y="1383699"/>
              <a:ext cx="2774512" cy="784830"/>
            </a:xfrm>
            <a:prstGeom prst="rect">
              <a:avLst/>
            </a:prstGeom>
            <a:noFill/>
          </p:spPr>
          <p:txBody>
            <a:bodyPr wrap="square" rtlCol="0">
              <a:spAutoFit/>
            </a:bodyPr>
            <a:lstStyle/>
            <a:p>
              <a:pPr>
                <a:lnSpc>
                  <a:spcPts val="1800"/>
                </a:lnSpc>
              </a:pPr>
              <a:r>
                <a:rPr lang="de-DE" sz="1600" dirty="0" err="1" smtClean="0">
                  <a:latin typeface="Arial Narrow" pitchFamily="34" charset="0"/>
                </a:rPr>
                <a:t>Hurricane</a:t>
              </a:r>
              <a:r>
                <a:rPr lang="de-DE" sz="1600" dirty="0" smtClean="0">
                  <a:latin typeface="Arial Narrow" pitchFamily="34" charset="0"/>
                </a:rPr>
                <a:t>             Dylan</a:t>
              </a:r>
            </a:p>
            <a:p>
              <a:pPr>
                <a:lnSpc>
                  <a:spcPts val="1800"/>
                </a:lnSpc>
              </a:pPr>
              <a:r>
                <a:rPr lang="de-DE" sz="1600" dirty="0" smtClean="0">
                  <a:latin typeface="Arial Narrow" pitchFamily="34" charset="0"/>
                </a:rPr>
                <a:t>Like a </a:t>
              </a:r>
              <a:r>
                <a:rPr lang="de-DE" sz="1600" dirty="0" err="1" smtClean="0">
                  <a:latin typeface="Arial Narrow" pitchFamily="34" charset="0"/>
                </a:rPr>
                <a:t>Hurricane</a:t>
              </a:r>
              <a:r>
                <a:rPr lang="de-DE" sz="1600" dirty="0" smtClean="0">
                  <a:latin typeface="Arial Narrow" pitchFamily="34" charset="0"/>
                </a:rPr>
                <a:t>  Young</a:t>
              </a:r>
            </a:p>
            <a:p>
              <a:pPr>
                <a:lnSpc>
                  <a:spcPts val="1800"/>
                </a:lnSpc>
              </a:pPr>
              <a:r>
                <a:rPr lang="de-DE" sz="1600" dirty="0" err="1" smtClean="0">
                  <a:latin typeface="Arial Narrow" pitchFamily="34" charset="0"/>
                </a:rPr>
                <a:t>Hurricane</a:t>
              </a:r>
              <a:r>
                <a:rPr lang="de-DE" sz="1600" dirty="0" smtClean="0">
                  <a:latin typeface="Arial Narrow" pitchFamily="34" charset="0"/>
                </a:rPr>
                <a:t>             </a:t>
              </a:r>
              <a:r>
                <a:rPr lang="de-DE" sz="1600" dirty="0" err="1" smtClean="0">
                  <a:latin typeface="Arial Narrow" pitchFamily="34" charset="0"/>
                </a:rPr>
                <a:t>Everette</a:t>
              </a:r>
              <a:r>
                <a:rPr lang="de-DE" sz="1600" dirty="0" smtClean="0">
                  <a:latin typeface="Arial Narrow" pitchFamily="34" charset="0"/>
                </a:rPr>
                <a:t>.</a:t>
              </a:r>
            </a:p>
          </p:txBody>
        </p:sp>
        <p:sp>
          <p:nvSpPr>
            <p:cNvPr id="23" name="Zylinder 7"/>
            <p:cNvSpPr/>
            <p:nvPr/>
          </p:nvSpPr>
          <p:spPr>
            <a:xfrm>
              <a:off x="3857714" y="2519969"/>
              <a:ext cx="3319799" cy="1882191"/>
            </a:xfrm>
            <a:prstGeom prst="can">
              <a:avLst>
                <a:gd name="adj" fmla="val 19686"/>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83" name="Rechteck 25"/>
            <p:cNvSpPr/>
            <p:nvPr/>
          </p:nvSpPr>
          <p:spPr bwMode="auto">
            <a:xfrm>
              <a:off x="4031421" y="2974822"/>
              <a:ext cx="2998210" cy="126933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45" name="Textfeld 44"/>
            <p:cNvSpPr txBox="1"/>
            <p:nvPr/>
          </p:nvSpPr>
          <p:spPr>
            <a:xfrm>
              <a:off x="4004444" y="2963095"/>
              <a:ext cx="3096232" cy="1323439"/>
            </a:xfrm>
            <a:prstGeom prst="rect">
              <a:avLst/>
            </a:prstGeom>
            <a:noFill/>
          </p:spPr>
          <p:txBody>
            <a:bodyPr wrap="none" rtlCol="0">
              <a:spAutoFit/>
            </a:bodyPr>
            <a:lstStyle/>
            <a:p>
              <a:r>
                <a:rPr lang="de-DE" sz="1600" dirty="0" smtClean="0">
                  <a:latin typeface="Arial Narrow" pitchFamily="34" charset="0"/>
                </a:rPr>
                <a:t>Dylan      Bob                              1941</a:t>
              </a:r>
            </a:p>
            <a:p>
              <a:r>
                <a:rPr lang="de-DE" sz="1600" dirty="0" smtClean="0">
                  <a:latin typeface="Arial Narrow" pitchFamily="34" charset="0"/>
                </a:rPr>
                <a:t>Thomas  Dylan         Swansea   1914</a:t>
              </a:r>
            </a:p>
            <a:p>
              <a:r>
                <a:rPr lang="de-DE" sz="1600" dirty="0" smtClean="0">
                  <a:latin typeface="Arial Narrow" pitchFamily="34" charset="0"/>
                </a:rPr>
                <a:t>Young     </a:t>
              </a:r>
              <a:r>
                <a:rPr lang="de-DE" sz="1600" dirty="0" err="1" smtClean="0">
                  <a:latin typeface="Arial Narrow" pitchFamily="34" charset="0"/>
                </a:rPr>
                <a:t>Brigham</a:t>
              </a:r>
              <a:r>
                <a:rPr lang="de-DE" sz="1600" dirty="0" smtClean="0">
                  <a:latin typeface="Arial Narrow" pitchFamily="34" charset="0"/>
                </a:rPr>
                <a:t>                      1801</a:t>
              </a:r>
            </a:p>
            <a:p>
              <a:r>
                <a:rPr lang="de-DE" sz="1600" dirty="0" smtClean="0">
                  <a:latin typeface="Arial Narrow" pitchFamily="34" charset="0"/>
                </a:rPr>
                <a:t>Young      Neil           Toronto     1945</a:t>
              </a:r>
            </a:p>
            <a:p>
              <a:r>
                <a:rPr lang="de-DE" sz="1600" dirty="0" smtClean="0">
                  <a:latin typeface="Arial Narrow" pitchFamily="34" charset="0"/>
                </a:rPr>
                <a:t> Denny     Sandy       London     1947</a:t>
              </a:r>
              <a:endParaRPr lang="de-DE" sz="1600" dirty="0">
                <a:latin typeface="Arial Narrow" pitchFamily="34" charset="0"/>
              </a:endParaRPr>
            </a:p>
          </p:txBody>
        </p:sp>
        <p:cxnSp>
          <p:nvCxnSpPr>
            <p:cNvPr id="284" name="Gerade Verbindung 33"/>
            <p:cNvCxnSpPr/>
            <p:nvPr/>
          </p:nvCxnSpPr>
          <p:spPr bwMode="auto">
            <a:xfrm>
              <a:off x="4808974" y="2974822"/>
              <a:ext cx="0" cy="12810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 Verbindung 33"/>
            <p:cNvCxnSpPr/>
            <p:nvPr/>
          </p:nvCxnSpPr>
          <p:spPr bwMode="auto">
            <a:xfrm>
              <a:off x="5601062" y="3005469"/>
              <a:ext cx="0" cy="12810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3" name="Gerade Verbindung 33"/>
            <p:cNvCxnSpPr/>
            <p:nvPr/>
          </p:nvCxnSpPr>
          <p:spPr bwMode="auto">
            <a:xfrm>
              <a:off x="6465158" y="3005469"/>
              <a:ext cx="0" cy="12810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4" name="Gerade Verbindung 33"/>
            <p:cNvCxnSpPr/>
            <p:nvPr/>
          </p:nvCxnSpPr>
          <p:spPr bwMode="auto">
            <a:xfrm>
              <a:off x="7945669" y="1347795"/>
              <a:ext cx="0" cy="10096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6" name="Rechteck 25"/>
            <p:cNvSpPr/>
            <p:nvPr/>
          </p:nvSpPr>
          <p:spPr bwMode="auto">
            <a:xfrm>
              <a:off x="2829366" y="1471607"/>
              <a:ext cx="3281563" cy="933273"/>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297" name="Textfeld 24"/>
            <p:cNvSpPr txBox="1"/>
            <p:nvPr/>
          </p:nvSpPr>
          <p:spPr>
            <a:xfrm>
              <a:off x="2783920" y="1471608"/>
              <a:ext cx="4155080" cy="830997"/>
            </a:xfrm>
            <a:prstGeom prst="rect">
              <a:avLst/>
            </a:prstGeom>
            <a:noFill/>
          </p:spPr>
          <p:txBody>
            <a:bodyPr wrap="square" rtlCol="0">
              <a:spAutoFit/>
            </a:bodyPr>
            <a:lstStyle/>
            <a:p>
              <a:r>
                <a:rPr lang="de-DE" sz="1600" dirty="0" err="1" smtClean="0">
                  <a:latin typeface="Arial Narrow" pitchFamily="34" charset="0"/>
                </a:rPr>
                <a:t>Hurricane</a:t>
              </a:r>
              <a:r>
                <a:rPr lang="de-DE" sz="1600" dirty="0" smtClean="0">
                  <a:latin typeface="Arial Narrow" pitchFamily="34" charset="0"/>
                </a:rPr>
                <a:t>   Katrina  New Orleans  2005</a:t>
              </a:r>
            </a:p>
            <a:p>
              <a:r>
                <a:rPr lang="de-DE" sz="1600" dirty="0" err="1" smtClean="0">
                  <a:latin typeface="Arial Narrow" pitchFamily="34" charset="0"/>
                </a:rPr>
                <a:t>Hurricane</a:t>
              </a:r>
              <a:r>
                <a:rPr lang="de-DE" sz="1600" dirty="0" smtClean="0">
                  <a:latin typeface="Arial Narrow" pitchFamily="34" charset="0"/>
                </a:rPr>
                <a:t>   Sandy   New York         2012</a:t>
              </a:r>
            </a:p>
            <a:p>
              <a:r>
                <a:rPr lang="de-DE" sz="1600" dirty="0" smtClean="0">
                  <a:latin typeface="Arial Narrow" pitchFamily="34" charset="0"/>
                </a:rPr>
                <a:t>……….</a:t>
              </a:r>
              <a:endParaRPr lang="de-DE" sz="1600" dirty="0">
                <a:latin typeface="Arial Narrow" pitchFamily="34" charset="0"/>
              </a:endParaRPr>
            </a:p>
          </p:txBody>
        </p:sp>
        <p:cxnSp>
          <p:nvCxnSpPr>
            <p:cNvPr id="298" name="Gerade Verbindung 33"/>
            <p:cNvCxnSpPr/>
            <p:nvPr/>
          </p:nvCxnSpPr>
          <p:spPr bwMode="auto">
            <a:xfrm>
              <a:off x="3759056" y="1471661"/>
              <a:ext cx="0" cy="9332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2" name="Gerade Verbindung 33"/>
            <p:cNvCxnSpPr/>
            <p:nvPr/>
          </p:nvCxnSpPr>
          <p:spPr bwMode="auto">
            <a:xfrm>
              <a:off x="4407128" y="1471661"/>
              <a:ext cx="0" cy="9332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 Verbindung 33"/>
            <p:cNvCxnSpPr/>
            <p:nvPr/>
          </p:nvCxnSpPr>
          <p:spPr bwMode="auto">
            <a:xfrm>
              <a:off x="5487248" y="1471661"/>
              <a:ext cx="0" cy="9332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Straight Connector 259"/>
            <p:cNvCxnSpPr/>
            <p:nvPr/>
          </p:nvCxnSpPr>
          <p:spPr bwMode="auto">
            <a:xfrm>
              <a:off x="410765" y="2302605"/>
              <a:ext cx="211364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 name="Straight Connector 305"/>
            <p:cNvCxnSpPr/>
            <p:nvPr/>
          </p:nvCxnSpPr>
          <p:spPr bwMode="auto">
            <a:xfrm>
              <a:off x="410765" y="2480236"/>
              <a:ext cx="211364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 name="Straight Connector 306"/>
            <p:cNvCxnSpPr/>
            <p:nvPr/>
          </p:nvCxnSpPr>
          <p:spPr bwMode="auto">
            <a:xfrm>
              <a:off x="403073" y="2716788"/>
              <a:ext cx="211364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Straight Connector 261"/>
            <p:cNvCxnSpPr/>
            <p:nvPr/>
          </p:nvCxnSpPr>
          <p:spPr bwMode="auto">
            <a:xfrm>
              <a:off x="2829366" y="1772816"/>
              <a:ext cx="328156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 name="Straight Connector 309"/>
            <p:cNvCxnSpPr/>
            <p:nvPr/>
          </p:nvCxnSpPr>
          <p:spPr bwMode="auto">
            <a:xfrm>
              <a:off x="2829366" y="2016609"/>
              <a:ext cx="328156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Straight Connector 263"/>
            <p:cNvCxnSpPr/>
            <p:nvPr/>
          </p:nvCxnSpPr>
          <p:spPr bwMode="auto">
            <a:xfrm>
              <a:off x="6517100" y="1628800"/>
              <a:ext cx="2359067"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 name="Straight Connector 312"/>
            <p:cNvCxnSpPr/>
            <p:nvPr/>
          </p:nvCxnSpPr>
          <p:spPr bwMode="auto">
            <a:xfrm>
              <a:off x="6517100" y="1908000"/>
              <a:ext cx="2359067"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Straight Connector 265"/>
            <p:cNvCxnSpPr/>
            <p:nvPr/>
          </p:nvCxnSpPr>
          <p:spPr bwMode="auto">
            <a:xfrm>
              <a:off x="4031421" y="3211738"/>
              <a:ext cx="29982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 name="Straight Connector 316"/>
            <p:cNvCxnSpPr/>
            <p:nvPr/>
          </p:nvCxnSpPr>
          <p:spPr bwMode="auto">
            <a:xfrm>
              <a:off x="4031421" y="3495733"/>
              <a:ext cx="29982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8" name="Straight Connector 317"/>
            <p:cNvCxnSpPr/>
            <p:nvPr/>
          </p:nvCxnSpPr>
          <p:spPr bwMode="auto">
            <a:xfrm>
              <a:off x="4031421" y="3756765"/>
              <a:ext cx="29982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Straight Connector 318"/>
            <p:cNvCxnSpPr/>
            <p:nvPr/>
          </p:nvCxnSpPr>
          <p:spPr bwMode="auto">
            <a:xfrm>
              <a:off x="4031421" y="3972789"/>
              <a:ext cx="29982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8" name="TextBox 267"/>
            <p:cNvSpPr txBox="1"/>
            <p:nvPr/>
          </p:nvSpPr>
          <p:spPr>
            <a:xfrm>
              <a:off x="8172400" y="2963095"/>
              <a:ext cx="263214" cy="430887"/>
            </a:xfrm>
            <a:prstGeom prst="rect">
              <a:avLst/>
            </a:prstGeom>
            <a:noFill/>
          </p:spPr>
          <p:txBody>
            <a:bodyPr wrap="none" rtlCol="0">
              <a:spAutoFit/>
            </a:bodyPr>
            <a:lstStyle/>
            <a:p>
              <a:r>
                <a:rPr lang="de-DE" dirty="0" smtClean="0"/>
                <a:t> </a:t>
              </a:r>
              <a:endParaRPr lang="en-US" dirty="0"/>
            </a:p>
          </p:txBody>
        </p:sp>
      </p:grpSp>
      <p:sp>
        <p:nvSpPr>
          <p:cNvPr id="267" name="TextBox 266"/>
          <p:cNvSpPr txBox="1"/>
          <p:nvPr/>
        </p:nvSpPr>
        <p:spPr>
          <a:xfrm>
            <a:off x="20480" y="668510"/>
            <a:ext cx="2181431" cy="954107"/>
          </a:xfrm>
          <a:prstGeom prst="rect">
            <a:avLst/>
          </a:prstGeom>
          <a:solidFill>
            <a:srgbClr val="FFFF00"/>
          </a:solidFill>
        </p:spPr>
        <p:txBody>
          <a:bodyPr wrap="none" rtlCol="0">
            <a:spAutoFit/>
          </a:bodyPr>
          <a:lstStyle/>
          <a:p>
            <a:r>
              <a:rPr lang="de-DE" sz="2800" dirty="0" smtClean="0">
                <a:solidFill>
                  <a:srgbClr val="FF0000"/>
                </a:solidFill>
              </a:rPr>
              <a:t>  </a:t>
            </a:r>
            <a:r>
              <a:rPr lang="de-DE" sz="2800" dirty="0" err="1" smtClean="0">
                <a:solidFill>
                  <a:srgbClr val="FF0000"/>
                </a:solidFill>
              </a:rPr>
              <a:t>Variety</a:t>
            </a:r>
            <a:r>
              <a:rPr lang="de-DE" sz="2800" dirty="0" smtClean="0">
                <a:solidFill>
                  <a:srgbClr val="FF0000"/>
                </a:solidFill>
              </a:rPr>
              <a:t> &amp;</a:t>
            </a:r>
          </a:p>
          <a:p>
            <a:r>
              <a:rPr lang="de-DE" sz="2800" dirty="0" smtClean="0">
                <a:solidFill>
                  <a:srgbClr val="FF0000"/>
                </a:solidFill>
              </a:rPr>
              <a:t>  </a:t>
            </a:r>
            <a:r>
              <a:rPr lang="de-DE" sz="2800" dirty="0" err="1" smtClean="0">
                <a:solidFill>
                  <a:srgbClr val="FF0000"/>
                </a:solidFill>
              </a:rPr>
              <a:t>Veracity</a:t>
            </a:r>
            <a:r>
              <a:rPr lang="de-DE" sz="2800" dirty="0" smtClean="0">
                <a:solidFill>
                  <a:srgbClr val="FF0000"/>
                </a:solidFill>
              </a:rPr>
              <a:t> !  </a:t>
            </a:r>
            <a:endParaRPr lang="en-US" sz="2800" dirty="0">
              <a:solidFill>
                <a:srgbClr val="FF0000"/>
              </a:solidFill>
            </a:endParaRPr>
          </a:p>
        </p:txBody>
      </p:sp>
      <p:sp>
        <p:nvSpPr>
          <p:cNvPr id="271" name="TextBox 270"/>
          <p:cNvSpPr txBox="1"/>
          <p:nvPr/>
        </p:nvSpPr>
        <p:spPr>
          <a:xfrm>
            <a:off x="6613331" y="1398517"/>
            <a:ext cx="263214" cy="430887"/>
          </a:xfrm>
          <a:prstGeom prst="rect">
            <a:avLst/>
          </a:prstGeom>
          <a:noFill/>
        </p:spPr>
        <p:txBody>
          <a:bodyPr wrap="none" rtlCol="0">
            <a:spAutoFit/>
          </a:bodyPr>
          <a:lstStyle/>
          <a:p>
            <a:r>
              <a:rPr lang="de-DE" dirty="0" smtClean="0"/>
              <a:t> </a:t>
            </a:r>
            <a:endParaRPr lang="en-US" dirty="0"/>
          </a:p>
        </p:txBody>
      </p:sp>
      <p:sp>
        <p:nvSpPr>
          <p:cNvPr id="325" name="TextBox 324"/>
          <p:cNvSpPr txBox="1"/>
          <p:nvPr/>
        </p:nvSpPr>
        <p:spPr>
          <a:xfrm>
            <a:off x="6557623" y="1783976"/>
            <a:ext cx="263214" cy="430887"/>
          </a:xfrm>
          <a:prstGeom prst="rect">
            <a:avLst/>
          </a:prstGeom>
          <a:noFill/>
        </p:spPr>
        <p:txBody>
          <a:bodyPr wrap="none" rtlCol="0">
            <a:spAutoFit/>
          </a:bodyPr>
          <a:lstStyle/>
          <a:p>
            <a:r>
              <a:rPr lang="de-DE" dirty="0" smtClean="0"/>
              <a:t> </a:t>
            </a:r>
            <a:endParaRPr lang="en-US" dirty="0"/>
          </a:p>
        </p:txBody>
      </p:sp>
      <p:sp>
        <p:nvSpPr>
          <p:cNvPr id="326" name="TextBox 325"/>
          <p:cNvSpPr txBox="1"/>
          <p:nvPr/>
        </p:nvSpPr>
        <p:spPr>
          <a:xfrm>
            <a:off x="6917475" y="1701841"/>
            <a:ext cx="263214" cy="430887"/>
          </a:xfrm>
          <a:prstGeom prst="rect">
            <a:avLst/>
          </a:prstGeom>
          <a:noFill/>
        </p:spPr>
        <p:txBody>
          <a:bodyPr wrap="none" rtlCol="0">
            <a:spAutoFit/>
          </a:bodyPr>
          <a:lstStyle/>
          <a:p>
            <a:r>
              <a:rPr lang="de-DE" dirty="0" smtClean="0"/>
              <a:t> </a:t>
            </a:r>
            <a:endParaRPr lang="en-US" dirty="0"/>
          </a:p>
        </p:txBody>
      </p:sp>
      <p:sp>
        <p:nvSpPr>
          <p:cNvPr id="327" name="TextBox 326"/>
          <p:cNvSpPr txBox="1"/>
          <p:nvPr/>
        </p:nvSpPr>
        <p:spPr>
          <a:xfrm>
            <a:off x="3151231" y="1538166"/>
            <a:ext cx="263214" cy="430887"/>
          </a:xfrm>
          <a:prstGeom prst="rect">
            <a:avLst/>
          </a:prstGeom>
          <a:noFill/>
        </p:spPr>
        <p:txBody>
          <a:bodyPr wrap="none" rtlCol="0">
            <a:spAutoFit/>
          </a:bodyPr>
          <a:lstStyle/>
          <a:p>
            <a:r>
              <a:rPr lang="de-DE" dirty="0" smtClean="0"/>
              <a:t> </a:t>
            </a:r>
            <a:endParaRPr lang="en-US" dirty="0"/>
          </a:p>
        </p:txBody>
      </p:sp>
      <p:sp>
        <p:nvSpPr>
          <p:cNvPr id="328" name="TextBox 327"/>
          <p:cNvSpPr txBox="1"/>
          <p:nvPr/>
        </p:nvSpPr>
        <p:spPr>
          <a:xfrm>
            <a:off x="1108287" y="1884822"/>
            <a:ext cx="263214" cy="430887"/>
          </a:xfrm>
          <a:prstGeom prst="rect">
            <a:avLst/>
          </a:prstGeom>
          <a:noFill/>
        </p:spPr>
        <p:txBody>
          <a:bodyPr wrap="none" rtlCol="0">
            <a:spAutoFit/>
          </a:bodyPr>
          <a:lstStyle/>
          <a:p>
            <a:r>
              <a:rPr lang="de-DE" dirty="0" smtClean="0"/>
              <a:t> </a:t>
            </a:r>
            <a:endParaRPr lang="en-US" dirty="0"/>
          </a:p>
        </p:txBody>
      </p:sp>
      <p:sp>
        <p:nvSpPr>
          <p:cNvPr id="329" name="TextBox 328"/>
          <p:cNvSpPr txBox="1"/>
          <p:nvPr/>
        </p:nvSpPr>
        <p:spPr>
          <a:xfrm>
            <a:off x="1591992" y="2443405"/>
            <a:ext cx="263214" cy="430887"/>
          </a:xfrm>
          <a:prstGeom prst="rect">
            <a:avLst/>
          </a:prstGeom>
          <a:noFill/>
        </p:spPr>
        <p:txBody>
          <a:bodyPr wrap="none" rtlCol="0">
            <a:spAutoFit/>
          </a:bodyPr>
          <a:lstStyle/>
          <a:p>
            <a:r>
              <a:rPr lang="de-DE" dirty="0" smtClean="0"/>
              <a:t> </a:t>
            </a:r>
            <a:endParaRPr lang="en-US" dirty="0"/>
          </a:p>
        </p:txBody>
      </p:sp>
      <p:cxnSp>
        <p:nvCxnSpPr>
          <p:cNvPr id="273" name="Curved Connector 272"/>
          <p:cNvCxnSpPr>
            <a:stCxn id="271" idx="0"/>
            <a:endCxn id="327" idx="0"/>
          </p:cNvCxnSpPr>
          <p:nvPr/>
        </p:nvCxnSpPr>
        <p:spPr bwMode="auto">
          <a:xfrm rot="16200000" flipH="1" flipV="1">
            <a:off x="4944063" y="-262709"/>
            <a:ext cx="139649" cy="3462100"/>
          </a:xfrm>
          <a:prstGeom prst="curvedConnector3">
            <a:avLst>
              <a:gd name="adj1" fmla="val -201114"/>
            </a:avLst>
          </a:prstGeom>
          <a:solidFill>
            <a:schemeClr val="accent1"/>
          </a:solidFill>
          <a:ln w="28575" cap="flat" cmpd="sng" algn="ctr">
            <a:solidFill>
              <a:srgbClr val="FF0000"/>
            </a:solidFill>
            <a:prstDash val="solid"/>
            <a:round/>
            <a:headEnd type="triangle"/>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0" name="Curved Connector 279"/>
          <p:cNvCxnSpPr>
            <a:stCxn id="327" idx="0"/>
            <a:endCxn id="328" idx="3"/>
          </p:cNvCxnSpPr>
          <p:nvPr/>
        </p:nvCxnSpPr>
        <p:spPr bwMode="auto">
          <a:xfrm rot="16200000" flipH="1" flipV="1">
            <a:off x="2046120" y="863547"/>
            <a:ext cx="562100" cy="1911337"/>
          </a:xfrm>
          <a:prstGeom prst="curvedConnector4">
            <a:avLst>
              <a:gd name="adj1" fmla="val -40669"/>
              <a:gd name="adj2" fmla="val 53443"/>
            </a:avLst>
          </a:prstGeom>
          <a:solidFill>
            <a:schemeClr val="accent1"/>
          </a:solidFill>
          <a:ln w="28575" cap="flat" cmpd="sng" algn="ctr">
            <a:solidFill>
              <a:srgbClr val="FF0000"/>
            </a:solidFill>
            <a:prstDash val="solid"/>
            <a:round/>
            <a:headEnd type="triangle"/>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Curved Connector 284"/>
          <p:cNvCxnSpPr>
            <a:endCxn id="329" idx="3"/>
          </p:cNvCxnSpPr>
          <p:nvPr/>
        </p:nvCxnSpPr>
        <p:spPr bwMode="auto">
          <a:xfrm rot="10800000" flipV="1">
            <a:off x="1855207" y="1488589"/>
            <a:ext cx="1427633" cy="1170259"/>
          </a:xfrm>
          <a:prstGeom prst="curvedConnector3">
            <a:avLst/>
          </a:prstGeom>
          <a:solidFill>
            <a:schemeClr val="accent1"/>
          </a:solidFill>
          <a:ln w="28575" cap="flat" cmpd="sng" algn="ctr">
            <a:solidFill>
              <a:srgbClr val="FF0000"/>
            </a:solidFill>
            <a:prstDash val="solid"/>
            <a:round/>
            <a:headEnd type="triangle"/>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0" name="Curved Connector 289"/>
          <p:cNvCxnSpPr>
            <a:stCxn id="325" idx="2"/>
            <a:endCxn id="327" idx="2"/>
          </p:cNvCxnSpPr>
          <p:nvPr/>
        </p:nvCxnSpPr>
        <p:spPr bwMode="auto">
          <a:xfrm rot="5400000" flipH="1">
            <a:off x="4863129" y="388762"/>
            <a:ext cx="245810" cy="3406392"/>
          </a:xfrm>
          <a:prstGeom prst="curvedConnector3">
            <a:avLst>
              <a:gd name="adj1" fmla="val -92999"/>
            </a:avLst>
          </a:prstGeom>
          <a:solidFill>
            <a:schemeClr val="accent1"/>
          </a:solidFill>
          <a:ln w="28575" cap="flat" cmpd="sng" algn="ctr">
            <a:solidFill>
              <a:srgbClr val="FF0000"/>
            </a:solidFill>
            <a:prstDash val="solid"/>
            <a:round/>
            <a:headEnd type="triangle"/>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 name="Curved Connector 311"/>
          <p:cNvCxnSpPr>
            <a:stCxn id="325" idx="1"/>
            <a:endCxn id="327" idx="0"/>
          </p:cNvCxnSpPr>
          <p:nvPr/>
        </p:nvCxnSpPr>
        <p:spPr bwMode="auto">
          <a:xfrm rot="10800000">
            <a:off x="3282839" y="1538166"/>
            <a:ext cx="3274785" cy="461254"/>
          </a:xfrm>
          <a:prstGeom prst="curvedConnector4">
            <a:avLst>
              <a:gd name="adj1" fmla="val 47991"/>
              <a:gd name="adj2" fmla="val 149561"/>
            </a:avLst>
          </a:prstGeom>
          <a:solidFill>
            <a:schemeClr val="accent1"/>
          </a:solidFill>
          <a:ln w="28575" cap="flat" cmpd="sng" algn="ctr">
            <a:solidFill>
              <a:srgbClr val="FF0000"/>
            </a:solidFill>
            <a:prstDash val="solid"/>
            <a:round/>
            <a:headEnd type="triangle"/>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1" name="TextBox 320"/>
          <p:cNvSpPr txBox="1"/>
          <p:nvPr/>
        </p:nvSpPr>
        <p:spPr>
          <a:xfrm>
            <a:off x="4935576" y="3800245"/>
            <a:ext cx="263214" cy="430887"/>
          </a:xfrm>
          <a:prstGeom prst="rect">
            <a:avLst/>
          </a:prstGeom>
          <a:noFill/>
        </p:spPr>
        <p:txBody>
          <a:bodyPr wrap="none" rtlCol="0">
            <a:spAutoFit/>
          </a:bodyPr>
          <a:lstStyle/>
          <a:p>
            <a:r>
              <a:rPr lang="de-DE" dirty="0"/>
              <a:t> </a:t>
            </a:r>
            <a:endParaRPr lang="en-US" dirty="0"/>
          </a:p>
        </p:txBody>
      </p:sp>
      <p:sp>
        <p:nvSpPr>
          <p:cNvPr id="359" name="TextBox 358"/>
          <p:cNvSpPr txBox="1"/>
          <p:nvPr/>
        </p:nvSpPr>
        <p:spPr>
          <a:xfrm>
            <a:off x="3757558" y="1641624"/>
            <a:ext cx="263214" cy="430887"/>
          </a:xfrm>
          <a:prstGeom prst="rect">
            <a:avLst/>
          </a:prstGeom>
          <a:noFill/>
        </p:spPr>
        <p:txBody>
          <a:bodyPr wrap="none" rtlCol="0">
            <a:spAutoFit/>
          </a:bodyPr>
          <a:lstStyle/>
          <a:p>
            <a:r>
              <a:rPr lang="de-DE" dirty="0"/>
              <a:t> </a:t>
            </a:r>
            <a:endParaRPr lang="en-US" dirty="0"/>
          </a:p>
        </p:txBody>
      </p:sp>
      <p:cxnSp>
        <p:nvCxnSpPr>
          <p:cNvPr id="323" name="Curved Connector 322"/>
          <p:cNvCxnSpPr>
            <a:stCxn id="359" idx="1"/>
            <a:endCxn id="321" idx="2"/>
          </p:cNvCxnSpPr>
          <p:nvPr/>
        </p:nvCxnSpPr>
        <p:spPr bwMode="auto">
          <a:xfrm rot="10800000" flipH="1" flipV="1">
            <a:off x="3757557" y="1857068"/>
            <a:ext cx="1309625" cy="2374064"/>
          </a:xfrm>
          <a:prstGeom prst="curvedConnector4">
            <a:avLst>
              <a:gd name="adj1" fmla="val -17455"/>
              <a:gd name="adj2" fmla="val 109629"/>
            </a:avLst>
          </a:prstGeom>
          <a:solidFill>
            <a:schemeClr val="accent1"/>
          </a:solidFill>
          <a:ln w="28575" cap="flat" cmpd="sng" algn="ctr">
            <a:solidFill>
              <a:srgbClr val="FF0000"/>
            </a:solidFill>
            <a:prstDash val="solid"/>
            <a:round/>
            <a:headEnd type="triangle"/>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6" name="TextBox 335"/>
          <p:cNvSpPr txBox="1"/>
          <p:nvPr/>
        </p:nvSpPr>
        <p:spPr>
          <a:xfrm>
            <a:off x="8074368" y="1197913"/>
            <a:ext cx="263214" cy="430887"/>
          </a:xfrm>
          <a:prstGeom prst="rect">
            <a:avLst/>
          </a:prstGeom>
          <a:noFill/>
        </p:spPr>
        <p:txBody>
          <a:bodyPr wrap="none" rtlCol="0">
            <a:spAutoFit/>
          </a:bodyPr>
          <a:lstStyle/>
          <a:p>
            <a:r>
              <a:rPr lang="de-DE" dirty="0" smtClean="0"/>
              <a:t> </a:t>
            </a:r>
            <a:endParaRPr lang="en-US" dirty="0"/>
          </a:p>
        </p:txBody>
      </p:sp>
      <p:sp>
        <p:nvSpPr>
          <p:cNvPr id="370" name="TextBox 369"/>
          <p:cNvSpPr txBox="1"/>
          <p:nvPr/>
        </p:nvSpPr>
        <p:spPr>
          <a:xfrm>
            <a:off x="8315828" y="1453935"/>
            <a:ext cx="263214" cy="430887"/>
          </a:xfrm>
          <a:prstGeom prst="rect">
            <a:avLst/>
          </a:prstGeom>
          <a:noFill/>
        </p:spPr>
        <p:txBody>
          <a:bodyPr wrap="none" rtlCol="0">
            <a:spAutoFit/>
          </a:bodyPr>
          <a:lstStyle/>
          <a:p>
            <a:r>
              <a:rPr lang="de-DE" dirty="0" smtClean="0"/>
              <a:t> </a:t>
            </a:r>
            <a:endParaRPr lang="en-US" dirty="0"/>
          </a:p>
        </p:txBody>
      </p:sp>
      <p:sp>
        <p:nvSpPr>
          <p:cNvPr id="371" name="TextBox 370"/>
          <p:cNvSpPr txBox="1"/>
          <p:nvPr/>
        </p:nvSpPr>
        <p:spPr>
          <a:xfrm>
            <a:off x="4329638" y="2893389"/>
            <a:ext cx="263214" cy="430887"/>
          </a:xfrm>
          <a:prstGeom prst="rect">
            <a:avLst/>
          </a:prstGeom>
          <a:noFill/>
        </p:spPr>
        <p:txBody>
          <a:bodyPr wrap="none" rtlCol="0">
            <a:spAutoFit/>
          </a:bodyPr>
          <a:lstStyle/>
          <a:p>
            <a:r>
              <a:rPr lang="de-DE" dirty="0" smtClean="0"/>
              <a:t> </a:t>
            </a:r>
            <a:endParaRPr lang="en-US" dirty="0"/>
          </a:p>
        </p:txBody>
      </p:sp>
      <p:sp>
        <p:nvSpPr>
          <p:cNvPr id="372" name="TextBox 371"/>
          <p:cNvSpPr txBox="1"/>
          <p:nvPr/>
        </p:nvSpPr>
        <p:spPr>
          <a:xfrm>
            <a:off x="5121726" y="3171944"/>
            <a:ext cx="263214" cy="430887"/>
          </a:xfrm>
          <a:prstGeom prst="rect">
            <a:avLst/>
          </a:prstGeom>
          <a:noFill/>
        </p:spPr>
        <p:txBody>
          <a:bodyPr wrap="none" rtlCol="0">
            <a:spAutoFit/>
          </a:bodyPr>
          <a:lstStyle/>
          <a:p>
            <a:r>
              <a:rPr lang="de-DE" dirty="0" smtClean="0"/>
              <a:t> </a:t>
            </a:r>
            <a:endParaRPr lang="en-US" dirty="0"/>
          </a:p>
        </p:txBody>
      </p:sp>
      <p:cxnSp>
        <p:nvCxnSpPr>
          <p:cNvPr id="338" name="Curved Connector 337"/>
          <p:cNvCxnSpPr>
            <a:stCxn id="336" idx="2"/>
            <a:endCxn id="371" idx="3"/>
          </p:cNvCxnSpPr>
          <p:nvPr/>
        </p:nvCxnSpPr>
        <p:spPr bwMode="auto">
          <a:xfrm rot="5400000">
            <a:off x="5659398" y="562255"/>
            <a:ext cx="1480033" cy="3613123"/>
          </a:xfrm>
          <a:prstGeom prst="curvedConnector2">
            <a:avLst/>
          </a:prstGeom>
          <a:solidFill>
            <a:schemeClr val="accent1"/>
          </a:solidFill>
          <a:ln w="28575" cap="flat" cmpd="sng" algn="ctr">
            <a:solidFill>
              <a:srgbClr val="FF0000"/>
            </a:solidFill>
            <a:prstDash val="solid"/>
            <a:round/>
            <a:headEnd type="triangle"/>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2" name="Curved Connector 341"/>
          <p:cNvCxnSpPr>
            <a:stCxn id="336" idx="2"/>
          </p:cNvCxnSpPr>
          <p:nvPr/>
        </p:nvCxnSpPr>
        <p:spPr bwMode="auto">
          <a:xfrm rot="5400000">
            <a:off x="5862535" y="1019598"/>
            <a:ext cx="1734238" cy="2952642"/>
          </a:xfrm>
          <a:prstGeom prst="curvedConnector2">
            <a:avLst/>
          </a:prstGeom>
          <a:solidFill>
            <a:schemeClr val="accent1"/>
          </a:solidFill>
          <a:ln w="28575" cap="flat" cmpd="sng" algn="ctr">
            <a:solidFill>
              <a:srgbClr val="FF0000"/>
            </a:solidFill>
            <a:prstDash val="solid"/>
            <a:round/>
            <a:headEnd type="triangle"/>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4" name="TextBox 343"/>
          <p:cNvSpPr txBox="1"/>
          <p:nvPr/>
        </p:nvSpPr>
        <p:spPr>
          <a:xfrm>
            <a:off x="8579043" y="1402225"/>
            <a:ext cx="263214" cy="430887"/>
          </a:xfrm>
          <a:prstGeom prst="rect">
            <a:avLst/>
          </a:prstGeom>
          <a:noFill/>
        </p:spPr>
        <p:txBody>
          <a:bodyPr wrap="none" rtlCol="0">
            <a:spAutoFit/>
          </a:bodyPr>
          <a:lstStyle/>
          <a:p>
            <a:r>
              <a:rPr lang="de-DE" dirty="0" smtClean="0"/>
              <a:t> </a:t>
            </a:r>
            <a:endParaRPr lang="en-US" dirty="0"/>
          </a:p>
        </p:txBody>
      </p:sp>
      <p:sp>
        <p:nvSpPr>
          <p:cNvPr id="345" name="TextBox 344"/>
          <p:cNvSpPr txBox="1"/>
          <p:nvPr/>
        </p:nvSpPr>
        <p:spPr>
          <a:xfrm>
            <a:off x="4533304" y="3707098"/>
            <a:ext cx="263214" cy="430887"/>
          </a:xfrm>
          <a:prstGeom prst="rect">
            <a:avLst/>
          </a:prstGeom>
          <a:noFill/>
        </p:spPr>
        <p:txBody>
          <a:bodyPr wrap="none" rtlCol="0">
            <a:spAutoFit/>
          </a:bodyPr>
          <a:lstStyle/>
          <a:p>
            <a:r>
              <a:rPr lang="de-DE" dirty="0" smtClean="0"/>
              <a:t> </a:t>
            </a:r>
            <a:endParaRPr lang="en-US" dirty="0"/>
          </a:p>
        </p:txBody>
      </p:sp>
      <p:sp>
        <p:nvSpPr>
          <p:cNvPr id="383" name="TextBox 382"/>
          <p:cNvSpPr txBox="1"/>
          <p:nvPr/>
        </p:nvSpPr>
        <p:spPr>
          <a:xfrm>
            <a:off x="4424299" y="3675716"/>
            <a:ext cx="263214" cy="430887"/>
          </a:xfrm>
          <a:prstGeom prst="rect">
            <a:avLst/>
          </a:prstGeom>
          <a:noFill/>
        </p:spPr>
        <p:txBody>
          <a:bodyPr wrap="none" rtlCol="0">
            <a:spAutoFit/>
          </a:bodyPr>
          <a:lstStyle/>
          <a:p>
            <a:r>
              <a:rPr lang="de-DE" dirty="0" smtClean="0"/>
              <a:t> </a:t>
            </a:r>
            <a:endParaRPr lang="en-US" dirty="0"/>
          </a:p>
        </p:txBody>
      </p:sp>
      <p:cxnSp>
        <p:nvCxnSpPr>
          <p:cNvPr id="349" name="Curved Connector 348"/>
          <p:cNvCxnSpPr>
            <a:stCxn id="370" idx="2"/>
            <a:endCxn id="383" idx="3"/>
          </p:cNvCxnSpPr>
          <p:nvPr/>
        </p:nvCxnSpPr>
        <p:spPr bwMode="auto">
          <a:xfrm rot="5400000">
            <a:off x="5564305" y="1008030"/>
            <a:ext cx="2006338" cy="3759922"/>
          </a:xfrm>
          <a:prstGeom prst="curvedConnector2">
            <a:avLst/>
          </a:prstGeom>
          <a:solidFill>
            <a:schemeClr val="accent1"/>
          </a:solidFill>
          <a:ln w="285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1" name="TextBox 390"/>
          <p:cNvSpPr txBox="1"/>
          <p:nvPr/>
        </p:nvSpPr>
        <p:spPr>
          <a:xfrm>
            <a:off x="4369755" y="3454980"/>
            <a:ext cx="263214" cy="430887"/>
          </a:xfrm>
          <a:prstGeom prst="rect">
            <a:avLst/>
          </a:prstGeom>
          <a:noFill/>
        </p:spPr>
        <p:txBody>
          <a:bodyPr wrap="none" rtlCol="0">
            <a:spAutoFit/>
          </a:bodyPr>
          <a:lstStyle/>
          <a:p>
            <a:r>
              <a:rPr lang="de-DE" dirty="0" smtClean="0"/>
              <a:t> </a:t>
            </a:r>
            <a:endParaRPr lang="en-US" dirty="0"/>
          </a:p>
        </p:txBody>
      </p:sp>
      <p:cxnSp>
        <p:nvCxnSpPr>
          <p:cNvPr id="354" name="Curved Connector 353"/>
          <p:cNvCxnSpPr>
            <a:stCxn id="370" idx="2"/>
            <a:endCxn id="391" idx="3"/>
          </p:cNvCxnSpPr>
          <p:nvPr/>
        </p:nvCxnSpPr>
        <p:spPr bwMode="auto">
          <a:xfrm rot="5400000">
            <a:off x="5647401" y="870390"/>
            <a:ext cx="1785602" cy="3814466"/>
          </a:xfrm>
          <a:prstGeom prst="curvedConnector2">
            <a:avLst/>
          </a:prstGeom>
          <a:solidFill>
            <a:schemeClr val="accent1"/>
          </a:solidFill>
          <a:ln w="285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6" name="TextBox 355"/>
          <p:cNvSpPr txBox="1"/>
          <p:nvPr/>
        </p:nvSpPr>
        <p:spPr>
          <a:xfrm>
            <a:off x="5419709" y="1946243"/>
            <a:ext cx="654346" cy="1015663"/>
          </a:xfrm>
          <a:prstGeom prst="rect">
            <a:avLst/>
          </a:prstGeom>
          <a:noFill/>
        </p:spPr>
        <p:txBody>
          <a:bodyPr wrap="none" rtlCol="0">
            <a:spAutoFit/>
          </a:bodyPr>
          <a:lstStyle/>
          <a:p>
            <a:r>
              <a:rPr lang="de-DE" sz="6000" dirty="0" smtClean="0">
                <a:solidFill>
                  <a:srgbClr val="FF0000"/>
                </a:solidFill>
              </a:rPr>
              <a:t>?</a:t>
            </a:r>
            <a:endParaRPr lang="en-US" sz="6000" dirty="0">
              <a:solidFill>
                <a:srgbClr val="FF0000"/>
              </a:solidFill>
            </a:endParaRPr>
          </a:p>
        </p:txBody>
      </p:sp>
    </p:spTree>
    <p:extLst>
      <p:ext uri="{BB962C8B-B14F-4D97-AF65-F5344CB8AC3E}">
        <p14:creationId xmlns:p14="http://schemas.microsoft.com/office/powerpoint/2010/main" val="263289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wipe(right)">
                                      <p:cBhvr>
                                        <p:cTn id="7" dur="500"/>
                                        <p:tgtEl>
                                          <p:spTgt spid="280"/>
                                        </p:tgtEl>
                                      </p:cBhvr>
                                    </p:animEffect>
                                  </p:childTnLst>
                                </p:cTn>
                              </p:par>
                              <p:par>
                                <p:cTn id="8" presetID="22" presetClass="entr" presetSubtype="2"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wipe(right)">
                                      <p:cBhvr>
                                        <p:cTn id="10" dur="500"/>
                                        <p:tgtEl>
                                          <p:spTgt spid="28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73"/>
                                        </p:tgtEl>
                                        <p:attrNameLst>
                                          <p:attrName>style.visibility</p:attrName>
                                        </p:attrNameLst>
                                      </p:cBhvr>
                                      <p:to>
                                        <p:strVal val="visible"/>
                                      </p:to>
                                    </p:set>
                                    <p:animEffect transition="in" filter="wipe(left)">
                                      <p:cBhvr>
                                        <p:cTn id="14" dur="500"/>
                                        <p:tgtEl>
                                          <p:spTgt spid="273"/>
                                        </p:tgtEl>
                                      </p:cBhvr>
                                    </p:animEffect>
                                  </p:childTnLst>
                                </p:cTn>
                              </p:par>
                              <p:par>
                                <p:cTn id="15" presetID="22" presetClass="entr" presetSubtype="8" fill="hold" nodeType="withEffect">
                                  <p:stCondLst>
                                    <p:cond delay="0"/>
                                  </p:stCondLst>
                                  <p:childTnLst>
                                    <p:set>
                                      <p:cBhvr>
                                        <p:cTn id="16" dur="1" fill="hold">
                                          <p:stCondLst>
                                            <p:cond delay="0"/>
                                          </p:stCondLst>
                                        </p:cTn>
                                        <p:tgtEl>
                                          <p:spTgt spid="312"/>
                                        </p:tgtEl>
                                        <p:attrNameLst>
                                          <p:attrName>style.visibility</p:attrName>
                                        </p:attrNameLst>
                                      </p:cBhvr>
                                      <p:to>
                                        <p:strVal val="visible"/>
                                      </p:to>
                                    </p:set>
                                    <p:animEffect transition="in" filter="wipe(left)">
                                      <p:cBhvr>
                                        <p:cTn id="17" dur="500"/>
                                        <p:tgtEl>
                                          <p:spTgt spid="312"/>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290"/>
                                        </p:tgtEl>
                                        <p:attrNameLst>
                                          <p:attrName>style.visibility</p:attrName>
                                        </p:attrNameLst>
                                      </p:cBhvr>
                                      <p:to>
                                        <p:strVal val="visible"/>
                                      </p:to>
                                    </p:set>
                                    <p:animEffect transition="in" filter="wipe(left)">
                                      <p:cBhvr>
                                        <p:cTn id="21" dur="500"/>
                                        <p:tgtEl>
                                          <p:spTgt spid="290"/>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338"/>
                                        </p:tgtEl>
                                        <p:attrNameLst>
                                          <p:attrName>style.visibility</p:attrName>
                                        </p:attrNameLst>
                                      </p:cBhvr>
                                      <p:to>
                                        <p:strVal val="visible"/>
                                      </p:to>
                                    </p:set>
                                    <p:animEffect transition="in" filter="barn(inVertical)">
                                      <p:cBhvr>
                                        <p:cTn id="25" dur="500"/>
                                        <p:tgtEl>
                                          <p:spTgt spid="338"/>
                                        </p:tgtEl>
                                      </p:cBhvr>
                                    </p:animEffect>
                                  </p:childTnLst>
                                </p:cTn>
                              </p:par>
                              <p:par>
                                <p:cTn id="26" presetID="16" presetClass="entr" presetSubtype="21" fill="hold" nodeType="withEffect">
                                  <p:stCondLst>
                                    <p:cond delay="0"/>
                                  </p:stCondLst>
                                  <p:childTnLst>
                                    <p:set>
                                      <p:cBhvr>
                                        <p:cTn id="27" dur="1" fill="hold">
                                          <p:stCondLst>
                                            <p:cond delay="0"/>
                                          </p:stCondLst>
                                        </p:cTn>
                                        <p:tgtEl>
                                          <p:spTgt spid="342"/>
                                        </p:tgtEl>
                                        <p:attrNameLst>
                                          <p:attrName>style.visibility</p:attrName>
                                        </p:attrNameLst>
                                      </p:cBhvr>
                                      <p:to>
                                        <p:strVal val="visible"/>
                                      </p:to>
                                    </p:set>
                                    <p:animEffect transition="in" filter="barn(inVertical)">
                                      <p:cBhvr>
                                        <p:cTn id="28" dur="500"/>
                                        <p:tgtEl>
                                          <p:spTgt spid="342"/>
                                        </p:tgtEl>
                                      </p:cBhvr>
                                    </p:animEffect>
                                  </p:childTnLst>
                                </p:cTn>
                              </p:par>
                              <p:par>
                                <p:cTn id="29" presetID="16" presetClass="entr" presetSubtype="21" fill="hold" nodeType="withEffect">
                                  <p:stCondLst>
                                    <p:cond delay="0"/>
                                  </p:stCondLst>
                                  <p:childTnLst>
                                    <p:set>
                                      <p:cBhvr>
                                        <p:cTn id="30" dur="1" fill="hold">
                                          <p:stCondLst>
                                            <p:cond delay="0"/>
                                          </p:stCondLst>
                                        </p:cTn>
                                        <p:tgtEl>
                                          <p:spTgt spid="354"/>
                                        </p:tgtEl>
                                        <p:attrNameLst>
                                          <p:attrName>style.visibility</p:attrName>
                                        </p:attrNameLst>
                                      </p:cBhvr>
                                      <p:to>
                                        <p:strVal val="visible"/>
                                      </p:to>
                                    </p:set>
                                    <p:animEffect transition="in" filter="barn(inVertical)">
                                      <p:cBhvr>
                                        <p:cTn id="31" dur="500"/>
                                        <p:tgtEl>
                                          <p:spTgt spid="354"/>
                                        </p:tgtEl>
                                      </p:cBhvr>
                                    </p:animEffect>
                                  </p:childTnLst>
                                </p:cTn>
                              </p:par>
                              <p:par>
                                <p:cTn id="32" presetID="16" presetClass="entr" presetSubtype="21" fill="hold" nodeType="withEffect">
                                  <p:stCondLst>
                                    <p:cond delay="0"/>
                                  </p:stCondLst>
                                  <p:childTnLst>
                                    <p:set>
                                      <p:cBhvr>
                                        <p:cTn id="33" dur="1" fill="hold">
                                          <p:stCondLst>
                                            <p:cond delay="0"/>
                                          </p:stCondLst>
                                        </p:cTn>
                                        <p:tgtEl>
                                          <p:spTgt spid="349"/>
                                        </p:tgtEl>
                                        <p:attrNameLst>
                                          <p:attrName>style.visibility</p:attrName>
                                        </p:attrNameLst>
                                      </p:cBhvr>
                                      <p:to>
                                        <p:strVal val="visible"/>
                                      </p:to>
                                    </p:set>
                                    <p:animEffect transition="in" filter="barn(inVertical)">
                                      <p:cBhvr>
                                        <p:cTn id="34" dur="500"/>
                                        <p:tgtEl>
                                          <p:spTgt spid="349"/>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323"/>
                                        </p:tgtEl>
                                        <p:attrNameLst>
                                          <p:attrName>style.visibility</p:attrName>
                                        </p:attrNameLst>
                                      </p:cBhvr>
                                      <p:to>
                                        <p:strVal val="visible"/>
                                      </p:to>
                                    </p:set>
                                    <p:animEffect transition="in" filter="wipe(down)">
                                      <p:cBhvr>
                                        <p:cTn id="38" dur="500"/>
                                        <p:tgtEl>
                                          <p:spTgt spid="32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56"/>
                                        </p:tgtEl>
                                        <p:attrNameLst>
                                          <p:attrName>style.visibility</p:attrName>
                                        </p:attrNameLst>
                                      </p:cBhvr>
                                      <p:to>
                                        <p:strVal val="visible"/>
                                      </p:to>
                                    </p:set>
                                    <p:animEffect transition="in" filter="fade">
                                      <p:cBhvr>
                                        <p:cTn id="42" dur="500"/>
                                        <p:tgtEl>
                                          <p:spTgt spid="35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3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data:image/jpeg;base64,/9j/4AAQSkZJRgABAQAAAQABAAD/2wCEAAkGBxQTEhQUEhQVFBUXFxcXFxcVFRwYGhgXGBQXFxcYFxUYHCggHBolHBgUITEhJSkrLi4uGB8zODMsNygtLisBCgoKDg0OGxAQGywkHyQsLCwsMCwsLCwsLCwsLCwsLCwsLCwsLCwsNCwsLCwsLCwsLCwsLCwsLCwsLCwsLCwsLP/AABEIAPsAyAMBIgACEQEDEQH/xAAcAAABBQEBAQAAAAAAAAAAAAADAQIEBQYABwj/xABEEAABAwIDBAgEBAUBBgcBAAABAAIRAyEEMUEFElFhBhMicYGRofAyUrHBB0LR4RQjYoLxcjNTkrLS4hUkQ2NzosII/8QAGgEAAgMBAQAAAAAAAAAAAAAAAAMBAgQFBv/EACURAAICAQUAAgIDAQAAAAAAAAABAhEDBBIhMUEiURMyYXGxFP/aAAwDAQACEQMRAD8A8Tn3C4u++iYuQAXe7vLkuLu7XTkhLkAG3u7y5JPeimYHZTnlpdLWH8wBJOeTWyTktHsvAYak49bS6wD/AHlZtO4kwzfDRMRY8dVSWVRGwxSlyUGF2RWeN5lN5HHsjLhKlYno3iqTN6rRqU4AMPZu9k2BBIg5jVbb/wALw+6H0W7jSZltnRqd5pLWgQ3tAEATMLQDa0YcUWVOuEQ8E9ZInM6CPI8Csz1X8D1pf5PLcJ0XxVSmatOk97bHswXGGguhouY3m+YVONBexE2FonQjivVcH0rODpOotpsDCXVA+jDXFtXOMxYyN1wtDcoCjVOlGELut/hqdWrcCtuAEyx7f5jB8TXMLw5twTpaE6OW+xUsDXR5vhqcm7t0dkkkTxiABc8ApGB2TWrR1bTGW84taAATckkaaq+6UYnBVXdZh6ZpVH1XB1IECmG7pHWCDLXBxYYktN4sCFXYjbD6Rc1r954G6ah5Wik3JjfCTAkC4V9zrgqoL0iYjo7Xbk1tT/4qrKh/4Gv3uWSrn0nCxsRaDb6la7BVqNfdY+XWaG7zX75k3kse0dk3ydmLpOkmw8RSYYp1eqMEt7Rax0xLWvLnAnkeOgVVk5plnh4tdGQLeY8/+5IWcx5/9ye4Gcj5LjN/0KaIGBh9nlPzJ7WceevKfmSge4PBL5eR+VSA4TaJ01HynmlY69t78ozHynmmWtcevBKD3aaHhkggVp+E9rTUatyF04TP5smjMag88kxv5ctNDw195pWm+n5dDwPsqAFBsPi/JkR8p5+ScCZI7UjdGbc78/d0MR2crbvHhqnA92TdO/2fBAHCYHxaaj5u9ImjIZaaHilVgIjmkJqNUCFCqSIjUaRPAd/7ITQpOFagCXTrBln1XkW/2clsagtJbPnopDttlrh1fWtAjsuf2bcWEGRfIkqpri91YWdutqNgiA2q4kiNGucLFuUHTmMquK9GKcvC6bt6nUptLyaTpl4piA9wAh5Dd3dJg3AMFukwg1KoYwua5zdHEXa46ExkeBAA81RCkGuIf2dMwSDx5j7eCtMLVh7aTvhqMG6fCW+I7TfLgqfjXgxZJekM7WeXDfMjU6wdJ1jmnfxIaRDrkm4mP6XxxmD4KrcwyRrMfZWFahTa4gy4M7MN13bOJOgLpvzGavtRRZJMi9Z2pFgMhry+ymYTCsfA3hvEjOYHkOPNRKeIg2a0iZgiQPHP1Vq6s4tB3GNHFrI9STKGiqZLZgq9ICph3AQTPVuMwMybk/5Wiwe121qBpktc/dMhz3sMxmCHwb6kWkrFvxL8g54Go3jdJuc7pc8Sn32Ohn2ddEbE0nFxMjMzJm/fGSH1D+I9+CmGkmubGqcZ2RRQfE7zffghuLhqPYjhwRp3jZNrNgIIAiq7j6DhCUVH8eHDQQEwZpzpQAnXO45fYQnNrO48NBpkhOBTmIAUVXWvlkiCo/jw9MtELdujaIIB9Y7KVyXq/JcgkEJXQlXb3JAHAI1Cs9vwkhCfVk5AdwCQVCNUAEqOcc0SjJI37jKX70CbC4KAKp4q12PjyHbsNuIkuLPMgEHxChlkDq0bbrgyMmvYd5od8pcCbG2eVkOtXmnTIEOY4t+jh6ye8lS8bimtMOZmIcBAEaS0a8DIjgq6o23ZdLXEGNZE2PMScuKEDH0KoFUOyjtZW3hlbhMFOdhqkboECJPCAYlx4TOa7Z2DdUdA4jPn3+7FTsRiA8uLnS2ey1kNDt2wl2jdfHjlDfJZR4sq31Q34M/mj6A5fVOZXAEkucT4QeZMyi1z1joLmACbxu02jgwCSR4SfVBrYfdyMjQkRPc03jmrFCUxzgOE6TeO7gm9YVAa4gqbTqSJQQONYjVQ69YuXVqhKCgAtFxT6zzCZQaZT67TCAI4KXfKalAQAUUyRMgd5+yXqDxb5ozhfwH/AChFAtrbNAEXqXaFp8VMoYS3aQKg9+isKbpnkUAVOJBDiuUzHUJErkAViULoTgEAMSwnhLf2EAdTHH91Oqk0wIAIgGKjGa6tMkkWzCZRw7psOs4tbMkeU+QKkUMa2NypT3gLQCBfjEWdbPNQyyRFr7QLwA8AgZDhyDjLgOUwowz4BSa1BpP8ub6ETbS6k4DZ5LhIVXJRRdQlJjsJYEkG7YHja3ON63emY3CxuA2sLG57xxWuw+zwOyGyQ7eGoy3RbW8eSPT6Nve3rHtcbTfNxNsshp6LN/0JOzStO2qMLVc2IYwDQue4Oce4ZNHh4p7MLuBrnECYJkO1yggZ24q12jspzKkGAZOQy5EpuJaXboq0d46PZZ3l8LssiPFOWVMVLC0U9WkwyQQ0Xgdp09508/BRSYyUzH03B265xcNC6RY5W0ChGU1MRJUODxEEeI4d2qY4XXALipKhaJT6psh0wdEZ9MxdAENyMxsZ2SAjTzS7pQAZ5yPED6QnBw9/ceSiy4ZEjuKc2q75neZQAYmcryjUq0OPCSoZc45kxzKeEAWbxMpUOg6QuQBUwkcVzSlQB0ojALTcagZx4hDU3ZlMvcGgCTZRJ0rLQjudFhQwJqBvVg78z2hnzEC3itBhOir6pmq1wfoQ76ggn1Ws6KbHbTaJEu4k6raYLBDv98lxsmtk3UTrw00Iq5Hm1PoKcwXT/VF/VXtLos4NaCGiLfCZ8NFumYLgI5/uplDBQQSUrfkm+S2+EekUew+iTGCSLm8njET9fPyt6uzGiWkA6K2KjuCdPGkqM6yybswu2+jLHGd2SJPgVhekuEfTs1g7Ovn5r27EYcELI7e2Mx4O8JS1J42rNMZLIq9PBsc57jJOUwOCrnk5EEH3otd0owBpuII7jrHfqstXfvZ5iwhdbDPcuDm58e1keUifuJACch4J5moLQfHNdiKhKQUyDEea6swoIYAFO6wpsJdwoAKKRIuQO+fsEoof1Dyd/wBKOG3A5D0aCpZEA2BAzvxnITHLXLmgCt6s/MPX7hSKWCqO/LHM2SYlsE+Pp9FcYjHNBMS4+9UAB2fs0zDnjwH3XILdov3rQPfNcgColJvJHJqACSrvodBrieCowrboxUiu3nZKzq8bHYHWRHs2zKcZla7AGws5Y/o9VY50F0FbjAwLF0xkV59R+XJ2cs/iTWttlHjdEpx8pS0oLbIfW7p7Rtp5LWuKZh7sleCEQcyox21SaS1zgCNCfoqjH9KWfC0yTlF02UotERxyvou6p7lBxbRCqQ3FObMtZ/qz8RGaF11VrgHQRrGndPvms2R/Zpx4+eGV/SLo5TxDCLBw+E8CvG9sdH6lLe3mkAE30/wvexdQtp7LZUaWuaDIU4c0sfXRfJjjk/Y+dCxbb8Ptnbrv4ncFSC5jaZjtEtuO8SDlkCdL0m3tkmjVLbxNl6X0BpCkyn2C6Wb0DJrnACTzt9Vv1GasfHplwYPn/RkvxG2I9hpYjdDeslrw0QGuF2DxE35LDV5hfRXSfYjsThKjSA3eADZGTyew6P8AVur53qgxf2VbRZHLHT8EayCWS16R2pXOKVrPDvR8Nhd9waJPGNBxWwyB6dJxhzWk5XAkSBBFkUhwuWOnSWn9fBWryKTLNgCwVM97nGSUURYyoxztD4j1JRqpEnW6D1JnJPIRQWC3+EBclIXKSSHC6FwCQlQByJQqlpkWITFyCU6ZqNnYfENYKzHcz2r+K0+yOnj2QHmSPosXhesO6xsmTYcz6L0TE/hzvNo1qO9G6N9kjeDxnIcCL9xiFzskYt/I6UZNL4mv2P0wpOYHb3CQfIrR48F9MObe0g94Xn2F/DhtOiwvqO6wk7xGTRund1uZF+/kvQ+jFIjB0mvuQ2J4gG3pCyvHy4pl5SSSlR590ipGoTIdMRb7c7KD0b6N1t57qYJexpcQ0gAWkNNQhxLjbstGui9SdhGkmWz/AIhQKW9hnO6umb6i48gqxuP7dDXNSXx7MDhtv419SnTY2C6xBMwd8gQZJHZgmQDnpCvdmVcQ5xbVYLGDf1BGY7wFoi573Syk1rjcuDYM98KdgdmFsud8Tsz9lZre/iiFPYueyBhaE8U7E0oCt20YvEKux7lSUKRWM90jz3pXsFtZwIFyb+Y/RbXo3sgUHC1i0E++FlVYpknzWg2PvvG+fgDQ0DVzszPK6hNul9Dcvxja9GdJ6p/h3huZG9pYA9nMgXdGZC+W3PJAjJfSP4gYzqMDWfJ3t1wbAHxOG43PgXT4L51ZRsF1NFFtNs5OqklSI7KJWj2Ngy1k6uv4afqoGGw28QOJhaPEDdZa2gXSUEc95Ch2hiGl0E5ZQPVRm1Bpvf8AD+6HXZNYg3/ZqlPEAnsmCJkmXW/LBFr6RYCZSnIcooj9c0/m8x+i54KZtCnBt/UO+Nba8e5HquzRdg1XRDMrkriuRRJFSJXLi4c/JVLDfokLlzymIA9C6OYD+Iw7CLFpzGdua9C2HgcTADqsjic45rDfhLjRFSkeII7ivXMCwAZrhaq1kcWdrA1+NSQ7+F3aZky4xfvWhwNGGjgAqd7Z3QdSP1Wjot7KZpkpMz6ibrkgAXKkdUCEOo26dQfeFeHDpi5cq0PY2E4lPlCqusnvhC+2BruVHtJys6z9FXY60rBlluNmFUyidmrvYFZooySBc5ngVRV7LD9LMJWqCabiGsBJbJvvOzjwUY1bNGVXEsvxd6VU6lIYekQ+HN33C4Bmd2ZzsV5jTy4KyobHxFZhbRpvqlrt5zWNLnAQYO6LxcqFWoPpHdqtdTdnu1GOYY7nAFd3SRUYVZwtXbkTtkUwag5AnLw+6s9o1B2R36e+artiu7brj4fuFI2lWuLjL7lbLMFMoMdh3dYXNEgmfpaE9rnasPeQD3XOfjMACMlJqP8A6ggVHcwlOCNEcj+iJXpvcbiO8+pJ1RKzgZ70N+eYTt22YS+hvYEuXJXs5hciwIxC5OLe5NLh71UEjHhCRgErxZAFn0T2iaFdrtDYr3vo/tEVGggzML5zJg20XoPQXpDuncJsbifVc3X4b+aOho8qpwZ65Vx4bXpNNg4Eg6Tw8lq6WIAGei8p6X0zVpNcwkOaJBBj1UHopW2hioYXkMFt5wv5rHgySityNGbEpUmei7Q2xVdUNPC0xUcPic4wxneRmeSmbN67fHWhthctkCToJTej9AUWdX+YGSeJOqszK0QjuqTfIiclG4pcBqjVDrFGfWUXFPU5pKuBeOLItQ3VbtCopJebqvxJusG42wjTKvFmB7yVPRZL6trbrfqVO2lWvHuEuysL2Xu+Z0eDQrrhD2V2zcJuOc9oOcGDB0Nj3hbH/wADZtHA1KVeSD/sXvILqbw2z2uHMwbmbg8FG2Dso1XOZkJlx4C3qty6gA0NAgD6DL9V0dGpO5eHO1so/r6fJWCD6OIqUqgh7N9jhwcxwBHmCjbUxF2933/dek/ix0M/81TxlIhprS2o05Gq1ue9Ni5l4i5YTqvMdq0ju3F2m/0PquipnNcER6lcaz4DiJGqb4O8h+qGAN+/AHyZKmvsHfD2d2xbJdImZLZ1kRpCG2SoohbzeY8B+q53DgnbQYAbcSNdDF5AuMvBJWFz3qCQW+uTCuQA2nkPeq5y51SBBvwP2KY2uNR5fugBxSVCIhOITmD3CAGOIKJg65a4EHIymPCGTChq1RMXTs9Y2BtkVaHa/I245SbrcdHOkOGY0dXD4+Ldi3mvFehWPaKhY/J2X3BWgwexGDEQ553DcNB3SRwBXGy4ljm+a9R2Mc/ywV8nr+L6YUBBYQXZQ4xu98IB6VudanRNTmyY8yIUDZuz8Oxsspsm13DeMa56q0G0achoc3g1gt5gJTyt8uRf8MI8KNi4Sri6pDi2nRbnBJc4+VgrNpcfi9E2g8p1QEhHnAmXZAqVblVePxAaCdEXGV910myye1Maa1QU2a592pSoxtmiKpB8Aw1XOfpkOa1+B2aYbTaJIHrqSg7E2ZG4xoy+2p5LaYLCCmLXJzPE/otmDB+Xnwz6jPs4XY3Z2AbSZut7yeJ4lSHBKSqnpLtunhKDq1Q5Wa2bvccmj78BJXWSUVSOU25OzCfjN0hbSojDtg1HkPNvhaJg8nG/hPFeOisKjZN5EHvyRekO0n4is+rUO855JP6DgALDkqvB1d10HJ31S4St2MlHigFekQ6QRIjUC4A4+7orK5tYW/qZbPIm4FypO0cNI3hmB5j3Kq2Jwoc9pdmWj+4WHgUSoZJI4oGqMgARXJHLlIAMQEEKaxwMwTI0+4TYUAMDhF5HqgvqFSCgupHRAHNqaFI9K1kZpUAMpvIIIzC9G6Pv/jaYBP8AMZnf1C87Wi6E1q1OsalP4Wjt71mkaDvlZtTj3wtdo0abJtnT6Z6fsnotianZc8hvNxWz2L0QpUoJMu5Kp2B0nY8TMHUGxBjJaB+3mAXI81yoqKfzOjOWR/qXLcM0BRcZVaGmVR1+k7IJmyx3STprLSykZJ8QO85eCa3u4ihCg1zJjelO3u2WMu45D7nkrDoPsFz3Tm43c45NHP8ARZ/oH0Wq42rvmW0we3UN5J0bxd9F7ns7Z9OgwMpiAPEk8SdSnY9Lu76/0J6pRXHf+C4LBtpNhuepOZ98EdKUh5roxikqRzm23bI+OxjKNN1Wq7da0S4nQcuJNgBqvnvpx0pfjaxcZFNsimz5W8TxcdT+gV9+J3S/+IqdTSJ6mmTl/wCo/Iv7tB4nW3nNVyTOVuhkY1yR6gUSs1THFMbQLpgTDS48mjM/QeIVUWZKpbQPVtDwXOaJnfsWlxgAQd0zvE8ZVZVc0mQwt5b49OyiRLnOAAmLDQRYXS1G5wYygRn3z5+K0JimiKajdQR4g+kBPe0hDxgj18hkpeIw72kmJE6X9FYqQd5clL+MFIgBtKlH+F1V0DL0TzUMS4B4+Zpv4/uJQ6jmkQDmYvYj7eqAOa6RMR3J2+Bn9EvVnQeV/oh1mW7kAdUIOX0QnOjRGeyLBDe1AC02SQBPcBJM6DmvUsPsA4bDsYQA4wX83kTHc3LvBKpvw22fSbvY+uC9lF4ZSpjN1Yt3i4zYBjTPfHBegbTruxNCjU6rq+sBc1sz2ZgPJjUAHuKzZnfBpwquTCYuo9slpIIFiPfeobNp1nWNQ+gVrtKnM298lnK1MtJHDgkbEx+5olYmuYguLu8z9VpOgfQurjn77g5lAHtPj4v6WcTz0Rfw26IDH1XOquilT3S8D4nTMNHAWuV75hMMymxrKbQ1rRDWtEADgE7Fi9YjLl8QzZ2Bp0abaVJoYxogAe7nmjyucmytRmHErzX8U+mG4DhKJ7RH81wOQP8A6Y5nXlbUrS9OekowVAkEdc+RTB04vI4CfEwOK+e8diS5xJJJJkkmSZzJ4lLnLxDIR9ZHr1fNQ6jyiuKC9qWosuwafVe0MABO+4u3tBujd3RGpkE+SXD0C4kATDXOOgDWtLjJ0yjxjVRsVijUe57oBcSYGQ4ADgLeSEgDUXA++HNFIMfv+ihMfzUgVbKydFSPUZzCsqe0GuzBb6/RQXNlPoUL3801MirJZNN/yu8p/VclxOwxUbIs7Q6Hv/VcrFXFmYY8i4JB5In8RxAPhB9Ex9MjMJigqF3m8HDxB+wTt8RBc/34oC5ABXuB1d4/5TZHBMShAHu/4T4YVtnBhaABiHNyzllPtGeM/uAtX0pwe61oZDadNhHgN0ADwBCzP4GVt7C1Qfy4gQNB/JpgQP7ZWx6QM613VaQS4+CzTSo0w7PJ9oN3d+o7JgtzJy85VP0Q2JVxmIFJou8y50Wa2e048h+yvulFEuf1bPhaZPNx07gIHmtx+DOzhTbiHkdoljf7e0fr9EuDUpbRuROK3GtwOzqeBpU6dBpDWnt8XAiHOceOR8IV9KFXw4e0tORzHEcDySYb4QCbix8LXWtKmYnyFUTa20WYei+tUMNYCTzOgHMmB4qYAvF/xh6WipU/habuxTPbIydUyj+247yeCJOkEVbMf0k26/FVn1ahu42E2a2+61vIfqdVn6z+aA7EymOqSlUxzYXfSPfYITDdOfoBmTACukUZ1esG0iBvB7yAdG9WLkc5du926q0lStq1jv7ji3+WOrG7lYmSOMkkyoEqUBKkD014qTQeNR6qIc/Af8oRZjjy+6loiywZu6x5++Sk0qPuVSOqQZCOcaQY4FVpom7NPha27EH0zXKhoY7muRuZbcVb3t4jzKjvIRq4AyACip0uzPHoWAnsY3U+/JCAUrDUwcxKqWAPaNCiURpYpMQyDYKXsZ4ZVpvIkNe1xByIaQSCol0Suz3j8L9hHBYYuruPW1i2o2iBdkDs7x0cQ4W0stLtNrqOHc+Je+B4u4lattNrgDAOoMcbql6XU5ZTboX/AEaf19FnzRcYORowy3TUTzvDbL3jJutT0ZcMPUuYY8brv/yfD7lJRw4CBtSqA09y48ckozUjrTSnHZ4z0Azp5n9EGn2XxPxCfEQD6R5JmyMR1lCk8fmpsPm0Ss70y2++g6kKLd8sd1lWNKYlpE8SCY7l321VnCUXe0L+IXSYYLCuc0/zXy2kOerv7RfvhfMe0sWXOJzJnx8Vp/xK6X/x2Jc5pPVN7FIG3ZBzji438hosO98qr5ZZfFBKdVSN5QQVJpnxViLJVMDVcI7TnBzmNacvmIhm8dBvEIbKbnkhoJgEnSALzJsuxFZraW41zjv7rniAG9md0A5mJdwQBXJYSkC2acWtgG954KStji8cYNhcHQRon7/Mf/b9EEgRN0tt2b5wgAkjVw8j+iSqLzxQ2MBnNHBEGJgeqkgHTKVc1oMxIzPklVWibA1KoM3QpCJucvT9kke4/ZXKrgGCpmFrNbmfRRpHsD9Ekj3/AIUEhsVVBNj6K76G7Gdi8RToNzcbn5Wi7nHuCoHuE8YyPsL3T/8An7YUUq2LcPiPVU+4XefOB/aoZKPTujmKG51JBBpdls/mpts1w9AeY5om32SxvJ32KfjMOQwOpRvsJcP6sy5p5GT4wdEPF1xVob7cpBIOYIMOaeYSct/icX9DMf7pr7KVzFT7ZpS0jkr8sshUdn9a8A/CLuPLh4riKDlJJHVjkUVbO6M4w0NnU3VJkF4aDm6ajtwDvkLG/idtwYbCGlI/iMVLn8W09e4GA0cg5anbONpuquc5wbh8K0ucdN8DtR3DsjmSvnjpft9+MxNSs/8AMey35WCzW+A9ZXcjykvo5cu7++SnqVboW8Pf+EhPv2Fx9+4TUhTdihw9lT3YhlOAGh9Tsu3t6WAEB27uRc3gzwVd792Uqs0GlTIYRG+1ztHOB3h4hrmjyQ0A+vjutcXVMz8oDRYQOy0QhVqjTx4e7IQ7vT9ks8vT9lJAnWDh6/slL2wLG068fBOAm0AX4fsn24N8uJ/06IAC54iIPn+y5tQREazn+yPAv8InllePl8UsDOGjPwkx8umaABNqNAIE3zvw8ErKrbi9+f7IhYL2bf0gxAG74pbRk3X/AKfl8UAB60SYBiIz/ZciPpAnNo7hwMcNc1yAGPcAh9YEZ7e/zKHHf5qbIEB93/RKJ/zKQBPLRuTAmR9CgARX1r+H+zP4bZ+Fpaik0u/1PG871K+T8C0GqwEAguaCI0JC+z6QhojgPoo9J8CMyUGthQ3rIyqA7w03wLHxFj3BTuC4iyicbQRdMzZuETa+N/haADf9rUO60f1HXuCLs1v8wcgT4hUOOdv7QAf2g0HdB0yy8yuZpo7Y7/ejbke6W3zs85/FTbPUUWYGmbuAqViDeJljCeZG8f7eK8ncVa9JcQ6piq73kucatST3PIHkAB4KrLfcrpQjSMkpNsHK6U+PcpWNv+6sVBqZSJNB46wAMe1wpkCXFwLS4HlDZHPkhBv2VjhsM3+FrPI7TalFoPAO6ze891t+SAKkOS7/ADRmj7JQ37f8ymgBscTkeAzHGyew2GemUfMi7gnxaPNxSspi39uvF8IIGNP+rLiPmPvvXXgRvZ8vn08fVPDbnw1/qCcaQ4e+tj6KAGA3Hxa6t+b34pocY1y/p/3n0n1RXMF+7j/WAlqUx2hyOv8A7sfRAAyTOuR+W3avdcue255Mac9Tu/qVy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TEhQUEhQVFBUXFxcXFxcVFRwYGhgXGBQXFxcYFxUYHCggHBolHBgUITEhJSkrLi4uGB8zODMsNygtLisBCgoKDg0OGxAQGywkHyQsLCwsMCwsLCwsLCwsLCwsLCwsLCwsLCwsNCwsLCwsLCwsLCwsLCwsLCwsLCwsLCwsLP/AABEIAPsAyAMBIgACEQEDEQH/xAAcAAABBQEBAQAAAAAAAAAAAAADAQIEBQYABwj/xABEEAABAwIDBAgEBAUBBgcBAAABAAIRAyEEMUEFElFhBhMicYGRofAyUrHBB0LR4RQjYoLxcjNTkrLS4hUkQ2NzosII/8QAGgEAAgMBAQAAAAAAAAAAAAAAAAMBAgQFBv/EACURAAICAQUAAgIDAQAAAAAAAAABAhEDBBIhMUEiURMyYXGxFP/aAAwDAQACEQMRAD8A8Tn3C4u++iYuQAXe7vLkuLu7XTkhLkAG3u7y5JPeimYHZTnlpdLWH8wBJOeTWyTktHsvAYak49bS6wD/AHlZtO4kwzfDRMRY8dVSWVRGwxSlyUGF2RWeN5lN5HHsjLhKlYno3iqTN6rRqU4AMPZu9k2BBIg5jVbb/wALw+6H0W7jSZltnRqd5pLWgQ3tAEATMLQDa0YcUWVOuEQ8E9ZInM6CPI8Csz1X8D1pf5PLcJ0XxVSmatOk97bHswXGGguhouY3m+YVONBexE2FonQjivVcH0rODpOotpsDCXVA+jDXFtXOMxYyN1wtDcoCjVOlGELut/hqdWrcCtuAEyx7f5jB8TXMLw5twTpaE6OW+xUsDXR5vhqcm7t0dkkkTxiABc8ApGB2TWrR1bTGW84taAATckkaaq+6UYnBVXdZh6ZpVH1XB1IECmG7pHWCDLXBxYYktN4sCFXYjbD6Rc1r954G6ah5Wik3JjfCTAkC4V9zrgqoL0iYjo7Xbk1tT/4qrKh/4Gv3uWSrn0nCxsRaDb6la7BVqNfdY+XWaG7zX75k3kse0dk3ydmLpOkmw8RSYYp1eqMEt7Rax0xLWvLnAnkeOgVVk5plnh4tdGQLeY8/+5IWcx5/9ye4Gcj5LjN/0KaIGBh9nlPzJ7WceevKfmSge4PBL5eR+VSA4TaJ01HynmlY69t78ozHynmmWtcevBKD3aaHhkggVp+E9rTUatyF04TP5smjMag88kxv5ctNDw195pWm+n5dDwPsqAFBsPi/JkR8p5+ScCZI7UjdGbc78/d0MR2crbvHhqnA92TdO/2fBAHCYHxaaj5u9ImjIZaaHilVgIjmkJqNUCFCqSIjUaRPAd/7ITQpOFagCXTrBln1XkW/2clsagtJbPnopDttlrh1fWtAjsuf2bcWEGRfIkqpri91YWdutqNgiA2q4kiNGucLFuUHTmMquK9GKcvC6bt6nUptLyaTpl4piA9wAh5Dd3dJg3AMFukwg1KoYwua5zdHEXa46ExkeBAA81RCkGuIf2dMwSDx5j7eCtMLVh7aTvhqMG6fCW+I7TfLgqfjXgxZJekM7WeXDfMjU6wdJ1jmnfxIaRDrkm4mP6XxxmD4KrcwyRrMfZWFahTa4gy4M7MN13bOJOgLpvzGavtRRZJMi9Z2pFgMhry+ymYTCsfA3hvEjOYHkOPNRKeIg2a0iZgiQPHP1Vq6s4tB3GNHFrI9STKGiqZLZgq9ICph3AQTPVuMwMybk/5Wiwe121qBpktc/dMhz3sMxmCHwb6kWkrFvxL8g54Go3jdJuc7pc8Sn32Ohn2ddEbE0nFxMjMzJm/fGSH1D+I9+CmGkmubGqcZ2RRQfE7zffghuLhqPYjhwRp3jZNrNgIIAiq7j6DhCUVH8eHDQQEwZpzpQAnXO45fYQnNrO48NBpkhOBTmIAUVXWvlkiCo/jw9MtELdujaIIB9Y7KVyXq/JcgkEJXQlXb3JAHAI1Cs9vwkhCfVk5AdwCQVCNUAEqOcc0SjJI37jKX70CbC4KAKp4q12PjyHbsNuIkuLPMgEHxChlkDq0bbrgyMmvYd5od8pcCbG2eVkOtXmnTIEOY4t+jh6ye8lS8bimtMOZmIcBAEaS0a8DIjgq6o23ZdLXEGNZE2PMScuKEDH0KoFUOyjtZW3hlbhMFOdhqkboECJPCAYlx4TOa7Z2DdUdA4jPn3+7FTsRiA8uLnS2ey1kNDt2wl2jdfHjlDfJZR4sq31Q34M/mj6A5fVOZXAEkucT4QeZMyi1z1joLmACbxu02jgwCSR4SfVBrYfdyMjQkRPc03jmrFCUxzgOE6TeO7gm9YVAa4gqbTqSJQQONYjVQ69YuXVqhKCgAtFxT6zzCZQaZT67TCAI4KXfKalAQAUUyRMgd5+yXqDxb5ozhfwH/AChFAtrbNAEXqXaFp8VMoYS3aQKg9+isKbpnkUAVOJBDiuUzHUJErkAViULoTgEAMSwnhLf2EAdTHH91Oqk0wIAIgGKjGa6tMkkWzCZRw7psOs4tbMkeU+QKkUMa2NypT3gLQCBfjEWdbPNQyyRFr7QLwA8AgZDhyDjLgOUwowz4BSa1BpP8ub6ETbS6k4DZ5LhIVXJRRdQlJjsJYEkG7YHja3ON63emY3CxuA2sLG57xxWuw+zwOyGyQ7eGoy3RbW8eSPT6Nve3rHtcbTfNxNsshp6LN/0JOzStO2qMLVc2IYwDQue4Oce4ZNHh4p7MLuBrnECYJkO1yggZ24q12jspzKkGAZOQy5EpuJaXboq0d46PZZ3l8LssiPFOWVMVLC0U9WkwyQQ0Xgdp09508/BRSYyUzH03B265xcNC6RY5W0ChGU1MRJUODxEEeI4d2qY4XXALipKhaJT6psh0wdEZ9MxdAENyMxsZ2SAjTzS7pQAZ5yPED6QnBw9/ceSiy4ZEjuKc2q75neZQAYmcryjUq0OPCSoZc45kxzKeEAWbxMpUOg6QuQBUwkcVzSlQB0ojALTcagZx4hDU3ZlMvcGgCTZRJ0rLQjudFhQwJqBvVg78z2hnzEC3itBhOir6pmq1wfoQ76ggn1Ws6KbHbTaJEu4k6raYLBDv98lxsmtk3UTrw00Iq5Hm1PoKcwXT/VF/VXtLos4NaCGiLfCZ8NFumYLgI5/uplDBQQSUrfkm+S2+EekUew+iTGCSLm8njET9fPyt6uzGiWkA6K2KjuCdPGkqM6yybswu2+jLHGd2SJPgVhekuEfTs1g7Ovn5r27EYcELI7e2Mx4O8JS1J42rNMZLIq9PBsc57jJOUwOCrnk5EEH3otd0owBpuII7jrHfqstXfvZ5iwhdbDPcuDm58e1keUifuJACch4J5moLQfHNdiKhKQUyDEea6swoIYAFO6wpsJdwoAKKRIuQO+fsEoof1Dyd/wBKOG3A5D0aCpZEA2BAzvxnITHLXLmgCt6s/MPX7hSKWCqO/LHM2SYlsE+Pp9FcYjHNBMS4+9UAB2fs0zDnjwH3XILdov3rQPfNcgColJvJHJqACSrvodBrieCowrboxUiu3nZKzq8bHYHWRHs2zKcZla7AGws5Y/o9VY50F0FbjAwLF0xkV59R+XJ2cs/iTWttlHjdEpx8pS0oLbIfW7p7Rtp5LWuKZh7sleCEQcyox21SaS1zgCNCfoqjH9KWfC0yTlF02UotERxyvou6p7lBxbRCqQ3FObMtZ/qz8RGaF11VrgHQRrGndPvms2R/Zpx4+eGV/SLo5TxDCLBw+E8CvG9sdH6lLe3mkAE30/wvexdQtp7LZUaWuaDIU4c0sfXRfJjjk/Y+dCxbb8Ptnbrv4ncFSC5jaZjtEtuO8SDlkCdL0m3tkmjVLbxNl6X0BpCkyn2C6Wb0DJrnACTzt9Vv1GasfHplwYPn/RkvxG2I9hpYjdDeslrw0QGuF2DxE35LDV5hfRXSfYjsThKjSA3eADZGTyew6P8AVur53qgxf2VbRZHLHT8EayCWS16R2pXOKVrPDvR8Nhd9waJPGNBxWwyB6dJxhzWk5XAkSBBFkUhwuWOnSWn9fBWryKTLNgCwVM97nGSUURYyoxztD4j1JRqpEnW6D1JnJPIRQWC3+EBclIXKSSHC6FwCQlQByJQqlpkWITFyCU6ZqNnYfENYKzHcz2r+K0+yOnj2QHmSPosXhesO6xsmTYcz6L0TE/hzvNo1qO9G6N9kjeDxnIcCL9xiFzskYt/I6UZNL4mv2P0wpOYHb3CQfIrR48F9MObe0g94Xn2F/DhtOiwvqO6wk7xGTRund1uZF+/kvQ+jFIjB0mvuQ2J4gG3pCyvHy4pl5SSSlR590ipGoTIdMRb7c7KD0b6N1t57qYJexpcQ0gAWkNNQhxLjbstGui9SdhGkmWz/AIhQKW9hnO6umb6i48gqxuP7dDXNSXx7MDhtv419SnTY2C6xBMwd8gQZJHZgmQDnpCvdmVcQ5xbVYLGDf1BGY7wFoi573Syk1rjcuDYM98KdgdmFsud8Tsz9lZre/iiFPYueyBhaE8U7E0oCt20YvEKux7lSUKRWM90jz3pXsFtZwIFyb+Y/RbXo3sgUHC1i0E++FlVYpknzWg2PvvG+fgDQ0DVzszPK6hNul9Dcvxja9GdJ6p/h3huZG9pYA9nMgXdGZC+W3PJAjJfSP4gYzqMDWfJ3t1wbAHxOG43PgXT4L51ZRsF1NFFtNs5OqklSI7KJWj2Ngy1k6uv4afqoGGw28QOJhaPEDdZa2gXSUEc95Ch2hiGl0E5ZQPVRm1Bpvf8AD+6HXZNYg3/ZqlPEAnsmCJkmXW/LBFr6RYCZSnIcooj9c0/m8x+i54KZtCnBt/UO+Nba8e5HquzRdg1XRDMrkriuRRJFSJXLi4c/JVLDfokLlzymIA9C6OYD+Iw7CLFpzGdua9C2HgcTADqsjic45rDfhLjRFSkeII7ivXMCwAZrhaq1kcWdrA1+NSQ7+F3aZky4xfvWhwNGGjgAqd7Z3QdSP1Wjot7KZpkpMz6ibrkgAXKkdUCEOo26dQfeFeHDpi5cq0PY2E4lPlCqusnvhC+2BruVHtJys6z9FXY60rBlluNmFUyidmrvYFZooySBc5ngVRV7LD9LMJWqCabiGsBJbJvvOzjwUY1bNGVXEsvxd6VU6lIYekQ+HN33C4Bmd2ZzsV5jTy4KyobHxFZhbRpvqlrt5zWNLnAQYO6LxcqFWoPpHdqtdTdnu1GOYY7nAFd3SRUYVZwtXbkTtkUwag5AnLw+6s9o1B2R36e+artiu7brj4fuFI2lWuLjL7lbLMFMoMdh3dYXNEgmfpaE9rnasPeQD3XOfjMACMlJqP8A6ggVHcwlOCNEcj+iJXpvcbiO8+pJ1RKzgZ70N+eYTt22YS+hvYEuXJXs5hciwIxC5OLe5NLh71UEjHhCRgErxZAFn0T2iaFdrtDYr3vo/tEVGggzML5zJg20XoPQXpDuncJsbifVc3X4b+aOho8qpwZ65Vx4bXpNNg4Eg6Tw8lq6WIAGei8p6X0zVpNcwkOaJBBj1UHopW2hioYXkMFt5wv5rHgySityNGbEpUmei7Q2xVdUNPC0xUcPic4wxneRmeSmbN67fHWhthctkCToJTej9AUWdX+YGSeJOqszK0QjuqTfIiclG4pcBqjVDrFGfWUXFPU5pKuBeOLItQ3VbtCopJebqvxJusG42wjTKvFmB7yVPRZL6trbrfqVO2lWvHuEuysL2Xu+Z0eDQrrhD2V2zcJuOc9oOcGDB0Nj3hbH/wADZtHA1KVeSD/sXvILqbw2z2uHMwbmbg8FG2Dso1XOZkJlx4C3qty6gA0NAgD6DL9V0dGpO5eHO1so/r6fJWCD6OIqUqgh7N9jhwcxwBHmCjbUxF2933/dek/ix0M/81TxlIhprS2o05Gq1ue9Ni5l4i5YTqvMdq0ju3F2m/0PquipnNcER6lcaz4DiJGqb4O8h+qGAN+/AHyZKmvsHfD2d2xbJdImZLZ1kRpCG2SoohbzeY8B+q53DgnbQYAbcSNdDF5AuMvBJWFz3qCQW+uTCuQA2nkPeq5y51SBBvwP2KY2uNR5fugBxSVCIhOITmD3CAGOIKJg65a4EHIymPCGTChq1RMXTs9Y2BtkVaHa/I245SbrcdHOkOGY0dXD4+Ldi3mvFehWPaKhY/J2X3BWgwexGDEQ553DcNB3SRwBXGy4ljm+a9R2Mc/ywV8nr+L6YUBBYQXZQ4xu98IB6VudanRNTmyY8yIUDZuz8Oxsspsm13DeMa56q0G0achoc3g1gt5gJTyt8uRf8MI8KNi4Sri6pDi2nRbnBJc4+VgrNpcfi9E2g8p1QEhHnAmXZAqVblVePxAaCdEXGV910myye1Maa1QU2a592pSoxtmiKpB8Aw1XOfpkOa1+B2aYbTaJIHrqSg7E2ZG4xoy+2p5LaYLCCmLXJzPE/otmDB+Xnwz6jPs4XY3Z2AbSZut7yeJ4lSHBKSqnpLtunhKDq1Q5Wa2bvccmj78BJXWSUVSOU25OzCfjN0hbSojDtg1HkPNvhaJg8nG/hPFeOisKjZN5EHvyRekO0n4is+rUO855JP6DgALDkqvB1d10HJ31S4St2MlHigFekQ6QRIjUC4A4+7orK5tYW/qZbPIm4FypO0cNI3hmB5j3Kq2Jwoc9pdmWj+4WHgUSoZJI4oGqMgARXJHLlIAMQEEKaxwMwTI0+4TYUAMDhF5HqgvqFSCgupHRAHNqaFI9K1kZpUAMpvIIIzC9G6Pv/jaYBP8AMZnf1C87Wi6E1q1OsalP4Wjt71mkaDvlZtTj3wtdo0abJtnT6Z6fsnotianZc8hvNxWz2L0QpUoJMu5Kp2B0nY8TMHUGxBjJaB+3mAXI81yoqKfzOjOWR/qXLcM0BRcZVaGmVR1+k7IJmyx3STprLSykZJ8QO85eCa3u4ihCg1zJjelO3u2WMu45D7nkrDoPsFz3Tm43c45NHP8ARZ/oH0Wq42rvmW0we3UN5J0bxd9F7ns7Z9OgwMpiAPEk8SdSnY9Lu76/0J6pRXHf+C4LBtpNhuepOZ98EdKUh5roxikqRzm23bI+OxjKNN1Wq7da0S4nQcuJNgBqvnvpx0pfjaxcZFNsimz5W8TxcdT+gV9+J3S/+IqdTSJ6mmTl/wCo/Iv7tB4nW3nNVyTOVuhkY1yR6gUSs1THFMbQLpgTDS48mjM/QeIVUWZKpbQPVtDwXOaJnfsWlxgAQd0zvE8ZVZVc0mQwt5b49OyiRLnOAAmLDQRYXS1G5wYygRn3z5+K0JimiKajdQR4g+kBPe0hDxgj18hkpeIw72kmJE6X9FYqQd5clL+MFIgBtKlH+F1V0DL0TzUMS4B4+Zpv4/uJQ6jmkQDmYvYj7eqAOa6RMR3J2+Bn9EvVnQeV/oh1mW7kAdUIOX0QnOjRGeyLBDe1AC02SQBPcBJM6DmvUsPsA4bDsYQA4wX83kTHc3LvBKpvw22fSbvY+uC9lF4ZSpjN1Yt3i4zYBjTPfHBegbTruxNCjU6rq+sBc1sz2ZgPJjUAHuKzZnfBpwquTCYuo9slpIIFiPfeobNp1nWNQ+gVrtKnM298lnK1MtJHDgkbEx+5olYmuYguLu8z9VpOgfQurjn77g5lAHtPj4v6WcTz0Rfw26IDH1XOquilT3S8D4nTMNHAWuV75hMMymxrKbQ1rRDWtEADgE7Fi9YjLl8QzZ2Bp0abaVJoYxogAe7nmjyucmytRmHErzX8U+mG4DhKJ7RH81wOQP8A6Y5nXlbUrS9OekowVAkEdc+RTB04vI4CfEwOK+e8diS5xJJJJkkmSZzJ4lLnLxDIR9ZHr1fNQ6jyiuKC9qWosuwafVe0MABO+4u3tBujd3RGpkE+SXD0C4kATDXOOgDWtLjJ0yjxjVRsVijUe57oBcSYGQ4ADgLeSEgDUXA++HNFIMfv+ihMfzUgVbKydFSPUZzCsqe0GuzBb6/RQXNlPoUL3801MirJZNN/yu8p/VclxOwxUbIs7Q6Hv/VcrFXFmYY8i4JB5In8RxAPhB9Ex9MjMJigqF3m8HDxB+wTt8RBc/34oC5ABXuB1d4/5TZHBMShAHu/4T4YVtnBhaABiHNyzllPtGeM/uAtX0pwe61oZDadNhHgN0ADwBCzP4GVt7C1Qfy4gQNB/JpgQP7ZWx6QM613VaQS4+CzTSo0w7PJ9oN3d+o7JgtzJy85VP0Q2JVxmIFJou8y50Wa2e048h+yvulFEuf1bPhaZPNx07gIHmtx+DOzhTbiHkdoljf7e0fr9EuDUpbRuROK3GtwOzqeBpU6dBpDWnt8XAiHOceOR8IV9KFXw4e0tORzHEcDySYb4QCbix8LXWtKmYnyFUTa20WYei+tUMNYCTzOgHMmB4qYAvF/xh6WipU/habuxTPbIydUyj+247yeCJOkEVbMf0k26/FVn1ahu42E2a2+61vIfqdVn6z+aA7EymOqSlUxzYXfSPfYITDdOfoBmTACukUZ1esG0iBvB7yAdG9WLkc5du926q0lStq1jv7ji3+WOrG7lYmSOMkkyoEqUBKkD014qTQeNR6qIc/Af8oRZjjy+6loiywZu6x5++Sk0qPuVSOqQZCOcaQY4FVpom7NPha27EH0zXKhoY7muRuZbcVb3t4jzKjvIRq4AyACip0uzPHoWAnsY3U+/JCAUrDUwcxKqWAPaNCiURpYpMQyDYKXsZ4ZVpvIkNe1xByIaQSCol0Suz3j8L9hHBYYuruPW1i2o2iBdkDs7x0cQ4W0stLtNrqOHc+Je+B4u4lattNrgDAOoMcbql6XU5ZTboX/AEaf19FnzRcYORowy3TUTzvDbL3jJutT0ZcMPUuYY8brv/yfD7lJRw4CBtSqA09y48ckozUjrTSnHZ4z0Azp5n9EGn2XxPxCfEQD6R5JmyMR1lCk8fmpsPm0Ss70y2++g6kKLd8sd1lWNKYlpE8SCY7l321VnCUXe0L+IXSYYLCuc0/zXy2kOerv7RfvhfMe0sWXOJzJnx8Vp/xK6X/x2Jc5pPVN7FIG3ZBzji438hosO98qr5ZZfFBKdVSN5QQVJpnxViLJVMDVcI7TnBzmNacvmIhm8dBvEIbKbnkhoJgEnSALzJsuxFZraW41zjv7rniAG9md0A5mJdwQBXJYSkC2acWtgG954KStji8cYNhcHQRon7/Mf/b9EEgRN0tt2b5wgAkjVw8j+iSqLzxQ2MBnNHBEGJgeqkgHTKVc1oMxIzPklVWibA1KoM3QpCJucvT9kke4/ZXKrgGCpmFrNbmfRRpHsD9Ekj3/AIUEhsVVBNj6K76G7Gdi8RToNzcbn5Wi7nHuCoHuE8YyPsL3T/8An7YUUq2LcPiPVU+4XefOB/aoZKPTujmKG51JBBpdls/mpts1w9AeY5om32SxvJ32KfjMOQwOpRvsJcP6sy5p5GT4wdEPF1xVob7cpBIOYIMOaeYSct/icX9DMf7pr7KVzFT7ZpS0jkr8sshUdn9a8A/CLuPLh4riKDlJJHVjkUVbO6M4w0NnU3VJkF4aDm6ajtwDvkLG/idtwYbCGlI/iMVLn8W09e4GA0cg5anbONpuquc5wbh8K0ucdN8DtR3DsjmSvnjpft9+MxNSs/8AMey35WCzW+A9ZXcjykvo5cu7++SnqVboW8Pf+EhPv2Fx9+4TUhTdihw9lT3YhlOAGh9Tsu3t6WAEB27uRc3gzwVd792Uqs0GlTIYRG+1ztHOB3h4hrmjyQ0A+vjutcXVMz8oDRYQOy0QhVqjTx4e7IQ7vT9ks8vT9lJAnWDh6/slL2wLG068fBOAm0AX4fsn24N8uJ/06IAC54iIPn+y5tQREazn+yPAv8InllePl8UsDOGjPwkx8umaABNqNAIE3zvw8ErKrbi9+f7IhYL2bf0gxAG74pbRk3X/AKfl8UAB60SYBiIz/ZciPpAnNo7hwMcNc1yAGPcAh9YEZ7e/zKHHf5qbIEB93/RKJ/zKQBPLRuTAmR9CgARX1r+H+zP4bZ+Fpaik0u/1PG871K+T8C0GqwEAguaCI0JC+z6QhojgPoo9J8CMyUGthQ3rIyqA7w03wLHxFj3BTuC4iyicbQRdMzZuETa+N/haADf9rUO60f1HXuCLs1v8wcgT4hUOOdv7QAf2g0HdB0yy8yuZpo7Y7/ejbke6W3zs85/FTbPUUWYGmbuAqViDeJljCeZG8f7eK8ncVa9JcQ6piq73kucatST3PIHkAB4KrLfcrpQjSMkpNsHK6U+PcpWNv+6sVBqZSJNB46wAMe1wpkCXFwLS4HlDZHPkhBv2VjhsM3+FrPI7TalFoPAO6ze891t+SAKkOS7/ADRmj7JQ37f8ymgBscTkeAzHGyew2GemUfMi7gnxaPNxSspi39uvF8IIGNP+rLiPmPvvXXgRvZ8vn08fVPDbnw1/qCcaQ4e+tj6KAGA3Hxa6t+b34pocY1y/p/3n0n1RXMF+7j/WAlqUx2hyOv8A7sfRAAyTOuR+W3avdcue255Mac9Tu/qVy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Rectangle 2"/>
          <p:cNvSpPr>
            <a:spLocks noGrp="1" noChangeArrowheads="1"/>
          </p:cNvSpPr>
          <p:nvPr>
            <p:ph type="title"/>
          </p:nvPr>
        </p:nvSpPr>
        <p:spPr>
          <a:xfrm>
            <a:off x="-468560" y="0"/>
            <a:ext cx="10260954" cy="980728"/>
          </a:xfrm>
        </p:spPr>
        <p:txBody>
          <a:bodyPr/>
          <a:lstStyle/>
          <a:p>
            <a:pPr eaLnBrk="1" hangingPunct="1">
              <a:lnSpc>
                <a:spcPts val="3200"/>
              </a:lnSpc>
            </a:pPr>
            <a:r>
              <a:rPr lang="de-DE" altLang="en-US" sz="3500" dirty="0" smtClean="0"/>
              <a:t>Entity </a:t>
            </a:r>
            <a:r>
              <a:rPr lang="de-DE" altLang="en-US" sz="3500" dirty="0" err="1" smtClean="0"/>
              <a:t>Matching</a:t>
            </a:r>
            <a:r>
              <a:rPr lang="de-DE" altLang="en-US" sz="3500" dirty="0" smtClean="0"/>
              <a:t> in Structured Data</a:t>
            </a:r>
          </a:p>
        </p:txBody>
      </p:sp>
      <p:sp>
        <p:nvSpPr>
          <p:cNvPr id="77" name="Oval 76"/>
          <p:cNvSpPr/>
          <p:nvPr/>
        </p:nvSpPr>
        <p:spPr bwMode="auto">
          <a:xfrm>
            <a:off x="475943" y="1164742"/>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0" name="Oval 79"/>
          <p:cNvSpPr/>
          <p:nvPr/>
        </p:nvSpPr>
        <p:spPr bwMode="auto">
          <a:xfrm>
            <a:off x="475943" y="1530210"/>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1" name="Oval 80"/>
          <p:cNvSpPr/>
          <p:nvPr/>
        </p:nvSpPr>
        <p:spPr bwMode="auto">
          <a:xfrm>
            <a:off x="475943" y="1911771"/>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2" name="Rechteck 62"/>
          <p:cNvSpPr/>
          <p:nvPr/>
        </p:nvSpPr>
        <p:spPr bwMode="auto">
          <a:xfrm>
            <a:off x="3923323" y="1557568"/>
            <a:ext cx="516308" cy="319657"/>
          </a:xfrm>
          <a:prstGeom prst="rect">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84" name="Oval 83"/>
          <p:cNvSpPr/>
          <p:nvPr/>
        </p:nvSpPr>
        <p:spPr bwMode="auto">
          <a:xfrm>
            <a:off x="4381418" y="1198596"/>
            <a:ext cx="360040" cy="193462"/>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7" name="Rechteck 62"/>
          <p:cNvSpPr/>
          <p:nvPr/>
        </p:nvSpPr>
        <p:spPr bwMode="auto">
          <a:xfrm>
            <a:off x="1136367" y="1501616"/>
            <a:ext cx="516308" cy="3196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cxnSp>
        <p:nvCxnSpPr>
          <p:cNvPr id="88" name="Straight Connector 87"/>
          <p:cNvCxnSpPr>
            <a:stCxn id="87" idx="1"/>
            <a:endCxn id="77" idx="5"/>
          </p:cNvCxnSpPr>
          <p:nvPr/>
        </p:nvCxnSpPr>
        <p:spPr bwMode="auto">
          <a:xfrm flipH="1" flipV="1">
            <a:off x="783256" y="1329872"/>
            <a:ext cx="353111" cy="331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9" name="Straight Connector 88"/>
          <p:cNvCxnSpPr>
            <a:stCxn id="87" idx="1"/>
            <a:endCxn id="80" idx="6"/>
          </p:cNvCxnSpPr>
          <p:nvPr/>
        </p:nvCxnSpPr>
        <p:spPr bwMode="auto">
          <a:xfrm flipH="1" flipV="1">
            <a:off x="835983" y="1626941"/>
            <a:ext cx="300384" cy="345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0" name="Straight Connector 89"/>
          <p:cNvCxnSpPr>
            <a:stCxn id="87" idx="1"/>
            <a:endCxn id="81" idx="6"/>
          </p:cNvCxnSpPr>
          <p:nvPr/>
        </p:nvCxnSpPr>
        <p:spPr bwMode="auto">
          <a:xfrm flipH="1">
            <a:off x="835983" y="1661445"/>
            <a:ext cx="300384" cy="3470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p:cNvCxnSpPr>
            <a:stCxn id="82" idx="0"/>
            <a:endCxn id="157" idx="4"/>
          </p:cNvCxnSpPr>
          <p:nvPr/>
        </p:nvCxnSpPr>
        <p:spPr bwMode="auto">
          <a:xfrm flipH="1" flipV="1">
            <a:off x="3859087" y="1387630"/>
            <a:ext cx="322390" cy="169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Straight Connector 92"/>
          <p:cNvCxnSpPr>
            <a:stCxn id="82" idx="0"/>
            <a:endCxn id="84" idx="4"/>
          </p:cNvCxnSpPr>
          <p:nvPr/>
        </p:nvCxnSpPr>
        <p:spPr bwMode="auto">
          <a:xfrm flipV="1">
            <a:off x="4181477" y="1392058"/>
            <a:ext cx="379961" cy="16551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1" name="Straight Arrow Connector 110"/>
          <p:cNvCxnSpPr>
            <a:stCxn id="58" idx="3"/>
            <a:endCxn id="222" idx="1"/>
          </p:cNvCxnSpPr>
          <p:nvPr/>
        </p:nvCxnSpPr>
        <p:spPr bwMode="auto">
          <a:xfrm flipV="1">
            <a:off x="1979712" y="1431260"/>
            <a:ext cx="1319532" cy="231650"/>
          </a:xfrm>
          <a:prstGeom prst="straightConnector1">
            <a:avLst/>
          </a:prstGeom>
          <a:solidFill>
            <a:schemeClr val="accent1"/>
          </a:solidFill>
          <a:ln w="38100" cap="flat" cmpd="sng" algn="ctr">
            <a:solidFill>
              <a:srgbClr val="0033CC"/>
            </a:solidFill>
            <a:prstDash val="solid"/>
            <a:round/>
            <a:headEnd type="triangle" w="lg" len="sm"/>
            <a:tailEnd type="triangle" w="lg" len="sm"/>
          </a:ln>
          <a:effectLst/>
        </p:spPr>
      </p:cxnSp>
      <p:sp>
        <p:nvSpPr>
          <p:cNvPr id="114" name="TextBox 113"/>
          <p:cNvSpPr txBox="1"/>
          <p:nvPr/>
        </p:nvSpPr>
        <p:spPr bwMode="auto">
          <a:xfrm>
            <a:off x="4008958" y="1499387"/>
            <a:ext cx="595035" cy="400110"/>
          </a:xfrm>
          <a:prstGeom prst="rect">
            <a:avLst/>
          </a:prstGeom>
          <a:noFill/>
          <a:ln w="9525">
            <a:noFill/>
            <a:miter lim="800000"/>
            <a:headEnd/>
            <a:tailEnd/>
          </a:ln>
        </p:spPr>
        <p:txBody>
          <a:bodyPr wrap="none" rtlCol="0">
            <a:spAutoFit/>
          </a:bodyPr>
          <a:lstStyle/>
          <a:p>
            <a:pPr eaLnBrk="0" hangingPunct="0"/>
            <a:r>
              <a:rPr lang="de-DE" sz="2000" dirty="0" smtClean="0"/>
              <a:t>f</a:t>
            </a:r>
            <a:r>
              <a:rPr lang="de-DE" sz="2400" baseline="-25000" dirty="0"/>
              <a:t>1</a:t>
            </a:r>
            <a:r>
              <a:rPr lang="de-DE" sz="2000" dirty="0" smtClean="0"/>
              <a:t>   </a:t>
            </a:r>
            <a:endParaRPr lang="en-US" sz="2000" dirty="0"/>
          </a:p>
        </p:txBody>
      </p:sp>
      <p:sp>
        <p:nvSpPr>
          <p:cNvPr id="121" name="TextBox 120"/>
          <p:cNvSpPr txBox="1"/>
          <p:nvPr/>
        </p:nvSpPr>
        <p:spPr bwMode="auto">
          <a:xfrm>
            <a:off x="1220951" y="1392058"/>
            <a:ext cx="652743" cy="400110"/>
          </a:xfrm>
          <a:prstGeom prst="rect">
            <a:avLst/>
          </a:prstGeom>
          <a:noFill/>
          <a:ln w="9525">
            <a:noFill/>
            <a:miter lim="800000"/>
            <a:headEnd/>
            <a:tailEnd/>
          </a:ln>
        </p:spPr>
        <p:txBody>
          <a:bodyPr wrap="none" rtlCol="0">
            <a:spAutoFit/>
          </a:bodyPr>
          <a:lstStyle/>
          <a:p>
            <a:pPr eaLnBrk="0" hangingPunct="0"/>
            <a:r>
              <a:rPr lang="de-DE" sz="2000" dirty="0" smtClean="0"/>
              <a:t>e</a:t>
            </a:r>
            <a:r>
              <a:rPr lang="de-DE" sz="2400" baseline="-25000" dirty="0"/>
              <a:t>1</a:t>
            </a:r>
            <a:r>
              <a:rPr lang="de-DE" sz="2000" dirty="0" smtClean="0"/>
              <a:t>   </a:t>
            </a:r>
            <a:endParaRPr lang="en-US" sz="2000" dirty="0"/>
          </a:p>
        </p:txBody>
      </p:sp>
      <p:sp>
        <p:nvSpPr>
          <p:cNvPr id="122" name="Oval 121"/>
          <p:cNvSpPr/>
          <p:nvPr/>
        </p:nvSpPr>
        <p:spPr bwMode="auto">
          <a:xfrm>
            <a:off x="475943" y="2414651"/>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23" name="Oval 122"/>
          <p:cNvSpPr/>
          <p:nvPr/>
        </p:nvSpPr>
        <p:spPr bwMode="auto">
          <a:xfrm>
            <a:off x="475943" y="2780119"/>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24" name="Oval 123"/>
          <p:cNvSpPr/>
          <p:nvPr/>
        </p:nvSpPr>
        <p:spPr bwMode="auto">
          <a:xfrm>
            <a:off x="475943" y="3161680"/>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25" name="Rechteck 62"/>
          <p:cNvSpPr/>
          <p:nvPr/>
        </p:nvSpPr>
        <p:spPr bwMode="auto">
          <a:xfrm>
            <a:off x="1136367" y="2751525"/>
            <a:ext cx="516308" cy="3196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cxnSp>
        <p:nvCxnSpPr>
          <p:cNvPr id="126" name="Straight Connector 125"/>
          <p:cNvCxnSpPr>
            <a:stCxn id="125" idx="1"/>
            <a:endCxn id="122" idx="5"/>
          </p:cNvCxnSpPr>
          <p:nvPr/>
        </p:nvCxnSpPr>
        <p:spPr bwMode="auto">
          <a:xfrm flipH="1" flipV="1">
            <a:off x="783256" y="2579781"/>
            <a:ext cx="353111" cy="331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7" name="Straight Connector 126"/>
          <p:cNvCxnSpPr>
            <a:stCxn id="125" idx="1"/>
            <a:endCxn id="123" idx="6"/>
          </p:cNvCxnSpPr>
          <p:nvPr/>
        </p:nvCxnSpPr>
        <p:spPr bwMode="auto">
          <a:xfrm flipH="1" flipV="1">
            <a:off x="835983" y="2876850"/>
            <a:ext cx="300384" cy="345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8" name="Straight Connector 127"/>
          <p:cNvCxnSpPr>
            <a:stCxn id="125" idx="1"/>
            <a:endCxn id="124" idx="6"/>
          </p:cNvCxnSpPr>
          <p:nvPr/>
        </p:nvCxnSpPr>
        <p:spPr bwMode="auto">
          <a:xfrm flipH="1">
            <a:off x="835983" y="2911354"/>
            <a:ext cx="300384" cy="34705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9" name="TextBox 128"/>
          <p:cNvSpPr txBox="1"/>
          <p:nvPr/>
        </p:nvSpPr>
        <p:spPr bwMode="auto">
          <a:xfrm>
            <a:off x="1189912" y="2668155"/>
            <a:ext cx="652743" cy="400110"/>
          </a:xfrm>
          <a:prstGeom prst="rect">
            <a:avLst/>
          </a:prstGeom>
          <a:noFill/>
          <a:ln w="9525">
            <a:noFill/>
            <a:miter lim="800000"/>
            <a:headEnd/>
            <a:tailEnd/>
          </a:ln>
        </p:spPr>
        <p:txBody>
          <a:bodyPr wrap="none" rtlCol="0">
            <a:spAutoFit/>
          </a:bodyPr>
          <a:lstStyle/>
          <a:p>
            <a:pPr eaLnBrk="0" hangingPunct="0"/>
            <a:r>
              <a:rPr lang="de-DE" sz="2000" dirty="0" smtClean="0"/>
              <a:t>e</a:t>
            </a:r>
            <a:r>
              <a:rPr lang="de-DE" sz="2400" baseline="-25000" dirty="0" smtClean="0"/>
              <a:t>2</a:t>
            </a:r>
            <a:r>
              <a:rPr lang="de-DE" sz="2000" dirty="0" smtClean="0"/>
              <a:t>   </a:t>
            </a:r>
            <a:endParaRPr lang="en-US" sz="2000" dirty="0"/>
          </a:p>
        </p:txBody>
      </p:sp>
      <p:sp>
        <p:nvSpPr>
          <p:cNvPr id="130" name="Oval 129"/>
          <p:cNvSpPr/>
          <p:nvPr/>
        </p:nvSpPr>
        <p:spPr bwMode="auto">
          <a:xfrm>
            <a:off x="483200" y="3600189"/>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31" name="Oval 130"/>
          <p:cNvSpPr/>
          <p:nvPr/>
        </p:nvSpPr>
        <p:spPr bwMode="auto">
          <a:xfrm>
            <a:off x="483200" y="3965657"/>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32" name="Oval 131"/>
          <p:cNvSpPr/>
          <p:nvPr/>
        </p:nvSpPr>
        <p:spPr bwMode="auto">
          <a:xfrm>
            <a:off x="483200" y="4347218"/>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33" name="Rechteck 62"/>
          <p:cNvSpPr/>
          <p:nvPr/>
        </p:nvSpPr>
        <p:spPr bwMode="auto">
          <a:xfrm>
            <a:off x="1143624" y="3937063"/>
            <a:ext cx="516308" cy="3196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cxnSp>
        <p:nvCxnSpPr>
          <p:cNvPr id="134" name="Straight Connector 133"/>
          <p:cNvCxnSpPr>
            <a:stCxn id="133" idx="1"/>
            <a:endCxn id="130" idx="5"/>
          </p:cNvCxnSpPr>
          <p:nvPr/>
        </p:nvCxnSpPr>
        <p:spPr bwMode="auto">
          <a:xfrm flipH="1" flipV="1">
            <a:off x="790513" y="3765319"/>
            <a:ext cx="353111" cy="331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5" name="Straight Connector 134"/>
          <p:cNvCxnSpPr>
            <a:stCxn id="133" idx="1"/>
            <a:endCxn id="131" idx="6"/>
          </p:cNvCxnSpPr>
          <p:nvPr/>
        </p:nvCxnSpPr>
        <p:spPr bwMode="auto">
          <a:xfrm flipH="1" flipV="1">
            <a:off x="843240" y="4062388"/>
            <a:ext cx="300384" cy="345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6" name="Straight Connector 135"/>
          <p:cNvCxnSpPr>
            <a:stCxn id="133" idx="1"/>
            <a:endCxn id="132" idx="6"/>
          </p:cNvCxnSpPr>
          <p:nvPr/>
        </p:nvCxnSpPr>
        <p:spPr bwMode="auto">
          <a:xfrm flipH="1">
            <a:off x="843240" y="4096892"/>
            <a:ext cx="300384" cy="34705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7" name="TextBox 136"/>
          <p:cNvSpPr txBox="1"/>
          <p:nvPr/>
        </p:nvSpPr>
        <p:spPr bwMode="auto">
          <a:xfrm>
            <a:off x="1163657" y="3879585"/>
            <a:ext cx="652743" cy="400110"/>
          </a:xfrm>
          <a:prstGeom prst="rect">
            <a:avLst/>
          </a:prstGeom>
          <a:noFill/>
          <a:ln w="9525">
            <a:noFill/>
            <a:miter lim="800000"/>
            <a:headEnd/>
            <a:tailEnd/>
          </a:ln>
        </p:spPr>
        <p:txBody>
          <a:bodyPr wrap="none" rtlCol="0">
            <a:spAutoFit/>
          </a:bodyPr>
          <a:lstStyle/>
          <a:p>
            <a:pPr eaLnBrk="0" hangingPunct="0"/>
            <a:r>
              <a:rPr lang="de-DE" sz="2000" dirty="0" smtClean="0"/>
              <a:t>e</a:t>
            </a:r>
            <a:r>
              <a:rPr lang="de-DE" sz="2400" baseline="-25000" dirty="0"/>
              <a:t>3</a:t>
            </a:r>
            <a:r>
              <a:rPr lang="de-DE" sz="2000" dirty="0" smtClean="0"/>
              <a:t>   </a:t>
            </a:r>
            <a:endParaRPr lang="en-US" sz="2000" dirty="0"/>
          </a:p>
        </p:txBody>
      </p:sp>
      <p:sp>
        <p:nvSpPr>
          <p:cNvPr id="157" name="Oval 156"/>
          <p:cNvSpPr/>
          <p:nvPr/>
        </p:nvSpPr>
        <p:spPr bwMode="auto">
          <a:xfrm>
            <a:off x="3686196" y="1203024"/>
            <a:ext cx="345782" cy="184606"/>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61" name="Rechteck 62"/>
          <p:cNvSpPr/>
          <p:nvPr/>
        </p:nvSpPr>
        <p:spPr bwMode="auto">
          <a:xfrm>
            <a:off x="3071281" y="2814123"/>
            <a:ext cx="516308" cy="319657"/>
          </a:xfrm>
          <a:prstGeom prst="rect">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62" name="Oval 161"/>
          <p:cNvSpPr/>
          <p:nvPr/>
        </p:nvSpPr>
        <p:spPr bwMode="auto">
          <a:xfrm>
            <a:off x="3065762" y="2159595"/>
            <a:ext cx="360040" cy="193462"/>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63" name="Straight Connector 162"/>
          <p:cNvCxnSpPr>
            <a:stCxn id="161" idx="0"/>
            <a:endCxn id="166" idx="4"/>
          </p:cNvCxnSpPr>
          <p:nvPr/>
        </p:nvCxnSpPr>
        <p:spPr bwMode="auto">
          <a:xfrm flipH="1" flipV="1">
            <a:off x="3007045" y="2644185"/>
            <a:ext cx="322390" cy="169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4" name="Straight Connector 163"/>
          <p:cNvCxnSpPr>
            <a:stCxn id="161" idx="0"/>
            <a:endCxn id="162" idx="4"/>
          </p:cNvCxnSpPr>
          <p:nvPr/>
        </p:nvCxnSpPr>
        <p:spPr bwMode="auto">
          <a:xfrm flipH="1" flipV="1">
            <a:off x="3245782" y="2353057"/>
            <a:ext cx="83653" cy="46106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5" name="TextBox 164"/>
          <p:cNvSpPr txBox="1"/>
          <p:nvPr/>
        </p:nvSpPr>
        <p:spPr bwMode="auto">
          <a:xfrm>
            <a:off x="3118363" y="2748379"/>
            <a:ext cx="595035" cy="400110"/>
          </a:xfrm>
          <a:prstGeom prst="rect">
            <a:avLst/>
          </a:prstGeom>
          <a:noFill/>
          <a:ln w="9525">
            <a:noFill/>
            <a:miter lim="800000"/>
            <a:headEnd/>
            <a:tailEnd/>
          </a:ln>
        </p:spPr>
        <p:txBody>
          <a:bodyPr wrap="none" rtlCol="0">
            <a:spAutoFit/>
          </a:bodyPr>
          <a:lstStyle/>
          <a:p>
            <a:pPr eaLnBrk="0" hangingPunct="0"/>
            <a:r>
              <a:rPr lang="de-DE" sz="2000" dirty="0" smtClean="0"/>
              <a:t>f</a:t>
            </a:r>
            <a:r>
              <a:rPr lang="de-DE" sz="2400" baseline="-25000" dirty="0" smtClean="0"/>
              <a:t>2</a:t>
            </a:r>
            <a:r>
              <a:rPr lang="de-DE" sz="2000" dirty="0" smtClean="0"/>
              <a:t>   </a:t>
            </a:r>
            <a:endParaRPr lang="en-US" sz="2000" dirty="0"/>
          </a:p>
        </p:txBody>
      </p:sp>
      <p:sp>
        <p:nvSpPr>
          <p:cNvPr id="166" name="Oval 165"/>
          <p:cNvSpPr/>
          <p:nvPr/>
        </p:nvSpPr>
        <p:spPr bwMode="auto">
          <a:xfrm>
            <a:off x="2834154" y="2459579"/>
            <a:ext cx="345782" cy="184606"/>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67" name="Rechteck 62"/>
          <p:cNvSpPr/>
          <p:nvPr/>
        </p:nvSpPr>
        <p:spPr bwMode="auto">
          <a:xfrm>
            <a:off x="4673262" y="2835809"/>
            <a:ext cx="516308" cy="319657"/>
          </a:xfrm>
          <a:prstGeom prst="rect">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68" name="Oval 167"/>
          <p:cNvSpPr/>
          <p:nvPr/>
        </p:nvSpPr>
        <p:spPr bwMode="auto">
          <a:xfrm>
            <a:off x="5131357" y="2476837"/>
            <a:ext cx="360040" cy="193462"/>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69" name="Straight Connector 168"/>
          <p:cNvCxnSpPr>
            <a:stCxn id="167" idx="0"/>
            <a:endCxn id="172" idx="4"/>
          </p:cNvCxnSpPr>
          <p:nvPr/>
        </p:nvCxnSpPr>
        <p:spPr bwMode="auto">
          <a:xfrm flipV="1">
            <a:off x="4931416" y="2286947"/>
            <a:ext cx="268911" cy="5488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0" name="Straight Connector 169"/>
          <p:cNvCxnSpPr>
            <a:stCxn id="167" idx="0"/>
            <a:endCxn id="168" idx="4"/>
          </p:cNvCxnSpPr>
          <p:nvPr/>
        </p:nvCxnSpPr>
        <p:spPr bwMode="auto">
          <a:xfrm flipV="1">
            <a:off x="4931416" y="2670299"/>
            <a:ext cx="379961" cy="16551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1" name="TextBox 170"/>
          <p:cNvSpPr txBox="1"/>
          <p:nvPr/>
        </p:nvSpPr>
        <p:spPr bwMode="auto">
          <a:xfrm>
            <a:off x="4690852" y="2774284"/>
            <a:ext cx="595035" cy="400110"/>
          </a:xfrm>
          <a:prstGeom prst="rect">
            <a:avLst/>
          </a:prstGeom>
          <a:noFill/>
          <a:ln w="9525">
            <a:noFill/>
            <a:miter lim="800000"/>
            <a:headEnd/>
            <a:tailEnd/>
          </a:ln>
        </p:spPr>
        <p:txBody>
          <a:bodyPr wrap="none" rtlCol="0">
            <a:spAutoFit/>
          </a:bodyPr>
          <a:lstStyle/>
          <a:p>
            <a:pPr eaLnBrk="0" hangingPunct="0"/>
            <a:r>
              <a:rPr lang="de-DE" sz="2000" dirty="0" smtClean="0"/>
              <a:t>f</a:t>
            </a:r>
            <a:r>
              <a:rPr lang="de-DE" sz="2400" baseline="-25000" dirty="0" smtClean="0"/>
              <a:t>3</a:t>
            </a:r>
            <a:r>
              <a:rPr lang="de-DE" sz="2000" dirty="0" smtClean="0"/>
              <a:t>   </a:t>
            </a:r>
            <a:endParaRPr lang="en-US" sz="2000" dirty="0"/>
          </a:p>
        </p:txBody>
      </p:sp>
      <p:sp>
        <p:nvSpPr>
          <p:cNvPr id="172" name="Oval 171"/>
          <p:cNvSpPr/>
          <p:nvPr/>
        </p:nvSpPr>
        <p:spPr bwMode="auto">
          <a:xfrm>
            <a:off x="5027436" y="2102341"/>
            <a:ext cx="345782" cy="184606"/>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73" name="Rechteck 62"/>
          <p:cNvSpPr/>
          <p:nvPr/>
        </p:nvSpPr>
        <p:spPr bwMode="auto">
          <a:xfrm>
            <a:off x="4249670" y="4048738"/>
            <a:ext cx="516308" cy="319657"/>
          </a:xfrm>
          <a:prstGeom prst="rect">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74" name="Oval 173"/>
          <p:cNvSpPr/>
          <p:nvPr/>
        </p:nvSpPr>
        <p:spPr bwMode="auto">
          <a:xfrm>
            <a:off x="4219578" y="3427525"/>
            <a:ext cx="360040" cy="193462"/>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75" name="Straight Connector 174"/>
          <p:cNvCxnSpPr>
            <a:stCxn id="173" idx="0"/>
            <a:endCxn id="178" idx="4"/>
          </p:cNvCxnSpPr>
          <p:nvPr/>
        </p:nvCxnSpPr>
        <p:spPr bwMode="auto">
          <a:xfrm flipH="1" flipV="1">
            <a:off x="4185434" y="3878800"/>
            <a:ext cx="322390" cy="169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6" name="Straight Connector 175"/>
          <p:cNvCxnSpPr>
            <a:stCxn id="173" idx="0"/>
            <a:endCxn id="174" idx="4"/>
          </p:cNvCxnSpPr>
          <p:nvPr/>
        </p:nvCxnSpPr>
        <p:spPr bwMode="auto">
          <a:xfrm flipH="1" flipV="1">
            <a:off x="4399598" y="3620987"/>
            <a:ext cx="108226" cy="42775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7" name="TextBox 176"/>
          <p:cNvSpPr txBox="1"/>
          <p:nvPr/>
        </p:nvSpPr>
        <p:spPr bwMode="auto">
          <a:xfrm>
            <a:off x="4263921" y="3996698"/>
            <a:ext cx="409342" cy="400110"/>
          </a:xfrm>
          <a:prstGeom prst="rect">
            <a:avLst/>
          </a:prstGeom>
          <a:noFill/>
          <a:ln w="9525">
            <a:noFill/>
            <a:miter lim="800000"/>
            <a:headEnd/>
            <a:tailEnd/>
          </a:ln>
        </p:spPr>
        <p:txBody>
          <a:bodyPr wrap="square" rtlCol="0">
            <a:spAutoFit/>
          </a:bodyPr>
          <a:lstStyle/>
          <a:p>
            <a:pPr eaLnBrk="0" hangingPunct="0"/>
            <a:r>
              <a:rPr lang="de-DE" sz="2000" dirty="0" smtClean="0"/>
              <a:t>f</a:t>
            </a:r>
            <a:r>
              <a:rPr lang="de-DE" sz="2400" baseline="-25000" dirty="0" smtClean="0"/>
              <a:t>4</a:t>
            </a:r>
            <a:r>
              <a:rPr lang="de-DE" sz="2000" dirty="0" smtClean="0"/>
              <a:t>   </a:t>
            </a:r>
            <a:endParaRPr lang="en-US" sz="2000" dirty="0"/>
          </a:p>
        </p:txBody>
      </p:sp>
      <p:sp>
        <p:nvSpPr>
          <p:cNvPr id="178" name="Oval 177"/>
          <p:cNvSpPr/>
          <p:nvPr/>
        </p:nvSpPr>
        <p:spPr bwMode="auto">
          <a:xfrm>
            <a:off x="4012543" y="3694194"/>
            <a:ext cx="345782" cy="184606"/>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22" name="Straight Connector 21"/>
          <p:cNvCxnSpPr>
            <a:stCxn id="87" idx="2"/>
            <a:endCxn id="125" idx="0"/>
          </p:cNvCxnSpPr>
          <p:nvPr/>
        </p:nvCxnSpPr>
        <p:spPr bwMode="auto">
          <a:xfrm>
            <a:off x="1394521" y="1821273"/>
            <a:ext cx="0" cy="9302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a:stCxn id="161" idx="0"/>
            <a:endCxn id="82" idx="2"/>
          </p:cNvCxnSpPr>
          <p:nvPr/>
        </p:nvCxnSpPr>
        <p:spPr bwMode="auto">
          <a:xfrm flipV="1">
            <a:off x="3329435" y="1877225"/>
            <a:ext cx="852042" cy="93689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a:stCxn id="173" idx="0"/>
            <a:endCxn id="167" idx="2"/>
          </p:cNvCxnSpPr>
          <p:nvPr/>
        </p:nvCxnSpPr>
        <p:spPr bwMode="auto">
          <a:xfrm flipV="1">
            <a:off x="4507824" y="3155466"/>
            <a:ext cx="423592" cy="8932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Rounded Rectangle 57"/>
          <p:cNvSpPr/>
          <p:nvPr/>
        </p:nvSpPr>
        <p:spPr bwMode="auto">
          <a:xfrm>
            <a:off x="251520" y="1124744"/>
            <a:ext cx="1728192" cy="1076332"/>
          </a:xfrm>
          <a:prstGeom prst="roundRect">
            <a:avLst/>
          </a:prstGeom>
          <a:solidFill>
            <a:srgbClr val="FFFF00">
              <a:alpha val="30196"/>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220" name="Rounded Rectangle 219"/>
          <p:cNvSpPr/>
          <p:nvPr/>
        </p:nvSpPr>
        <p:spPr bwMode="auto">
          <a:xfrm>
            <a:off x="248885" y="2324652"/>
            <a:ext cx="1728192" cy="1076332"/>
          </a:xfrm>
          <a:prstGeom prst="roundRect">
            <a:avLst/>
          </a:prstGeom>
          <a:solidFill>
            <a:srgbClr val="FFFF00">
              <a:alpha val="30196"/>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221" name="Rounded Rectangle 220"/>
          <p:cNvSpPr/>
          <p:nvPr/>
        </p:nvSpPr>
        <p:spPr bwMode="auto">
          <a:xfrm>
            <a:off x="3651422" y="3367617"/>
            <a:ext cx="1728192" cy="1076332"/>
          </a:xfrm>
          <a:prstGeom prst="roundRect">
            <a:avLst/>
          </a:prstGeom>
          <a:solidFill>
            <a:srgbClr val="FFFF00">
              <a:alpha val="30196"/>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222" name="Rounded Rectangle 221"/>
          <p:cNvSpPr/>
          <p:nvPr/>
        </p:nvSpPr>
        <p:spPr bwMode="auto">
          <a:xfrm>
            <a:off x="3299244" y="893094"/>
            <a:ext cx="1728192" cy="1076332"/>
          </a:xfrm>
          <a:prstGeom prst="roundRect">
            <a:avLst/>
          </a:prstGeom>
          <a:solidFill>
            <a:srgbClr val="FFFF00">
              <a:alpha val="30196"/>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225" name="Straight Arrow Connector 224"/>
          <p:cNvCxnSpPr>
            <a:stCxn id="220" idx="3"/>
            <a:endCxn id="221" idx="1"/>
          </p:cNvCxnSpPr>
          <p:nvPr/>
        </p:nvCxnSpPr>
        <p:spPr bwMode="auto">
          <a:xfrm>
            <a:off x="1977077" y="2862818"/>
            <a:ext cx="1674345" cy="1042965"/>
          </a:xfrm>
          <a:prstGeom prst="straightConnector1">
            <a:avLst/>
          </a:prstGeom>
          <a:solidFill>
            <a:schemeClr val="accent1"/>
          </a:solidFill>
          <a:ln w="38100" cap="flat" cmpd="sng" algn="ctr">
            <a:solidFill>
              <a:srgbClr val="FF0000"/>
            </a:solidFill>
            <a:prstDash val="solid"/>
            <a:round/>
            <a:headEnd type="triangle" w="lg" len="sm"/>
            <a:tailEnd type="triangle" w="lg" len="sm"/>
          </a:ln>
          <a:effectLst/>
        </p:spPr>
      </p:cxnSp>
      <p:sp>
        <p:nvSpPr>
          <p:cNvPr id="63" name="TextBox 62"/>
          <p:cNvSpPr txBox="1"/>
          <p:nvPr/>
        </p:nvSpPr>
        <p:spPr>
          <a:xfrm>
            <a:off x="1692725" y="5227938"/>
            <a:ext cx="5493812" cy="430887"/>
          </a:xfrm>
          <a:prstGeom prst="rect">
            <a:avLst/>
          </a:prstGeom>
          <a:noFill/>
        </p:spPr>
        <p:txBody>
          <a:bodyPr wrap="none" rtlCol="0">
            <a:spAutoFit/>
          </a:bodyPr>
          <a:lstStyle/>
          <a:p>
            <a:r>
              <a:rPr lang="de-DE" dirty="0" err="1" smtClean="0"/>
              <a:t>sameAs</a:t>
            </a:r>
            <a:r>
              <a:rPr lang="de-DE" dirty="0" smtClean="0"/>
              <a:t> </a:t>
            </a:r>
            <a:r>
              <a:rPr lang="de-DE" dirty="0" err="1" smtClean="0"/>
              <a:t>linking</a:t>
            </a:r>
            <a:r>
              <a:rPr lang="de-DE" dirty="0" smtClean="0"/>
              <a:t>:    </a:t>
            </a:r>
            <a:r>
              <a:rPr lang="de-DE" dirty="0" err="1" smtClean="0"/>
              <a:t>similarity</a:t>
            </a:r>
            <a:r>
              <a:rPr lang="de-DE" dirty="0" smtClean="0"/>
              <a:t> </a:t>
            </a:r>
            <a:r>
              <a:rPr lang="de-DE" dirty="0" err="1" smtClean="0"/>
              <a:t>of</a:t>
            </a:r>
            <a:r>
              <a:rPr lang="de-DE" dirty="0" smtClean="0"/>
              <a:t> </a:t>
            </a:r>
            <a:r>
              <a:rPr lang="de-DE" dirty="0" err="1" smtClean="0"/>
              <a:t>contexts</a:t>
            </a:r>
            <a:endParaRPr lang="de-DE" dirty="0" smtClean="0"/>
          </a:p>
        </p:txBody>
      </p:sp>
      <p:sp>
        <p:nvSpPr>
          <p:cNvPr id="232" name="Rounded Rectangle 231"/>
          <p:cNvSpPr/>
          <p:nvPr/>
        </p:nvSpPr>
        <p:spPr bwMode="auto">
          <a:xfrm>
            <a:off x="228249" y="3557216"/>
            <a:ext cx="1728192" cy="1076332"/>
          </a:xfrm>
          <a:prstGeom prst="roundRect">
            <a:avLst/>
          </a:prstGeom>
          <a:solidFill>
            <a:srgbClr val="FFFF00">
              <a:alpha val="30196"/>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233" name="Rounded Rectangle 232"/>
          <p:cNvSpPr/>
          <p:nvPr/>
        </p:nvSpPr>
        <p:spPr bwMode="auto">
          <a:xfrm>
            <a:off x="2641427" y="2158082"/>
            <a:ext cx="1250559" cy="1076332"/>
          </a:xfrm>
          <a:prstGeom prst="roundRect">
            <a:avLst/>
          </a:prstGeom>
          <a:solidFill>
            <a:srgbClr val="FFFF00">
              <a:alpha val="30196"/>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234" name="Straight Arrow Connector 233"/>
          <p:cNvCxnSpPr>
            <a:stCxn id="232" idx="3"/>
            <a:endCxn id="233" idx="2"/>
          </p:cNvCxnSpPr>
          <p:nvPr/>
        </p:nvCxnSpPr>
        <p:spPr bwMode="auto">
          <a:xfrm flipV="1">
            <a:off x="1956441" y="3234414"/>
            <a:ext cx="1310266" cy="860968"/>
          </a:xfrm>
          <a:prstGeom prst="straightConnector1">
            <a:avLst/>
          </a:prstGeom>
          <a:solidFill>
            <a:schemeClr val="accent1"/>
          </a:solidFill>
          <a:ln w="38100" cap="flat" cmpd="sng" algn="ctr">
            <a:solidFill>
              <a:srgbClr val="FF0000"/>
            </a:solidFill>
            <a:prstDash val="solid"/>
            <a:round/>
            <a:headEnd type="triangle" w="lg" len="sm"/>
            <a:tailEnd type="triangle" w="lg" len="sm"/>
          </a:ln>
          <a:effectLst/>
        </p:spPr>
      </p:cxnSp>
    </p:spTree>
    <p:extLst>
      <p:ext uri="{BB962C8B-B14F-4D97-AF65-F5344CB8AC3E}">
        <p14:creationId xmlns:p14="http://schemas.microsoft.com/office/powerpoint/2010/main" val="26849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wipe(down)">
                                      <p:cBhvr>
                                        <p:cTn id="21" dur="500"/>
                                        <p:tgtEl>
                                          <p:spTgt spid="111"/>
                                        </p:tgtEl>
                                      </p:cBhvr>
                                    </p:animEffect>
                                  </p:childTnLst>
                                </p:cTn>
                              </p:par>
                              <p:par>
                                <p:cTn id="22" presetID="22" presetClass="entr" presetSubtype="8"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animEffect transition="in" filter="wipe(left)">
                                      <p:cBhvr>
                                        <p:cTn id="24" dur="500"/>
                                        <p:tgtEl>
                                          <p:spTgt spid="225"/>
                                        </p:tgtEl>
                                      </p:cBhvr>
                                    </p:animEffect>
                                  </p:childTnLst>
                                </p:cTn>
                              </p:par>
                              <p:par>
                                <p:cTn id="25" presetID="22" presetClass="entr" presetSubtype="8" fill="hold" nodeType="withEffect">
                                  <p:stCondLst>
                                    <p:cond delay="0"/>
                                  </p:stCondLst>
                                  <p:childTnLst>
                                    <p:set>
                                      <p:cBhvr>
                                        <p:cTn id="26" dur="1" fill="hold">
                                          <p:stCondLst>
                                            <p:cond delay="0"/>
                                          </p:stCondLst>
                                        </p:cTn>
                                        <p:tgtEl>
                                          <p:spTgt spid="234"/>
                                        </p:tgtEl>
                                        <p:attrNameLst>
                                          <p:attrName>style.visibility</p:attrName>
                                        </p:attrNameLst>
                                      </p:cBhvr>
                                      <p:to>
                                        <p:strVal val="visible"/>
                                      </p:to>
                                    </p:set>
                                    <p:animEffect transition="in" filter="wipe(left)">
                                      <p:cBhvr>
                                        <p:cTn id="27"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220" grpId="0" animBg="1"/>
      <p:bldP spid="221" grpId="0" animBg="1"/>
      <p:bldP spid="222" grpId="0" animBg="1"/>
      <p:bldP spid="232" grpId="0" animBg="1"/>
      <p:bldP spid="2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189912" y="6211677"/>
            <a:ext cx="7036182" cy="646323"/>
          </a:xfrm>
          <a:prstGeom prst="rect">
            <a:avLst/>
          </a:prstGeom>
          <a:solidFill>
            <a:srgbClr val="66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 name="AutoShape 6" descr="data:image/jpeg;base64,/9j/4AAQSkZJRgABAQAAAQABAAD/2wCEAAkGBxQTEhQUEhQVFBUXFxcXFxcVFRwYGhgXGBQXFxcYFxUYHCggHBolHBgUITEhJSkrLi4uGB8zODMsNygtLisBCgoKDg0OGxAQGywkHyQsLCwsMCwsLCwsLCwsLCwsLCwsLCwsLCwsNCwsLCwsLCwsLCwsLCwsLCwsLCwsLCwsLP/AABEIAPsAyAMBIgACEQEDEQH/xAAcAAABBQEBAQAAAAAAAAAAAAADAQIEBQYABwj/xABEEAABAwIDBAgEBAUBBgcBAAABAAIRAyEEMUEFElFhBhMicYGRofAyUrHBB0LR4RQjYoLxcjNTkrLS4hUkQ2NzosII/8QAGgEAAgMBAQAAAAAAAAAAAAAAAAMBAgQFBv/EACURAAICAQUAAgIDAQAAAAAAAAABAhEDBBIhMUEiURMyYXGxFP/aAAwDAQACEQMRAD8A8Tn3C4u++iYuQAXe7vLkuLu7XTkhLkAG3u7y5JPeimYHZTnlpdLWH8wBJOeTWyTktHsvAYak49bS6wD/AHlZtO4kwzfDRMRY8dVSWVRGwxSlyUGF2RWeN5lN5HHsjLhKlYno3iqTN6rRqU4AMPZu9k2BBIg5jVbb/wALw+6H0W7jSZltnRqd5pLWgQ3tAEATMLQDa0YcUWVOuEQ8E9ZInM6CPI8Csz1X8D1pf5PLcJ0XxVSmatOk97bHswXGGguhouY3m+YVONBexE2FonQjivVcH0rODpOotpsDCXVA+jDXFtXOMxYyN1wtDcoCjVOlGELut/hqdWrcCtuAEyx7f5jB8TXMLw5twTpaE6OW+xUsDXR5vhqcm7t0dkkkTxiABc8ApGB2TWrR1bTGW84taAATckkaaq+6UYnBVXdZh6ZpVH1XB1IECmG7pHWCDLXBxYYktN4sCFXYjbD6Rc1r954G6ah5Wik3JjfCTAkC4V9zrgqoL0iYjo7Xbk1tT/4qrKh/4Gv3uWSrn0nCxsRaDb6la7BVqNfdY+XWaG7zX75k3kse0dk3ydmLpOkmw8RSYYp1eqMEt7Rax0xLWvLnAnkeOgVVk5plnh4tdGQLeY8/+5IWcx5/9ye4Gcj5LjN/0KaIGBh9nlPzJ7WceevKfmSge4PBL5eR+VSA4TaJ01HynmlY69t78ozHynmmWtcevBKD3aaHhkggVp+E9rTUatyF04TP5smjMag88kxv5ctNDw195pWm+n5dDwPsqAFBsPi/JkR8p5+ScCZI7UjdGbc78/d0MR2crbvHhqnA92TdO/2fBAHCYHxaaj5u9ImjIZaaHilVgIjmkJqNUCFCqSIjUaRPAd/7ITQpOFagCXTrBln1XkW/2clsagtJbPnopDttlrh1fWtAjsuf2bcWEGRfIkqpri91YWdutqNgiA2q4kiNGucLFuUHTmMquK9GKcvC6bt6nUptLyaTpl4piA9wAh5Dd3dJg3AMFukwg1KoYwua5zdHEXa46ExkeBAA81RCkGuIf2dMwSDx5j7eCtMLVh7aTvhqMG6fCW+I7TfLgqfjXgxZJekM7WeXDfMjU6wdJ1jmnfxIaRDrkm4mP6XxxmD4KrcwyRrMfZWFahTa4gy4M7MN13bOJOgLpvzGavtRRZJMi9Z2pFgMhry+ymYTCsfA3hvEjOYHkOPNRKeIg2a0iZgiQPHP1Vq6s4tB3GNHFrI9STKGiqZLZgq9ICph3AQTPVuMwMybk/5Wiwe121qBpktc/dMhz3sMxmCHwb6kWkrFvxL8g54Go3jdJuc7pc8Sn32Ohn2ddEbE0nFxMjMzJm/fGSH1D+I9+CmGkmubGqcZ2RRQfE7zffghuLhqPYjhwRp3jZNrNgIIAiq7j6DhCUVH8eHDQQEwZpzpQAnXO45fYQnNrO48NBpkhOBTmIAUVXWvlkiCo/jw9MtELdujaIIB9Y7KVyXq/JcgkEJXQlXb3JAHAI1Cs9vwkhCfVk5AdwCQVCNUAEqOcc0SjJI37jKX70CbC4KAKp4q12PjyHbsNuIkuLPMgEHxChlkDq0bbrgyMmvYd5od8pcCbG2eVkOtXmnTIEOY4t+jh6ye8lS8bimtMOZmIcBAEaS0a8DIjgq6o23ZdLXEGNZE2PMScuKEDH0KoFUOyjtZW3hlbhMFOdhqkboECJPCAYlx4TOa7Z2DdUdA4jPn3+7FTsRiA8uLnS2ey1kNDt2wl2jdfHjlDfJZR4sq31Q34M/mj6A5fVOZXAEkucT4QeZMyi1z1joLmACbxu02jgwCSR4SfVBrYfdyMjQkRPc03jmrFCUxzgOE6TeO7gm9YVAa4gqbTqSJQQONYjVQ69YuXVqhKCgAtFxT6zzCZQaZT67TCAI4KXfKalAQAUUyRMgd5+yXqDxb5ozhfwH/AChFAtrbNAEXqXaFp8VMoYS3aQKg9+isKbpnkUAVOJBDiuUzHUJErkAViULoTgEAMSwnhLf2EAdTHH91Oqk0wIAIgGKjGa6tMkkWzCZRw7psOs4tbMkeU+QKkUMa2NypT3gLQCBfjEWdbPNQyyRFr7QLwA8AgZDhyDjLgOUwowz4BSa1BpP8ub6ETbS6k4DZ5LhIVXJRRdQlJjsJYEkG7YHja3ON63emY3CxuA2sLG57xxWuw+zwOyGyQ7eGoy3RbW8eSPT6Nve3rHtcbTfNxNsshp6LN/0JOzStO2qMLVc2IYwDQue4Oce4ZNHh4p7MLuBrnECYJkO1yggZ24q12jspzKkGAZOQy5EpuJaXboq0d46PZZ3l8LssiPFOWVMVLC0U9WkwyQQ0Xgdp09508/BRSYyUzH03B265xcNC6RY5W0ChGU1MRJUODxEEeI4d2qY4XXALipKhaJT6psh0wdEZ9MxdAENyMxsZ2SAjTzS7pQAZ5yPED6QnBw9/ceSiy4ZEjuKc2q75neZQAYmcryjUq0OPCSoZc45kxzKeEAWbxMpUOg6QuQBUwkcVzSlQB0ojALTcagZx4hDU3ZlMvcGgCTZRJ0rLQjudFhQwJqBvVg78z2hnzEC3itBhOir6pmq1wfoQ76ggn1Ws6KbHbTaJEu4k6raYLBDv98lxsmtk3UTrw00Iq5Hm1PoKcwXT/VF/VXtLos4NaCGiLfCZ8NFumYLgI5/uplDBQQSUrfkm+S2+EekUew+iTGCSLm8njET9fPyt6uzGiWkA6K2KjuCdPGkqM6yybswu2+jLHGd2SJPgVhekuEfTs1g7Ovn5r27EYcELI7e2Mx4O8JS1J42rNMZLIq9PBsc57jJOUwOCrnk5EEH3otd0owBpuII7jrHfqstXfvZ5iwhdbDPcuDm58e1keUifuJACch4J5moLQfHNdiKhKQUyDEea6swoIYAFO6wpsJdwoAKKRIuQO+fsEoof1Dyd/wBKOG3A5D0aCpZEA2BAzvxnITHLXLmgCt6s/MPX7hSKWCqO/LHM2SYlsE+Pp9FcYjHNBMS4+9UAB2fs0zDnjwH3XILdov3rQPfNcgColJvJHJqACSrvodBrieCowrboxUiu3nZKzq8bHYHWRHs2zKcZla7AGws5Y/o9VY50F0FbjAwLF0xkV59R+XJ2cs/iTWttlHjdEpx8pS0oLbIfW7p7Rtp5LWuKZh7sleCEQcyox21SaS1zgCNCfoqjH9KWfC0yTlF02UotERxyvou6p7lBxbRCqQ3FObMtZ/qz8RGaF11VrgHQRrGndPvms2R/Zpx4+eGV/SLo5TxDCLBw+E8CvG9sdH6lLe3mkAE30/wvexdQtp7LZUaWuaDIU4c0sfXRfJjjk/Y+dCxbb8Ptnbrv4ncFSC5jaZjtEtuO8SDlkCdL0m3tkmjVLbxNl6X0BpCkyn2C6Wb0DJrnACTzt9Vv1GasfHplwYPn/RkvxG2I9hpYjdDeslrw0QGuF2DxE35LDV5hfRXSfYjsThKjSA3eADZGTyew6P8AVur53qgxf2VbRZHLHT8EayCWS16R2pXOKVrPDvR8Nhd9waJPGNBxWwyB6dJxhzWk5XAkSBBFkUhwuWOnSWn9fBWryKTLNgCwVM97nGSUURYyoxztD4j1JRqpEnW6D1JnJPIRQWC3+EBclIXKSSHC6FwCQlQByJQqlpkWITFyCU6ZqNnYfENYKzHcz2r+K0+yOnj2QHmSPosXhesO6xsmTYcz6L0TE/hzvNo1qO9G6N9kjeDxnIcCL9xiFzskYt/I6UZNL4mv2P0wpOYHb3CQfIrR48F9MObe0g94Xn2F/DhtOiwvqO6wk7xGTRund1uZF+/kvQ+jFIjB0mvuQ2J4gG3pCyvHy4pl5SSSlR590ipGoTIdMRb7c7KD0b6N1t57qYJexpcQ0gAWkNNQhxLjbstGui9SdhGkmWz/AIhQKW9hnO6umb6i48gqxuP7dDXNSXx7MDhtv419SnTY2C6xBMwd8gQZJHZgmQDnpCvdmVcQ5xbVYLGDf1BGY7wFoi573Syk1rjcuDYM98KdgdmFsud8Tsz9lZre/iiFPYueyBhaE8U7E0oCt20YvEKux7lSUKRWM90jz3pXsFtZwIFyb+Y/RbXo3sgUHC1i0E++FlVYpknzWg2PvvG+fgDQ0DVzszPK6hNul9Dcvxja9GdJ6p/h3huZG9pYA9nMgXdGZC+W3PJAjJfSP4gYzqMDWfJ3t1wbAHxOG43PgXT4L51ZRsF1NFFtNs5OqklSI7KJWj2Ngy1k6uv4afqoGGw28QOJhaPEDdZa2gXSUEc95Ch2hiGl0E5ZQPVRm1Bpvf8AD+6HXZNYg3/ZqlPEAnsmCJkmXW/LBFr6RYCZSnIcooj9c0/m8x+i54KZtCnBt/UO+Nba8e5HquzRdg1XRDMrkriuRRJFSJXLi4c/JVLDfokLlzymIA9C6OYD+Iw7CLFpzGdua9C2HgcTADqsjic45rDfhLjRFSkeII7ivXMCwAZrhaq1kcWdrA1+NSQ7+F3aZky4xfvWhwNGGjgAqd7Z3QdSP1Wjot7KZpkpMz6ibrkgAXKkdUCEOo26dQfeFeHDpi5cq0PY2E4lPlCqusnvhC+2BruVHtJys6z9FXY60rBlluNmFUyidmrvYFZooySBc5ngVRV7LD9LMJWqCabiGsBJbJvvOzjwUY1bNGVXEsvxd6VU6lIYekQ+HN33C4Bmd2ZzsV5jTy4KyobHxFZhbRpvqlrt5zWNLnAQYO6LxcqFWoPpHdqtdTdnu1GOYY7nAFd3SRUYVZwtXbkTtkUwag5AnLw+6s9o1B2R36e+artiu7brj4fuFI2lWuLjL7lbLMFMoMdh3dYXNEgmfpaE9rnasPeQD3XOfjMACMlJqP8A6ggVHcwlOCNEcj+iJXpvcbiO8+pJ1RKzgZ70N+eYTt22YS+hvYEuXJXs5hciwIxC5OLe5NLh71UEjHhCRgErxZAFn0T2iaFdrtDYr3vo/tEVGggzML5zJg20XoPQXpDuncJsbifVc3X4b+aOho8qpwZ65Vx4bXpNNg4Eg6Tw8lq6WIAGei8p6X0zVpNcwkOaJBBj1UHopW2hioYXkMFt5wv5rHgySityNGbEpUmei7Q2xVdUNPC0xUcPic4wxneRmeSmbN67fHWhthctkCToJTej9AUWdX+YGSeJOqszK0QjuqTfIiclG4pcBqjVDrFGfWUXFPU5pKuBeOLItQ3VbtCopJebqvxJusG42wjTKvFmB7yVPRZL6trbrfqVO2lWvHuEuysL2Xu+Z0eDQrrhD2V2zcJuOc9oOcGDB0Nj3hbH/wADZtHA1KVeSD/sXvILqbw2z2uHMwbmbg8FG2Dso1XOZkJlx4C3qty6gA0NAgD6DL9V0dGpO5eHO1so/r6fJWCD6OIqUqgh7N9jhwcxwBHmCjbUxF2933/dek/ix0M/81TxlIhprS2o05Gq1ue9Ni5l4i5YTqvMdq0ju3F2m/0PquipnNcER6lcaz4DiJGqb4O8h+qGAN+/AHyZKmvsHfD2d2xbJdImZLZ1kRpCG2SoohbzeY8B+q53DgnbQYAbcSNdDF5AuMvBJWFz3qCQW+uTCuQA2nkPeq5y51SBBvwP2KY2uNR5fugBxSVCIhOITmD3CAGOIKJg65a4EHIymPCGTChq1RMXTs9Y2BtkVaHa/I245SbrcdHOkOGY0dXD4+Ldi3mvFehWPaKhY/J2X3BWgwexGDEQ553DcNB3SRwBXGy4ljm+a9R2Mc/ywV8nr+L6YUBBYQXZQ4xu98IB6VudanRNTmyY8yIUDZuz8Oxsspsm13DeMa56q0G0achoc3g1gt5gJTyt8uRf8MI8KNi4Sri6pDi2nRbnBJc4+VgrNpcfi9E2g8p1QEhHnAmXZAqVblVePxAaCdEXGV910myye1Maa1QU2a592pSoxtmiKpB8Aw1XOfpkOa1+B2aYbTaJIHrqSg7E2ZG4xoy+2p5LaYLCCmLXJzPE/otmDB+Xnwz6jPs4XY3Z2AbSZut7yeJ4lSHBKSqnpLtunhKDq1Q5Wa2bvccmj78BJXWSUVSOU25OzCfjN0hbSojDtg1HkPNvhaJg8nG/hPFeOisKjZN5EHvyRekO0n4is+rUO855JP6DgALDkqvB1d10HJ31S4St2MlHigFekQ6QRIjUC4A4+7orK5tYW/qZbPIm4FypO0cNI3hmB5j3Kq2Jwoc9pdmWj+4WHgUSoZJI4oGqMgARXJHLlIAMQEEKaxwMwTI0+4TYUAMDhF5HqgvqFSCgupHRAHNqaFI9K1kZpUAMpvIIIzC9G6Pv/jaYBP8AMZnf1C87Wi6E1q1OsalP4Wjt71mkaDvlZtTj3wtdo0abJtnT6Z6fsnotianZc8hvNxWz2L0QpUoJMu5Kp2B0nY8TMHUGxBjJaB+3mAXI81yoqKfzOjOWR/qXLcM0BRcZVaGmVR1+k7IJmyx3STprLSykZJ8QO85eCa3u4ihCg1zJjelO3u2WMu45D7nkrDoPsFz3Tm43c45NHP8ARZ/oH0Wq42rvmW0we3UN5J0bxd9F7ns7Z9OgwMpiAPEk8SdSnY9Lu76/0J6pRXHf+C4LBtpNhuepOZ98EdKUh5roxikqRzm23bI+OxjKNN1Wq7da0S4nQcuJNgBqvnvpx0pfjaxcZFNsimz5W8TxcdT+gV9+J3S/+IqdTSJ6mmTl/wCo/Iv7tB4nW3nNVyTOVuhkY1yR6gUSs1THFMbQLpgTDS48mjM/QeIVUWZKpbQPVtDwXOaJnfsWlxgAQd0zvE8ZVZVc0mQwt5b49OyiRLnOAAmLDQRYXS1G5wYygRn3z5+K0JimiKajdQR4g+kBPe0hDxgj18hkpeIw72kmJE6X9FYqQd5clL+MFIgBtKlH+F1V0DL0TzUMS4B4+Zpv4/uJQ6jmkQDmYvYj7eqAOa6RMR3J2+Bn9EvVnQeV/oh1mW7kAdUIOX0QnOjRGeyLBDe1AC02SQBPcBJM6DmvUsPsA4bDsYQA4wX83kTHc3LvBKpvw22fSbvY+uC9lF4ZSpjN1Yt3i4zYBjTPfHBegbTruxNCjU6rq+sBc1sz2ZgPJjUAHuKzZnfBpwquTCYuo9slpIIFiPfeobNp1nWNQ+gVrtKnM298lnK1MtJHDgkbEx+5olYmuYguLu8z9VpOgfQurjn77g5lAHtPj4v6WcTz0Rfw26IDH1XOquilT3S8D4nTMNHAWuV75hMMymxrKbQ1rRDWtEADgE7Fi9YjLl8QzZ2Bp0abaVJoYxogAe7nmjyucmytRmHErzX8U+mG4DhKJ7RH81wOQP8A6Y5nXlbUrS9OekowVAkEdc+RTB04vI4CfEwOK+e8diS5xJJJJkkmSZzJ4lLnLxDIR9ZHr1fNQ6jyiuKC9qWosuwafVe0MABO+4u3tBujd3RGpkE+SXD0C4kATDXOOgDWtLjJ0yjxjVRsVijUe57oBcSYGQ4ADgLeSEgDUXA++HNFIMfv+ihMfzUgVbKydFSPUZzCsqe0GuzBb6/RQXNlPoUL3801MirJZNN/yu8p/VclxOwxUbIs7Q6Hv/VcrFXFmYY8i4JB5In8RxAPhB9Ex9MjMJigqF3m8HDxB+wTt8RBc/34oC5ABXuB1d4/5TZHBMShAHu/4T4YVtnBhaABiHNyzllPtGeM/uAtX0pwe61oZDadNhHgN0ADwBCzP4GVt7C1Qfy4gQNB/JpgQP7ZWx6QM613VaQS4+CzTSo0w7PJ9oN3d+o7JgtzJy85VP0Q2JVxmIFJou8y50Wa2e048h+yvulFEuf1bPhaZPNx07gIHmtx+DOzhTbiHkdoljf7e0fr9EuDUpbRuROK3GtwOzqeBpU6dBpDWnt8XAiHOceOR8IV9KFXw4e0tORzHEcDySYb4QCbix8LXWtKmYnyFUTa20WYei+tUMNYCTzOgHMmB4qYAvF/xh6WipU/habuxTPbIydUyj+247yeCJOkEVbMf0k26/FVn1ahu42E2a2+61vIfqdVn6z+aA7EymOqSlUxzYXfSPfYITDdOfoBmTACukUZ1esG0iBvB7yAdG9WLkc5du926q0lStq1jv7ji3+WOrG7lYmSOMkkyoEqUBKkD014qTQeNR6qIc/Af8oRZjjy+6loiywZu6x5++Sk0qPuVSOqQZCOcaQY4FVpom7NPha27EH0zXKhoY7muRuZbcVb3t4jzKjvIRq4AyACip0uzPHoWAnsY3U+/JCAUrDUwcxKqWAPaNCiURpYpMQyDYKXsZ4ZVpvIkNe1xByIaQSCol0Suz3j8L9hHBYYuruPW1i2o2iBdkDs7x0cQ4W0stLtNrqOHc+Je+B4u4lattNrgDAOoMcbql6XU5ZTboX/AEaf19FnzRcYORowy3TUTzvDbL3jJutT0ZcMPUuYY8brv/yfD7lJRw4CBtSqA09y48ckozUjrTSnHZ4z0Azp5n9EGn2XxPxCfEQD6R5JmyMR1lCk8fmpsPm0Ss70y2++g6kKLd8sd1lWNKYlpE8SCY7l321VnCUXe0L+IXSYYLCuc0/zXy2kOerv7RfvhfMe0sWXOJzJnx8Vp/xK6X/x2Jc5pPVN7FIG3ZBzji438hosO98qr5ZZfFBKdVSN5QQVJpnxViLJVMDVcI7TnBzmNacvmIhm8dBvEIbKbnkhoJgEnSALzJsuxFZraW41zjv7rniAG9md0A5mJdwQBXJYSkC2acWtgG954KStji8cYNhcHQRon7/Mf/b9EEgRN0tt2b5wgAkjVw8j+iSqLzxQ2MBnNHBEGJgeqkgHTKVc1oMxIzPklVWibA1KoM3QpCJucvT9kke4/ZXKrgGCpmFrNbmfRRpHsD9Ekj3/AIUEhsVVBNj6K76G7Gdi8RToNzcbn5Wi7nHuCoHuE8YyPsL3T/8An7YUUq2LcPiPVU+4XefOB/aoZKPTujmKG51JBBpdls/mpts1w9AeY5om32SxvJ32KfjMOQwOpRvsJcP6sy5p5GT4wdEPF1xVob7cpBIOYIMOaeYSct/icX9DMf7pr7KVzFT7ZpS0jkr8sshUdn9a8A/CLuPLh4riKDlJJHVjkUVbO6M4w0NnU3VJkF4aDm6ajtwDvkLG/idtwYbCGlI/iMVLn8W09e4GA0cg5anbONpuquc5wbh8K0ucdN8DtR3DsjmSvnjpft9+MxNSs/8AMey35WCzW+A9ZXcjykvo5cu7++SnqVboW8Pf+EhPv2Fx9+4TUhTdihw9lT3YhlOAGh9Tsu3t6WAEB27uRc3gzwVd792Uqs0GlTIYRG+1ztHOB3h4hrmjyQ0A+vjutcXVMz8oDRYQOy0QhVqjTx4e7IQ7vT9ks8vT9lJAnWDh6/slL2wLG068fBOAm0AX4fsn24N8uJ/06IAC54iIPn+y5tQREazn+yPAv8InllePl8UsDOGjPwkx8umaABNqNAIE3zvw8ErKrbi9+f7IhYL2bf0gxAG74pbRk3X/AKfl8UAB60SYBiIz/ZciPpAnNo7hwMcNc1yAGPcAh9YEZ7e/zKHHf5qbIEB93/RKJ/zKQBPLRuTAmR9CgARX1r+H+zP4bZ+Fpaik0u/1PG871K+T8C0GqwEAguaCI0JC+z6QhojgPoo9J8CMyUGthQ3rIyqA7w03wLHxFj3BTuC4iyicbQRdMzZuETa+N/haADf9rUO60f1HXuCLs1v8wcgT4hUOOdv7QAf2g0HdB0yy8yuZpo7Y7/ejbke6W3zs85/FTbPUUWYGmbuAqViDeJljCeZG8f7eK8ncVa9JcQ6piq73kucatST3PIHkAB4KrLfcrpQjSMkpNsHK6U+PcpWNv+6sVBqZSJNB46wAMe1wpkCXFwLS4HlDZHPkhBv2VjhsM3+FrPI7TalFoPAO6ze891t+SAKkOS7/ADRmj7JQ37f8ymgBscTkeAzHGyew2GemUfMi7gnxaPNxSspi39uvF8IIGNP+rLiPmPvvXXgRvZ8vn08fVPDbnw1/qCcaQ4e+tj6KAGA3Hxa6t+b34pocY1y/p/3n0n1RXMF+7j/WAlqUx2hyOv8A7sfRAAyTOuR+W3avdcue255Mac9Tu/qVy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TEhQUEhQVFBUXFxcXFxcVFRwYGhgXGBQXFxcYFxUYHCggHBolHBgUITEhJSkrLi4uGB8zODMsNygtLisBCgoKDg0OGxAQGywkHyQsLCwsMCwsLCwsLCwsLCwsLCwsLCwsLCwsNCwsLCwsLCwsLCwsLCwsLCwsLCwsLCwsLP/AABEIAPsAyAMBIgACEQEDEQH/xAAcAAABBQEBAQAAAAAAAAAAAAADAQIEBQYABwj/xABEEAABAwIDBAgEBAUBBgcBAAABAAIRAyEEMUEFElFhBhMicYGRofAyUrHBB0LR4RQjYoLxcjNTkrLS4hUkQ2NzosII/8QAGgEAAgMBAQAAAAAAAAAAAAAAAAMBAgQFBv/EACURAAICAQUAAgIDAQAAAAAAAAABAhEDBBIhMUEiURMyYXGxFP/aAAwDAQACEQMRAD8A8Tn3C4u++iYuQAXe7vLkuLu7XTkhLkAG3u7y5JPeimYHZTnlpdLWH8wBJOeTWyTktHsvAYak49bS6wD/AHlZtO4kwzfDRMRY8dVSWVRGwxSlyUGF2RWeN5lN5HHsjLhKlYno3iqTN6rRqU4AMPZu9k2BBIg5jVbb/wALw+6H0W7jSZltnRqd5pLWgQ3tAEATMLQDa0YcUWVOuEQ8E9ZInM6CPI8Csz1X8D1pf5PLcJ0XxVSmatOk97bHswXGGguhouY3m+YVONBexE2FonQjivVcH0rODpOotpsDCXVA+jDXFtXOMxYyN1wtDcoCjVOlGELut/hqdWrcCtuAEyx7f5jB8TXMLw5twTpaE6OW+xUsDXR5vhqcm7t0dkkkTxiABc8ApGB2TWrR1bTGW84taAATckkaaq+6UYnBVXdZh6ZpVH1XB1IECmG7pHWCDLXBxYYktN4sCFXYjbD6Rc1r954G6ah5Wik3JjfCTAkC4V9zrgqoL0iYjo7Xbk1tT/4qrKh/4Gv3uWSrn0nCxsRaDb6la7BVqNfdY+XWaG7zX75k3kse0dk3ydmLpOkmw8RSYYp1eqMEt7Rax0xLWvLnAnkeOgVVk5plnh4tdGQLeY8/+5IWcx5/9ye4Gcj5LjN/0KaIGBh9nlPzJ7WceevKfmSge4PBL5eR+VSA4TaJ01HynmlY69t78ozHynmmWtcevBKD3aaHhkggVp+E9rTUatyF04TP5smjMag88kxv5ctNDw195pWm+n5dDwPsqAFBsPi/JkR8p5+ScCZI7UjdGbc78/d0MR2crbvHhqnA92TdO/2fBAHCYHxaaj5u9ImjIZaaHilVgIjmkJqNUCFCqSIjUaRPAd/7ITQpOFagCXTrBln1XkW/2clsagtJbPnopDttlrh1fWtAjsuf2bcWEGRfIkqpri91YWdutqNgiA2q4kiNGucLFuUHTmMquK9GKcvC6bt6nUptLyaTpl4piA9wAh5Dd3dJg3AMFukwg1KoYwua5zdHEXa46ExkeBAA81RCkGuIf2dMwSDx5j7eCtMLVh7aTvhqMG6fCW+I7TfLgqfjXgxZJekM7WeXDfMjU6wdJ1jmnfxIaRDrkm4mP6XxxmD4KrcwyRrMfZWFahTa4gy4M7MN13bOJOgLpvzGavtRRZJMi9Z2pFgMhry+ymYTCsfA3hvEjOYHkOPNRKeIg2a0iZgiQPHP1Vq6s4tB3GNHFrI9STKGiqZLZgq9ICph3AQTPVuMwMybk/5Wiwe121qBpktc/dMhz3sMxmCHwb6kWkrFvxL8g54Go3jdJuc7pc8Sn32Ohn2ddEbE0nFxMjMzJm/fGSH1D+I9+CmGkmubGqcZ2RRQfE7zffghuLhqPYjhwRp3jZNrNgIIAiq7j6DhCUVH8eHDQQEwZpzpQAnXO45fYQnNrO48NBpkhOBTmIAUVXWvlkiCo/jw9MtELdujaIIB9Y7KVyXq/JcgkEJXQlXb3JAHAI1Cs9vwkhCfVk5AdwCQVCNUAEqOcc0SjJI37jKX70CbC4KAKp4q12PjyHbsNuIkuLPMgEHxChlkDq0bbrgyMmvYd5od8pcCbG2eVkOtXmnTIEOY4t+jh6ye8lS8bimtMOZmIcBAEaS0a8DIjgq6o23ZdLXEGNZE2PMScuKEDH0KoFUOyjtZW3hlbhMFOdhqkboECJPCAYlx4TOa7Z2DdUdA4jPn3+7FTsRiA8uLnS2ey1kNDt2wl2jdfHjlDfJZR4sq31Q34M/mj6A5fVOZXAEkucT4QeZMyi1z1joLmACbxu02jgwCSR4SfVBrYfdyMjQkRPc03jmrFCUxzgOE6TeO7gm9YVAa4gqbTqSJQQONYjVQ69YuXVqhKCgAtFxT6zzCZQaZT67TCAI4KXfKalAQAUUyRMgd5+yXqDxb5ozhfwH/AChFAtrbNAEXqXaFp8VMoYS3aQKg9+isKbpnkUAVOJBDiuUzHUJErkAViULoTgEAMSwnhLf2EAdTHH91Oqk0wIAIgGKjGa6tMkkWzCZRw7psOs4tbMkeU+QKkUMa2NypT3gLQCBfjEWdbPNQyyRFr7QLwA8AgZDhyDjLgOUwowz4BSa1BpP8ub6ETbS6k4DZ5LhIVXJRRdQlJjsJYEkG7YHja3ON63emY3CxuA2sLG57xxWuw+zwOyGyQ7eGoy3RbW8eSPT6Nve3rHtcbTfNxNsshp6LN/0JOzStO2qMLVc2IYwDQue4Oce4ZNHh4p7MLuBrnECYJkO1yggZ24q12jspzKkGAZOQy5EpuJaXboq0d46PZZ3l8LssiPFOWVMVLC0U9WkwyQQ0Xgdp09508/BRSYyUzH03B265xcNC6RY5W0ChGU1MRJUODxEEeI4d2qY4XXALipKhaJT6psh0wdEZ9MxdAENyMxsZ2SAjTzS7pQAZ5yPED6QnBw9/ceSiy4ZEjuKc2q75neZQAYmcryjUq0OPCSoZc45kxzKeEAWbxMpUOg6QuQBUwkcVzSlQB0ojALTcagZx4hDU3ZlMvcGgCTZRJ0rLQjudFhQwJqBvVg78z2hnzEC3itBhOir6pmq1wfoQ76ggn1Ws6KbHbTaJEu4k6raYLBDv98lxsmtk3UTrw00Iq5Hm1PoKcwXT/VF/VXtLos4NaCGiLfCZ8NFumYLgI5/uplDBQQSUrfkm+S2+EekUew+iTGCSLm8njET9fPyt6uzGiWkA6K2KjuCdPGkqM6yybswu2+jLHGd2SJPgVhekuEfTs1g7Ovn5r27EYcELI7e2Mx4O8JS1J42rNMZLIq9PBsc57jJOUwOCrnk5EEH3otd0owBpuII7jrHfqstXfvZ5iwhdbDPcuDm58e1keUifuJACch4J5moLQfHNdiKhKQUyDEea6swoIYAFO6wpsJdwoAKKRIuQO+fsEoof1Dyd/wBKOG3A5D0aCpZEA2BAzvxnITHLXLmgCt6s/MPX7hSKWCqO/LHM2SYlsE+Pp9FcYjHNBMS4+9UAB2fs0zDnjwH3XILdov3rQPfNcgColJvJHJqACSrvodBrieCowrboxUiu3nZKzq8bHYHWRHs2zKcZla7AGws5Y/o9VY50F0FbjAwLF0xkV59R+XJ2cs/iTWttlHjdEpx8pS0oLbIfW7p7Rtp5LWuKZh7sleCEQcyox21SaS1zgCNCfoqjH9KWfC0yTlF02UotERxyvou6p7lBxbRCqQ3FObMtZ/qz8RGaF11VrgHQRrGndPvms2R/Zpx4+eGV/SLo5TxDCLBw+E8CvG9sdH6lLe3mkAE30/wvexdQtp7LZUaWuaDIU4c0sfXRfJjjk/Y+dCxbb8Ptnbrv4ncFSC5jaZjtEtuO8SDlkCdL0m3tkmjVLbxNl6X0BpCkyn2C6Wb0DJrnACTzt9Vv1GasfHplwYPn/RkvxG2I9hpYjdDeslrw0QGuF2DxE35LDV5hfRXSfYjsThKjSA3eADZGTyew6P8AVur53qgxf2VbRZHLHT8EayCWS16R2pXOKVrPDvR8Nhd9waJPGNBxWwyB6dJxhzWk5XAkSBBFkUhwuWOnSWn9fBWryKTLNgCwVM97nGSUURYyoxztD4j1JRqpEnW6D1JnJPIRQWC3+EBclIXKSSHC6FwCQlQByJQqlpkWITFyCU6ZqNnYfENYKzHcz2r+K0+yOnj2QHmSPosXhesO6xsmTYcz6L0TE/hzvNo1qO9G6N9kjeDxnIcCL9xiFzskYt/I6UZNL4mv2P0wpOYHb3CQfIrR48F9MObe0g94Xn2F/DhtOiwvqO6wk7xGTRund1uZF+/kvQ+jFIjB0mvuQ2J4gG3pCyvHy4pl5SSSlR590ipGoTIdMRb7c7KD0b6N1t57qYJexpcQ0gAWkNNQhxLjbstGui9SdhGkmWz/AIhQKW9hnO6umb6i48gqxuP7dDXNSXx7MDhtv419SnTY2C6xBMwd8gQZJHZgmQDnpCvdmVcQ5xbVYLGDf1BGY7wFoi573Syk1rjcuDYM98KdgdmFsud8Tsz9lZre/iiFPYueyBhaE8U7E0oCt20YvEKux7lSUKRWM90jz3pXsFtZwIFyb+Y/RbXo3sgUHC1i0E++FlVYpknzWg2PvvG+fgDQ0DVzszPK6hNul9Dcvxja9GdJ6p/h3huZG9pYA9nMgXdGZC+W3PJAjJfSP4gYzqMDWfJ3t1wbAHxOG43PgXT4L51ZRsF1NFFtNs5OqklSI7KJWj2Ngy1k6uv4afqoGGw28QOJhaPEDdZa2gXSUEc95Ch2hiGl0E5ZQPVRm1Bpvf8AD+6HXZNYg3/ZqlPEAnsmCJkmXW/LBFr6RYCZSnIcooj9c0/m8x+i54KZtCnBt/UO+Nba8e5HquzRdg1XRDMrkriuRRJFSJXLi4c/JVLDfokLlzymIA9C6OYD+Iw7CLFpzGdua9C2HgcTADqsjic45rDfhLjRFSkeII7ivXMCwAZrhaq1kcWdrA1+NSQ7+F3aZky4xfvWhwNGGjgAqd7Z3QdSP1Wjot7KZpkpMz6ibrkgAXKkdUCEOo26dQfeFeHDpi5cq0PY2E4lPlCqusnvhC+2BruVHtJys6z9FXY60rBlluNmFUyidmrvYFZooySBc5ngVRV7LD9LMJWqCabiGsBJbJvvOzjwUY1bNGVXEsvxd6VU6lIYekQ+HN33C4Bmd2ZzsV5jTy4KyobHxFZhbRpvqlrt5zWNLnAQYO6LxcqFWoPpHdqtdTdnu1GOYY7nAFd3SRUYVZwtXbkTtkUwag5AnLw+6s9o1B2R36e+artiu7brj4fuFI2lWuLjL7lbLMFMoMdh3dYXNEgmfpaE9rnasPeQD3XOfjMACMlJqP8A6ggVHcwlOCNEcj+iJXpvcbiO8+pJ1RKzgZ70N+eYTt22YS+hvYEuXJXs5hciwIxC5OLe5NLh71UEjHhCRgErxZAFn0T2iaFdrtDYr3vo/tEVGggzML5zJg20XoPQXpDuncJsbifVc3X4b+aOho8qpwZ65Vx4bXpNNg4Eg6Tw8lq6WIAGei8p6X0zVpNcwkOaJBBj1UHopW2hioYXkMFt5wv5rHgySityNGbEpUmei7Q2xVdUNPC0xUcPic4wxneRmeSmbN67fHWhthctkCToJTej9AUWdX+YGSeJOqszK0QjuqTfIiclG4pcBqjVDrFGfWUXFPU5pKuBeOLItQ3VbtCopJebqvxJusG42wjTKvFmB7yVPRZL6trbrfqVO2lWvHuEuysL2Xu+Z0eDQrrhD2V2zcJuOc9oOcGDB0Nj3hbH/wADZtHA1KVeSD/sXvILqbw2z2uHMwbmbg8FG2Dso1XOZkJlx4C3qty6gA0NAgD6DL9V0dGpO5eHO1so/r6fJWCD6OIqUqgh7N9jhwcxwBHmCjbUxF2933/dek/ix0M/81TxlIhprS2o05Gq1ue9Ni5l4i5YTqvMdq0ju3F2m/0PquipnNcER6lcaz4DiJGqb4O8h+qGAN+/AHyZKmvsHfD2d2xbJdImZLZ1kRpCG2SoohbzeY8B+q53DgnbQYAbcSNdDF5AuMvBJWFz3qCQW+uTCuQA2nkPeq5y51SBBvwP2KY2uNR5fugBxSVCIhOITmD3CAGOIKJg65a4EHIymPCGTChq1RMXTs9Y2BtkVaHa/I245SbrcdHOkOGY0dXD4+Ldi3mvFehWPaKhY/J2X3BWgwexGDEQ553DcNB3SRwBXGy4ljm+a9R2Mc/ywV8nr+L6YUBBYQXZQ4xu98IB6VudanRNTmyY8yIUDZuz8Oxsspsm13DeMa56q0G0achoc3g1gt5gJTyt8uRf8MI8KNi4Sri6pDi2nRbnBJc4+VgrNpcfi9E2g8p1QEhHnAmXZAqVblVePxAaCdEXGV910myye1Maa1QU2a592pSoxtmiKpB8Aw1XOfpkOa1+B2aYbTaJIHrqSg7E2ZG4xoy+2p5LaYLCCmLXJzPE/otmDB+Xnwz6jPs4XY3Z2AbSZut7yeJ4lSHBKSqnpLtunhKDq1Q5Wa2bvccmj78BJXWSUVSOU25OzCfjN0hbSojDtg1HkPNvhaJg8nG/hPFeOisKjZN5EHvyRekO0n4is+rUO855JP6DgALDkqvB1d10HJ31S4St2MlHigFekQ6QRIjUC4A4+7orK5tYW/qZbPIm4FypO0cNI3hmB5j3Kq2Jwoc9pdmWj+4WHgUSoZJI4oGqMgARXJHLlIAMQEEKaxwMwTI0+4TYUAMDhF5HqgvqFSCgupHRAHNqaFI9K1kZpUAMpvIIIzC9G6Pv/jaYBP8AMZnf1C87Wi6E1q1OsalP4Wjt71mkaDvlZtTj3wtdo0abJtnT6Z6fsnotianZc8hvNxWz2L0QpUoJMu5Kp2B0nY8TMHUGxBjJaB+3mAXI81yoqKfzOjOWR/qXLcM0BRcZVaGmVR1+k7IJmyx3STprLSykZJ8QO85eCa3u4ihCg1zJjelO3u2WMu45D7nkrDoPsFz3Tm43c45NHP8ARZ/oH0Wq42rvmW0we3UN5J0bxd9F7ns7Z9OgwMpiAPEk8SdSnY9Lu76/0J6pRXHf+C4LBtpNhuepOZ98EdKUh5roxikqRzm23bI+OxjKNN1Wq7da0S4nQcuJNgBqvnvpx0pfjaxcZFNsimz5W8TxcdT+gV9+J3S/+IqdTSJ6mmTl/wCo/Iv7tB4nW3nNVyTOVuhkY1yR6gUSs1THFMbQLpgTDS48mjM/QeIVUWZKpbQPVtDwXOaJnfsWlxgAQd0zvE8ZVZVc0mQwt5b49OyiRLnOAAmLDQRYXS1G5wYygRn3z5+K0JimiKajdQR4g+kBPe0hDxgj18hkpeIw72kmJE6X9FYqQd5clL+MFIgBtKlH+F1V0DL0TzUMS4B4+Zpv4/uJQ6jmkQDmYvYj7eqAOa6RMR3J2+Bn9EvVnQeV/oh1mW7kAdUIOX0QnOjRGeyLBDe1AC02SQBPcBJM6DmvUsPsA4bDsYQA4wX83kTHc3LvBKpvw22fSbvY+uC9lF4ZSpjN1Yt3i4zYBjTPfHBegbTruxNCjU6rq+sBc1sz2ZgPJjUAHuKzZnfBpwquTCYuo9slpIIFiPfeobNp1nWNQ+gVrtKnM298lnK1MtJHDgkbEx+5olYmuYguLu8z9VpOgfQurjn77g5lAHtPj4v6WcTz0Rfw26IDH1XOquilT3S8D4nTMNHAWuV75hMMymxrKbQ1rRDWtEADgE7Fi9YjLl8QzZ2Bp0abaVJoYxogAe7nmjyucmytRmHErzX8U+mG4DhKJ7RH81wOQP8A6Y5nXlbUrS9OekowVAkEdc+RTB04vI4CfEwOK+e8diS5xJJJJkkmSZzJ4lLnLxDIR9ZHr1fNQ6jyiuKC9qWosuwafVe0MABO+4u3tBujd3RGpkE+SXD0C4kATDXOOgDWtLjJ0yjxjVRsVijUe57oBcSYGQ4ADgLeSEgDUXA++HNFIMfv+ihMfzUgVbKydFSPUZzCsqe0GuzBb6/RQXNlPoUL3801MirJZNN/yu8p/VclxOwxUbIs7Q6Hv/VcrFXFmYY8i4JB5In8RxAPhB9Ex9MjMJigqF3m8HDxB+wTt8RBc/34oC5ABXuB1d4/5TZHBMShAHu/4T4YVtnBhaABiHNyzllPtGeM/uAtX0pwe61oZDadNhHgN0ADwBCzP4GVt7C1Qfy4gQNB/JpgQP7ZWx6QM613VaQS4+CzTSo0w7PJ9oN3d+o7JgtzJy85VP0Q2JVxmIFJou8y50Wa2e048h+yvulFEuf1bPhaZPNx07gIHmtx+DOzhTbiHkdoljf7e0fr9EuDUpbRuROK3GtwOzqeBpU6dBpDWnt8XAiHOceOR8IV9KFXw4e0tORzHEcDySYb4QCbix8LXWtKmYnyFUTa20WYei+tUMNYCTzOgHMmB4qYAvF/xh6WipU/habuxTPbIydUyj+247yeCJOkEVbMf0k26/FVn1ahu42E2a2+61vIfqdVn6z+aA7EymOqSlUxzYXfSPfYITDdOfoBmTACukUZ1esG0iBvB7yAdG9WLkc5du926q0lStq1jv7ji3+WOrG7lYmSOMkkyoEqUBKkD014qTQeNR6qIc/Af8oRZjjy+6loiywZu6x5++Sk0qPuVSOqQZCOcaQY4FVpom7NPha27EH0zXKhoY7muRuZbcVb3t4jzKjvIRq4AyACip0uzPHoWAnsY3U+/JCAUrDUwcxKqWAPaNCiURpYpMQyDYKXsZ4ZVpvIkNe1xByIaQSCol0Suz3j8L9hHBYYuruPW1i2o2iBdkDs7x0cQ4W0stLtNrqOHc+Je+B4u4lattNrgDAOoMcbql6XU5ZTboX/AEaf19FnzRcYORowy3TUTzvDbL3jJutT0ZcMPUuYY8brv/yfD7lJRw4CBtSqA09y48ckozUjrTSnHZ4z0Azp5n9EGn2XxPxCfEQD6R5JmyMR1lCk8fmpsPm0Ss70y2++g6kKLd8sd1lWNKYlpE8SCY7l321VnCUXe0L+IXSYYLCuc0/zXy2kOerv7RfvhfMe0sWXOJzJnx8Vp/xK6X/x2Jc5pPVN7FIG3ZBzji438hosO98qr5ZZfFBKdVSN5QQVJpnxViLJVMDVcI7TnBzmNacvmIhm8dBvEIbKbnkhoJgEnSALzJsuxFZraW41zjv7rniAG9md0A5mJdwQBXJYSkC2acWtgG954KStji8cYNhcHQRon7/Mf/b9EEgRN0tt2b5wgAkjVw8j+iSqLzxQ2MBnNHBEGJgeqkgHTKVc1oMxIzPklVWibA1KoM3QpCJucvT9kke4/ZXKrgGCpmFrNbmfRRpHsD9Ekj3/AIUEhsVVBNj6K76G7Gdi8RToNzcbn5Wi7nHuCoHuE8YyPsL3T/8An7YUUq2LcPiPVU+4XefOB/aoZKPTujmKG51JBBpdls/mpts1w9AeY5om32SxvJ32KfjMOQwOpRvsJcP6sy5p5GT4wdEPF1xVob7cpBIOYIMOaeYSct/icX9DMf7pr7KVzFT7ZpS0jkr8sshUdn9a8A/CLuPLh4riKDlJJHVjkUVbO6M4w0NnU3VJkF4aDm6ajtwDvkLG/idtwYbCGlI/iMVLn8W09e4GA0cg5anbONpuquc5wbh8K0ucdN8DtR3DsjmSvnjpft9+MxNSs/8AMey35WCzW+A9ZXcjykvo5cu7++SnqVboW8Pf+EhPv2Fx9+4TUhTdihw9lT3YhlOAGh9Tsu3t6WAEB27uRc3gzwVd792Uqs0GlTIYRG+1ztHOB3h4hrmjyQ0A+vjutcXVMz8oDRYQOy0QhVqjTx4e7IQ7vT9ks8vT9lJAnWDh6/slL2wLG068fBOAm0AX4fsn24N8uJ/06IAC54iIPn+y5tQREazn+yPAv8InllePl8UsDOGjPwkx8umaABNqNAIE3zvw8ErKrbi9+f7IhYL2bf0gxAG74pbRk3X/AKfl8UAB60SYBiIz/ZciPpAnNo7hwMcNc1yAGPcAh9YEZ7e/zKHHf5qbIEB93/RKJ/zKQBPLRuTAmR9CgARX1r+H+zP4bZ+Fpaik0u/1PG871K+T8C0GqwEAguaCI0JC+z6QhojgPoo9J8CMyUGthQ3rIyqA7w03wLHxFj3BTuC4iyicbQRdMzZuETa+N/haADf9rUO60f1HXuCLs1v8wcgT4hUOOdv7QAf2g0HdB0yy8yuZpo7Y7/ejbke6W3zs85/FTbPUUWYGmbuAqViDeJljCeZG8f7eK8ncVa9JcQ6piq73kucatST3PIHkAB4KrLfcrpQjSMkpNsHK6U+PcpWNv+6sVBqZSJNB46wAMe1wpkCXFwLS4HlDZHPkhBv2VjhsM3+FrPI7TalFoPAO6ze891t+SAKkOS7/ADRmj7JQ37f8ymgBscTkeAzHGyew2GemUfMi7gnxaPNxSspi39uvF8IIGNP+rLiPmPvvXXgRvZ8vn08fVPDbnw1/qCcaQ4e+tj6KAGA3Hxa6t+b34pocY1y/p/3n0n1RXMF+7j/WAlqUx2hyOv8A7sfRAAyTOuR+W3avdcue255Mac9Tu/qVy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Rectangle 2"/>
          <p:cNvSpPr>
            <a:spLocks noGrp="1" noChangeArrowheads="1"/>
          </p:cNvSpPr>
          <p:nvPr>
            <p:ph type="title"/>
          </p:nvPr>
        </p:nvSpPr>
        <p:spPr>
          <a:xfrm>
            <a:off x="-468560" y="0"/>
            <a:ext cx="10260954" cy="980728"/>
          </a:xfrm>
        </p:spPr>
        <p:txBody>
          <a:bodyPr/>
          <a:lstStyle/>
          <a:p>
            <a:pPr eaLnBrk="1" hangingPunct="1">
              <a:lnSpc>
                <a:spcPts val="3200"/>
              </a:lnSpc>
            </a:pPr>
            <a:r>
              <a:rPr lang="de-DE" altLang="en-US" sz="3500" dirty="0" smtClean="0"/>
              <a:t>Entity </a:t>
            </a:r>
            <a:r>
              <a:rPr lang="de-DE" altLang="en-US" sz="3500" dirty="0" err="1" smtClean="0"/>
              <a:t>Matching</a:t>
            </a:r>
            <a:r>
              <a:rPr lang="de-DE" altLang="en-US" sz="3500" dirty="0" smtClean="0"/>
              <a:t> in Structured Data</a:t>
            </a:r>
          </a:p>
        </p:txBody>
      </p:sp>
      <p:sp>
        <p:nvSpPr>
          <p:cNvPr id="77" name="Oval 76"/>
          <p:cNvSpPr/>
          <p:nvPr/>
        </p:nvSpPr>
        <p:spPr bwMode="auto">
          <a:xfrm>
            <a:off x="475943" y="1164742"/>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0" name="Oval 79"/>
          <p:cNvSpPr/>
          <p:nvPr/>
        </p:nvSpPr>
        <p:spPr bwMode="auto">
          <a:xfrm>
            <a:off x="475943" y="1530210"/>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1" name="Oval 80"/>
          <p:cNvSpPr/>
          <p:nvPr/>
        </p:nvSpPr>
        <p:spPr bwMode="auto">
          <a:xfrm>
            <a:off x="475943" y="1911771"/>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2" name="Rechteck 62"/>
          <p:cNvSpPr/>
          <p:nvPr/>
        </p:nvSpPr>
        <p:spPr bwMode="auto">
          <a:xfrm>
            <a:off x="3923323" y="1557568"/>
            <a:ext cx="516308" cy="319657"/>
          </a:xfrm>
          <a:prstGeom prst="rect">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84" name="Oval 83"/>
          <p:cNvSpPr/>
          <p:nvPr/>
        </p:nvSpPr>
        <p:spPr bwMode="auto">
          <a:xfrm>
            <a:off x="4381418" y="1198596"/>
            <a:ext cx="360040" cy="193462"/>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7" name="Rechteck 62"/>
          <p:cNvSpPr/>
          <p:nvPr/>
        </p:nvSpPr>
        <p:spPr bwMode="auto">
          <a:xfrm>
            <a:off x="1136367" y="1501616"/>
            <a:ext cx="516308" cy="3196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cxnSp>
        <p:nvCxnSpPr>
          <p:cNvPr id="88" name="Straight Connector 87"/>
          <p:cNvCxnSpPr>
            <a:stCxn id="87" idx="1"/>
            <a:endCxn id="77" idx="5"/>
          </p:cNvCxnSpPr>
          <p:nvPr/>
        </p:nvCxnSpPr>
        <p:spPr bwMode="auto">
          <a:xfrm flipH="1" flipV="1">
            <a:off x="783256" y="1329872"/>
            <a:ext cx="353111" cy="331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9" name="Straight Connector 88"/>
          <p:cNvCxnSpPr>
            <a:stCxn id="87" idx="1"/>
            <a:endCxn id="80" idx="6"/>
          </p:cNvCxnSpPr>
          <p:nvPr/>
        </p:nvCxnSpPr>
        <p:spPr bwMode="auto">
          <a:xfrm flipH="1" flipV="1">
            <a:off x="835983" y="1626941"/>
            <a:ext cx="300384" cy="345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0" name="Straight Connector 89"/>
          <p:cNvCxnSpPr>
            <a:stCxn id="87" idx="1"/>
            <a:endCxn id="81" idx="6"/>
          </p:cNvCxnSpPr>
          <p:nvPr/>
        </p:nvCxnSpPr>
        <p:spPr bwMode="auto">
          <a:xfrm flipH="1">
            <a:off x="835983" y="1661445"/>
            <a:ext cx="300384" cy="3470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p:cNvCxnSpPr>
            <a:stCxn id="82" idx="0"/>
            <a:endCxn id="157" idx="4"/>
          </p:cNvCxnSpPr>
          <p:nvPr/>
        </p:nvCxnSpPr>
        <p:spPr bwMode="auto">
          <a:xfrm flipH="1" flipV="1">
            <a:off x="3859087" y="1387630"/>
            <a:ext cx="322390" cy="169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Straight Connector 92"/>
          <p:cNvCxnSpPr>
            <a:stCxn id="82" idx="0"/>
            <a:endCxn id="84" idx="4"/>
          </p:cNvCxnSpPr>
          <p:nvPr/>
        </p:nvCxnSpPr>
        <p:spPr bwMode="auto">
          <a:xfrm flipV="1">
            <a:off x="4181477" y="1392058"/>
            <a:ext cx="379961" cy="16551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1" name="Straight Arrow Connector 110"/>
          <p:cNvCxnSpPr>
            <a:endCxn id="82" idx="1"/>
          </p:cNvCxnSpPr>
          <p:nvPr/>
        </p:nvCxnSpPr>
        <p:spPr bwMode="auto">
          <a:xfrm>
            <a:off x="1659932" y="1661446"/>
            <a:ext cx="2263391" cy="55951"/>
          </a:xfrm>
          <a:prstGeom prst="straightConnector1">
            <a:avLst/>
          </a:prstGeom>
          <a:solidFill>
            <a:schemeClr val="accent1"/>
          </a:solidFill>
          <a:ln w="38100" cap="flat" cmpd="sng" algn="ctr">
            <a:solidFill>
              <a:srgbClr val="0033CC"/>
            </a:solidFill>
            <a:prstDash val="solid"/>
            <a:round/>
            <a:headEnd type="triangle" w="lg" len="sm"/>
            <a:tailEnd type="triangle" w="lg" len="sm"/>
          </a:ln>
          <a:effectLst/>
        </p:spPr>
      </p:cxnSp>
      <p:sp>
        <p:nvSpPr>
          <p:cNvPr id="114" name="TextBox 113"/>
          <p:cNvSpPr txBox="1"/>
          <p:nvPr/>
        </p:nvSpPr>
        <p:spPr bwMode="auto">
          <a:xfrm>
            <a:off x="4008958" y="1499387"/>
            <a:ext cx="595035" cy="400110"/>
          </a:xfrm>
          <a:prstGeom prst="rect">
            <a:avLst/>
          </a:prstGeom>
          <a:noFill/>
          <a:ln w="9525">
            <a:noFill/>
            <a:miter lim="800000"/>
            <a:headEnd/>
            <a:tailEnd/>
          </a:ln>
        </p:spPr>
        <p:txBody>
          <a:bodyPr wrap="none" rtlCol="0">
            <a:spAutoFit/>
          </a:bodyPr>
          <a:lstStyle/>
          <a:p>
            <a:pPr eaLnBrk="0" hangingPunct="0"/>
            <a:r>
              <a:rPr lang="de-DE" sz="2000" dirty="0" smtClean="0"/>
              <a:t>f</a:t>
            </a:r>
            <a:r>
              <a:rPr lang="de-DE" sz="2400" baseline="-25000" dirty="0"/>
              <a:t>1</a:t>
            </a:r>
            <a:r>
              <a:rPr lang="de-DE" sz="2000" dirty="0" smtClean="0"/>
              <a:t>   </a:t>
            </a:r>
            <a:endParaRPr lang="en-US" sz="2000" dirty="0"/>
          </a:p>
        </p:txBody>
      </p:sp>
      <p:sp>
        <p:nvSpPr>
          <p:cNvPr id="121" name="TextBox 120"/>
          <p:cNvSpPr txBox="1"/>
          <p:nvPr/>
        </p:nvSpPr>
        <p:spPr bwMode="auto">
          <a:xfrm>
            <a:off x="1149431" y="1448282"/>
            <a:ext cx="652743" cy="400110"/>
          </a:xfrm>
          <a:prstGeom prst="rect">
            <a:avLst/>
          </a:prstGeom>
          <a:noFill/>
          <a:ln w="9525">
            <a:noFill/>
            <a:miter lim="800000"/>
            <a:headEnd/>
            <a:tailEnd/>
          </a:ln>
        </p:spPr>
        <p:txBody>
          <a:bodyPr wrap="none" rtlCol="0">
            <a:spAutoFit/>
          </a:bodyPr>
          <a:lstStyle/>
          <a:p>
            <a:pPr eaLnBrk="0" hangingPunct="0"/>
            <a:r>
              <a:rPr lang="de-DE" sz="2000" dirty="0" smtClean="0"/>
              <a:t>e</a:t>
            </a:r>
            <a:r>
              <a:rPr lang="de-DE" sz="2400" baseline="-25000" dirty="0"/>
              <a:t>1</a:t>
            </a:r>
            <a:r>
              <a:rPr lang="de-DE" sz="2000" dirty="0" smtClean="0"/>
              <a:t>   </a:t>
            </a:r>
            <a:endParaRPr lang="en-US" sz="2000" dirty="0"/>
          </a:p>
        </p:txBody>
      </p:sp>
      <p:sp>
        <p:nvSpPr>
          <p:cNvPr id="122" name="Oval 121"/>
          <p:cNvSpPr/>
          <p:nvPr/>
        </p:nvSpPr>
        <p:spPr bwMode="auto">
          <a:xfrm>
            <a:off x="475943" y="2414651"/>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23" name="Oval 122"/>
          <p:cNvSpPr/>
          <p:nvPr/>
        </p:nvSpPr>
        <p:spPr bwMode="auto">
          <a:xfrm>
            <a:off x="475943" y="2780119"/>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24" name="Oval 123"/>
          <p:cNvSpPr/>
          <p:nvPr/>
        </p:nvSpPr>
        <p:spPr bwMode="auto">
          <a:xfrm>
            <a:off x="475943" y="3161680"/>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25" name="Rechteck 62"/>
          <p:cNvSpPr/>
          <p:nvPr/>
        </p:nvSpPr>
        <p:spPr bwMode="auto">
          <a:xfrm>
            <a:off x="1136367" y="2751525"/>
            <a:ext cx="516308" cy="3196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cxnSp>
        <p:nvCxnSpPr>
          <p:cNvPr id="126" name="Straight Connector 125"/>
          <p:cNvCxnSpPr>
            <a:stCxn id="125" idx="1"/>
            <a:endCxn id="122" idx="5"/>
          </p:cNvCxnSpPr>
          <p:nvPr/>
        </p:nvCxnSpPr>
        <p:spPr bwMode="auto">
          <a:xfrm flipH="1" flipV="1">
            <a:off x="783256" y="2579781"/>
            <a:ext cx="353111" cy="331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7" name="Straight Connector 126"/>
          <p:cNvCxnSpPr>
            <a:stCxn id="125" idx="1"/>
            <a:endCxn id="123" idx="6"/>
          </p:cNvCxnSpPr>
          <p:nvPr/>
        </p:nvCxnSpPr>
        <p:spPr bwMode="auto">
          <a:xfrm flipH="1" flipV="1">
            <a:off x="835983" y="2876850"/>
            <a:ext cx="300384" cy="345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8" name="Straight Connector 127"/>
          <p:cNvCxnSpPr>
            <a:stCxn id="125" idx="1"/>
            <a:endCxn id="124" idx="6"/>
          </p:cNvCxnSpPr>
          <p:nvPr/>
        </p:nvCxnSpPr>
        <p:spPr bwMode="auto">
          <a:xfrm flipH="1">
            <a:off x="835983" y="2911354"/>
            <a:ext cx="300384" cy="34705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9" name="TextBox 128"/>
          <p:cNvSpPr txBox="1"/>
          <p:nvPr/>
        </p:nvSpPr>
        <p:spPr bwMode="auto">
          <a:xfrm>
            <a:off x="1221709" y="2686341"/>
            <a:ext cx="652743" cy="400110"/>
          </a:xfrm>
          <a:prstGeom prst="rect">
            <a:avLst/>
          </a:prstGeom>
          <a:noFill/>
          <a:ln w="9525">
            <a:noFill/>
            <a:miter lim="800000"/>
            <a:headEnd/>
            <a:tailEnd/>
          </a:ln>
        </p:spPr>
        <p:txBody>
          <a:bodyPr wrap="none" rtlCol="0">
            <a:spAutoFit/>
          </a:bodyPr>
          <a:lstStyle/>
          <a:p>
            <a:pPr eaLnBrk="0" hangingPunct="0"/>
            <a:r>
              <a:rPr lang="de-DE" sz="2000" dirty="0" smtClean="0"/>
              <a:t>e</a:t>
            </a:r>
            <a:r>
              <a:rPr lang="de-DE" sz="2400" baseline="-25000" dirty="0" smtClean="0"/>
              <a:t>2</a:t>
            </a:r>
            <a:r>
              <a:rPr lang="de-DE" sz="2000" dirty="0" smtClean="0"/>
              <a:t>   </a:t>
            </a:r>
            <a:endParaRPr lang="en-US" sz="2000" dirty="0"/>
          </a:p>
        </p:txBody>
      </p:sp>
      <p:sp>
        <p:nvSpPr>
          <p:cNvPr id="130" name="Oval 129"/>
          <p:cNvSpPr/>
          <p:nvPr/>
        </p:nvSpPr>
        <p:spPr bwMode="auto">
          <a:xfrm>
            <a:off x="483200" y="3600189"/>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31" name="Oval 130"/>
          <p:cNvSpPr/>
          <p:nvPr/>
        </p:nvSpPr>
        <p:spPr bwMode="auto">
          <a:xfrm>
            <a:off x="483200" y="3965657"/>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32" name="Oval 131"/>
          <p:cNvSpPr/>
          <p:nvPr/>
        </p:nvSpPr>
        <p:spPr bwMode="auto">
          <a:xfrm>
            <a:off x="483200" y="4347218"/>
            <a:ext cx="360040" cy="1934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33" name="Rechteck 62"/>
          <p:cNvSpPr/>
          <p:nvPr/>
        </p:nvSpPr>
        <p:spPr bwMode="auto">
          <a:xfrm>
            <a:off x="1143624" y="3937063"/>
            <a:ext cx="516308" cy="3196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cxnSp>
        <p:nvCxnSpPr>
          <p:cNvPr id="134" name="Straight Connector 133"/>
          <p:cNvCxnSpPr>
            <a:stCxn id="133" idx="1"/>
            <a:endCxn id="130" idx="5"/>
          </p:cNvCxnSpPr>
          <p:nvPr/>
        </p:nvCxnSpPr>
        <p:spPr bwMode="auto">
          <a:xfrm flipH="1" flipV="1">
            <a:off x="790513" y="3765319"/>
            <a:ext cx="353111" cy="331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5" name="Straight Connector 134"/>
          <p:cNvCxnSpPr>
            <a:stCxn id="133" idx="1"/>
            <a:endCxn id="131" idx="6"/>
          </p:cNvCxnSpPr>
          <p:nvPr/>
        </p:nvCxnSpPr>
        <p:spPr bwMode="auto">
          <a:xfrm flipH="1" flipV="1">
            <a:off x="843240" y="4062388"/>
            <a:ext cx="300384" cy="345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6" name="Straight Connector 135"/>
          <p:cNvCxnSpPr>
            <a:stCxn id="133" idx="1"/>
            <a:endCxn id="132" idx="6"/>
          </p:cNvCxnSpPr>
          <p:nvPr/>
        </p:nvCxnSpPr>
        <p:spPr bwMode="auto">
          <a:xfrm flipH="1">
            <a:off x="843240" y="4096892"/>
            <a:ext cx="300384" cy="34705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7" name="TextBox 136"/>
          <p:cNvSpPr txBox="1"/>
          <p:nvPr/>
        </p:nvSpPr>
        <p:spPr bwMode="auto">
          <a:xfrm>
            <a:off x="1171041" y="3847355"/>
            <a:ext cx="652743" cy="400110"/>
          </a:xfrm>
          <a:prstGeom prst="rect">
            <a:avLst/>
          </a:prstGeom>
          <a:noFill/>
          <a:ln w="9525">
            <a:noFill/>
            <a:miter lim="800000"/>
            <a:headEnd/>
            <a:tailEnd/>
          </a:ln>
        </p:spPr>
        <p:txBody>
          <a:bodyPr wrap="none" rtlCol="0">
            <a:spAutoFit/>
          </a:bodyPr>
          <a:lstStyle/>
          <a:p>
            <a:pPr eaLnBrk="0" hangingPunct="0"/>
            <a:r>
              <a:rPr lang="de-DE" sz="2000" dirty="0" smtClean="0"/>
              <a:t>e</a:t>
            </a:r>
            <a:r>
              <a:rPr lang="de-DE" sz="2400" baseline="-25000" dirty="0"/>
              <a:t>3</a:t>
            </a:r>
            <a:r>
              <a:rPr lang="de-DE" sz="2000" dirty="0" smtClean="0"/>
              <a:t>   </a:t>
            </a:r>
            <a:endParaRPr lang="en-US" sz="2000" dirty="0"/>
          </a:p>
        </p:txBody>
      </p:sp>
      <p:sp>
        <p:nvSpPr>
          <p:cNvPr id="157" name="Oval 156"/>
          <p:cNvSpPr/>
          <p:nvPr/>
        </p:nvSpPr>
        <p:spPr bwMode="auto">
          <a:xfrm>
            <a:off x="3686196" y="1203024"/>
            <a:ext cx="345782" cy="184606"/>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61" name="Rechteck 62"/>
          <p:cNvSpPr/>
          <p:nvPr/>
        </p:nvSpPr>
        <p:spPr bwMode="auto">
          <a:xfrm>
            <a:off x="3071281" y="2814123"/>
            <a:ext cx="516308" cy="319657"/>
          </a:xfrm>
          <a:prstGeom prst="rect">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62" name="Oval 161"/>
          <p:cNvSpPr/>
          <p:nvPr/>
        </p:nvSpPr>
        <p:spPr bwMode="auto">
          <a:xfrm>
            <a:off x="3065762" y="2159595"/>
            <a:ext cx="360040" cy="193462"/>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63" name="Straight Connector 162"/>
          <p:cNvCxnSpPr>
            <a:stCxn id="161" idx="0"/>
            <a:endCxn id="166" idx="4"/>
          </p:cNvCxnSpPr>
          <p:nvPr/>
        </p:nvCxnSpPr>
        <p:spPr bwMode="auto">
          <a:xfrm flipH="1" flipV="1">
            <a:off x="3007045" y="2644185"/>
            <a:ext cx="322390" cy="169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4" name="Straight Connector 163"/>
          <p:cNvCxnSpPr>
            <a:stCxn id="161" idx="0"/>
            <a:endCxn id="162" idx="4"/>
          </p:cNvCxnSpPr>
          <p:nvPr/>
        </p:nvCxnSpPr>
        <p:spPr bwMode="auto">
          <a:xfrm flipH="1" flipV="1">
            <a:off x="3245782" y="2353057"/>
            <a:ext cx="83653" cy="46106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5" name="TextBox 164"/>
          <p:cNvSpPr txBox="1"/>
          <p:nvPr/>
        </p:nvSpPr>
        <p:spPr bwMode="auto">
          <a:xfrm>
            <a:off x="3175582" y="2759632"/>
            <a:ext cx="595035" cy="400110"/>
          </a:xfrm>
          <a:prstGeom prst="rect">
            <a:avLst/>
          </a:prstGeom>
          <a:noFill/>
          <a:ln w="9525">
            <a:noFill/>
            <a:miter lim="800000"/>
            <a:headEnd/>
            <a:tailEnd/>
          </a:ln>
        </p:spPr>
        <p:txBody>
          <a:bodyPr wrap="none" rtlCol="0">
            <a:spAutoFit/>
          </a:bodyPr>
          <a:lstStyle/>
          <a:p>
            <a:pPr eaLnBrk="0" hangingPunct="0"/>
            <a:r>
              <a:rPr lang="de-DE" sz="2000" dirty="0" smtClean="0"/>
              <a:t>f</a:t>
            </a:r>
            <a:r>
              <a:rPr lang="de-DE" sz="2400" baseline="-25000" dirty="0" smtClean="0"/>
              <a:t>2</a:t>
            </a:r>
            <a:r>
              <a:rPr lang="de-DE" sz="2000" dirty="0" smtClean="0"/>
              <a:t>   </a:t>
            </a:r>
            <a:endParaRPr lang="en-US" sz="2000" dirty="0"/>
          </a:p>
        </p:txBody>
      </p:sp>
      <p:sp>
        <p:nvSpPr>
          <p:cNvPr id="166" name="Oval 165"/>
          <p:cNvSpPr/>
          <p:nvPr/>
        </p:nvSpPr>
        <p:spPr bwMode="auto">
          <a:xfrm>
            <a:off x="2834154" y="2459579"/>
            <a:ext cx="345782" cy="184606"/>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67" name="Rechteck 62"/>
          <p:cNvSpPr/>
          <p:nvPr/>
        </p:nvSpPr>
        <p:spPr bwMode="auto">
          <a:xfrm>
            <a:off x="4673262" y="2835809"/>
            <a:ext cx="516308" cy="319657"/>
          </a:xfrm>
          <a:prstGeom prst="rect">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68" name="Oval 167"/>
          <p:cNvSpPr/>
          <p:nvPr/>
        </p:nvSpPr>
        <p:spPr bwMode="auto">
          <a:xfrm>
            <a:off x="5131357" y="2476837"/>
            <a:ext cx="360040" cy="193462"/>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69" name="Straight Connector 168"/>
          <p:cNvCxnSpPr>
            <a:stCxn id="167" idx="0"/>
            <a:endCxn id="172" idx="4"/>
          </p:cNvCxnSpPr>
          <p:nvPr/>
        </p:nvCxnSpPr>
        <p:spPr bwMode="auto">
          <a:xfrm flipV="1">
            <a:off x="4931416" y="2286947"/>
            <a:ext cx="268911" cy="5488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0" name="Straight Connector 169"/>
          <p:cNvCxnSpPr>
            <a:stCxn id="167" idx="0"/>
            <a:endCxn id="168" idx="4"/>
          </p:cNvCxnSpPr>
          <p:nvPr/>
        </p:nvCxnSpPr>
        <p:spPr bwMode="auto">
          <a:xfrm flipV="1">
            <a:off x="4931416" y="2670299"/>
            <a:ext cx="379961" cy="16551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1" name="TextBox 170"/>
          <p:cNvSpPr txBox="1"/>
          <p:nvPr/>
        </p:nvSpPr>
        <p:spPr bwMode="auto">
          <a:xfrm>
            <a:off x="4690852" y="2774284"/>
            <a:ext cx="595035" cy="400110"/>
          </a:xfrm>
          <a:prstGeom prst="rect">
            <a:avLst/>
          </a:prstGeom>
          <a:noFill/>
          <a:ln w="9525">
            <a:noFill/>
            <a:miter lim="800000"/>
            <a:headEnd/>
            <a:tailEnd/>
          </a:ln>
        </p:spPr>
        <p:txBody>
          <a:bodyPr wrap="none" rtlCol="0">
            <a:spAutoFit/>
          </a:bodyPr>
          <a:lstStyle/>
          <a:p>
            <a:pPr eaLnBrk="0" hangingPunct="0"/>
            <a:r>
              <a:rPr lang="de-DE" sz="2000" dirty="0" smtClean="0"/>
              <a:t>f</a:t>
            </a:r>
            <a:r>
              <a:rPr lang="de-DE" sz="2400" baseline="-25000" dirty="0" smtClean="0"/>
              <a:t>3</a:t>
            </a:r>
            <a:r>
              <a:rPr lang="de-DE" sz="2000" dirty="0" smtClean="0"/>
              <a:t>   </a:t>
            </a:r>
            <a:endParaRPr lang="en-US" sz="2000" dirty="0"/>
          </a:p>
        </p:txBody>
      </p:sp>
      <p:sp>
        <p:nvSpPr>
          <p:cNvPr id="172" name="Oval 171"/>
          <p:cNvSpPr/>
          <p:nvPr/>
        </p:nvSpPr>
        <p:spPr bwMode="auto">
          <a:xfrm>
            <a:off x="5027436" y="2102341"/>
            <a:ext cx="345782" cy="184606"/>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73" name="Rechteck 62"/>
          <p:cNvSpPr/>
          <p:nvPr/>
        </p:nvSpPr>
        <p:spPr bwMode="auto">
          <a:xfrm>
            <a:off x="4249670" y="4048738"/>
            <a:ext cx="516308" cy="319657"/>
          </a:xfrm>
          <a:prstGeom prst="rect">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74" name="Oval 173"/>
          <p:cNvSpPr/>
          <p:nvPr/>
        </p:nvSpPr>
        <p:spPr bwMode="auto">
          <a:xfrm>
            <a:off x="4219578" y="3427525"/>
            <a:ext cx="360040" cy="193462"/>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75" name="Straight Connector 174"/>
          <p:cNvCxnSpPr>
            <a:stCxn id="173" idx="0"/>
            <a:endCxn id="178" idx="4"/>
          </p:cNvCxnSpPr>
          <p:nvPr/>
        </p:nvCxnSpPr>
        <p:spPr bwMode="auto">
          <a:xfrm flipH="1" flipV="1">
            <a:off x="4185434" y="3878800"/>
            <a:ext cx="322390" cy="169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6" name="Straight Connector 175"/>
          <p:cNvCxnSpPr>
            <a:stCxn id="173" idx="0"/>
            <a:endCxn id="174" idx="4"/>
          </p:cNvCxnSpPr>
          <p:nvPr/>
        </p:nvCxnSpPr>
        <p:spPr bwMode="auto">
          <a:xfrm flipH="1" flipV="1">
            <a:off x="4399598" y="3620987"/>
            <a:ext cx="108226" cy="42775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7" name="TextBox 176"/>
          <p:cNvSpPr txBox="1"/>
          <p:nvPr/>
        </p:nvSpPr>
        <p:spPr bwMode="auto">
          <a:xfrm>
            <a:off x="4263921" y="3996698"/>
            <a:ext cx="409342" cy="400110"/>
          </a:xfrm>
          <a:prstGeom prst="rect">
            <a:avLst/>
          </a:prstGeom>
          <a:noFill/>
          <a:ln w="9525">
            <a:noFill/>
            <a:miter lim="800000"/>
            <a:headEnd/>
            <a:tailEnd/>
          </a:ln>
        </p:spPr>
        <p:txBody>
          <a:bodyPr wrap="square" rtlCol="0">
            <a:spAutoFit/>
          </a:bodyPr>
          <a:lstStyle/>
          <a:p>
            <a:pPr eaLnBrk="0" hangingPunct="0"/>
            <a:r>
              <a:rPr lang="de-DE" sz="2000" dirty="0" smtClean="0"/>
              <a:t>f</a:t>
            </a:r>
            <a:r>
              <a:rPr lang="de-DE" sz="2400" baseline="-25000" dirty="0" smtClean="0"/>
              <a:t>4</a:t>
            </a:r>
            <a:r>
              <a:rPr lang="de-DE" sz="2000" dirty="0" smtClean="0"/>
              <a:t>   </a:t>
            </a:r>
            <a:endParaRPr lang="en-US" sz="2000" dirty="0"/>
          </a:p>
        </p:txBody>
      </p:sp>
      <p:sp>
        <p:nvSpPr>
          <p:cNvPr id="178" name="Oval 177"/>
          <p:cNvSpPr/>
          <p:nvPr/>
        </p:nvSpPr>
        <p:spPr bwMode="auto">
          <a:xfrm>
            <a:off x="4012543" y="3694194"/>
            <a:ext cx="345782" cy="184606"/>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nvGrpSpPr>
          <p:cNvPr id="14" name="Group 13"/>
          <p:cNvGrpSpPr/>
          <p:nvPr/>
        </p:nvGrpSpPr>
        <p:grpSpPr>
          <a:xfrm>
            <a:off x="7015852" y="1575129"/>
            <a:ext cx="1786658" cy="2406903"/>
            <a:chOff x="7015852" y="1575129"/>
            <a:chExt cx="1786658" cy="2406903"/>
          </a:xfrm>
        </p:grpSpPr>
        <p:sp>
          <p:nvSpPr>
            <p:cNvPr id="98" name="Rechteck 62"/>
            <p:cNvSpPr/>
            <p:nvPr/>
          </p:nvSpPr>
          <p:spPr bwMode="auto">
            <a:xfrm>
              <a:off x="7287094" y="1943524"/>
              <a:ext cx="516308" cy="319657"/>
            </a:xfrm>
            <a:prstGeom prst="rect">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99" name="Oval 98"/>
            <p:cNvSpPr/>
            <p:nvPr/>
          </p:nvSpPr>
          <p:spPr bwMode="auto">
            <a:xfrm>
              <a:off x="8121564" y="1575129"/>
              <a:ext cx="360040" cy="193462"/>
            </a:xfrm>
            <a:prstGeom prst="ellipse">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0" name="Oval 99"/>
            <p:cNvSpPr/>
            <p:nvPr/>
          </p:nvSpPr>
          <p:spPr bwMode="auto">
            <a:xfrm>
              <a:off x="8121564" y="2007614"/>
              <a:ext cx="360040" cy="193462"/>
            </a:xfrm>
            <a:prstGeom prst="ellipse">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1" name="Oval 100"/>
            <p:cNvSpPr/>
            <p:nvPr/>
          </p:nvSpPr>
          <p:spPr bwMode="auto">
            <a:xfrm>
              <a:off x="8121564" y="2424365"/>
              <a:ext cx="360040" cy="193462"/>
            </a:xfrm>
            <a:prstGeom prst="ellipse">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2" name="Straight Connector 101"/>
            <p:cNvCxnSpPr>
              <a:stCxn id="98" idx="3"/>
              <a:endCxn id="99" idx="3"/>
            </p:cNvCxnSpPr>
            <p:nvPr/>
          </p:nvCxnSpPr>
          <p:spPr bwMode="auto">
            <a:xfrm flipV="1">
              <a:off x="7803402" y="1740259"/>
              <a:ext cx="370889" cy="3630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3" name="Straight Connector 102"/>
            <p:cNvCxnSpPr>
              <a:stCxn id="98" idx="3"/>
              <a:endCxn id="100" idx="2"/>
            </p:cNvCxnSpPr>
            <p:nvPr/>
          </p:nvCxnSpPr>
          <p:spPr bwMode="auto">
            <a:xfrm>
              <a:off x="7803402" y="2103353"/>
              <a:ext cx="318162" cy="9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4" name="Straight Connector 103"/>
            <p:cNvCxnSpPr>
              <a:endCxn id="101" idx="1"/>
            </p:cNvCxnSpPr>
            <p:nvPr/>
          </p:nvCxnSpPr>
          <p:spPr bwMode="auto">
            <a:xfrm>
              <a:off x="7803402" y="2118480"/>
              <a:ext cx="370889" cy="33421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6" name="Rechteck 62"/>
            <p:cNvSpPr/>
            <p:nvPr/>
          </p:nvSpPr>
          <p:spPr bwMode="auto">
            <a:xfrm>
              <a:off x="7735079" y="2799280"/>
              <a:ext cx="516308" cy="319657"/>
            </a:xfrm>
            <a:prstGeom prst="rect">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07" name="Oval 106"/>
            <p:cNvSpPr/>
            <p:nvPr/>
          </p:nvSpPr>
          <p:spPr bwMode="auto">
            <a:xfrm>
              <a:off x="8442470" y="2889974"/>
              <a:ext cx="360040" cy="193462"/>
            </a:xfrm>
            <a:prstGeom prst="ellipse">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08" name="Straight Connector 107"/>
            <p:cNvCxnSpPr>
              <a:stCxn id="106" idx="2"/>
              <a:endCxn id="151" idx="0"/>
            </p:cNvCxnSpPr>
            <p:nvPr/>
          </p:nvCxnSpPr>
          <p:spPr bwMode="auto">
            <a:xfrm flipH="1">
              <a:off x="7291524" y="3118937"/>
              <a:ext cx="701709" cy="39893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9" name="Straight Connector 108"/>
            <p:cNvCxnSpPr>
              <a:stCxn id="106" idx="3"/>
              <a:endCxn id="107" idx="2"/>
            </p:cNvCxnSpPr>
            <p:nvPr/>
          </p:nvCxnSpPr>
          <p:spPr bwMode="auto">
            <a:xfrm>
              <a:off x="8251387" y="2959109"/>
              <a:ext cx="191083" cy="2759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8" name="TextBox 147"/>
            <p:cNvSpPr txBox="1"/>
            <p:nvPr/>
          </p:nvSpPr>
          <p:spPr bwMode="auto">
            <a:xfrm>
              <a:off x="7325317" y="1886764"/>
              <a:ext cx="667170" cy="400110"/>
            </a:xfrm>
            <a:prstGeom prst="rect">
              <a:avLst/>
            </a:prstGeom>
            <a:noFill/>
            <a:ln w="9525">
              <a:noFill/>
              <a:miter lim="800000"/>
              <a:headEnd/>
              <a:tailEnd/>
            </a:ln>
          </p:spPr>
          <p:txBody>
            <a:bodyPr wrap="none" rtlCol="0">
              <a:spAutoFit/>
            </a:bodyPr>
            <a:lstStyle/>
            <a:p>
              <a:pPr eaLnBrk="0" hangingPunct="0"/>
              <a:r>
                <a:rPr lang="de-DE" sz="2000" dirty="0"/>
                <a:t>g</a:t>
              </a:r>
              <a:r>
                <a:rPr lang="de-DE" sz="2400" baseline="-25000" dirty="0" smtClean="0"/>
                <a:t>1</a:t>
              </a:r>
              <a:r>
                <a:rPr lang="de-DE" sz="2000" dirty="0" smtClean="0"/>
                <a:t>   </a:t>
              </a:r>
              <a:endParaRPr lang="en-US" sz="2000" dirty="0"/>
            </a:p>
          </p:txBody>
        </p:sp>
        <p:sp>
          <p:nvSpPr>
            <p:cNvPr id="149" name="TextBox 148"/>
            <p:cNvSpPr txBox="1"/>
            <p:nvPr/>
          </p:nvSpPr>
          <p:spPr bwMode="auto">
            <a:xfrm>
              <a:off x="7744483" y="2713987"/>
              <a:ext cx="593958" cy="400110"/>
            </a:xfrm>
            <a:prstGeom prst="rect">
              <a:avLst/>
            </a:prstGeom>
            <a:noFill/>
            <a:ln w="9525">
              <a:noFill/>
              <a:miter lim="800000"/>
              <a:headEnd/>
              <a:tailEnd/>
            </a:ln>
          </p:spPr>
          <p:txBody>
            <a:bodyPr wrap="square" rtlCol="0">
              <a:spAutoFit/>
            </a:bodyPr>
            <a:lstStyle/>
            <a:p>
              <a:pPr eaLnBrk="0" hangingPunct="0"/>
              <a:r>
                <a:rPr lang="de-DE" sz="2000" dirty="0" smtClean="0"/>
                <a:t>g</a:t>
              </a:r>
              <a:r>
                <a:rPr lang="de-DE" sz="2400" baseline="-25000" dirty="0"/>
                <a:t>2</a:t>
              </a:r>
              <a:r>
                <a:rPr lang="de-DE" sz="2000" dirty="0" smtClean="0"/>
                <a:t>   </a:t>
              </a:r>
              <a:endParaRPr lang="en-US" sz="2000" dirty="0"/>
            </a:p>
          </p:txBody>
        </p:sp>
        <p:sp>
          <p:nvSpPr>
            <p:cNvPr id="151" name="Rechteck 62"/>
            <p:cNvSpPr/>
            <p:nvPr/>
          </p:nvSpPr>
          <p:spPr bwMode="auto">
            <a:xfrm>
              <a:off x="7033370" y="3517872"/>
              <a:ext cx="516308" cy="319657"/>
            </a:xfrm>
            <a:prstGeom prst="rect">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chemeClr val="tx1"/>
                </a:solidFill>
                <a:effectLst/>
                <a:latin typeface="Arial" charset="0"/>
              </a:endParaRPr>
            </a:p>
          </p:txBody>
        </p:sp>
        <p:sp>
          <p:nvSpPr>
            <p:cNvPr id="152" name="Oval 151"/>
            <p:cNvSpPr/>
            <p:nvPr/>
          </p:nvSpPr>
          <p:spPr bwMode="auto">
            <a:xfrm>
              <a:off x="7867841" y="3442503"/>
              <a:ext cx="360040" cy="193462"/>
            </a:xfrm>
            <a:prstGeom prst="ellipse">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53" name="Straight Connector 152"/>
            <p:cNvCxnSpPr>
              <a:stCxn id="151" idx="3"/>
              <a:endCxn id="152" idx="2"/>
            </p:cNvCxnSpPr>
            <p:nvPr/>
          </p:nvCxnSpPr>
          <p:spPr bwMode="auto">
            <a:xfrm flipV="1">
              <a:off x="7549678" y="3539234"/>
              <a:ext cx="318163" cy="1384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4" name="Oval 153"/>
            <p:cNvSpPr/>
            <p:nvPr/>
          </p:nvSpPr>
          <p:spPr bwMode="auto">
            <a:xfrm>
              <a:off x="7884961" y="3788570"/>
              <a:ext cx="360040" cy="193462"/>
            </a:xfrm>
            <a:prstGeom prst="ellipse">
              <a:avLst/>
            </a:prstGeom>
            <a:solidFill>
              <a:srgbClr val="66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155" name="Straight Connector 154"/>
            <p:cNvCxnSpPr>
              <a:stCxn id="151" idx="3"/>
              <a:endCxn id="154" idx="2"/>
            </p:cNvCxnSpPr>
            <p:nvPr/>
          </p:nvCxnSpPr>
          <p:spPr bwMode="auto">
            <a:xfrm>
              <a:off x="7549678" y="3677701"/>
              <a:ext cx="335283" cy="207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6" name="TextBox 155"/>
            <p:cNvSpPr txBox="1"/>
            <p:nvPr/>
          </p:nvSpPr>
          <p:spPr bwMode="auto">
            <a:xfrm>
              <a:off x="7015852" y="3471078"/>
              <a:ext cx="667170" cy="400110"/>
            </a:xfrm>
            <a:prstGeom prst="rect">
              <a:avLst/>
            </a:prstGeom>
            <a:noFill/>
            <a:ln w="9525">
              <a:noFill/>
              <a:miter lim="800000"/>
              <a:headEnd/>
              <a:tailEnd/>
            </a:ln>
          </p:spPr>
          <p:txBody>
            <a:bodyPr wrap="square" rtlCol="0">
              <a:spAutoFit/>
            </a:bodyPr>
            <a:lstStyle/>
            <a:p>
              <a:pPr eaLnBrk="0" hangingPunct="0"/>
              <a:r>
                <a:rPr lang="de-DE" sz="2000" dirty="0"/>
                <a:t>g</a:t>
              </a:r>
              <a:r>
                <a:rPr lang="de-DE" sz="2400" baseline="-25000" dirty="0" smtClean="0"/>
                <a:t>3</a:t>
              </a:r>
              <a:r>
                <a:rPr lang="de-DE" sz="2000" dirty="0" smtClean="0"/>
                <a:t>   </a:t>
              </a:r>
              <a:endParaRPr lang="en-US" sz="2000" dirty="0"/>
            </a:p>
          </p:txBody>
        </p:sp>
        <p:cxnSp>
          <p:nvCxnSpPr>
            <p:cNvPr id="179" name="Straight Connector 178"/>
            <p:cNvCxnSpPr>
              <a:stCxn id="151" idx="0"/>
            </p:cNvCxnSpPr>
            <p:nvPr/>
          </p:nvCxnSpPr>
          <p:spPr bwMode="auto">
            <a:xfrm flipV="1">
              <a:off x="7291524" y="2249046"/>
              <a:ext cx="258154" cy="1268826"/>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22" name="Straight Connector 21"/>
          <p:cNvCxnSpPr>
            <a:stCxn id="87" idx="2"/>
            <a:endCxn id="125" idx="0"/>
          </p:cNvCxnSpPr>
          <p:nvPr/>
        </p:nvCxnSpPr>
        <p:spPr bwMode="auto">
          <a:xfrm>
            <a:off x="1394521" y="1821273"/>
            <a:ext cx="0" cy="9302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a:stCxn id="161" idx="0"/>
            <a:endCxn id="82" idx="2"/>
          </p:cNvCxnSpPr>
          <p:nvPr/>
        </p:nvCxnSpPr>
        <p:spPr bwMode="auto">
          <a:xfrm flipV="1">
            <a:off x="3329435" y="1877225"/>
            <a:ext cx="852042" cy="93689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a:stCxn id="173" idx="0"/>
            <a:endCxn id="167" idx="2"/>
          </p:cNvCxnSpPr>
          <p:nvPr/>
        </p:nvCxnSpPr>
        <p:spPr bwMode="auto">
          <a:xfrm flipV="1">
            <a:off x="4507824" y="3155466"/>
            <a:ext cx="423592" cy="8932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 name="Straight Arrow Connector 224"/>
          <p:cNvCxnSpPr>
            <a:endCxn id="161" idx="1"/>
          </p:cNvCxnSpPr>
          <p:nvPr/>
        </p:nvCxnSpPr>
        <p:spPr bwMode="auto">
          <a:xfrm>
            <a:off x="1652675" y="2911354"/>
            <a:ext cx="1418606" cy="62598"/>
          </a:xfrm>
          <a:prstGeom prst="straightConnector1">
            <a:avLst/>
          </a:prstGeom>
          <a:solidFill>
            <a:schemeClr val="accent1"/>
          </a:solidFill>
          <a:ln w="38100" cap="flat" cmpd="sng" algn="ctr">
            <a:solidFill>
              <a:srgbClr val="0033CC"/>
            </a:solidFill>
            <a:prstDash val="solid"/>
            <a:round/>
            <a:headEnd type="triangle" w="lg" len="sm"/>
            <a:tailEnd type="triangle" w="lg" len="sm"/>
          </a:ln>
          <a:effectLst/>
        </p:spPr>
      </p:cxnSp>
      <p:sp>
        <p:nvSpPr>
          <p:cNvPr id="63" name="TextBox 62"/>
          <p:cNvSpPr txBox="1"/>
          <p:nvPr/>
        </p:nvSpPr>
        <p:spPr>
          <a:xfrm>
            <a:off x="1277070" y="4885369"/>
            <a:ext cx="5493812" cy="430887"/>
          </a:xfrm>
          <a:prstGeom prst="rect">
            <a:avLst/>
          </a:prstGeom>
          <a:noFill/>
        </p:spPr>
        <p:txBody>
          <a:bodyPr wrap="none" rtlCol="0">
            <a:spAutoFit/>
          </a:bodyPr>
          <a:lstStyle/>
          <a:p>
            <a:r>
              <a:rPr lang="de-DE" dirty="0" err="1" smtClean="0"/>
              <a:t>sameAs</a:t>
            </a:r>
            <a:r>
              <a:rPr lang="de-DE" dirty="0" smtClean="0"/>
              <a:t> </a:t>
            </a:r>
            <a:r>
              <a:rPr lang="de-DE" dirty="0" err="1" smtClean="0"/>
              <a:t>linking</a:t>
            </a:r>
            <a:r>
              <a:rPr lang="de-DE" dirty="0" smtClean="0"/>
              <a:t>:    </a:t>
            </a:r>
            <a:r>
              <a:rPr lang="de-DE" dirty="0" err="1" smtClean="0"/>
              <a:t>similarity</a:t>
            </a:r>
            <a:r>
              <a:rPr lang="de-DE" dirty="0" smtClean="0"/>
              <a:t> </a:t>
            </a:r>
            <a:r>
              <a:rPr lang="de-DE" dirty="0" err="1" smtClean="0"/>
              <a:t>of</a:t>
            </a:r>
            <a:r>
              <a:rPr lang="de-DE" dirty="0" smtClean="0"/>
              <a:t> </a:t>
            </a:r>
            <a:r>
              <a:rPr lang="de-DE" dirty="0" err="1" smtClean="0"/>
              <a:t>contexts</a:t>
            </a:r>
            <a:endParaRPr lang="de-DE" dirty="0" smtClean="0"/>
          </a:p>
        </p:txBody>
      </p:sp>
      <p:sp>
        <p:nvSpPr>
          <p:cNvPr id="65" name="TextBox 64"/>
          <p:cNvSpPr txBox="1"/>
          <p:nvPr/>
        </p:nvSpPr>
        <p:spPr>
          <a:xfrm>
            <a:off x="3455549" y="5246765"/>
            <a:ext cx="4365298" cy="430887"/>
          </a:xfrm>
          <a:prstGeom prst="rect">
            <a:avLst/>
          </a:prstGeom>
          <a:noFill/>
        </p:spPr>
        <p:txBody>
          <a:bodyPr wrap="none" rtlCol="0">
            <a:spAutoFit/>
          </a:bodyPr>
          <a:lstStyle/>
          <a:p>
            <a:r>
              <a:rPr lang="de-DE" dirty="0" smtClean="0"/>
              <a:t>&amp; </a:t>
            </a:r>
            <a:r>
              <a:rPr lang="de-DE" dirty="0" err="1" smtClean="0"/>
              <a:t>coherence</a:t>
            </a:r>
            <a:r>
              <a:rPr lang="de-DE" dirty="0" smtClean="0"/>
              <a:t> </a:t>
            </a:r>
            <a:r>
              <a:rPr lang="de-DE" dirty="0" err="1" smtClean="0"/>
              <a:t>of</a:t>
            </a:r>
            <a:r>
              <a:rPr lang="de-DE" dirty="0" smtClean="0"/>
              <a:t> </a:t>
            </a:r>
            <a:r>
              <a:rPr lang="de-DE" dirty="0" err="1" smtClean="0"/>
              <a:t>neighborhoods</a:t>
            </a:r>
            <a:endParaRPr lang="en-US" dirty="0"/>
          </a:p>
        </p:txBody>
      </p:sp>
      <p:sp>
        <p:nvSpPr>
          <p:cNvPr id="231" name="TextBox 230"/>
          <p:cNvSpPr txBox="1"/>
          <p:nvPr/>
        </p:nvSpPr>
        <p:spPr>
          <a:xfrm>
            <a:off x="1454876" y="6257043"/>
            <a:ext cx="6293711" cy="430887"/>
          </a:xfrm>
          <a:prstGeom prst="rect">
            <a:avLst/>
          </a:prstGeom>
          <a:noFill/>
        </p:spPr>
        <p:txBody>
          <a:bodyPr wrap="none" rtlCol="0">
            <a:spAutoFit/>
          </a:bodyPr>
          <a:lstStyle/>
          <a:p>
            <a:r>
              <a:rPr lang="de-DE" dirty="0" smtClean="0">
                <a:sym typeface="Symbol" panose="05050102010706020507" pitchFamily="18" charset="2"/>
              </a:rPr>
              <a:t> </a:t>
            </a:r>
            <a:r>
              <a:rPr lang="de-DE" dirty="0" err="1" smtClean="0">
                <a:sym typeface="Symbol" panose="05050102010706020507" pitchFamily="18" charset="2"/>
              </a:rPr>
              <a:t>joint</a:t>
            </a:r>
            <a:r>
              <a:rPr lang="de-DE" dirty="0" smtClean="0">
                <a:sym typeface="Symbol" panose="05050102010706020507" pitchFamily="18" charset="2"/>
              </a:rPr>
              <a:t> </a:t>
            </a:r>
            <a:r>
              <a:rPr lang="de-DE" dirty="0" err="1" smtClean="0">
                <a:sym typeface="Symbol" panose="05050102010706020507" pitchFamily="18" charset="2"/>
              </a:rPr>
              <a:t>inference</a:t>
            </a:r>
            <a:r>
              <a:rPr lang="de-DE" dirty="0" smtClean="0">
                <a:sym typeface="Symbol" panose="05050102010706020507" pitchFamily="18" charset="2"/>
              </a:rPr>
              <a:t> </a:t>
            </a:r>
            <a:r>
              <a:rPr lang="de-DE" dirty="0" err="1" smtClean="0">
                <a:sym typeface="Symbol" panose="05050102010706020507" pitchFamily="18" charset="2"/>
              </a:rPr>
              <a:t>over</a:t>
            </a:r>
            <a:r>
              <a:rPr lang="de-DE" dirty="0" smtClean="0">
                <a:sym typeface="Symbol" panose="05050102010706020507" pitchFamily="18" charset="2"/>
              </a:rPr>
              <a:t> (</a:t>
            </a:r>
            <a:r>
              <a:rPr lang="de-DE" dirty="0" err="1" smtClean="0">
                <a:sym typeface="Symbol" panose="05050102010706020507" pitchFamily="18" charset="2"/>
              </a:rPr>
              <a:t>probabilistic</a:t>
            </a:r>
            <a:r>
              <a:rPr lang="de-DE" dirty="0" smtClean="0">
                <a:sym typeface="Symbol" panose="05050102010706020507" pitchFamily="18" charset="2"/>
              </a:rPr>
              <a:t>) </a:t>
            </a:r>
            <a:r>
              <a:rPr lang="de-DE" dirty="0" err="1" smtClean="0">
                <a:sym typeface="Symbol" panose="05050102010706020507" pitchFamily="18" charset="2"/>
              </a:rPr>
              <a:t>graph</a:t>
            </a:r>
            <a:r>
              <a:rPr lang="de-DE" dirty="0" smtClean="0">
                <a:sym typeface="Symbol" panose="05050102010706020507" pitchFamily="18" charset="2"/>
              </a:rPr>
              <a:t> !</a:t>
            </a:r>
            <a:endParaRPr lang="en-US" dirty="0"/>
          </a:p>
        </p:txBody>
      </p:sp>
      <p:cxnSp>
        <p:nvCxnSpPr>
          <p:cNvPr id="91" name="Straight Arrow Connector 90"/>
          <p:cNvCxnSpPr>
            <a:endCxn id="173" idx="1"/>
          </p:cNvCxnSpPr>
          <p:nvPr/>
        </p:nvCxnSpPr>
        <p:spPr bwMode="auto">
          <a:xfrm>
            <a:off x="1639363" y="4119752"/>
            <a:ext cx="2610307" cy="88815"/>
          </a:xfrm>
          <a:prstGeom prst="straightConnector1">
            <a:avLst/>
          </a:prstGeom>
          <a:solidFill>
            <a:schemeClr val="accent1"/>
          </a:solidFill>
          <a:ln w="38100" cap="flat" cmpd="sng" algn="ctr">
            <a:solidFill>
              <a:srgbClr val="0033CC"/>
            </a:solidFill>
            <a:prstDash val="solid"/>
            <a:round/>
            <a:headEnd type="triangle" w="lg" len="sm"/>
            <a:tailEnd type="triangle" w="lg" len="sm"/>
          </a:ln>
          <a:effectLst/>
        </p:spPr>
      </p:cxnSp>
      <p:cxnSp>
        <p:nvCxnSpPr>
          <p:cNvPr id="19" name="Curved Connector 18"/>
          <p:cNvCxnSpPr>
            <a:stCxn id="77" idx="0"/>
            <a:endCxn id="157" idx="1"/>
          </p:cNvCxnSpPr>
          <p:nvPr/>
        </p:nvCxnSpPr>
        <p:spPr bwMode="auto">
          <a:xfrm rot="16200000" flipH="1">
            <a:off x="2163740" y="-343036"/>
            <a:ext cx="65317" cy="3080872"/>
          </a:xfrm>
          <a:prstGeom prst="curvedConnector3">
            <a:avLst>
              <a:gd name="adj1" fmla="val -349985"/>
            </a:avLst>
          </a:prstGeom>
          <a:solidFill>
            <a:schemeClr val="accent1"/>
          </a:solidFill>
          <a:ln w="9525" cap="flat" cmpd="sng" algn="ctr">
            <a:solidFill>
              <a:srgbClr val="0066CC"/>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Curved Connector 104"/>
          <p:cNvCxnSpPr>
            <a:stCxn id="80" idx="2"/>
            <a:endCxn id="84" idx="0"/>
          </p:cNvCxnSpPr>
          <p:nvPr/>
        </p:nvCxnSpPr>
        <p:spPr bwMode="auto">
          <a:xfrm rot="10800000" flipH="1">
            <a:off x="475942" y="1198597"/>
            <a:ext cx="4085495" cy="428345"/>
          </a:xfrm>
          <a:prstGeom prst="curvedConnector4">
            <a:avLst>
              <a:gd name="adj1" fmla="val -5595"/>
              <a:gd name="adj2" fmla="val 197206"/>
            </a:avLst>
          </a:prstGeom>
          <a:solidFill>
            <a:schemeClr val="accent1"/>
          </a:solidFill>
          <a:ln w="9525" cap="flat" cmpd="sng" algn="ctr">
            <a:solidFill>
              <a:srgbClr val="0066CC"/>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Curved Connector 25"/>
          <p:cNvCxnSpPr>
            <a:stCxn id="122" idx="0"/>
            <a:endCxn id="166" idx="1"/>
          </p:cNvCxnSpPr>
          <p:nvPr/>
        </p:nvCxnSpPr>
        <p:spPr bwMode="auto">
          <a:xfrm rot="16200000" flipH="1">
            <a:off x="1734396" y="1336217"/>
            <a:ext cx="71963" cy="2228830"/>
          </a:xfrm>
          <a:prstGeom prst="curvedConnector3">
            <a:avLst>
              <a:gd name="adj1" fmla="val -317663"/>
            </a:avLst>
          </a:prstGeom>
          <a:solidFill>
            <a:schemeClr val="accent1"/>
          </a:solidFill>
          <a:ln w="9525" cap="flat" cmpd="sng" algn="ctr">
            <a:solidFill>
              <a:srgbClr val="0066CC"/>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Curved Connector 109"/>
          <p:cNvCxnSpPr>
            <a:stCxn id="130" idx="0"/>
            <a:endCxn id="178" idx="1"/>
          </p:cNvCxnSpPr>
          <p:nvPr/>
        </p:nvCxnSpPr>
        <p:spPr bwMode="auto">
          <a:xfrm rot="16200000" flipH="1">
            <a:off x="2302681" y="1960728"/>
            <a:ext cx="121040" cy="3399962"/>
          </a:xfrm>
          <a:prstGeom prst="curvedConnector3">
            <a:avLst>
              <a:gd name="adj1" fmla="val -188863"/>
            </a:avLst>
          </a:prstGeom>
          <a:solidFill>
            <a:schemeClr val="accent1"/>
          </a:solidFill>
          <a:ln w="9525" cap="flat" cmpd="sng" algn="ctr">
            <a:solidFill>
              <a:srgbClr val="0066CC"/>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Straight Arrow Connector 112"/>
          <p:cNvCxnSpPr>
            <a:endCxn id="98" idx="1"/>
          </p:cNvCxnSpPr>
          <p:nvPr/>
        </p:nvCxnSpPr>
        <p:spPr bwMode="auto">
          <a:xfrm>
            <a:off x="4399598" y="1716766"/>
            <a:ext cx="2887496" cy="386587"/>
          </a:xfrm>
          <a:prstGeom prst="straightConnector1">
            <a:avLst/>
          </a:prstGeom>
          <a:solidFill>
            <a:schemeClr val="accent1"/>
          </a:solidFill>
          <a:ln w="38100" cap="flat" cmpd="sng" algn="ctr">
            <a:solidFill>
              <a:srgbClr val="0033CC"/>
            </a:solidFill>
            <a:prstDash val="solid"/>
            <a:round/>
            <a:headEnd type="triangle" w="lg" len="sm"/>
            <a:tailEnd type="triangle" w="lg" len="sm"/>
          </a:ln>
          <a:effectLst/>
        </p:spPr>
      </p:cxnSp>
      <p:cxnSp>
        <p:nvCxnSpPr>
          <p:cNvPr id="227" name="Curved Connector 226"/>
          <p:cNvCxnSpPr>
            <a:stCxn id="87" idx="0"/>
            <a:endCxn id="98" idx="0"/>
          </p:cNvCxnSpPr>
          <p:nvPr/>
        </p:nvCxnSpPr>
        <p:spPr bwMode="auto">
          <a:xfrm rot="16200000" flipH="1">
            <a:off x="4248930" y="-1352793"/>
            <a:ext cx="441908" cy="6150727"/>
          </a:xfrm>
          <a:prstGeom prst="curvedConnector3">
            <a:avLst>
              <a:gd name="adj1" fmla="val -147800"/>
            </a:avLst>
          </a:prstGeom>
          <a:solidFill>
            <a:schemeClr val="accent1"/>
          </a:solidFill>
          <a:ln w="38100" cap="flat" cmpd="sng" algn="ctr">
            <a:solidFill>
              <a:srgbClr val="3333CC"/>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8" name="TextBox 137"/>
          <p:cNvSpPr txBox="1"/>
          <p:nvPr/>
        </p:nvSpPr>
        <p:spPr>
          <a:xfrm>
            <a:off x="3461748" y="5635970"/>
            <a:ext cx="4254691" cy="430887"/>
          </a:xfrm>
          <a:prstGeom prst="rect">
            <a:avLst/>
          </a:prstGeom>
          <a:noFill/>
        </p:spPr>
        <p:txBody>
          <a:bodyPr wrap="none" rtlCol="0">
            <a:spAutoFit/>
          </a:bodyPr>
          <a:lstStyle/>
          <a:p>
            <a:r>
              <a:rPr lang="de-DE" dirty="0" smtClean="0"/>
              <a:t>&amp; </a:t>
            </a:r>
            <a:r>
              <a:rPr lang="de-DE" dirty="0" err="1" smtClean="0"/>
              <a:t>constraints</a:t>
            </a:r>
            <a:r>
              <a:rPr lang="de-DE" dirty="0" smtClean="0"/>
              <a:t> (</a:t>
            </a:r>
            <a:r>
              <a:rPr lang="de-DE" dirty="0" err="1" smtClean="0"/>
              <a:t>transitivity</a:t>
            </a:r>
            <a:r>
              <a:rPr lang="de-DE" dirty="0"/>
              <a:t> </a:t>
            </a:r>
            <a:r>
              <a:rPr lang="de-DE" dirty="0" smtClean="0"/>
              <a:t>etc.)</a:t>
            </a:r>
            <a:endParaRPr lang="en-US" dirty="0"/>
          </a:p>
        </p:txBody>
      </p:sp>
      <p:cxnSp>
        <p:nvCxnSpPr>
          <p:cNvPr id="94" name="Curved Connector 93"/>
          <p:cNvCxnSpPr>
            <a:stCxn id="125" idx="0"/>
            <a:endCxn id="151" idx="0"/>
          </p:cNvCxnSpPr>
          <p:nvPr/>
        </p:nvCxnSpPr>
        <p:spPr bwMode="auto">
          <a:xfrm rot="16200000" flipH="1">
            <a:off x="3959848" y="186197"/>
            <a:ext cx="766347" cy="5897003"/>
          </a:xfrm>
          <a:prstGeom prst="curvedConnector3">
            <a:avLst>
              <a:gd name="adj1" fmla="val -221954"/>
            </a:avLst>
          </a:prstGeom>
          <a:solidFill>
            <a:schemeClr val="accent1"/>
          </a:solidFill>
          <a:ln w="38100" cap="flat" cmpd="sng" algn="ctr">
            <a:solidFill>
              <a:srgbClr val="3333CC"/>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Straight Arrow Connector 111"/>
          <p:cNvCxnSpPr>
            <a:endCxn id="156" idx="1"/>
          </p:cNvCxnSpPr>
          <p:nvPr/>
        </p:nvCxnSpPr>
        <p:spPr bwMode="auto">
          <a:xfrm>
            <a:off x="3612061" y="3016015"/>
            <a:ext cx="3403791" cy="655118"/>
          </a:xfrm>
          <a:prstGeom prst="straightConnector1">
            <a:avLst/>
          </a:prstGeom>
          <a:solidFill>
            <a:schemeClr val="accent1"/>
          </a:solidFill>
          <a:ln w="38100" cap="flat" cmpd="sng" algn="ctr">
            <a:solidFill>
              <a:srgbClr val="0033CC"/>
            </a:solidFill>
            <a:prstDash val="solid"/>
            <a:round/>
            <a:headEnd type="triangle" w="lg" len="sm"/>
            <a:tailEnd type="triangle" w="lg" len="sm"/>
          </a:ln>
          <a:effectLst/>
        </p:spPr>
      </p:cxnSp>
    </p:spTree>
    <p:extLst>
      <p:ext uri="{BB962C8B-B14F-4D97-AF65-F5344CB8AC3E}">
        <p14:creationId xmlns:p14="http://schemas.microsoft.com/office/powerpoint/2010/main" val="401861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left)">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wipe(left)">
                                      <p:cBhvr>
                                        <p:cTn id="12" dur="500"/>
                                        <p:tgtEl>
                                          <p:spTgt spid="2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left)">
                                      <p:cBhvr>
                                        <p:cTn id="17" dur="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wipe(left)">
                                      <p:cBhvr>
                                        <p:cTn id="22" dur="500"/>
                                        <p:tgtEl>
                                          <p:spTgt spid="105"/>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8"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left)">
                                      <p:cBhvr>
                                        <p:cTn id="31" dur="500"/>
                                        <p:tgtEl>
                                          <p:spTgt spid="1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wipe(left)">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7"/>
                                        </p:tgtEl>
                                        <p:attrNameLst>
                                          <p:attrName>style.visibility</p:attrName>
                                        </p:attrNameLst>
                                      </p:cBhvr>
                                      <p:to>
                                        <p:strVal val="visible"/>
                                      </p:to>
                                    </p:set>
                                    <p:animEffect transition="in" filter="wipe(left)">
                                      <p:cBhvr>
                                        <p:cTn id="45" dur="500"/>
                                        <p:tgtEl>
                                          <p:spTgt spid="2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wipe(left)">
                                      <p:cBhvr>
                                        <p:cTn id="50" dur="500"/>
                                        <p:tgtEl>
                                          <p:spTgt spid="9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wipe(left)">
                                      <p:cBhvr>
                                        <p:cTn id="55" dur="500"/>
                                        <p:tgtEl>
                                          <p:spTgt spid="11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813" y="1293812"/>
            <a:ext cx="7921625"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3"/>
          <p:cNvGrpSpPr>
            <a:grpSpLocks/>
          </p:cNvGrpSpPr>
          <p:nvPr/>
        </p:nvGrpSpPr>
        <p:grpSpPr bwMode="auto">
          <a:xfrm>
            <a:off x="-12700" y="1447800"/>
            <a:ext cx="9156700" cy="5084762"/>
            <a:chOff x="0" y="836712"/>
            <a:chExt cx="9156700" cy="5084379"/>
          </a:xfrm>
        </p:grpSpPr>
        <p:grpSp>
          <p:nvGrpSpPr>
            <p:cNvPr id="18444" name="Gruppieren 72"/>
            <p:cNvGrpSpPr>
              <a:grpSpLocks/>
            </p:cNvGrpSpPr>
            <p:nvPr/>
          </p:nvGrpSpPr>
          <p:grpSpPr bwMode="auto">
            <a:xfrm>
              <a:off x="0" y="1082159"/>
              <a:ext cx="9156700" cy="4838932"/>
              <a:chOff x="-12700" y="1607726"/>
              <a:chExt cx="9156700" cy="4838021"/>
            </a:xfrm>
          </p:grpSpPr>
          <p:pic>
            <p:nvPicPr>
              <p:cNvPr id="18447" name="Picture 110" descr="freeba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098114"/>
                <a:ext cx="1408656" cy="3637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48" name="Picture 113" descr="db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4413" y="3191455"/>
                <a:ext cx="1227728" cy="61868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8449" name="Group 179"/>
              <p:cNvGrpSpPr>
                <a:grpSpLocks/>
              </p:cNvGrpSpPr>
              <p:nvPr/>
            </p:nvGrpSpPr>
            <p:grpSpPr bwMode="auto">
              <a:xfrm>
                <a:off x="1598709" y="3162191"/>
                <a:ext cx="688130" cy="945215"/>
                <a:chOff x="1359541" y="5433105"/>
                <a:chExt cx="620558" cy="861415"/>
              </a:xfrm>
            </p:grpSpPr>
            <p:pic>
              <p:nvPicPr>
                <p:cNvPr id="18473" name="Picture 8" descr="Cycorp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9541" y="5433105"/>
                  <a:ext cx="604053" cy="5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4" name="TextBox 171"/>
                <p:cNvSpPr txBox="1">
                  <a:spLocks noChangeArrowheads="1"/>
                </p:cNvSpPr>
                <p:nvPr/>
              </p:nvSpPr>
              <p:spPr bwMode="auto">
                <a:xfrm>
                  <a:off x="1431930" y="5957995"/>
                  <a:ext cx="548169" cy="3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sz="1800"/>
                    <a:t>Cyc</a:t>
                  </a:r>
                  <a:endParaRPr lang="en-US" sz="1800"/>
                </a:p>
              </p:txBody>
            </p:sp>
          </p:grpSp>
          <p:pic>
            <p:nvPicPr>
              <p:cNvPr id="18450" name="Picture 10" descr="True Knowledge — The Internet Answer Engine">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00" y="6113959"/>
                <a:ext cx="205105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51" name="Group 182"/>
              <p:cNvGrpSpPr>
                <a:grpSpLocks/>
              </p:cNvGrpSpPr>
              <p:nvPr/>
            </p:nvGrpSpPr>
            <p:grpSpPr bwMode="auto">
              <a:xfrm>
                <a:off x="434804" y="4674072"/>
                <a:ext cx="1365246" cy="1203837"/>
                <a:chOff x="8043105" y="5822878"/>
                <a:chExt cx="1364858" cy="1203751"/>
              </a:xfrm>
            </p:grpSpPr>
            <p:pic>
              <p:nvPicPr>
                <p:cNvPr id="18471"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79103" y="5822878"/>
                  <a:ext cx="621488" cy="69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2" name="TextBox 176"/>
                <p:cNvSpPr txBox="1">
                  <a:spLocks noChangeArrowheads="1"/>
                </p:cNvSpPr>
                <p:nvPr/>
              </p:nvSpPr>
              <p:spPr bwMode="auto">
                <a:xfrm>
                  <a:off x="8043105" y="6442006"/>
                  <a:ext cx="1364858" cy="58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sz="1600"/>
                    <a:t>TextRunner/</a:t>
                  </a:r>
                </a:p>
                <a:p>
                  <a:pPr eaLnBrk="1" hangingPunct="1"/>
                  <a:r>
                    <a:rPr lang="de-DE" sz="1600"/>
                    <a:t>ReVerb</a:t>
                  </a:r>
                  <a:endParaRPr lang="en-US" sz="1600"/>
                </a:p>
              </p:txBody>
            </p:sp>
          </p:grpSp>
          <p:sp>
            <p:nvSpPr>
              <p:cNvPr id="18452" name="Textfeld 19"/>
              <p:cNvSpPr txBox="1">
                <a:spLocks noChangeArrowheads="1"/>
              </p:cNvSpPr>
              <p:nvPr/>
            </p:nvSpPr>
            <p:spPr bwMode="auto">
              <a:xfrm>
                <a:off x="5135364" y="5466008"/>
                <a:ext cx="1767984" cy="61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sz="1700">
                    <a:solidFill>
                      <a:srgbClr val="CC6600"/>
                    </a:solidFill>
                  </a:rPr>
                  <a:t>WikiTaxonomy/</a:t>
                </a:r>
              </a:p>
              <a:p>
                <a:pPr eaLnBrk="1" hangingPunct="1"/>
                <a:r>
                  <a:rPr lang="de-DE" sz="1700">
                    <a:solidFill>
                      <a:srgbClr val="CC6600"/>
                    </a:solidFill>
                  </a:rPr>
                  <a:t>WikiNet</a:t>
                </a:r>
              </a:p>
            </p:txBody>
          </p:sp>
          <p:sp>
            <p:nvSpPr>
              <p:cNvPr id="18453" name="Textfeld 20"/>
              <p:cNvSpPr txBox="1">
                <a:spLocks noChangeArrowheads="1"/>
              </p:cNvSpPr>
              <p:nvPr/>
            </p:nvSpPr>
            <p:spPr bwMode="auto">
              <a:xfrm>
                <a:off x="310828" y="4098114"/>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sz="1800">
                    <a:solidFill>
                      <a:srgbClr val="0000FF"/>
                    </a:solidFill>
                  </a:rPr>
                  <a:t>SUMO</a:t>
                </a:r>
              </a:p>
            </p:txBody>
          </p:sp>
          <p:pic>
            <p:nvPicPr>
              <p:cNvPr id="1845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31840" y="5063787"/>
                <a:ext cx="140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27538" y="2039526"/>
                <a:ext cx="936625"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56" name="Picture 3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11714" y="4344923"/>
                <a:ext cx="1104900" cy="503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57" name="Picture 3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19140" y="1722297"/>
                <a:ext cx="16557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4884" y="1650303"/>
                <a:ext cx="748767" cy="107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Grafik 832" descr="pubmed.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56176" y="3695635"/>
                <a:ext cx="101282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60" name="Picture 4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27763" y="2831688"/>
                <a:ext cx="10810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61"/>
              <p:cNvSpPr txBox="1"/>
              <p:nvPr/>
            </p:nvSpPr>
            <p:spPr bwMode="auto">
              <a:xfrm>
                <a:off x="1835150" y="5639510"/>
                <a:ext cx="1590675" cy="353920"/>
              </a:xfrm>
              <a:prstGeom prst="rect">
                <a:avLst/>
              </a:prstGeom>
              <a:noFill/>
              <a:ln w="9525">
                <a:noFill/>
                <a:miter lim="800000"/>
                <a:headEnd/>
                <a:tailEnd/>
              </a:ln>
            </p:spPr>
            <p:txBody>
              <a:bodyPr wrap="none">
                <a:spAutoFit/>
              </a:bodyPr>
              <a:lstStyle/>
              <a:p>
                <a:pPr eaLnBrk="0" hangingPunct="0">
                  <a:defRPr/>
                </a:pPr>
                <a:r>
                  <a:rPr lang="de-DE" sz="1700" dirty="0" err="1"/>
                  <a:t>ConceptNet</a:t>
                </a:r>
                <a:r>
                  <a:rPr lang="de-DE" sz="1700" dirty="0"/>
                  <a:t> </a:t>
                </a:r>
                <a:r>
                  <a:rPr lang="de-DE" sz="1700" dirty="0">
                    <a:solidFill>
                      <a:schemeClr val="tx1">
                        <a:lumMod val="65000"/>
                        <a:lumOff val="35000"/>
                      </a:schemeClr>
                    </a:solidFill>
                  </a:rPr>
                  <a:t>5</a:t>
                </a:r>
              </a:p>
            </p:txBody>
          </p:sp>
          <p:sp>
            <p:nvSpPr>
              <p:cNvPr id="18462" name="Rechteck 43"/>
              <p:cNvSpPr>
                <a:spLocks noChangeArrowheads="1"/>
              </p:cNvSpPr>
              <p:nvPr/>
            </p:nvSpPr>
            <p:spPr bwMode="auto">
              <a:xfrm>
                <a:off x="7439620" y="4098114"/>
                <a:ext cx="1130438" cy="35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700">
                    <a:solidFill>
                      <a:srgbClr val="FF0000"/>
                    </a:solidFill>
                  </a:rPr>
                  <a:t>BabelNet</a:t>
                </a:r>
              </a:p>
            </p:txBody>
          </p:sp>
          <p:pic>
            <p:nvPicPr>
              <p:cNvPr id="18463" name="Picture 1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46863" y="6041964"/>
                <a:ext cx="24844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4" name="Picture 15" descr="Sindice">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29500" y="2183988"/>
                <a:ext cx="17145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65" name="Group 185"/>
              <p:cNvGrpSpPr>
                <a:grpSpLocks/>
              </p:cNvGrpSpPr>
              <p:nvPr/>
            </p:nvGrpSpPr>
            <p:grpSpPr bwMode="auto">
              <a:xfrm>
                <a:off x="7666038" y="3192051"/>
                <a:ext cx="1477962" cy="623887"/>
                <a:chOff x="7666223" y="5857892"/>
                <a:chExt cx="1477777" cy="624306"/>
              </a:xfrm>
            </p:grpSpPr>
            <p:pic>
              <p:nvPicPr>
                <p:cNvPr id="18469" name="Picture 17" descr="Carnegie Mellon University">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58148" y="5857892"/>
                  <a:ext cx="1071570" cy="30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0" name="TextBox 184"/>
                <p:cNvSpPr txBox="1">
                  <a:spLocks noChangeArrowheads="1"/>
                </p:cNvSpPr>
                <p:nvPr/>
              </p:nvSpPr>
              <p:spPr bwMode="auto">
                <a:xfrm>
                  <a:off x="7666223" y="6143644"/>
                  <a:ext cx="14777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sz="1600"/>
                    <a:t>ReadTheWeb</a:t>
                  </a:r>
                  <a:endParaRPr lang="en-US" sz="1600"/>
                </a:p>
              </p:txBody>
            </p:sp>
          </p:grpSp>
          <p:pic>
            <p:nvPicPr>
              <p:cNvPr id="18466" name="Picture 4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55776" y="2407146"/>
                <a:ext cx="15843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7" name="Picture 4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27763" y="2255426"/>
                <a:ext cx="7921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8" name="Picture 37" descr="Europeana Think Cultur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580063" y="1607726"/>
                <a:ext cx="912812" cy="544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8445" name="Picture 2" descr="http://www.mpi-inf.mpg.de/yago-naga/yago/img/yago_logo_mainpage.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699792" y="3140968"/>
              <a:ext cx="1325124" cy="65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37"/>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79712" y="836712"/>
              <a:ext cx="8524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9" name="TextBox 3">
            <a:hlinkClick r:id="rId27"/>
          </p:cNvPr>
          <p:cNvSpPr txBox="1">
            <a:spLocks noChangeArrowheads="1"/>
          </p:cNvSpPr>
          <p:nvPr/>
        </p:nvSpPr>
        <p:spPr bwMode="auto">
          <a:xfrm>
            <a:off x="2509838" y="6550025"/>
            <a:ext cx="6599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r>
              <a:rPr lang="en-US" sz="1400">
                <a:hlinkClick r:id="rId27"/>
              </a:rPr>
              <a:t>http://richard.cyganiak.de/2007/10/lod/lod-datasets_2011-09-19_colored.png</a:t>
            </a:r>
            <a:endParaRPr lang="en-US" sz="1400"/>
          </a:p>
        </p:txBody>
      </p:sp>
      <p:sp>
        <p:nvSpPr>
          <p:cNvPr id="18440" name="Title 1"/>
          <p:cNvSpPr>
            <a:spLocks noGrp="1"/>
          </p:cNvSpPr>
          <p:nvPr>
            <p:ph type="title"/>
          </p:nvPr>
        </p:nvSpPr>
        <p:spPr>
          <a:xfrm>
            <a:off x="-540568" y="0"/>
            <a:ext cx="10225136" cy="765175"/>
          </a:xfrm>
        </p:spPr>
        <p:txBody>
          <a:bodyPr/>
          <a:lstStyle/>
          <a:p>
            <a:r>
              <a:rPr lang="de-DE" sz="3500" dirty="0" smtClean="0"/>
              <a:t>Web </a:t>
            </a:r>
            <a:r>
              <a:rPr lang="de-DE" sz="3500" dirty="0" err="1" smtClean="0"/>
              <a:t>of</a:t>
            </a:r>
            <a:r>
              <a:rPr lang="de-DE" sz="3500" dirty="0" smtClean="0"/>
              <a:t> Data &amp; Knowledge </a:t>
            </a:r>
            <a:r>
              <a:rPr lang="de-DE" sz="2800" dirty="0" smtClean="0"/>
              <a:t>(</a:t>
            </a:r>
            <a:r>
              <a:rPr lang="de-DE" sz="2800" dirty="0" err="1" smtClean="0"/>
              <a:t>Linked</a:t>
            </a:r>
            <a:r>
              <a:rPr lang="de-DE" sz="2800" dirty="0" smtClean="0"/>
              <a:t> Open Data)</a:t>
            </a:r>
            <a:endParaRPr lang="en-US" sz="2800" dirty="0" smtClean="0"/>
          </a:p>
        </p:txBody>
      </p:sp>
      <p:sp>
        <p:nvSpPr>
          <p:cNvPr id="41" name="Textfeld 40"/>
          <p:cNvSpPr txBox="1"/>
          <p:nvPr/>
        </p:nvSpPr>
        <p:spPr>
          <a:xfrm>
            <a:off x="312531" y="657197"/>
            <a:ext cx="8542723" cy="430887"/>
          </a:xfrm>
          <a:prstGeom prst="rect">
            <a:avLst/>
          </a:prstGeom>
          <a:solidFill>
            <a:srgbClr val="66FF33"/>
          </a:solidFill>
        </p:spPr>
        <p:txBody>
          <a:bodyPr wrap="none" rtlCol="0">
            <a:spAutoFit/>
          </a:bodyPr>
          <a:lstStyle/>
          <a:p>
            <a:r>
              <a:rPr lang="de-DE" dirty="0" smtClean="0"/>
              <a:t>&gt; 50 Bio. </a:t>
            </a:r>
            <a:r>
              <a:rPr lang="de-DE" dirty="0" err="1"/>
              <a:t>s</a:t>
            </a:r>
            <a:r>
              <a:rPr lang="de-DE" dirty="0" err="1" smtClean="0"/>
              <a:t>ubject-predicate-object</a:t>
            </a:r>
            <a:r>
              <a:rPr lang="de-DE" dirty="0" smtClean="0"/>
              <a:t> </a:t>
            </a:r>
            <a:r>
              <a:rPr lang="de-DE" dirty="0" err="1" smtClean="0"/>
              <a:t>triples</a:t>
            </a:r>
            <a:r>
              <a:rPr lang="de-DE" dirty="0" smtClean="0"/>
              <a:t> </a:t>
            </a:r>
            <a:r>
              <a:rPr lang="de-DE" dirty="0" err="1" smtClean="0"/>
              <a:t>from</a:t>
            </a:r>
            <a:r>
              <a:rPr lang="de-DE" dirty="0" smtClean="0"/>
              <a:t> &gt; 1000 </a:t>
            </a:r>
            <a:r>
              <a:rPr lang="de-DE" dirty="0" err="1" smtClean="0"/>
              <a:t>sources</a:t>
            </a:r>
            <a:endParaRPr lang="de-DE" dirty="0"/>
          </a:p>
        </p:txBody>
      </p:sp>
      <p:grpSp>
        <p:nvGrpSpPr>
          <p:cNvPr id="39" name="Gruppieren 13"/>
          <p:cNvGrpSpPr>
            <a:grpSpLocks/>
          </p:cNvGrpSpPr>
          <p:nvPr/>
        </p:nvGrpSpPr>
        <p:grpSpPr bwMode="auto">
          <a:xfrm>
            <a:off x="2578099" y="3073400"/>
            <a:ext cx="3311525" cy="1871662"/>
            <a:chOff x="2578100" y="2462213"/>
            <a:chExt cx="3311525" cy="1871662"/>
          </a:xfrm>
        </p:grpSpPr>
        <p:sp>
          <p:nvSpPr>
            <p:cNvPr id="40" name="Ellipse 39"/>
            <p:cNvSpPr>
              <a:spLocks noChangeArrowheads="1"/>
            </p:cNvSpPr>
            <p:nvPr/>
          </p:nvSpPr>
          <p:spPr bwMode="auto">
            <a:xfrm>
              <a:off x="2578100" y="2462213"/>
              <a:ext cx="3311525" cy="1871662"/>
            </a:xfrm>
            <a:prstGeom prst="ellipse">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a:p>
          </p:txBody>
        </p:sp>
        <p:pic>
          <p:nvPicPr>
            <p:cNvPr id="42" name="Picture 110" descr="freeb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888" y="3636963"/>
              <a:ext cx="1211262" cy="3127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 name="Picture 113" descr="db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738" y="2678113"/>
              <a:ext cx="1011237" cy="5095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 name="Picture 2" descr="http://www.mpi-inf.mpg.de/yago-naga/yago/img/yago_logo_mainpage.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38463" y="3276600"/>
              <a:ext cx="10763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708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data:image/jpeg;base64,/9j/4AAQSkZJRgABAQAAAQABAAD/2wCEAAkGBxQTEhQUEhQVFBUXFxcXFxcVFRwYGhgXGBQXFxcYFxUYHCggHBolHBgUITEhJSkrLi4uGB8zODMsNygtLisBCgoKDg0OGxAQGywkHyQsLCwsMCwsLCwsLCwsLCwsLCwsLCwsLCwsNCwsLCwsLCwsLCwsLCwsLCwsLCwsLCwsLP/AABEIAPsAyAMBIgACEQEDEQH/xAAcAAABBQEBAQAAAAAAAAAAAAADAQIEBQYABwj/xABEEAABAwIDBAgEBAUBBgcBAAABAAIRAyEEMUEFElFhBhMicYGRofAyUrHBB0LR4RQjYoLxcjNTkrLS4hUkQ2NzosII/8QAGgEAAgMBAQAAAAAAAAAAAAAAAAMBAgQFBv/EACURAAICAQUAAgIDAQAAAAAAAAABAhEDBBIhMUEiURMyYXGxFP/aAAwDAQACEQMRAD8A8Tn3C4u++iYuQAXe7vLkuLu7XTkhLkAG3u7y5JPeimYHZTnlpdLWH8wBJOeTWyTktHsvAYak49bS6wD/AHlZtO4kwzfDRMRY8dVSWVRGwxSlyUGF2RWeN5lN5HHsjLhKlYno3iqTN6rRqU4AMPZu9k2BBIg5jVbb/wALw+6H0W7jSZltnRqd5pLWgQ3tAEATMLQDa0YcUWVOuEQ8E9ZInM6CPI8Csz1X8D1pf5PLcJ0XxVSmatOk97bHswXGGguhouY3m+YVONBexE2FonQjivVcH0rODpOotpsDCXVA+jDXFtXOMxYyN1wtDcoCjVOlGELut/hqdWrcCtuAEyx7f5jB8TXMLw5twTpaE6OW+xUsDXR5vhqcm7t0dkkkTxiABc8ApGB2TWrR1bTGW84taAATckkaaq+6UYnBVXdZh6ZpVH1XB1IECmG7pHWCDLXBxYYktN4sCFXYjbD6Rc1r954G6ah5Wik3JjfCTAkC4V9zrgqoL0iYjo7Xbk1tT/4qrKh/4Gv3uWSrn0nCxsRaDb6la7BVqNfdY+XWaG7zX75k3kse0dk3ydmLpOkmw8RSYYp1eqMEt7Rax0xLWvLnAnkeOgVVk5plnh4tdGQLeY8/+5IWcx5/9ye4Gcj5LjN/0KaIGBh9nlPzJ7WceevKfmSge4PBL5eR+VSA4TaJ01HynmlY69t78ozHynmmWtcevBKD3aaHhkggVp+E9rTUatyF04TP5smjMag88kxv5ctNDw195pWm+n5dDwPsqAFBsPi/JkR8p5+ScCZI7UjdGbc78/d0MR2crbvHhqnA92TdO/2fBAHCYHxaaj5u9ImjIZaaHilVgIjmkJqNUCFCqSIjUaRPAd/7ITQpOFagCXTrBln1XkW/2clsagtJbPnopDttlrh1fWtAjsuf2bcWEGRfIkqpri91YWdutqNgiA2q4kiNGucLFuUHTmMquK9GKcvC6bt6nUptLyaTpl4piA9wAh5Dd3dJg3AMFukwg1KoYwua5zdHEXa46ExkeBAA81RCkGuIf2dMwSDx5j7eCtMLVh7aTvhqMG6fCW+I7TfLgqfjXgxZJekM7WeXDfMjU6wdJ1jmnfxIaRDrkm4mP6XxxmD4KrcwyRrMfZWFahTa4gy4M7MN13bOJOgLpvzGavtRRZJMi9Z2pFgMhry+ymYTCsfA3hvEjOYHkOPNRKeIg2a0iZgiQPHP1Vq6s4tB3GNHFrI9STKGiqZLZgq9ICph3AQTPVuMwMybk/5Wiwe121qBpktc/dMhz3sMxmCHwb6kWkrFvxL8g54Go3jdJuc7pc8Sn32Ohn2ddEbE0nFxMjMzJm/fGSH1D+I9+CmGkmubGqcZ2RRQfE7zffghuLhqPYjhwRp3jZNrNgIIAiq7j6DhCUVH8eHDQQEwZpzpQAnXO45fYQnNrO48NBpkhOBTmIAUVXWvlkiCo/jw9MtELdujaIIB9Y7KVyXq/JcgkEJXQlXb3JAHAI1Cs9vwkhCfVk5AdwCQVCNUAEqOcc0SjJI37jKX70CbC4KAKp4q12PjyHbsNuIkuLPMgEHxChlkDq0bbrgyMmvYd5od8pcCbG2eVkOtXmnTIEOY4t+jh6ye8lS8bimtMOZmIcBAEaS0a8DIjgq6o23ZdLXEGNZE2PMScuKEDH0KoFUOyjtZW3hlbhMFOdhqkboECJPCAYlx4TOa7Z2DdUdA4jPn3+7FTsRiA8uLnS2ey1kNDt2wl2jdfHjlDfJZR4sq31Q34M/mj6A5fVOZXAEkucT4QeZMyi1z1joLmACbxu02jgwCSR4SfVBrYfdyMjQkRPc03jmrFCUxzgOE6TeO7gm9YVAa4gqbTqSJQQONYjVQ69YuXVqhKCgAtFxT6zzCZQaZT67TCAI4KXfKalAQAUUyRMgd5+yXqDxb5ozhfwH/AChFAtrbNAEXqXaFp8VMoYS3aQKg9+isKbpnkUAVOJBDiuUzHUJErkAViULoTgEAMSwnhLf2EAdTHH91Oqk0wIAIgGKjGa6tMkkWzCZRw7psOs4tbMkeU+QKkUMa2NypT3gLQCBfjEWdbPNQyyRFr7QLwA8AgZDhyDjLgOUwowz4BSa1BpP8ub6ETbS6k4DZ5LhIVXJRRdQlJjsJYEkG7YHja3ON63emY3CxuA2sLG57xxWuw+zwOyGyQ7eGoy3RbW8eSPT6Nve3rHtcbTfNxNsshp6LN/0JOzStO2qMLVc2IYwDQue4Oce4ZNHh4p7MLuBrnECYJkO1yggZ24q12jspzKkGAZOQy5EpuJaXboq0d46PZZ3l8LssiPFOWVMVLC0U9WkwyQQ0Xgdp09508/BRSYyUzH03B265xcNC6RY5W0ChGU1MRJUODxEEeI4d2qY4XXALipKhaJT6psh0wdEZ9MxdAENyMxsZ2SAjTzS7pQAZ5yPED6QnBw9/ceSiy4ZEjuKc2q75neZQAYmcryjUq0OPCSoZc45kxzKeEAWbxMpUOg6QuQBUwkcVzSlQB0ojALTcagZx4hDU3ZlMvcGgCTZRJ0rLQjudFhQwJqBvVg78z2hnzEC3itBhOir6pmq1wfoQ76ggn1Ws6KbHbTaJEu4k6raYLBDv98lxsmtk3UTrw00Iq5Hm1PoKcwXT/VF/VXtLos4NaCGiLfCZ8NFumYLgI5/uplDBQQSUrfkm+S2+EekUew+iTGCSLm8njET9fPyt6uzGiWkA6K2KjuCdPGkqM6yybswu2+jLHGd2SJPgVhekuEfTs1g7Ovn5r27EYcELI7e2Mx4O8JS1J42rNMZLIq9PBsc57jJOUwOCrnk5EEH3otd0owBpuII7jrHfqstXfvZ5iwhdbDPcuDm58e1keUifuJACch4J5moLQfHNdiKhKQUyDEea6swoIYAFO6wpsJdwoAKKRIuQO+fsEoof1Dyd/wBKOG3A5D0aCpZEA2BAzvxnITHLXLmgCt6s/MPX7hSKWCqO/LHM2SYlsE+Pp9FcYjHNBMS4+9UAB2fs0zDnjwH3XILdov3rQPfNcgColJvJHJqACSrvodBrieCowrboxUiu3nZKzq8bHYHWRHs2zKcZla7AGws5Y/o9VY50F0FbjAwLF0xkV59R+XJ2cs/iTWttlHjdEpx8pS0oLbIfW7p7Rtp5LWuKZh7sleCEQcyox21SaS1zgCNCfoqjH9KWfC0yTlF02UotERxyvou6p7lBxbRCqQ3FObMtZ/qz8RGaF11VrgHQRrGndPvms2R/Zpx4+eGV/SLo5TxDCLBw+E8CvG9sdH6lLe3mkAE30/wvexdQtp7LZUaWuaDIU4c0sfXRfJjjk/Y+dCxbb8Ptnbrv4ncFSC5jaZjtEtuO8SDlkCdL0m3tkmjVLbxNl6X0BpCkyn2C6Wb0DJrnACTzt9Vv1GasfHplwYPn/RkvxG2I9hpYjdDeslrw0QGuF2DxE35LDV5hfRXSfYjsThKjSA3eADZGTyew6P8AVur53qgxf2VbRZHLHT8EayCWS16R2pXOKVrPDvR8Nhd9waJPGNBxWwyB6dJxhzWk5XAkSBBFkUhwuWOnSWn9fBWryKTLNgCwVM97nGSUURYyoxztD4j1JRqpEnW6D1JnJPIRQWC3+EBclIXKSSHC6FwCQlQByJQqlpkWITFyCU6ZqNnYfENYKzHcz2r+K0+yOnj2QHmSPosXhesO6xsmTYcz6L0TE/hzvNo1qO9G6N9kjeDxnIcCL9xiFzskYt/I6UZNL4mv2P0wpOYHb3CQfIrR48F9MObe0g94Xn2F/DhtOiwvqO6wk7xGTRund1uZF+/kvQ+jFIjB0mvuQ2J4gG3pCyvHy4pl5SSSlR590ipGoTIdMRb7c7KD0b6N1t57qYJexpcQ0gAWkNNQhxLjbstGui9SdhGkmWz/AIhQKW9hnO6umb6i48gqxuP7dDXNSXx7MDhtv419SnTY2C6xBMwd8gQZJHZgmQDnpCvdmVcQ5xbVYLGDf1BGY7wFoi573Syk1rjcuDYM98KdgdmFsud8Tsz9lZre/iiFPYueyBhaE8U7E0oCt20YvEKux7lSUKRWM90jz3pXsFtZwIFyb+Y/RbXo3sgUHC1i0E++FlVYpknzWg2PvvG+fgDQ0DVzszPK6hNul9Dcvxja9GdJ6p/h3huZG9pYA9nMgXdGZC+W3PJAjJfSP4gYzqMDWfJ3t1wbAHxOG43PgXT4L51ZRsF1NFFtNs5OqklSI7KJWj2Ngy1k6uv4afqoGGw28QOJhaPEDdZa2gXSUEc95Ch2hiGl0E5ZQPVRm1Bpvf8AD+6HXZNYg3/ZqlPEAnsmCJkmXW/LBFr6RYCZSnIcooj9c0/m8x+i54KZtCnBt/UO+Nba8e5HquzRdg1XRDMrkriuRRJFSJXLi4c/JVLDfokLlzymIA9C6OYD+Iw7CLFpzGdua9C2HgcTADqsjic45rDfhLjRFSkeII7ivXMCwAZrhaq1kcWdrA1+NSQ7+F3aZky4xfvWhwNGGjgAqd7Z3QdSP1Wjot7KZpkpMz6ibrkgAXKkdUCEOo26dQfeFeHDpi5cq0PY2E4lPlCqusnvhC+2BruVHtJys6z9FXY60rBlluNmFUyidmrvYFZooySBc5ngVRV7LD9LMJWqCabiGsBJbJvvOzjwUY1bNGVXEsvxd6VU6lIYekQ+HN33C4Bmd2ZzsV5jTy4KyobHxFZhbRpvqlrt5zWNLnAQYO6LxcqFWoPpHdqtdTdnu1GOYY7nAFd3SRUYVZwtXbkTtkUwag5AnLw+6s9o1B2R36e+artiu7brj4fuFI2lWuLjL7lbLMFMoMdh3dYXNEgmfpaE9rnasPeQD3XOfjMACMlJqP8A6ggVHcwlOCNEcj+iJXpvcbiO8+pJ1RKzgZ70N+eYTt22YS+hvYEuXJXs5hciwIxC5OLe5NLh71UEjHhCRgErxZAFn0T2iaFdrtDYr3vo/tEVGggzML5zJg20XoPQXpDuncJsbifVc3X4b+aOho8qpwZ65Vx4bXpNNg4Eg6Tw8lq6WIAGei8p6X0zVpNcwkOaJBBj1UHopW2hioYXkMFt5wv5rHgySityNGbEpUmei7Q2xVdUNPC0xUcPic4wxneRmeSmbN67fHWhthctkCToJTej9AUWdX+YGSeJOqszK0QjuqTfIiclG4pcBqjVDrFGfWUXFPU5pKuBeOLItQ3VbtCopJebqvxJusG42wjTKvFmB7yVPRZL6trbrfqVO2lWvHuEuysL2Xu+Z0eDQrrhD2V2zcJuOc9oOcGDB0Nj3hbH/wADZtHA1KVeSD/sXvILqbw2z2uHMwbmbg8FG2Dso1XOZkJlx4C3qty6gA0NAgD6DL9V0dGpO5eHO1so/r6fJWCD6OIqUqgh7N9jhwcxwBHmCjbUxF2933/dek/ix0M/81TxlIhprS2o05Gq1ue9Ni5l4i5YTqvMdq0ju3F2m/0PquipnNcER6lcaz4DiJGqb4O8h+qGAN+/AHyZKmvsHfD2d2xbJdImZLZ1kRpCG2SoohbzeY8B+q53DgnbQYAbcSNdDF5AuMvBJWFz3qCQW+uTCuQA2nkPeq5y51SBBvwP2KY2uNR5fugBxSVCIhOITmD3CAGOIKJg65a4EHIymPCGTChq1RMXTs9Y2BtkVaHa/I245SbrcdHOkOGY0dXD4+Ldi3mvFehWPaKhY/J2X3BWgwexGDEQ553DcNB3SRwBXGy4ljm+a9R2Mc/ywV8nr+L6YUBBYQXZQ4xu98IB6VudanRNTmyY8yIUDZuz8Oxsspsm13DeMa56q0G0achoc3g1gt5gJTyt8uRf8MI8KNi4Sri6pDi2nRbnBJc4+VgrNpcfi9E2g8p1QEhHnAmXZAqVblVePxAaCdEXGV910myye1Maa1QU2a592pSoxtmiKpB8Aw1XOfpkOa1+B2aYbTaJIHrqSg7E2ZG4xoy+2p5LaYLCCmLXJzPE/otmDB+Xnwz6jPs4XY3Z2AbSZut7yeJ4lSHBKSqnpLtunhKDq1Q5Wa2bvccmj78BJXWSUVSOU25OzCfjN0hbSojDtg1HkPNvhaJg8nG/hPFeOisKjZN5EHvyRekO0n4is+rUO855JP6DgALDkqvB1d10HJ31S4St2MlHigFekQ6QRIjUC4A4+7orK5tYW/qZbPIm4FypO0cNI3hmB5j3Kq2Jwoc9pdmWj+4WHgUSoZJI4oGqMgARXJHLlIAMQEEKaxwMwTI0+4TYUAMDhF5HqgvqFSCgupHRAHNqaFI9K1kZpUAMpvIIIzC9G6Pv/jaYBP8AMZnf1C87Wi6E1q1OsalP4Wjt71mkaDvlZtTj3wtdo0abJtnT6Z6fsnotianZc8hvNxWz2L0QpUoJMu5Kp2B0nY8TMHUGxBjJaB+3mAXI81yoqKfzOjOWR/qXLcM0BRcZVaGmVR1+k7IJmyx3STprLSykZJ8QO85eCa3u4ihCg1zJjelO3u2WMu45D7nkrDoPsFz3Tm43c45NHP8ARZ/oH0Wq42rvmW0we3UN5J0bxd9F7ns7Z9OgwMpiAPEk8SdSnY9Lu76/0J6pRXHf+C4LBtpNhuepOZ98EdKUh5roxikqRzm23bI+OxjKNN1Wq7da0S4nQcuJNgBqvnvpx0pfjaxcZFNsimz5W8TxcdT+gV9+J3S/+IqdTSJ6mmTl/wCo/Iv7tB4nW3nNVyTOVuhkY1yR6gUSs1THFMbQLpgTDS48mjM/QeIVUWZKpbQPVtDwXOaJnfsWlxgAQd0zvE8ZVZVc0mQwt5b49OyiRLnOAAmLDQRYXS1G5wYygRn3z5+K0JimiKajdQR4g+kBPe0hDxgj18hkpeIw72kmJE6X9FYqQd5clL+MFIgBtKlH+F1V0DL0TzUMS4B4+Zpv4/uJQ6jmkQDmYvYj7eqAOa6RMR3J2+Bn9EvVnQeV/oh1mW7kAdUIOX0QnOjRGeyLBDe1AC02SQBPcBJM6DmvUsPsA4bDsYQA4wX83kTHc3LvBKpvw22fSbvY+uC9lF4ZSpjN1Yt3i4zYBjTPfHBegbTruxNCjU6rq+sBc1sz2ZgPJjUAHuKzZnfBpwquTCYuo9slpIIFiPfeobNp1nWNQ+gVrtKnM298lnK1MtJHDgkbEx+5olYmuYguLu8z9VpOgfQurjn77g5lAHtPj4v6WcTz0Rfw26IDH1XOquilT3S8D4nTMNHAWuV75hMMymxrKbQ1rRDWtEADgE7Fi9YjLl8QzZ2Bp0abaVJoYxogAe7nmjyucmytRmHErzX8U+mG4DhKJ7RH81wOQP8A6Y5nXlbUrS9OekowVAkEdc+RTB04vI4CfEwOK+e8diS5xJJJJkkmSZzJ4lLnLxDIR9ZHr1fNQ6jyiuKC9qWosuwafVe0MABO+4u3tBujd3RGpkE+SXD0C4kATDXOOgDWtLjJ0yjxjVRsVijUe57oBcSYGQ4ADgLeSEgDUXA++HNFIMfv+ihMfzUgVbKydFSPUZzCsqe0GuzBb6/RQXNlPoUL3801MirJZNN/yu8p/VclxOwxUbIs7Q6Hv/VcrFXFmYY8i4JB5In8RxAPhB9Ex9MjMJigqF3m8HDxB+wTt8RBc/34oC5ABXuB1d4/5TZHBMShAHu/4T4YVtnBhaABiHNyzllPtGeM/uAtX0pwe61oZDadNhHgN0ADwBCzP4GVt7C1Qfy4gQNB/JpgQP7ZWx6QM613VaQS4+CzTSo0w7PJ9oN3d+o7JgtzJy85VP0Q2JVxmIFJou8y50Wa2e048h+yvulFEuf1bPhaZPNx07gIHmtx+DOzhTbiHkdoljf7e0fr9EuDUpbRuROK3GtwOzqeBpU6dBpDWnt8XAiHOceOR8IV9KFXw4e0tORzHEcDySYb4QCbix8LXWtKmYnyFUTa20WYei+tUMNYCTzOgHMmB4qYAvF/xh6WipU/habuxTPbIydUyj+247yeCJOkEVbMf0k26/FVn1ahu42E2a2+61vIfqdVn6z+aA7EymOqSlUxzYXfSPfYITDdOfoBmTACukUZ1esG0iBvB7yAdG9WLkc5du926q0lStq1jv7ji3+WOrG7lYmSOMkkyoEqUBKkD014qTQeNR6qIc/Af8oRZjjy+6loiywZu6x5++Sk0qPuVSOqQZCOcaQY4FVpom7NPha27EH0zXKhoY7muRuZbcVb3t4jzKjvIRq4AyACip0uzPHoWAnsY3U+/JCAUrDUwcxKqWAPaNCiURpYpMQyDYKXsZ4ZVpvIkNe1xByIaQSCol0Suz3j8L9hHBYYuruPW1i2o2iBdkDs7x0cQ4W0stLtNrqOHc+Je+B4u4lattNrgDAOoMcbql6XU5ZTboX/AEaf19FnzRcYORowy3TUTzvDbL3jJutT0ZcMPUuYY8brv/yfD7lJRw4CBtSqA09y48ckozUjrTSnHZ4z0Azp5n9EGn2XxPxCfEQD6R5JmyMR1lCk8fmpsPm0Ss70y2++g6kKLd8sd1lWNKYlpE8SCY7l321VnCUXe0L+IXSYYLCuc0/zXy2kOerv7RfvhfMe0sWXOJzJnx8Vp/xK6X/x2Jc5pPVN7FIG3ZBzji438hosO98qr5ZZfFBKdVSN5QQVJpnxViLJVMDVcI7TnBzmNacvmIhm8dBvEIbKbnkhoJgEnSALzJsuxFZraW41zjv7rniAG9md0A5mJdwQBXJYSkC2acWtgG954KStji8cYNhcHQRon7/Mf/b9EEgRN0tt2b5wgAkjVw8j+iSqLzxQ2MBnNHBEGJgeqkgHTKVc1oMxIzPklVWibA1KoM3QpCJucvT9kke4/ZXKrgGCpmFrNbmfRRpHsD9Ekj3/AIUEhsVVBNj6K76G7Gdi8RToNzcbn5Wi7nHuCoHuE8YyPsL3T/8An7YUUq2LcPiPVU+4XefOB/aoZKPTujmKG51JBBpdls/mpts1w9AeY5om32SxvJ32KfjMOQwOpRvsJcP6sy5p5GT4wdEPF1xVob7cpBIOYIMOaeYSct/icX9DMf7pr7KVzFT7ZpS0jkr8sshUdn9a8A/CLuPLh4riKDlJJHVjkUVbO6M4w0NnU3VJkF4aDm6ajtwDvkLG/idtwYbCGlI/iMVLn8W09e4GA0cg5anbONpuquc5wbh8K0ucdN8DtR3DsjmSvnjpft9+MxNSs/8AMey35WCzW+A9ZXcjykvo5cu7++SnqVboW8Pf+EhPv2Fx9+4TUhTdihw9lT3YhlOAGh9Tsu3t6WAEB27uRc3gzwVd792Uqs0GlTIYRG+1ztHOB3h4hrmjyQ0A+vjutcXVMz8oDRYQOy0QhVqjTx4e7IQ7vT9ks8vT9lJAnWDh6/slL2wLG068fBOAm0AX4fsn24N8uJ/06IAC54iIPn+y5tQREazn+yPAv8InllePl8UsDOGjPwkx8umaABNqNAIE3zvw8ErKrbi9+f7IhYL2bf0gxAG74pbRk3X/AKfl8UAB60SYBiIz/ZciPpAnNo7hwMcNc1yAGPcAh9YEZ7e/zKHHf5qbIEB93/RKJ/zKQBPLRuTAmR9CgARX1r+H+zP4bZ+Fpaik0u/1PG871K+T8C0GqwEAguaCI0JC+z6QhojgPoo9J8CMyUGthQ3rIyqA7w03wLHxFj3BTuC4iyicbQRdMzZuETa+N/haADf9rUO60f1HXuCLs1v8wcgT4hUOOdv7QAf2g0HdB0yy8yuZpo7Y7/ejbke6W3zs85/FTbPUUWYGmbuAqViDeJljCeZG8f7eK8ncVa9JcQ6piq73kucatST3PIHkAB4KrLfcrpQjSMkpNsHK6U+PcpWNv+6sVBqZSJNB46wAMe1wpkCXFwLS4HlDZHPkhBv2VjhsM3+FrPI7TalFoPAO6ze891t+SAKkOS7/ADRmj7JQ37f8ymgBscTkeAzHGyew2GemUfMi7gnxaPNxSspi39uvF8IIGNP+rLiPmPvvXXgRvZ8vn08fVPDbnw1/qCcaQ4e+tj6KAGA3Hxa6t+b34pocY1y/p/3n0n1RXMF+7j/WAlqUx2hyOv8A7sfRAAyTOuR+W3avdcue255Mac9Tu/qVy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TEhQUEhQVFBUXFxcXFxcVFRwYGhgXGBQXFxcYFxUYHCggHBolHBgUITEhJSkrLi4uGB8zODMsNygtLisBCgoKDg0OGxAQGywkHyQsLCwsMCwsLCwsLCwsLCwsLCwsLCwsLCwsNCwsLCwsLCwsLCwsLCwsLCwsLCwsLCwsLP/AABEIAPsAyAMBIgACEQEDEQH/xAAcAAABBQEBAQAAAAAAAAAAAAADAQIEBQYABwj/xABEEAABAwIDBAgEBAUBBgcBAAABAAIRAyEEMUEFElFhBhMicYGRofAyUrHBB0LR4RQjYoLxcjNTkrLS4hUkQ2NzosII/8QAGgEAAgMBAQAAAAAAAAAAAAAAAAMBAgQFBv/EACURAAICAQUAAgIDAQAAAAAAAAABAhEDBBIhMUEiURMyYXGxFP/aAAwDAQACEQMRAD8A8Tn3C4u++iYuQAXe7vLkuLu7XTkhLkAG3u7y5JPeimYHZTnlpdLWH8wBJOeTWyTktHsvAYak49bS6wD/AHlZtO4kwzfDRMRY8dVSWVRGwxSlyUGF2RWeN5lN5HHsjLhKlYno3iqTN6rRqU4AMPZu9k2BBIg5jVbb/wALw+6H0W7jSZltnRqd5pLWgQ3tAEATMLQDa0YcUWVOuEQ8E9ZInM6CPI8Csz1X8D1pf5PLcJ0XxVSmatOk97bHswXGGguhouY3m+YVONBexE2FonQjivVcH0rODpOotpsDCXVA+jDXFtXOMxYyN1wtDcoCjVOlGELut/hqdWrcCtuAEyx7f5jB8TXMLw5twTpaE6OW+xUsDXR5vhqcm7t0dkkkTxiABc8ApGB2TWrR1bTGW84taAATckkaaq+6UYnBVXdZh6ZpVH1XB1IECmG7pHWCDLXBxYYktN4sCFXYjbD6Rc1r954G6ah5Wik3JjfCTAkC4V9zrgqoL0iYjo7Xbk1tT/4qrKh/4Gv3uWSrn0nCxsRaDb6la7BVqNfdY+XWaG7zX75k3kse0dk3ydmLpOkmw8RSYYp1eqMEt7Rax0xLWvLnAnkeOgVVk5plnh4tdGQLeY8/+5IWcx5/9ye4Gcj5LjN/0KaIGBh9nlPzJ7WceevKfmSge4PBL5eR+VSA4TaJ01HynmlY69t78ozHynmmWtcevBKD3aaHhkggVp+E9rTUatyF04TP5smjMag88kxv5ctNDw195pWm+n5dDwPsqAFBsPi/JkR8p5+ScCZI7UjdGbc78/d0MR2crbvHhqnA92TdO/2fBAHCYHxaaj5u9ImjIZaaHilVgIjmkJqNUCFCqSIjUaRPAd/7ITQpOFagCXTrBln1XkW/2clsagtJbPnopDttlrh1fWtAjsuf2bcWEGRfIkqpri91YWdutqNgiA2q4kiNGucLFuUHTmMquK9GKcvC6bt6nUptLyaTpl4piA9wAh5Dd3dJg3AMFukwg1KoYwua5zdHEXa46ExkeBAA81RCkGuIf2dMwSDx5j7eCtMLVh7aTvhqMG6fCW+I7TfLgqfjXgxZJekM7WeXDfMjU6wdJ1jmnfxIaRDrkm4mP6XxxmD4KrcwyRrMfZWFahTa4gy4M7MN13bOJOgLpvzGavtRRZJMi9Z2pFgMhry+ymYTCsfA3hvEjOYHkOPNRKeIg2a0iZgiQPHP1Vq6s4tB3GNHFrI9STKGiqZLZgq9ICph3AQTPVuMwMybk/5Wiwe121qBpktc/dMhz3sMxmCHwb6kWkrFvxL8g54Go3jdJuc7pc8Sn32Ohn2ddEbE0nFxMjMzJm/fGSH1D+I9+CmGkmubGqcZ2RRQfE7zffghuLhqPYjhwRp3jZNrNgIIAiq7j6DhCUVH8eHDQQEwZpzpQAnXO45fYQnNrO48NBpkhOBTmIAUVXWvlkiCo/jw9MtELdujaIIB9Y7KVyXq/JcgkEJXQlXb3JAHAI1Cs9vwkhCfVk5AdwCQVCNUAEqOcc0SjJI37jKX70CbC4KAKp4q12PjyHbsNuIkuLPMgEHxChlkDq0bbrgyMmvYd5od8pcCbG2eVkOtXmnTIEOY4t+jh6ye8lS8bimtMOZmIcBAEaS0a8DIjgq6o23ZdLXEGNZE2PMScuKEDH0KoFUOyjtZW3hlbhMFOdhqkboECJPCAYlx4TOa7Z2DdUdA4jPn3+7FTsRiA8uLnS2ey1kNDt2wl2jdfHjlDfJZR4sq31Q34M/mj6A5fVOZXAEkucT4QeZMyi1z1joLmACbxu02jgwCSR4SfVBrYfdyMjQkRPc03jmrFCUxzgOE6TeO7gm9YVAa4gqbTqSJQQONYjVQ69YuXVqhKCgAtFxT6zzCZQaZT67TCAI4KXfKalAQAUUyRMgd5+yXqDxb5ozhfwH/AChFAtrbNAEXqXaFp8VMoYS3aQKg9+isKbpnkUAVOJBDiuUzHUJErkAViULoTgEAMSwnhLf2EAdTHH91Oqk0wIAIgGKjGa6tMkkWzCZRw7psOs4tbMkeU+QKkUMa2NypT3gLQCBfjEWdbPNQyyRFr7QLwA8AgZDhyDjLgOUwowz4BSa1BpP8ub6ETbS6k4DZ5LhIVXJRRdQlJjsJYEkG7YHja3ON63emY3CxuA2sLG57xxWuw+zwOyGyQ7eGoy3RbW8eSPT6Nve3rHtcbTfNxNsshp6LN/0JOzStO2qMLVc2IYwDQue4Oce4ZNHh4p7MLuBrnECYJkO1yggZ24q12jspzKkGAZOQy5EpuJaXboq0d46PZZ3l8LssiPFOWVMVLC0U9WkwyQQ0Xgdp09508/BRSYyUzH03B265xcNC6RY5W0ChGU1MRJUODxEEeI4d2qY4XXALipKhaJT6psh0wdEZ9MxdAENyMxsZ2SAjTzS7pQAZ5yPED6QnBw9/ceSiy4ZEjuKc2q75neZQAYmcryjUq0OPCSoZc45kxzKeEAWbxMpUOg6QuQBUwkcVzSlQB0ojALTcagZx4hDU3ZlMvcGgCTZRJ0rLQjudFhQwJqBvVg78z2hnzEC3itBhOir6pmq1wfoQ76ggn1Ws6KbHbTaJEu4k6raYLBDv98lxsmtk3UTrw00Iq5Hm1PoKcwXT/VF/VXtLos4NaCGiLfCZ8NFumYLgI5/uplDBQQSUrfkm+S2+EekUew+iTGCSLm8njET9fPyt6uzGiWkA6K2KjuCdPGkqM6yybswu2+jLHGd2SJPgVhekuEfTs1g7Ovn5r27EYcELI7e2Mx4O8JS1J42rNMZLIq9PBsc57jJOUwOCrnk5EEH3otd0owBpuII7jrHfqstXfvZ5iwhdbDPcuDm58e1keUifuJACch4J5moLQfHNdiKhKQUyDEea6swoIYAFO6wpsJdwoAKKRIuQO+fsEoof1Dyd/wBKOG3A5D0aCpZEA2BAzvxnITHLXLmgCt6s/MPX7hSKWCqO/LHM2SYlsE+Pp9FcYjHNBMS4+9UAB2fs0zDnjwH3XILdov3rQPfNcgColJvJHJqACSrvodBrieCowrboxUiu3nZKzq8bHYHWRHs2zKcZla7AGws5Y/o9VY50F0FbjAwLF0xkV59R+XJ2cs/iTWttlHjdEpx8pS0oLbIfW7p7Rtp5LWuKZh7sleCEQcyox21SaS1zgCNCfoqjH9KWfC0yTlF02UotERxyvou6p7lBxbRCqQ3FObMtZ/qz8RGaF11VrgHQRrGndPvms2R/Zpx4+eGV/SLo5TxDCLBw+E8CvG9sdH6lLe3mkAE30/wvexdQtp7LZUaWuaDIU4c0sfXRfJjjk/Y+dCxbb8Ptnbrv4ncFSC5jaZjtEtuO8SDlkCdL0m3tkmjVLbxNl6X0BpCkyn2C6Wb0DJrnACTzt9Vv1GasfHplwYPn/RkvxG2I9hpYjdDeslrw0QGuF2DxE35LDV5hfRXSfYjsThKjSA3eADZGTyew6P8AVur53qgxf2VbRZHLHT8EayCWS16R2pXOKVrPDvR8Nhd9waJPGNBxWwyB6dJxhzWk5XAkSBBFkUhwuWOnSWn9fBWryKTLNgCwVM97nGSUURYyoxztD4j1JRqpEnW6D1JnJPIRQWC3+EBclIXKSSHC6FwCQlQByJQqlpkWITFyCU6ZqNnYfENYKzHcz2r+K0+yOnj2QHmSPosXhesO6xsmTYcz6L0TE/hzvNo1qO9G6N9kjeDxnIcCL9xiFzskYt/I6UZNL4mv2P0wpOYHb3CQfIrR48F9MObe0g94Xn2F/DhtOiwvqO6wk7xGTRund1uZF+/kvQ+jFIjB0mvuQ2J4gG3pCyvHy4pl5SSSlR590ipGoTIdMRb7c7KD0b6N1t57qYJexpcQ0gAWkNNQhxLjbstGui9SdhGkmWz/AIhQKW9hnO6umb6i48gqxuP7dDXNSXx7MDhtv419SnTY2C6xBMwd8gQZJHZgmQDnpCvdmVcQ5xbVYLGDf1BGY7wFoi573Syk1rjcuDYM98KdgdmFsud8Tsz9lZre/iiFPYueyBhaE8U7E0oCt20YvEKux7lSUKRWM90jz3pXsFtZwIFyb+Y/RbXo3sgUHC1i0E++FlVYpknzWg2PvvG+fgDQ0DVzszPK6hNul9Dcvxja9GdJ6p/h3huZG9pYA9nMgXdGZC+W3PJAjJfSP4gYzqMDWfJ3t1wbAHxOG43PgXT4L51ZRsF1NFFtNs5OqklSI7KJWj2Ngy1k6uv4afqoGGw28QOJhaPEDdZa2gXSUEc95Ch2hiGl0E5ZQPVRm1Bpvf8AD+6HXZNYg3/ZqlPEAnsmCJkmXW/LBFr6RYCZSnIcooj9c0/m8x+i54KZtCnBt/UO+Nba8e5HquzRdg1XRDMrkriuRRJFSJXLi4c/JVLDfokLlzymIA9C6OYD+Iw7CLFpzGdua9C2HgcTADqsjic45rDfhLjRFSkeII7ivXMCwAZrhaq1kcWdrA1+NSQ7+F3aZky4xfvWhwNGGjgAqd7Z3QdSP1Wjot7KZpkpMz6ibrkgAXKkdUCEOo26dQfeFeHDpi5cq0PY2E4lPlCqusnvhC+2BruVHtJys6z9FXY60rBlluNmFUyidmrvYFZooySBc5ngVRV7LD9LMJWqCabiGsBJbJvvOzjwUY1bNGVXEsvxd6VU6lIYekQ+HN33C4Bmd2ZzsV5jTy4KyobHxFZhbRpvqlrt5zWNLnAQYO6LxcqFWoPpHdqtdTdnu1GOYY7nAFd3SRUYVZwtXbkTtkUwag5AnLw+6s9o1B2R36e+artiu7brj4fuFI2lWuLjL7lbLMFMoMdh3dYXNEgmfpaE9rnasPeQD3XOfjMACMlJqP8A6ggVHcwlOCNEcj+iJXpvcbiO8+pJ1RKzgZ70N+eYTt22YS+hvYEuXJXs5hciwIxC5OLe5NLh71UEjHhCRgErxZAFn0T2iaFdrtDYr3vo/tEVGggzML5zJg20XoPQXpDuncJsbifVc3X4b+aOho8qpwZ65Vx4bXpNNg4Eg6Tw8lq6WIAGei8p6X0zVpNcwkOaJBBj1UHopW2hioYXkMFt5wv5rHgySityNGbEpUmei7Q2xVdUNPC0xUcPic4wxneRmeSmbN67fHWhthctkCToJTej9AUWdX+YGSeJOqszK0QjuqTfIiclG4pcBqjVDrFGfWUXFPU5pKuBeOLItQ3VbtCopJebqvxJusG42wjTKvFmB7yVPRZL6trbrfqVO2lWvHuEuysL2Xu+Z0eDQrrhD2V2zcJuOc9oOcGDB0Nj3hbH/wADZtHA1KVeSD/sXvILqbw2z2uHMwbmbg8FG2Dso1XOZkJlx4C3qty6gA0NAgD6DL9V0dGpO5eHO1so/r6fJWCD6OIqUqgh7N9jhwcxwBHmCjbUxF2933/dek/ix0M/81TxlIhprS2o05Gq1ue9Ni5l4i5YTqvMdq0ju3F2m/0PquipnNcER6lcaz4DiJGqb4O8h+qGAN+/AHyZKmvsHfD2d2xbJdImZLZ1kRpCG2SoohbzeY8B+q53DgnbQYAbcSNdDF5AuMvBJWFz3qCQW+uTCuQA2nkPeq5y51SBBvwP2KY2uNR5fugBxSVCIhOITmD3CAGOIKJg65a4EHIymPCGTChq1RMXTs9Y2BtkVaHa/I245SbrcdHOkOGY0dXD4+Ldi3mvFehWPaKhY/J2X3BWgwexGDEQ553DcNB3SRwBXGy4ljm+a9R2Mc/ywV8nr+L6YUBBYQXZQ4xu98IB6VudanRNTmyY8yIUDZuz8Oxsspsm13DeMa56q0G0achoc3g1gt5gJTyt8uRf8MI8KNi4Sri6pDi2nRbnBJc4+VgrNpcfi9E2g8p1QEhHnAmXZAqVblVePxAaCdEXGV910myye1Maa1QU2a592pSoxtmiKpB8Aw1XOfpkOa1+B2aYbTaJIHrqSg7E2ZG4xoy+2p5LaYLCCmLXJzPE/otmDB+Xnwz6jPs4XY3Z2AbSZut7yeJ4lSHBKSqnpLtunhKDq1Q5Wa2bvccmj78BJXWSUVSOU25OzCfjN0hbSojDtg1HkPNvhaJg8nG/hPFeOisKjZN5EHvyRekO0n4is+rUO855JP6DgALDkqvB1d10HJ31S4St2MlHigFekQ6QRIjUC4A4+7orK5tYW/qZbPIm4FypO0cNI3hmB5j3Kq2Jwoc9pdmWj+4WHgUSoZJI4oGqMgARXJHLlIAMQEEKaxwMwTI0+4TYUAMDhF5HqgvqFSCgupHRAHNqaFI9K1kZpUAMpvIIIzC9G6Pv/jaYBP8AMZnf1C87Wi6E1q1OsalP4Wjt71mkaDvlZtTj3wtdo0abJtnT6Z6fsnotianZc8hvNxWz2L0QpUoJMu5Kp2B0nY8TMHUGxBjJaB+3mAXI81yoqKfzOjOWR/qXLcM0BRcZVaGmVR1+k7IJmyx3STprLSykZJ8QO85eCa3u4ihCg1zJjelO3u2WMu45D7nkrDoPsFz3Tm43c45NHP8ARZ/oH0Wq42rvmW0we3UN5J0bxd9F7ns7Z9OgwMpiAPEk8SdSnY9Lu76/0J6pRXHf+C4LBtpNhuepOZ98EdKUh5roxikqRzm23bI+OxjKNN1Wq7da0S4nQcuJNgBqvnvpx0pfjaxcZFNsimz5W8TxcdT+gV9+J3S/+IqdTSJ6mmTl/wCo/Iv7tB4nW3nNVyTOVuhkY1yR6gUSs1THFMbQLpgTDS48mjM/QeIVUWZKpbQPVtDwXOaJnfsWlxgAQd0zvE8ZVZVc0mQwt5b49OyiRLnOAAmLDQRYXS1G5wYygRn3z5+K0JimiKajdQR4g+kBPe0hDxgj18hkpeIw72kmJE6X9FYqQd5clL+MFIgBtKlH+F1V0DL0TzUMS4B4+Zpv4/uJQ6jmkQDmYvYj7eqAOa6RMR3J2+Bn9EvVnQeV/oh1mW7kAdUIOX0QnOjRGeyLBDe1AC02SQBPcBJM6DmvUsPsA4bDsYQA4wX83kTHc3LvBKpvw22fSbvY+uC9lF4ZSpjN1Yt3i4zYBjTPfHBegbTruxNCjU6rq+sBc1sz2ZgPJjUAHuKzZnfBpwquTCYuo9slpIIFiPfeobNp1nWNQ+gVrtKnM298lnK1MtJHDgkbEx+5olYmuYguLu8z9VpOgfQurjn77g5lAHtPj4v6WcTz0Rfw26IDH1XOquilT3S8D4nTMNHAWuV75hMMymxrKbQ1rRDWtEADgE7Fi9YjLl8QzZ2Bp0abaVJoYxogAe7nmjyucmytRmHErzX8U+mG4DhKJ7RH81wOQP8A6Y5nXlbUrS9OekowVAkEdc+RTB04vI4CfEwOK+e8diS5xJJJJkkmSZzJ4lLnLxDIR9ZHr1fNQ6jyiuKC9qWosuwafVe0MABO+4u3tBujd3RGpkE+SXD0C4kATDXOOgDWtLjJ0yjxjVRsVijUe57oBcSYGQ4ADgLeSEgDUXA++HNFIMfv+ihMfzUgVbKydFSPUZzCsqe0GuzBb6/RQXNlPoUL3801MirJZNN/yu8p/VclxOwxUbIs7Q6Hv/VcrFXFmYY8i4JB5In8RxAPhB9Ex9MjMJigqF3m8HDxB+wTt8RBc/34oC5ABXuB1d4/5TZHBMShAHu/4T4YVtnBhaABiHNyzllPtGeM/uAtX0pwe61oZDadNhHgN0ADwBCzP4GVt7C1Qfy4gQNB/JpgQP7ZWx6QM613VaQS4+CzTSo0w7PJ9oN3d+o7JgtzJy85VP0Q2JVxmIFJou8y50Wa2e048h+yvulFEuf1bPhaZPNx07gIHmtx+DOzhTbiHkdoljf7e0fr9EuDUpbRuROK3GtwOzqeBpU6dBpDWnt8XAiHOceOR8IV9KFXw4e0tORzHEcDySYb4QCbix8LXWtKmYnyFUTa20WYei+tUMNYCTzOgHMmB4qYAvF/xh6WipU/habuxTPbIydUyj+247yeCJOkEVbMf0k26/FVn1ahu42E2a2+61vIfqdVn6z+aA7EymOqSlUxzYXfSPfYITDdOfoBmTACukUZ1esG0iBvB7yAdG9WLkc5du926q0lStq1jv7ji3+WOrG7lYmSOMkkyoEqUBKkD014qTQeNR6qIc/Af8oRZjjy+6loiywZu6x5++Sk0qPuVSOqQZCOcaQY4FVpom7NPha27EH0zXKhoY7muRuZbcVb3t4jzKjvIRq4AyACip0uzPHoWAnsY3U+/JCAUrDUwcxKqWAPaNCiURpYpMQyDYKXsZ4ZVpvIkNe1xByIaQSCol0Suz3j8L9hHBYYuruPW1i2o2iBdkDs7x0cQ4W0stLtNrqOHc+Je+B4u4lattNrgDAOoMcbql6XU5ZTboX/AEaf19FnzRcYORowy3TUTzvDbL3jJutT0ZcMPUuYY8brv/yfD7lJRw4CBtSqA09y48ckozUjrTSnHZ4z0Azp5n9EGn2XxPxCfEQD6R5JmyMR1lCk8fmpsPm0Ss70y2++g6kKLd8sd1lWNKYlpE8SCY7l321VnCUXe0L+IXSYYLCuc0/zXy2kOerv7RfvhfMe0sWXOJzJnx8Vp/xK6X/x2Jc5pPVN7FIG3ZBzji438hosO98qr5ZZfFBKdVSN5QQVJpnxViLJVMDVcI7TnBzmNacvmIhm8dBvEIbKbnkhoJgEnSALzJsuxFZraW41zjv7rniAG9md0A5mJdwQBXJYSkC2acWtgG954KStji8cYNhcHQRon7/Mf/b9EEgRN0tt2b5wgAkjVw8j+iSqLzxQ2MBnNHBEGJgeqkgHTKVc1oMxIzPklVWibA1KoM3QpCJucvT9kke4/ZXKrgGCpmFrNbmfRRpHsD9Ekj3/AIUEhsVVBNj6K76G7Gdi8RToNzcbn5Wi7nHuCoHuE8YyPsL3T/8An7YUUq2LcPiPVU+4XefOB/aoZKPTujmKG51JBBpdls/mpts1w9AeY5om32SxvJ32KfjMOQwOpRvsJcP6sy5p5GT4wdEPF1xVob7cpBIOYIMOaeYSct/icX9DMf7pr7KVzFT7ZpS0jkr8sshUdn9a8A/CLuPLh4riKDlJJHVjkUVbO6M4w0NnU3VJkF4aDm6ajtwDvkLG/idtwYbCGlI/iMVLn8W09e4GA0cg5anbONpuquc5wbh8K0ucdN8DtR3DsjmSvnjpft9+MxNSs/8AMey35WCzW+A9ZXcjykvo5cu7++SnqVboW8Pf+EhPv2Fx9+4TUhTdihw9lT3YhlOAGh9Tsu3t6WAEB27uRc3gzwVd792Uqs0GlTIYRG+1ztHOB3h4hrmjyQ0A+vjutcXVMz8oDRYQOy0QhVqjTx4e7IQ7vT9ks8vT9lJAnWDh6/slL2wLG068fBOAm0AX4fsn24N8uJ/06IAC54iIPn+y5tQREazn+yPAv8InllePl8UsDOGjPwkx8umaABNqNAIE3zvw8ErKrbi9+f7IhYL2bf0gxAG74pbRk3X/AKfl8UAB60SYBiIz/ZciPpAnNo7hwMcNc1yAGPcAh9YEZ7e/zKHHf5qbIEB93/RKJ/zKQBPLRuTAmR9CgARX1r+H+zP4bZ+Fpaik0u/1PG871K+T8C0GqwEAguaCI0JC+z6QhojgPoo9J8CMyUGthQ3rIyqA7w03wLHxFj3BTuC4iyicbQRdMzZuETa+N/haADf9rUO60f1HXuCLs1v8wcgT4hUOOdv7QAf2g0HdB0yy8yuZpo7Y7/ejbke6W3zs85/FTbPUUWYGmbuAqViDeJljCeZG8f7eK8ncVa9JcQ6piq73kucatST3PIHkAB4KrLfcrpQjSMkpNsHK6U+PcpWNv+6sVBqZSJNB46wAMe1wpkCXFwLS4HlDZHPkhBv2VjhsM3+FrPI7TalFoPAO6ze891t+SAKkOS7/ADRmj7JQ37f8ymgBscTkeAzHGyew2GemUfMi7gnxaPNxSspi39uvF8IIGNP+rLiPmPvvXXgRvZ8vn08fVPDbnw1/qCcaQ4e+tj6KAGA3Hxa6t+b34pocY1y/p/3n0n1RXMF+7j/WAlqUx2hyOv8A7sfRAAyTOuR+W3avdcue255Mac9Tu/qVy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Rectangle 2"/>
          <p:cNvSpPr>
            <a:spLocks noGrp="1" noChangeArrowheads="1"/>
          </p:cNvSpPr>
          <p:nvPr>
            <p:ph type="title"/>
          </p:nvPr>
        </p:nvSpPr>
        <p:spPr>
          <a:xfrm>
            <a:off x="-468560" y="0"/>
            <a:ext cx="10260954" cy="980728"/>
          </a:xfrm>
        </p:spPr>
        <p:txBody>
          <a:bodyPr/>
          <a:lstStyle/>
          <a:p>
            <a:pPr eaLnBrk="1" hangingPunct="1">
              <a:lnSpc>
                <a:spcPts val="3200"/>
              </a:lnSpc>
            </a:pPr>
            <a:r>
              <a:rPr lang="de-DE" altLang="en-US" sz="3500" dirty="0" smtClean="0"/>
              <a:t>Linking Big Data &amp; Big Text</a:t>
            </a:r>
          </a:p>
        </p:txBody>
      </p:sp>
      <p:sp>
        <p:nvSpPr>
          <p:cNvPr id="78" name="Slide Number Placeholder 6"/>
          <p:cNvSpPr txBox="1">
            <a:spLocks/>
          </p:cNvSpPr>
          <p:nvPr/>
        </p:nvSpPr>
        <p:spPr bwMode="auto">
          <a:xfrm>
            <a:off x="8464839" y="7575365"/>
            <a:ext cx="720849" cy="365125"/>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a:defRPr/>
            </a:pPr>
            <a:fld id="{B13ED3CC-D13C-47ED-A7F5-136C255462B9}" type="slidenum">
              <a:rPr lang="en-US" sz="1600" smtClean="0">
                <a:solidFill>
                  <a:prstClr val="white">
                    <a:lumMod val="65000"/>
                  </a:prstClr>
                </a:solidFill>
              </a:rPr>
              <a:pPr>
                <a:defRPr/>
              </a:pPr>
              <a:t>30</a:t>
            </a:fld>
            <a:endParaRPr lang="en-US" sz="1600">
              <a:solidFill>
                <a:prstClr val="white">
                  <a:lumMod val="65000"/>
                </a:prstClr>
              </a:solidFill>
            </a:endParaRPr>
          </a:p>
        </p:txBody>
      </p:sp>
      <p:grpSp>
        <p:nvGrpSpPr>
          <p:cNvPr id="21" name="Group 20"/>
          <p:cNvGrpSpPr/>
          <p:nvPr/>
        </p:nvGrpSpPr>
        <p:grpSpPr>
          <a:xfrm>
            <a:off x="899592" y="4653136"/>
            <a:ext cx="7283359" cy="3073880"/>
            <a:chOff x="388116" y="3936471"/>
            <a:chExt cx="7283359" cy="3073880"/>
          </a:xfrm>
        </p:grpSpPr>
        <p:sp>
          <p:nvSpPr>
            <p:cNvPr id="80" name="Rectangle 79"/>
            <p:cNvSpPr/>
            <p:nvPr/>
          </p:nvSpPr>
          <p:spPr bwMode="auto">
            <a:xfrm>
              <a:off x="424216" y="3936471"/>
              <a:ext cx="7175489" cy="3040524"/>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81" name="Straight Connector 80"/>
            <p:cNvCxnSpPr/>
            <p:nvPr/>
          </p:nvCxnSpPr>
          <p:spPr bwMode="auto">
            <a:xfrm>
              <a:off x="392106" y="3944900"/>
              <a:ext cx="7279369" cy="24927"/>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a:off x="424214" y="3936472"/>
              <a:ext cx="0" cy="3040523"/>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a:off x="6876256" y="3962967"/>
              <a:ext cx="0" cy="3040524"/>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V="1">
              <a:off x="424214" y="4391672"/>
              <a:ext cx="7247261" cy="21140"/>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TextBox 85"/>
            <p:cNvSpPr txBox="1"/>
            <p:nvPr/>
          </p:nvSpPr>
          <p:spPr>
            <a:xfrm>
              <a:off x="388116" y="3949200"/>
              <a:ext cx="7164590" cy="400110"/>
            </a:xfrm>
            <a:prstGeom prst="rect">
              <a:avLst/>
            </a:prstGeom>
            <a:noFill/>
          </p:spPr>
          <p:txBody>
            <a:bodyPr wrap="none" rtlCol="0">
              <a:spAutoFit/>
            </a:bodyPr>
            <a:lstStyle/>
            <a:p>
              <a:pPr marL="0"/>
              <a:r>
                <a:rPr lang="de-DE" sz="2000" dirty="0" err="1" smtClean="0">
                  <a:latin typeface="+mj-lt"/>
                </a:rPr>
                <a:t>Musician</a:t>
              </a:r>
              <a:r>
                <a:rPr lang="de-DE" sz="2000" dirty="0" smtClean="0">
                  <a:latin typeface="+mj-lt"/>
                </a:rPr>
                <a:t>    Song                   Year   </a:t>
              </a:r>
              <a:r>
                <a:rPr lang="de-DE" sz="2000" dirty="0" err="1" smtClean="0">
                  <a:latin typeface="+mj-lt"/>
                </a:rPr>
                <a:t>Listeners</a:t>
              </a:r>
              <a:r>
                <a:rPr lang="de-DE" sz="2000" dirty="0" smtClean="0">
                  <a:latin typeface="+mj-lt"/>
                </a:rPr>
                <a:t>    Charts    . . .</a:t>
              </a:r>
            </a:p>
          </p:txBody>
        </p:sp>
        <p:cxnSp>
          <p:nvCxnSpPr>
            <p:cNvPr id="87" name="Straight Connector 86"/>
            <p:cNvCxnSpPr/>
            <p:nvPr/>
          </p:nvCxnSpPr>
          <p:spPr bwMode="auto">
            <a:xfrm>
              <a:off x="1691680" y="3962967"/>
              <a:ext cx="0" cy="3014028"/>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a:off x="3707904" y="3962967"/>
              <a:ext cx="0" cy="3014028"/>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7639211" y="3953933"/>
              <a:ext cx="32264" cy="2999163"/>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5868144" y="3936471"/>
              <a:ext cx="0" cy="3040524"/>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4427984" y="3969827"/>
              <a:ext cx="0" cy="3040524"/>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5" name="TextBox 84"/>
          <p:cNvSpPr txBox="1"/>
          <p:nvPr/>
        </p:nvSpPr>
        <p:spPr>
          <a:xfrm>
            <a:off x="827584" y="5171839"/>
            <a:ext cx="8644329" cy="1754326"/>
          </a:xfrm>
          <a:prstGeom prst="rect">
            <a:avLst/>
          </a:prstGeom>
          <a:noFill/>
        </p:spPr>
        <p:txBody>
          <a:bodyPr wrap="square" rtlCol="0">
            <a:spAutoFit/>
          </a:bodyPr>
          <a:lstStyle/>
          <a:p>
            <a:pPr marL="0"/>
            <a:r>
              <a:rPr lang="de-DE" sz="1800" dirty="0" smtClean="0">
                <a:latin typeface="+mj-lt"/>
              </a:rPr>
              <a:t> Sinatra        </a:t>
            </a:r>
            <a:r>
              <a:rPr lang="de-DE" sz="1800" dirty="0" err="1" smtClean="0">
                <a:latin typeface="+mj-lt"/>
              </a:rPr>
              <a:t>My</a:t>
            </a:r>
            <a:r>
              <a:rPr lang="de-DE" sz="1800" dirty="0" smtClean="0">
                <a:latin typeface="+mj-lt"/>
              </a:rPr>
              <a:t> Way                   1969       435 420</a:t>
            </a:r>
          </a:p>
          <a:p>
            <a:pPr marL="0"/>
            <a:r>
              <a:rPr lang="de-DE" sz="1800" dirty="0">
                <a:latin typeface="+mj-lt"/>
              </a:rPr>
              <a:t> </a:t>
            </a:r>
            <a:r>
              <a:rPr lang="de-DE" sz="1800" dirty="0" smtClean="0">
                <a:latin typeface="+mj-lt"/>
              </a:rPr>
              <a:t>Sex </a:t>
            </a:r>
            <a:r>
              <a:rPr lang="de-DE" sz="1800" dirty="0" err="1" smtClean="0">
                <a:latin typeface="+mj-lt"/>
              </a:rPr>
              <a:t>Pistols</a:t>
            </a:r>
            <a:r>
              <a:rPr lang="de-DE" sz="1800" dirty="0" smtClean="0">
                <a:latin typeface="+mj-lt"/>
              </a:rPr>
              <a:t> </a:t>
            </a:r>
            <a:r>
              <a:rPr lang="de-DE" sz="1800" dirty="0" err="1" smtClean="0">
                <a:latin typeface="+mj-lt"/>
              </a:rPr>
              <a:t>My</a:t>
            </a:r>
            <a:r>
              <a:rPr lang="de-DE" sz="1800" dirty="0" smtClean="0">
                <a:latin typeface="+mj-lt"/>
              </a:rPr>
              <a:t> Way                   1978         87 729</a:t>
            </a:r>
          </a:p>
          <a:p>
            <a:pPr marL="0"/>
            <a:r>
              <a:rPr lang="de-DE" sz="1800" dirty="0" smtClean="0">
                <a:latin typeface="+mj-lt"/>
              </a:rPr>
              <a:t> Pavarotti     </a:t>
            </a:r>
            <a:r>
              <a:rPr lang="de-DE" sz="1800" dirty="0" err="1" smtClean="0">
                <a:latin typeface="+mj-lt"/>
              </a:rPr>
              <a:t>My</a:t>
            </a:r>
            <a:r>
              <a:rPr lang="de-DE" sz="1800" dirty="0" smtClean="0">
                <a:latin typeface="+mj-lt"/>
              </a:rPr>
              <a:t> Way                   1993           4 239</a:t>
            </a:r>
          </a:p>
          <a:p>
            <a:pPr marL="0"/>
            <a:r>
              <a:rPr lang="de-DE" sz="1800" dirty="0" smtClean="0">
                <a:latin typeface="+mj-lt"/>
              </a:rPr>
              <a:t> C. </a:t>
            </a:r>
            <a:r>
              <a:rPr lang="de-DE" sz="1800" dirty="0" err="1" smtClean="0">
                <a:latin typeface="+mj-lt"/>
              </a:rPr>
              <a:t>Leitte</a:t>
            </a:r>
            <a:r>
              <a:rPr lang="de-DE" sz="1800" dirty="0" smtClean="0">
                <a:latin typeface="+mj-lt"/>
              </a:rPr>
              <a:t>      </a:t>
            </a:r>
            <a:r>
              <a:rPr lang="de-DE" sz="1800" dirty="0" err="1" smtClean="0">
                <a:latin typeface="+mj-lt"/>
              </a:rPr>
              <a:t>Famo$a</a:t>
            </a:r>
            <a:r>
              <a:rPr lang="de-DE" sz="1800" dirty="0" smtClean="0">
                <a:latin typeface="+mj-lt"/>
              </a:rPr>
              <a:t>                   2011       272 468</a:t>
            </a:r>
            <a:endParaRPr lang="de-DE" sz="1800" dirty="0">
              <a:latin typeface="+mj-lt"/>
            </a:endParaRPr>
          </a:p>
          <a:p>
            <a:pPr marL="0"/>
            <a:r>
              <a:rPr lang="de-DE" sz="1800" dirty="0" smtClean="0">
                <a:latin typeface="+mj-lt"/>
              </a:rPr>
              <a:t> B. Mars       </a:t>
            </a:r>
            <a:r>
              <a:rPr lang="de-DE" sz="1800" dirty="0" err="1" smtClean="0">
                <a:latin typeface="+mj-lt"/>
              </a:rPr>
              <a:t>Billionaire</a:t>
            </a:r>
            <a:r>
              <a:rPr lang="de-DE" sz="1800" dirty="0" smtClean="0">
                <a:latin typeface="+mj-lt"/>
              </a:rPr>
              <a:t>               2010       218 116        </a:t>
            </a:r>
          </a:p>
          <a:p>
            <a:pPr marL="0"/>
            <a:r>
              <a:rPr lang="de-DE" sz="1800" dirty="0">
                <a:latin typeface="+mj-lt"/>
              </a:rPr>
              <a:t> </a:t>
            </a:r>
            <a:r>
              <a:rPr lang="de-DE" sz="1800" dirty="0" smtClean="0">
                <a:latin typeface="+mj-lt"/>
              </a:rPr>
              <a:t> </a:t>
            </a:r>
            <a:r>
              <a:rPr lang="de-DE" sz="1800" dirty="0" smtClean="0"/>
              <a:t>. . . . .           . . . . .</a:t>
            </a:r>
            <a:endParaRPr lang="de-DE" sz="1800" dirty="0"/>
          </a:p>
        </p:txBody>
      </p:sp>
      <p:sp>
        <p:nvSpPr>
          <p:cNvPr id="48" name="TextBox 47"/>
          <p:cNvSpPr txBox="1"/>
          <p:nvPr/>
        </p:nvSpPr>
        <p:spPr>
          <a:xfrm>
            <a:off x="1919371" y="7091055"/>
            <a:ext cx="263214" cy="430887"/>
          </a:xfrm>
          <a:prstGeom prst="rect">
            <a:avLst/>
          </a:prstGeom>
          <a:noFill/>
        </p:spPr>
        <p:txBody>
          <a:bodyPr wrap="none" rtlCol="0">
            <a:spAutoFit/>
          </a:bodyPr>
          <a:lstStyle/>
          <a:p>
            <a:r>
              <a:rPr lang="de-DE" dirty="0" smtClean="0"/>
              <a:t> </a:t>
            </a:r>
            <a:endParaRPr lang="en-US" dirty="0"/>
          </a:p>
        </p:txBody>
      </p:sp>
      <p:grpSp>
        <p:nvGrpSpPr>
          <p:cNvPr id="53" name="Group 52"/>
          <p:cNvGrpSpPr/>
          <p:nvPr/>
        </p:nvGrpSpPr>
        <p:grpSpPr>
          <a:xfrm>
            <a:off x="5521733" y="2791753"/>
            <a:ext cx="3521426" cy="1273635"/>
            <a:chOff x="3711382" y="5178088"/>
            <a:chExt cx="3323414" cy="1154103"/>
          </a:xfrm>
        </p:grpSpPr>
        <p:pic>
          <p:nvPicPr>
            <p:cNvPr id="54" name="Picture 53"/>
            <p:cNvPicPr>
              <a:picLocks noChangeAspect="1"/>
            </p:cNvPicPr>
            <p:nvPr/>
          </p:nvPicPr>
          <p:blipFill>
            <a:blip r:embed="rId3"/>
            <a:stretch>
              <a:fillRect/>
            </a:stretch>
          </p:blipFill>
          <p:spPr>
            <a:xfrm>
              <a:off x="3711382" y="5178088"/>
              <a:ext cx="2463566" cy="1154103"/>
            </a:xfrm>
            <a:prstGeom prst="rect">
              <a:avLst/>
            </a:prstGeom>
          </p:spPr>
        </p:pic>
        <p:pic>
          <p:nvPicPr>
            <p:cNvPr id="56" name="Picture 55"/>
            <p:cNvPicPr>
              <a:picLocks noChangeAspect="1"/>
            </p:cNvPicPr>
            <p:nvPr/>
          </p:nvPicPr>
          <p:blipFill>
            <a:blip r:embed="rId4"/>
            <a:stretch>
              <a:fillRect/>
            </a:stretch>
          </p:blipFill>
          <p:spPr>
            <a:xfrm>
              <a:off x="6031632" y="5178088"/>
              <a:ext cx="1003164" cy="1057164"/>
            </a:xfrm>
            <a:prstGeom prst="rect">
              <a:avLst/>
            </a:prstGeom>
          </p:spPr>
        </p:pic>
      </p:grpSp>
      <p:grpSp>
        <p:nvGrpSpPr>
          <p:cNvPr id="58" name="Group 57"/>
          <p:cNvGrpSpPr/>
          <p:nvPr/>
        </p:nvGrpSpPr>
        <p:grpSpPr>
          <a:xfrm>
            <a:off x="2813796" y="2598143"/>
            <a:ext cx="3846730" cy="1921008"/>
            <a:chOff x="-2732927" y="4239984"/>
            <a:chExt cx="3320450" cy="1543050"/>
          </a:xfrm>
        </p:grpSpPr>
        <p:pic>
          <p:nvPicPr>
            <p:cNvPr id="59" name="Picture 58"/>
            <p:cNvPicPr>
              <a:picLocks noChangeAspect="1"/>
            </p:cNvPicPr>
            <p:nvPr/>
          </p:nvPicPr>
          <p:blipFill>
            <a:blip r:embed="rId5"/>
            <a:stretch>
              <a:fillRect/>
            </a:stretch>
          </p:blipFill>
          <p:spPr>
            <a:xfrm>
              <a:off x="-2702436" y="4239984"/>
              <a:ext cx="2276475" cy="1543050"/>
            </a:xfrm>
            <a:prstGeom prst="rect">
              <a:avLst/>
            </a:prstGeom>
          </p:spPr>
        </p:pic>
        <p:pic>
          <p:nvPicPr>
            <p:cNvPr id="60" name="Picture 59"/>
            <p:cNvPicPr>
              <a:picLocks noChangeAspect="1"/>
            </p:cNvPicPr>
            <p:nvPr/>
          </p:nvPicPr>
          <p:blipFill>
            <a:blip r:embed="rId6"/>
            <a:stretch>
              <a:fillRect/>
            </a:stretch>
          </p:blipFill>
          <p:spPr>
            <a:xfrm>
              <a:off x="-2732927" y="5550997"/>
              <a:ext cx="3320450" cy="227420"/>
            </a:xfrm>
            <a:prstGeom prst="rect">
              <a:avLst/>
            </a:prstGeom>
          </p:spPr>
        </p:pic>
      </p:grpSp>
      <p:pic>
        <p:nvPicPr>
          <p:cNvPr id="61" name="Picture 60"/>
          <p:cNvPicPr>
            <a:picLocks noChangeAspect="1"/>
          </p:cNvPicPr>
          <p:nvPr/>
        </p:nvPicPr>
        <p:blipFill>
          <a:blip r:embed="rId7"/>
          <a:stretch>
            <a:fillRect/>
          </a:stretch>
        </p:blipFill>
        <p:spPr>
          <a:xfrm>
            <a:off x="41996" y="2908994"/>
            <a:ext cx="3703461" cy="1128732"/>
          </a:xfrm>
          <a:prstGeom prst="rect">
            <a:avLst/>
          </a:prstGeom>
          <a:ln>
            <a:solidFill>
              <a:srgbClr val="C00000"/>
            </a:solidFill>
          </a:ln>
        </p:spPr>
      </p:pic>
      <p:grpSp>
        <p:nvGrpSpPr>
          <p:cNvPr id="12" name="Group 11"/>
          <p:cNvGrpSpPr/>
          <p:nvPr/>
        </p:nvGrpSpPr>
        <p:grpSpPr>
          <a:xfrm>
            <a:off x="7189262" y="766852"/>
            <a:ext cx="1885635" cy="1782227"/>
            <a:chOff x="275408" y="289264"/>
            <a:chExt cx="1885635" cy="1782227"/>
          </a:xfrm>
        </p:grpSpPr>
        <p:pic>
          <p:nvPicPr>
            <p:cNvPr id="3" name="Picture 2"/>
            <p:cNvPicPr>
              <a:picLocks noChangeAspect="1"/>
            </p:cNvPicPr>
            <p:nvPr/>
          </p:nvPicPr>
          <p:blipFill>
            <a:blip r:embed="rId8"/>
            <a:stretch>
              <a:fillRect/>
            </a:stretch>
          </p:blipFill>
          <p:spPr>
            <a:xfrm>
              <a:off x="275408" y="539165"/>
              <a:ext cx="1885635" cy="1532326"/>
            </a:xfrm>
            <a:prstGeom prst="rect">
              <a:avLst/>
            </a:prstGeom>
          </p:spPr>
        </p:pic>
        <p:pic>
          <p:nvPicPr>
            <p:cNvPr id="6" name="Picture 5"/>
            <p:cNvPicPr>
              <a:picLocks noChangeAspect="1"/>
            </p:cNvPicPr>
            <p:nvPr/>
          </p:nvPicPr>
          <p:blipFill>
            <a:blip r:embed="rId9"/>
            <a:stretch>
              <a:fillRect/>
            </a:stretch>
          </p:blipFill>
          <p:spPr>
            <a:xfrm>
              <a:off x="320328" y="289264"/>
              <a:ext cx="1426222" cy="299159"/>
            </a:xfrm>
            <a:prstGeom prst="rect">
              <a:avLst/>
            </a:prstGeom>
          </p:spPr>
        </p:pic>
      </p:grpSp>
      <p:grpSp>
        <p:nvGrpSpPr>
          <p:cNvPr id="29" name="Group 28"/>
          <p:cNvGrpSpPr/>
          <p:nvPr/>
        </p:nvGrpSpPr>
        <p:grpSpPr>
          <a:xfrm>
            <a:off x="3681727" y="890608"/>
            <a:ext cx="3200333" cy="1596541"/>
            <a:chOff x="3044374" y="694869"/>
            <a:chExt cx="3756181" cy="2104300"/>
          </a:xfrm>
        </p:grpSpPr>
        <p:pic>
          <p:nvPicPr>
            <p:cNvPr id="14" name="Picture 13"/>
            <p:cNvPicPr>
              <a:picLocks noChangeAspect="1"/>
            </p:cNvPicPr>
            <p:nvPr/>
          </p:nvPicPr>
          <p:blipFill>
            <a:blip r:embed="rId10"/>
            <a:stretch>
              <a:fillRect/>
            </a:stretch>
          </p:blipFill>
          <p:spPr>
            <a:xfrm>
              <a:off x="3044374" y="694869"/>
              <a:ext cx="3657029" cy="826685"/>
            </a:xfrm>
            <a:prstGeom prst="rect">
              <a:avLst/>
            </a:prstGeom>
          </p:spPr>
        </p:pic>
        <p:pic>
          <p:nvPicPr>
            <p:cNvPr id="27" name="Picture 26"/>
            <p:cNvPicPr>
              <a:picLocks noChangeAspect="1"/>
            </p:cNvPicPr>
            <p:nvPr/>
          </p:nvPicPr>
          <p:blipFill>
            <a:blip r:embed="rId11"/>
            <a:stretch>
              <a:fillRect/>
            </a:stretch>
          </p:blipFill>
          <p:spPr>
            <a:xfrm>
              <a:off x="3709122" y="1453372"/>
              <a:ext cx="3091433" cy="1345797"/>
            </a:xfrm>
            <a:prstGeom prst="rect">
              <a:avLst/>
            </a:prstGeom>
          </p:spPr>
        </p:pic>
      </p:grpSp>
      <p:pic>
        <p:nvPicPr>
          <p:cNvPr id="2050" name="Picture 2" descr="http://ia.media-imdb.com/images/M/MV5BNTYzMzM2ODgzM15BMl5BanBnXkFtZTYwOTc5MzM2._V1_SX640_SY720_.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82585" y="702535"/>
            <a:ext cx="553633" cy="8195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3"/>
          <a:stretch>
            <a:fillRect/>
          </a:stretch>
        </p:blipFill>
        <p:spPr>
          <a:xfrm>
            <a:off x="41996" y="162288"/>
            <a:ext cx="1386575" cy="2359047"/>
          </a:xfrm>
          <a:prstGeom prst="rect">
            <a:avLst/>
          </a:prstGeom>
        </p:spPr>
      </p:pic>
      <p:grpSp>
        <p:nvGrpSpPr>
          <p:cNvPr id="43" name="Group 42"/>
          <p:cNvGrpSpPr/>
          <p:nvPr/>
        </p:nvGrpSpPr>
        <p:grpSpPr>
          <a:xfrm>
            <a:off x="1399808" y="1452762"/>
            <a:ext cx="2898623" cy="1124888"/>
            <a:chOff x="1262548" y="1269811"/>
            <a:chExt cx="2898623" cy="1124888"/>
          </a:xfrm>
        </p:grpSpPr>
        <p:pic>
          <p:nvPicPr>
            <p:cNvPr id="32" name="Picture 31"/>
            <p:cNvPicPr>
              <a:picLocks noChangeAspect="1"/>
            </p:cNvPicPr>
            <p:nvPr/>
          </p:nvPicPr>
          <p:blipFill>
            <a:blip r:embed="rId14"/>
            <a:stretch>
              <a:fillRect/>
            </a:stretch>
          </p:blipFill>
          <p:spPr>
            <a:xfrm>
              <a:off x="1533809" y="1561897"/>
              <a:ext cx="2045067" cy="832802"/>
            </a:xfrm>
            <a:prstGeom prst="rect">
              <a:avLst/>
            </a:prstGeom>
          </p:spPr>
        </p:pic>
        <p:pic>
          <p:nvPicPr>
            <p:cNvPr id="36" name="Picture 35"/>
            <p:cNvPicPr>
              <a:picLocks noChangeAspect="1"/>
            </p:cNvPicPr>
            <p:nvPr/>
          </p:nvPicPr>
          <p:blipFill>
            <a:blip r:embed="rId15"/>
            <a:stretch>
              <a:fillRect/>
            </a:stretch>
          </p:blipFill>
          <p:spPr>
            <a:xfrm>
              <a:off x="1262548" y="1269811"/>
              <a:ext cx="2898623" cy="318346"/>
            </a:xfrm>
            <a:prstGeom prst="rect">
              <a:avLst/>
            </a:prstGeom>
          </p:spPr>
        </p:pic>
      </p:grpSp>
      <p:sp>
        <p:nvSpPr>
          <p:cNvPr id="2" name="Rounded Rectangle 1"/>
          <p:cNvSpPr/>
          <p:nvPr/>
        </p:nvSpPr>
        <p:spPr bwMode="auto">
          <a:xfrm>
            <a:off x="41996" y="1771108"/>
            <a:ext cx="893694" cy="217732"/>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39" name="Rounded Rectangle 38"/>
          <p:cNvSpPr/>
          <p:nvPr/>
        </p:nvSpPr>
        <p:spPr bwMode="auto">
          <a:xfrm>
            <a:off x="1428571" y="1595738"/>
            <a:ext cx="464118" cy="149109"/>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0" name="Rounded Rectangle 39"/>
          <p:cNvSpPr/>
          <p:nvPr/>
        </p:nvSpPr>
        <p:spPr bwMode="auto">
          <a:xfrm>
            <a:off x="3677036" y="884861"/>
            <a:ext cx="1110988" cy="197020"/>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1" name="Rounded Rectangle 40"/>
          <p:cNvSpPr/>
          <p:nvPr/>
        </p:nvSpPr>
        <p:spPr bwMode="auto">
          <a:xfrm>
            <a:off x="7627456" y="1334972"/>
            <a:ext cx="1121007" cy="689286"/>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2" name="Rounded Rectangle 41"/>
          <p:cNvSpPr/>
          <p:nvPr/>
        </p:nvSpPr>
        <p:spPr bwMode="auto">
          <a:xfrm>
            <a:off x="7069147" y="3429000"/>
            <a:ext cx="455181" cy="271578"/>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4" name="Rounded Rectangle 43"/>
          <p:cNvSpPr/>
          <p:nvPr/>
        </p:nvSpPr>
        <p:spPr bwMode="auto">
          <a:xfrm>
            <a:off x="2358615" y="3356991"/>
            <a:ext cx="989249" cy="207367"/>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5" name="Rounded Rectangle 44"/>
          <p:cNvSpPr/>
          <p:nvPr/>
        </p:nvSpPr>
        <p:spPr bwMode="auto">
          <a:xfrm>
            <a:off x="596791" y="2984538"/>
            <a:ext cx="1074278" cy="206834"/>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6" name="Rounded Rectangle 45"/>
          <p:cNvSpPr/>
          <p:nvPr/>
        </p:nvSpPr>
        <p:spPr bwMode="auto">
          <a:xfrm>
            <a:off x="2915816" y="4267514"/>
            <a:ext cx="1303564" cy="211896"/>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7" name="Rounded Rectangle 46"/>
          <p:cNvSpPr/>
          <p:nvPr/>
        </p:nvSpPr>
        <p:spPr bwMode="auto">
          <a:xfrm>
            <a:off x="4300723" y="4282082"/>
            <a:ext cx="559309" cy="220378"/>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9" name="Rounded Rectangle 48"/>
          <p:cNvSpPr/>
          <p:nvPr/>
        </p:nvSpPr>
        <p:spPr bwMode="auto">
          <a:xfrm>
            <a:off x="4327194" y="1551036"/>
            <a:ext cx="1038621" cy="923228"/>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7" name="TextBox 6"/>
          <p:cNvSpPr txBox="1"/>
          <p:nvPr/>
        </p:nvSpPr>
        <p:spPr>
          <a:xfrm>
            <a:off x="1185455" y="5234279"/>
            <a:ext cx="236924" cy="430887"/>
          </a:xfrm>
          <a:prstGeom prst="rect">
            <a:avLst/>
          </a:prstGeom>
          <a:noFill/>
        </p:spPr>
        <p:txBody>
          <a:bodyPr wrap="square" rtlCol="0">
            <a:spAutoFit/>
          </a:bodyPr>
          <a:lstStyle/>
          <a:p>
            <a:r>
              <a:rPr lang="de-DE" dirty="0" smtClean="0"/>
              <a:t> </a:t>
            </a:r>
            <a:endParaRPr lang="en-US" dirty="0"/>
          </a:p>
        </p:txBody>
      </p:sp>
      <p:cxnSp>
        <p:nvCxnSpPr>
          <p:cNvPr id="9" name="Curved Connector 8"/>
          <p:cNvCxnSpPr>
            <a:stCxn id="2" idx="3"/>
            <a:endCxn id="7" idx="0"/>
          </p:cNvCxnSpPr>
          <p:nvPr/>
        </p:nvCxnSpPr>
        <p:spPr bwMode="auto">
          <a:xfrm>
            <a:off x="935690" y="1879974"/>
            <a:ext cx="368227" cy="3354305"/>
          </a:xfrm>
          <a:prstGeom prst="curvedConnector2">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urved Connector 54"/>
          <p:cNvCxnSpPr>
            <a:stCxn id="39" idx="3"/>
            <a:endCxn id="7" idx="0"/>
          </p:cNvCxnSpPr>
          <p:nvPr/>
        </p:nvCxnSpPr>
        <p:spPr bwMode="auto">
          <a:xfrm flipH="1">
            <a:off x="1303917" y="1670293"/>
            <a:ext cx="588772" cy="3563986"/>
          </a:xfrm>
          <a:prstGeom prst="curvedConnector4">
            <a:avLst>
              <a:gd name="adj1" fmla="val -38827"/>
              <a:gd name="adj2" fmla="val 47411"/>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urved Connector 61"/>
          <p:cNvCxnSpPr>
            <a:stCxn id="49" idx="1"/>
            <a:endCxn id="7" idx="0"/>
          </p:cNvCxnSpPr>
          <p:nvPr/>
        </p:nvCxnSpPr>
        <p:spPr bwMode="auto">
          <a:xfrm rot="10800000" flipV="1">
            <a:off x="1303918" y="2012649"/>
            <a:ext cx="3023277" cy="3221629"/>
          </a:xfrm>
          <a:prstGeom prst="curvedConnector2">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37"/>
          <p:cNvSpPr txBox="1"/>
          <p:nvPr/>
        </p:nvSpPr>
        <p:spPr>
          <a:xfrm>
            <a:off x="1668330" y="5971202"/>
            <a:ext cx="263214" cy="430887"/>
          </a:xfrm>
          <a:prstGeom prst="rect">
            <a:avLst/>
          </a:prstGeom>
          <a:noFill/>
        </p:spPr>
        <p:txBody>
          <a:bodyPr wrap="none" rtlCol="0">
            <a:spAutoFit/>
          </a:bodyPr>
          <a:lstStyle/>
          <a:p>
            <a:r>
              <a:rPr lang="de-DE" dirty="0" smtClean="0"/>
              <a:t> </a:t>
            </a:r>
            <a:endParaRPr lang="en-US" dirty="0"/>
          </a:p>
        </p:txBody>
      </p:sp>
      <p:cxnSp>
        <p:nvCxnSpPr>
          <p:cNvPr id="71" name="Curved Connector 70"/>
          <p:cNvCxnSpPr>
            <a:stCxn id="47" idx="2"/>
            <a:endCxn id="38" idx="3"/>
          </p:cNvCxnSpPr>
          <p:nvPr/>
        </p:nvCxnSpPr>
        <p:spPr bwMode="auto">
          <a:xfrm rot="5400000">
            <a:off x="2413868" y="4020136"/>
            <a:ext cx="1684186" cy="2648834"/>
          </a:xfrm>
          <a:prstGeom prst="curvedConnector2">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Box 76"/>
          <p:cNvSpPr txBox="1"/>
          <p:nvPr/>
        </p:nvSpPr>
        <p:spPr>
          <a:xfrm>
            <a:off x="957124" y="5971202"/>
            <a:ext cx="263214" cy="430887"/>
          </a:xfrm>
          <a:prstGeom prst="rect">
            <a:avLst/>
          </a:prstGeom>
          <a:noFill/>
        </p:spPr>
        <p:txBody>
          <a:bodyPr wrap="none" rtlCol="0">
            <a:spAutoFit/>
          </a:bodyPr>
          <a:lstStyle/>
          <a:p>
            <a:r>
              <a:rPr lang="de-DE" dirty="0" smtClean="0"/>
              <a:t> </a:t>
            </a:r>
            <a:endParaRPr lang="en-US" dirty="0"/>
          </a:p>
        </p:txBody>
      </p:sp>
      <p:cxnSp>
        <p:nvCxnSpPr>
          <p:cNvPr id="79" name="Curved Connector 78"/>
          <p:cNvCxnSpPr>
            <a:stCxn id="45" idx="1"/>
            <a:endCxn id="77" idx="1"/>
          </p:cNvCxnSpPr>
          <p:nvPr/>
        </p:nvCxnSpPr>
        <p:spPr bwMode="auto">
          <a:xfrm rot="10800000" flipH="1" flipV="1">
            <a:off x="596790" y="3087954"/>
            <a:ext cx="360333" cy="3098691"/>
          </a:xfrm>
          <a:prstGeom prst="curvedConnector3">
            <a:avLst>
              <a:gd name="adj1" fmla="val -63441"/>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 name="TextBox 88"/>
          <p:cNvSpPr txBox="1"/>
          <p:nvPr/>
        </p:nvSpPr>
        <p:spPr>
          <a:xfrm>
            <a:off x="1627284" y="6263590"/>
            <a:ext cx="263214" cy="430887"/>
          </a:xfrm>
          <a:prstGeom prst="rect">
            <a:avLst/>
          </a:prstGeom>
          <a:noFill/>
        </p:spPr>
        <p:txBody>
          <a:bodyPr wrap="none" rtlCol="0">
            <a:spAutoFit/>
          </a:bodyPr>
          <a:lstStyle/>
          <a:p>
            <a:r>
              <a:rPr lang="de-DE" dirty="0" smtClean="0"/>
              <a:t> </a:t>
            </a:r>
            <a:endParaRPr lang="en-US" dirty="0"/>
          </a:p>
        </p:txBody>
      </p:sp>
      <p:cxnSp>
        <p:nvCxnSpPr>
          <p:cNvPr id="90" name="Curved Connector 89"/>
          <p:cNvCxnSpPr>
            <a:stCxn id="42" idx="2"/>
            <a:endCxn id="89" idx="3"/>
          </p:cNvCxnSpPr>
          <p:nvPr/>
        </p:nvCxnSpPr>
        <p:spPr bwMode="auto">
          <a:xfrm rot="5400000">
            <a:off x="3204390" y="2386686"/>
            <a:ext cx="2778456" cy="5406240"/>
          </a:xfrm>
          <a:prstGeom prst="curvedConnector2">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Curved Connector 90"/>
          <p:cNvCxnSpPr>
            <a:stCxn id="46" idx="2"/>
          </p:cNvCxnSpPr>
          <p:nvPr/>
        </p:nvCxnSpPr>
        <p:spPr bwMode="auto">
          <a:xfrm rot="16200000" flipH="1">
            <a:off x="5142034" y="2904973"/>
            <a:ext cx="1842703" cy="4991575"/>
          </a:xfrm>
          <a:prstGeom prst="curvedConnector2">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TextBox 93"/>
          <p:cNvSpPr txBox="1"/>
          <p:nvPr/>
        </p:nvSpPr>
        <p:spPr>
          <a:xfrm>
            <a:off x="1931544" y="5426672"/>
            <a:ext cx="263214" cy="430887"/>
          </a:xfrm>
          <a:prstGeom prst="rect">
            <a:avLst/>
          </a:prstGeom>
          <a:noFill/>
        </p:spPr>
        <p:txBody>
          <a:bodyPr wrap="none" rtlCol="0">
            <a:spAutoFit/>
          </a:bodyPr>
          <a:lstStyle/>
          <a:p>
            <a:r>
              <a:rPr lang="de-DE" dirty="0" smtClean="0"/>
              <a:t> </a:t>
            </a:r>
            <a:endParaRPr lang="en-US" dirty="0"/>
          </a:p>
        </p:txBody>
      </p:sp>
      <p:cxnSp>
        <p:nvCxnSpPr>
          <p:cNvPr id="95" name="Curved Connector 94"/>
          <p:cNvCxnSpPr/>
          <p:nvPr/>
        </p:nvCxnSpPr>
        <p:spPr bwMode="auto">
          <a:xfrm rot="10800000" flipV="1">
            <a:off x="2212880" y="1611935"/>
            <a:ext cx="5425547" cy="4030180"/>
          </a:xfrm>
          <a:prstGeom prst="curvedConnector3">
            <a:avLst>
              <a:gd name="adj1" fmla="val 15310"/>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6177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up)">
                                      <p:cBhvr>
                                        <p:cTn id="10" dur="500"/>
                                        <p:tgtEl>
                                          <p:spTgt spid="55"/>
                                        </p:tgtEl>
                                      </p:cBhvr>
                                    </p:animEffect>
                                  </p:childTnLst>
                                </p:cTn>
                              </p:par>
                              <p:par>
                                <p:cTn id="11" presetID="22" presetClass="entr" presetSubtype="1"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up)">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wipe(up)">
                                      <p:cBhvr>
                                        <p:cTn id="18" dur="500"/>
                                        <p:tgtEl>
                                          <p:spTgt spid="95"/>
                                        </p:tgtEl>
                                      </p:cBhvr>
                                    </p:animEffect>
                                  </p:childTnLst>
                                </p:cTn>
                              </p:par>
                              <p:par>
                                <p:cTn id="19" presetID="22" presetClass="entr" presetSubtype="1"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wipe(up)">
                                      <p:cBhvr>
                                        <p:cTn id="21" dur="500"/>
                                        <p:tgtEl>
                                          <p:spTgt spid="9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up)">
                                      <p:cBhvr>
                                        <p:cTn id="26" dur="500"/>
                                        <p:tgtEl>
                                          <p:spTgt spid="79"/>
                                        </p:tgtEl>
                                      </p:cBhvr>
                                    </p:animEffect>
                                  </p:childTnLst>
                                </p:cTn>
                              </p:par>
                              <p:par>
                                <p:cTn id="27" presetID="22" presetClass="entr" presetSubtype="1"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up)">
                                      <p:cBhvr>
                                        <p:cTn id="29" dur="500"/>
                                        <p:tgtEl>
                                          <p:spTgt spid="7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wipe(up)">
                                      <p:cBhvr>
                                        <p:cTn id="3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468560" y="-1"/>
            <a:ext cx="10081120" cy="1061023"/>
          </a:xfrm>
        </p:spPr>
        <p:txBody>
          <a:bodyPr/>
          <a:lstStyle/>
          <a:p>
            <a:pPr defTabSz="893763" eaLnBrk="1" hangingPunct="1">
              <a:lnSpc>
                <a:spcPts val="4000"/>
              </a:lnSpc>
            </a:pPr>
            <a:r>
              <a:rPr lang="en-GB" sz="4000" dirty="0" smtClean="0"/>
              <a:t>Research Challenges &amp; Opportunities</a:t>
            </a:r>
          </a:p>
        </p:txBody>
      </p:sp>
      <p:sp>
        <p:nvSpPr>
          <p:cNvPr id="5" name="Rectangle 26"/>
          <p:cNvSpPr/>
          <p:nvPr/>
        </p:nvSpPr>
        <p:spPr bwMode="auto">
          <a:xfrm>
            <a:off x="-28020" y="3361406"/>
            <a:ext cx="9144000" cy="1214446"/>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4" name="TextBox 19"/>
          <p:cNvSpPr txBox="1"/>
          <p:nvPr/>
        </p:nvSpPr>
        <p:spPr>
          <a:xfrm>
            <a:off x="829204" y="3432844"/>
            <a:ext cx="6042039" cy="461665"/>
          </a:xfrm>
          <a:prstGeom prst="rect">
            <a:avLst/>
          </a:prstGeom>
          <a:noFill/>
        </p:spPr>
        <p:txBody>
          <a:bodyPr wrap="none" rtlCol="0">
            <a:spAutoFit/>
          </a:bodyPr>
          <a:lstStyle/>
          <a:p>
            <a:r>
              <a:rPr lang="de-DE" sz="2400" dirty="0" smtClean="0">
                <a:solidFill>
                  <a:srgbClr val="0000FF"/>
                </a:solidFill>
              </a:rPr>
              <a:t>Handling </a:t>
            </a:r>
            <a:r>
              <a:rPr lang="de-DE" sz="2400" dirty="0" err="1" smtClean="0">
                <a:solidFill>
                  <a:srgbClr val="0000FF"/>
                </a:solidFill>
              </a:rPr>
              <a:t>long-tail</a:t>
            </a:r>
            <a:r>
              <a:rPr lang="de-DE" sz="2400" dirty="0" smtClean="0">
                <a:solidFill>
                  <a:srgbClr val="0000FF"/>
                </a:solidFill>
              </a:rPr>
              <a:t> </a:t>
            </a:r>
            <a:r>
              <a:rPr lang="de-DE" sz="2400" dirty="0" err="1" smtClean="0">
                <a:solidFill>
                  <a:srgbClr val="0000FF"/>
                </a:solidFill>
              </a:rPr>
              <a:t>and</a:t>
            </a:r>
            <a:r>
              <a:rPr lang="de-DE" sz="2400" dirty="0" smtClean="0">
                <a:solidFill>
                  <a:srgbClr val="0000FF"/>
                </a:solidFill>
              </a:rPr>
              <a:t> </a:t>
            </a:r>
            <a:r>
              <a:rPr lang="de-DE" sz="2400" dirty="0" err="1" smtClean="0">
                <a:solidFill>
                  <a:srgbClr val="0000FF"/>
                </a:solidFill>
              </a:rPr>
              <a:t>emerging</a:t>
            </a:r>
            <a:r>
              <a:rPr lang="de-DE" sz="2400" dirty="0" smtClean="0">
                <a:solidFill>
                  <a:srgbClr val="0000FF"/>
                </a:solidFill>
              </a:rPr>
              <a:t> </a:t>
            </a:r>
            <a:r>
              <a:rPr lang="de-DE" sz="2400" dirty="0" err="1" smtClean="0">
                <a:solidFill>
                  <a:srgbClr val="0000FF"/>
                </a:solidFill>
              </a:rPr>
              <a:t>entities</a:t>
            </a:r>
            <a:endParaRPr lang="en-US" sz="2400" dirty="0">
              <a:solidFill>
                <a:srgbClr val="0000FF"/>
              </a:solidFill>
            </a:endParaRPr>
          </a:p>
        </p:txBody>
      </p:sp>
      <p:sp>
        <p:nvSpPr>
          <p:cNvPr id="19" name="TextBox 24"/>
          <p:cNvSpPr txBox="1"/>
          <p:nvPr/>
        </p:nvSpPr>
        <p:spPr>
          <a:xfrm>
            <a:off x="829204" y="3861472"/>
            <a:ext cx="5556329" cy="707886"/>
          </a:xfrm>
          <a:prstGeom prst="rect">
            <a:avLst/>
          </a:prstGeom>
          <a:noFill/>
        </p:spPr>
        <p:txBody>
          <a:bodyPr wrap="none" rtlCol="0">
            <a:spAutoFit/>
          </a:bodyPr>
          <a:lstStyle/>
          <a:p>
            <a:r>
              <a:rPr lang="de-DE" sz="2000" dirty="0" err="1"/>
              <a:t>t</a:t>
            </a:r>
            <a:r>
              <a:rPr lang="de-DE" sz="2000" dirty="0" err="1" smtClean="0"/>
              <a:t>o</a:t>
            </a:r>
            <a:r>
              <a:rPr lang="de-DE" sz="2000" dirty="0" smtClean="0"/>
              <a:t> </a:t>
            </a:r>
            <a:r>
              <a:rPr lang="de-DE" sz="2000" dirty="0" err="1" smtClean="0"/>
              <a:t>complement</a:t>
            </a:r>
            <a:r>
              <a:rPr lang="de-DE" sz="2000" dirty="0" smtClean="0"/>
              <a:t> </a:t>
            </a:r>
            <a:r>
              <a:rPr lang="de-DE" sz="2000" dirty="0" err="1" smtClean="0"/>
              <a:t>and</a:t>
            </a:r>
            <a:r>
              <a:rPr lang="de-DE" sz="2000" dirty="0" smtClean="0"/>
              <a:t> </a:t>
            </a:r>
            <a:r>
              <a:rPr lang="de-DE" sz="2000" dirty="0" err="1" smtClean="0"/>
              <a:t>continuously</a:t>
            </a:r>
            <a:r>
              <a:rPr lang="de-DE" sz="2000" dirty="0" smtClean="0"/>
              <a:t> update KB</a:t>
            </a:r>
          </a:p>
          <a:p>
            <a:r>
              <a:rPr lang="de-DE" sz="2000" dirty="0" err="1"/>
              <a:t>k</a:t>
            </a:r>
            <a:r>
              <a:rPr lang="de-DE" sz="2000" dirty="0" err="1" smtClean="0"/>
              <a:t>ey</a:t>
            </a:r>
            <a:r>
              <a:rPr lang="de-DE" sz="2000" dirty="0" smtClean="0"/>
              <a:t> </a:t>
            </a:r>
            <a:r>
              <a:rPr lang="de-DE" sz="2000" dirty="0" err="1" smtClean="0"/>
              <a:t>for</a:t>
            </a:r>
            <a:r>
              <a:rPr lang="de-DE" sz="2000" dirty="0" smtClean="0"/>
              <a:t> KB </a:t>
            </a:r>
            <a:r>
              <a:rPr lang="de-DE" sz="2000" dirty="0" err="1" smtClean="0"/>
              <a:t>life-cycle</a:t>
            </a:r>
            <a:r>
              <a:rPr lang="de-DE" sz="2000" dirty="0" smtClean="0"/>
              <a:t> </a:t>
            </a:r>
            <a:r>
              <a:rPr lang="de-DE" sz="2000" dirty="0" err="1" smtClean="0"/>
              <a:t>management</a:t>
            </a:r>
            <a:endParaRPr lang="de-DE" sz="2000" dirty="0" smtClean="0"/>
          </a:p>
        </p:txBody>
      </p:sp>
      <p:sp>
        <p:nvSpPr>
          <p:cNvPr id="18" name="Rectangle 26"/>
          <p:cNvSpPr/>
          <p:nvPr/>
        </p:nvSpPr>
        <p:spPr bwMode="auto">
          <a:xfrm>
            <a:off x="-28020" y="2353294"/>
            <a:ext cx="9144000" cy="936104"/>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22" name="TextBox 19"/>
          <p:cNvSpPr txBox="1"/>
          <p:nvPr/>
        </p:nvSpPr>
        <p:spPr>
          <a:xfrm>
            <a:off x="829204" y="2424732"/>
            <a:ext cx="7374135" cy="461665"/>
          </a:xfrm>
          <a:prstGeom prst="rect">
            <a:avLst/>
          </a:prstGeom>
          <a:noFill/>
        </p:spPr>
        <p:txBody>
          <a:bodyPr wrap="none" rtlCol="0">
            <a:spAutoFit/>
          </a:bodyPr>
          <a:lstStyle/>
          <a:p>
            <a:r>
              <a:rPr lang="de-DE" sz="2400" err="1" smtClean="0">
                <a:solidFill>
                  <a:srgbClr val="0000FF"/>
                </a:solidFill>
              </a:rPr>
              <a:t>Entity</a:t>
            </a:r>
            <a:r>
              <a:rPr lang="de-DE" sz="2400" smtClean="0">
                <a:solidFill>
                  <a:srgbClr val="0000FF"/>
                </a:solidFill>
              </a:rPr>
              <a:t> </a:t>
            </a:r>
            <a:r>
              <a:rPr lang="de-DE" sz="2400" err="1" smtClean="0">
                <a:solidFill>
                  <a:srgbClr val="0000FF"/>
                </a:solidFill>
              </a:rPr>
              <a:t>name</a:t>
            </a:r>
            <a:r>
              <a:rPr lang="de-DE" sz="2400" smtClean="0">
                <a:solidFill>
                  <a:srgbClr val="0000FF"/>
                </a:solidFill>
              </a:rPr>
              <a:t> </a:t>
            </a:r>
            <a:r>
              <a:rPr lang="de-DE" sz="2400" err="1" smtClean="0">
                <a:solidFill>
                  <a:srgbClr val="0000FF"/>
                </a:solidFill>
              </a:rPr>
              <a:t>disambiguation</a:t>
            </a:r>
            <a:r>
              <a:rPr lang="de-DE" sz="2400" smtClean="0">
                <a:solidFill>
                  <a:srgbClr val="0000FF"/>
                </a:solidFill>
              </a:rPr>
              <a:t> in </a:t>
            </a:r>
            <a:r>
              <a:rPr lang="de-DE" sz="2400" err="1" smtClean="0">
                <a:solidFill>
                  <a:srgbClr val="0000FF"/>
                </a:solidFill>
              </a:rPr>
              <a:t>difficult</a:t>
            </a:r>
            <a:r>
              <a:rPr lang="de-DE" sz="2400" smtClean="0">
                <a:solidFill>
                  <a:srgbClr val="0000FF"/>
                </a:solidFill>
              </a:rPr>
              <a:t> </a:t>
            </a:r>
            <a:r>
              <a:rPr lang="de-DE" sz="2400" err="1" smtClean="0">
                <a:solidFill>
                  <a:srgbClr val="0000FF"/>
                </a:solidFill>
              </a:rPr>
              <a:t>situations</a:t>
            </a:r>
            <a:endParaRPr lang="en-US" sz="2400">
              <a:solidFill>
                <a:srgbClr val="0000FF"/>
              </a:solidFill>
            </a:endParaRPr>
          </a:p>
        </p:txBody>
      </p:sp>
      <p:sp>
        <p:nvSpPr>
          <p:cNvPr id="23" name="TextBox 24"/>
          <p:cNvSpPr txBox="1"/>
          <p:nvPr/>
        </p:nvSpPr>
        <p:spPr>
          <a:xfrm>
            <a:off x="829204" y="2853360"/>
            <a:ext cx="7428637" cy="400110"/>
          </a:xfrm>
          <a:prstGeom prst="rect">
            <a:avLst/>
          </a:prstGeom>
          <a:noFill/>
        </p:spPr>
        <p:txBody>
          <a:bodyPr wrap="none" rtlCol="0">
            <a:spAutoFit/>
          </a:bodyPr>
          <a:lstStyle/>
          <a:p>
            <a:r>
              <a:rPr lang="de-DE" sz="2000" smtClean="0"/>
              <a:t>Short </a:t>
            </a:r>
            <a:r>
              <a:rPr lang="de-DE" sz="2000" err="1" smtClean="0"/>
              <a:t>and</a:t>
            </a:r>
            <a:r>
              <a:rPr lang="de-DE" sz="2000" smtClean="0"/>
              <a:t> </a:t>
            </a:r>
            <a:r>
              <a:rPr lang="de-DE" sz="2000" err="1" smtClean="0"/>
              <a:t>noisy</a:t>
            </a:r>
            <a:r>
              <a:rPr lang="de-DE" sz="2000" smtClean="0"/>
              <a:t> </a:t>
            </a:r>
            <a:r>
              <a:rPr lang="de-DE" sz="2000" err="1" smtClean="0"/>
              <a:t>texts</a:t>
            </a:r>
            <a:r>
              <a:rPr lang="de-DE" sz="2000" smtClean="0"/>
              <a:t> </a:t>
            </a:r>
            <a:r>
              <a:rPr lang="de-DE" sz="2000" err="1" smtClean="0"/>
              <a:t>about</a:t>
            </a:r>
            <a:r>
              <a:rPr lang="de-DE" sz="2000" smtClean="0"/>
              <a:t> </a:t>
            </a:r>
            <a:r>
              <a:rPr lang="de-DE" sz="2000" err="1" smtClean="0"/>
              <a:t>long-tail</a:t>
            </a:r>
            <a:r>
              <a:rPr lang="de-DE" sz="2000" smtClean="0"/>
              <a:t> </a:t>
            </a:r>
            <a:r>
              <a:rPr lang="de-DE" sz="2000" err="1" smtClean="0"/>
              <a:t>entities</a:t>
            </a:r>
            <a:r>
              <a:rPr lang="de-DE" sz="2000" smtClean="0"/>
              <a:t> in </a:t>
            </a:r>
            <a:r>
              <a:rPr lang="de-DE" sz="2000" err="1" smtClean="0"/>
              <a:t>social</a:t>
            </a:r>
            <a:r>
              <a:rPr lang="de-DE" sz="2000" smtClean="0"/>
              <a:t> </a:t>
            </a:r>
            <a:r>
              <a:rPr lang="de-DE" sz="2000" err="1" smtClean="0"/>
              <a:t>media</a:t>
            </a:r>
            <a:endParaRPr lang="de-DE" sz="2000" smtClean="0"/>
          </a:p>
        </p:txBody>
      </p:sp>
      <p:sp>
        <p:nvSpPr>
          <p:cNvPr id="15" name="Rectangle 26"/>
          <p:cNvSpPr/>
          <p:nvPr/>
        </p:nvSpPr>
        <p:spPr bwMode="auto">
          <a:xfrm>
            <a:off x="-28020" y="1340768"/>
            <a:ext cx="9144000" cy="936104"/>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6" name="TextBox 19"/>
          <p:cNvSpPr txBox="1"/>
          <p:nvPr/>
        </p:nvSpPr>
        <p:spPr>
          <a:xfrm>
            <a:off x="829204" y="1412206"/>
            <a:ext cx="7669087" cy="461665"/>
          </a:xfrm>
          <a:prstGeom prst="rect">
            <a:avLst/>
          </a:prstGeom>
          <a:noFill/>
        </p:spPr>
        <p:txBody>
          <a:bodyPr wrap="none" rtlCol="0">
            <a:spAutoFit/>
          </a:bodyPr>
          <a:lstStyle/>
          <a:p>
            <a:r>
              <a:rPr lang="de-DE" sz="2400" err="1" smtClean="0">
                <a:solidFill>
                  <a:srgbClr val="0000FF"/>
                </a:solidFill>
              </a:rPr>
              <a:t>Efficient</a:t>
            </a:r>
            <a:r>
              <a:rPr lang="de-DE" sz="2400" smtClean="0">
                <a:solidFill>
                  <a:srgbClr val="0000FF"/>
                </a:solidFill>
              </a:rPr>
              <a:t> </a:t>
            </a:r>
            <a:r>
              <a:rPr lang="de-DE" sz="2400" err="1" smtClean="0">
                <a:solidFill>
                  <a:srgbClr val="0000FF"/>
                </a:solidFill>
              </a:rPr>
              <a:t>interactive</a:t>
            </a:r>
            <a:r>
              <a:rPr lang="de-DE" sz="2400" smtClean="0">
                <a:solidFill>
                  <a:srgbClr val="0000FF"/>
                </a:solidFill>
              </a:rPr>
              <a:t> &amp; high-</a:t>
            </a:r>
            <a:r>
              <a:rPr lang="de-DE" sz="2400" err="1" smtClean="0">
                <a:solidFill>
                  <a:srgbClr val="0000FF"/>
                </a:solidFill>
              </a:rPr>
              <a:t>throughput</a:t>
            </a:r>
            <a:r>
              <a:rPr lang="de-DE" sz="2400" smtClean="0">
                <a:solidFill>
                  <a:srgbClr val="0000FF"/>
                </a:solidFill>
              </a:rPr>
              <a:t> </a:t>
            </a:r>
            <a:r>
              <a:rPr lang="de-DE" sz="2400" err="1" smtClean="0">
                <a:solidFill>
                  <a:srgbClr val="0000FF"/>
                </a:solidFill>
              </a:rPr>
              <a:t>batch</a:t>
            </a:r>
            <a:r>
              <a:rPr lang="de-DE" sz="2400" smtClean="0">
                <a:solidFill>
                  <a:srgbClr val="0000FF"/>
                </a:solidFill>
              </a:rPr>
              <a:t> NERD</a:t>
            </a:r>
            <a:endParaRPr lang="en-US" sz="2400">
              <a:solidFill>
                <a:srgbClr val="0000FF"/>
              </a:solidFill>
            </a:endParaRPr>
          </a:p>
        </p:txBody>
      </p:sp>
      <p:sp>
        <p:nvSpPr>
          <p:cNvPr id="17" name="TextBox 24"/>
          <p:cNvSpPr txBox="1"/>
          <p:nvPr/>
        </p:nvSpPr>
        <p:spPr>
          <a:xfrm>
            <a:off x="829204" y="1840834"/>
            <a:ext cx="7151445" cy="400110"/>
          </a:xfrm>
          <a:prstGeom prst="rect">
            <a:avLst/>
          </a:prstGeom>
          <a:noFill/>
        </p:spPr>
        <p:txBody>
          <a:bodyPr wrap="none" rtlCol="0">
            <a:spAutoFit/>
          </a:bodyPr>
          <a:lstStyle/>
          <a:p>
            <a:r>
              <a:rPr lang="de-DE" sz="2000"/>
              <a:t>a</a:t>
            </a:r>
            <a:r>
              <a:rPr lang="de-DE" sz="2000" smtClean="0"/>
              <a:t> </a:t>
            </a:r>
            <a:r>
              <a:rPr lang="de-DE" sz="2000" err="1" smtClean="0"/>
              <a:t>day‘s</a:t>
            </a:r>
            <a:r>
              <a:rPr lang="de-DE" sz="2000" smtClean="0"/>
              <a:t> </a:t>
            </a:r>
            <a:r>
              <a:rPr lang="de-DE" sz="2000" err="1" smtClean="0"/>
              <a:t>news</a:t>
            </a:r>
            <a:r>
              <a:rPr lang="de-DE" sz="2000" smtClean="0"/>
              <a:t>, a </a:t>
            </a:r>
            <a:r>
              <a:rPr lang="de-DE" sz="2000" err="1" smtClean="0"/>
              <a:t>month‘s</a:t>
            </a:r>
            <a:r>
              <a:rPr lang="de-DE" sz="2000" smtClean="0"/>
              <a:t> </a:t>
            </a:r>
            <a:r>
              <a:rPr lang="de-DE" sz="2000" err="1" smtClean="0"/>
              <a:t>publications</a:t>
            </a:r>
            <a:r>
              <a:rPr lang="de-DE" sz="2000" smtClean="0"/>
              <a:t>, a </a:t>
            </a:r>
            <a:r>
              <a:rPr lang="de-DE" sz="2000" err="1" smtClean="0"/>
              <a:t>decade‘s</a:t>
            </a:r>
            <a:r>
              <a:rPr lang="de-DE" sz="2000" smtClean="0"/>
              <a:t> </a:t>
            </a:r>
            <a:r>
              <a:rPr lang="de-DE" sz="2000" err="1" smtClean="0"/>
              <a:t>archive</a:t>
            </a:r>
            <a:endParaRPr lang="de-DE" sz="2000" smtClean="0"/>
          </a:p>
        </p:txBody>
      </p:sp>
      <p:sp>
        <p:nvSpPr>
          <p:cNvPr id="43" name="Rectangle 26"/>
          <p:cNvSpPr/>
          <p:nvPr/>
        </p:nvSpPr>
        <p:spPr bwMode="auto">
          <a:xfrm>
            <a:off x="8078" y="4672238"/>
            <a:ext cx="9144000" cy="936104"/>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4" name="TextBox 19"/>
          <p:cNvSpPr txBox="1"/>
          <p:nvPr/>
        </p:nvSpPr>
        <p:spPr>
          <a:xfrm>
            <a:off x="865302" y="4743676"/>
            <a:ext cx="6259278" cy="461665"/>
          </a:xfrm>
          <a:prstGeom prst="rect">
            <a:avLst/>
          </a:prstGeom>
          <a:noFill/>
        </p:spPr>
        <p:txBody>
          <a:bodyPr wrap="none" rtlCol="0">
            <a:spAutoFit/>
          </a:bodyPr>
          <a:lstStyle/>
          <a:p>
            <a:r>
              <a:rPr lang="de-DE" sz="2400" dirty="0" smtClean="0">
                <a:solidFill>
                  <a:srgbClr val="0000FF"/>
                </a:solidFill>
              </a:rPr>
              <a:t>Web-</a:t>
            </a:r>
            <a:r>
              <a:rPr lang="de-DE" sz="2400" dirty="0" err="1" smtClean="0">
                <a:solidFill>
                  <a:srgbClr val="0000FF"/>
                </a:solidFill>
              </a:rPr>
              <a:t>scale</a:t>
            </a:r>
            <a:r>
              <a:rPr lang="de-DE" sz="2400" dirty="0">
                <a:solidFill>
                  <a:srgbClr val="0000FF"/>
                </a:solidFill>
              </a:rPr>
              <a:t> </a:t>
            </a:r>
            <a:r>
              <a:rPr lang="de-DE" sz="2400" dirty="0" err="1" smtClean="0">
                <a:solidFill>
                  <a:srgbClr val="0000FF"/>
                </a:solidFill>
              </a:rPr>
              <a:t>entity</a:t>
            </a:r>
            <a:r>
              <a:rPr lang="de-DE" sz="2400" dirty="0" smtClean="0">
                <a:solidFill>
                  <a:srgbClr val="0000FF"/>
                </a:solidFill>
              </a:rPr>
              <a:t> </a:t>
            </a:r>
            <a:r>
              <a:rPr lang="de-DE" sz="2400" dirty="0" err="1" smtClean="0">
                <a:solidFill>
                  <a:srgbClr val="0000FF"/>
                </a:solidFill>
              </a:rPr>
              <a:t>linkage</a:t>
            </a:r>
            <a:r>
              <a:rPr lang="de-DE" sz="2400" dirty="0" smtClean="0">
                <a:solidFill>
                  <a:srgbClr val="0000FF"/>
                </a:solidFill>
              </a:rPr>
              <a:t> </a:t>
            </a:r>
            <a:r>
              <a:rPr lang="de-DE" sz="2400" dirty="0" err="1" smtClean="0">
                <a:solidFill>
                  <a:srgbClr val="0000FF"/>
                </a:solidFill>
              </a:rPr>
              <a:t>with</a:t>
            </a:r>
            <a:r>
              <a:rPr lang="de-DE" sz="2400" dirty="0" smtClean="0">
                <a:solidFill>
                  <a:srgbClr val="0000FF"/>
                </a:solidFill>
              </a:rPr>
              <a:t> high </a:t>
            </a:r>
            <a:r>
              <a:rPr lang="de-DE" sz="2400" dirty="0" err="1" smtClean="0">
                <a:solidFill>
                  <a:srgbClr val="0000FF"/>
                </a:solidFill>
              </a:rPr>
              <a:t>quality</a:t>
            </a:r>
            <a:endParaRPr lang="en-US" sz="2400" dirty="0">
              <a:solidFill>
                <a:srgbClr val="0000FF"/>
              </a:solidFill>
            </a:endParaRPr>
          </a:p>
        </p:txBody>
      </p:sp>
      <p:sp>
        <p:nvSpPr>
          <p:cNvPr id="45" name="TextBox 24"/>
          <p:cNvSpPr txBox="1"/>
          <p:nvPr/>
        </p:nvSpPr>
        <p:spPr>
          <a:xfrm>
            <a:off x="865302" y="5172304"/>
            <a:ext cx="6728317" cy="400110"/>
          </a:xfrm>
          <a:prstGeom prst="rect">
            <a:avLst/>
          </a:prstGeom>
          <a:noFill/>
        </p:spPr>
        <p:txBody>
          <a:bodyPr wrap="none" rtlCol="0">
            <a:spAutoFit/>
          </a:bodyPr>
          <a:lstStyle/>
          <a:p>
            <a:r>
              <a:rPr lang="de-DE" sz="2000" dirty="0" err="1"/>
              <a:t>a</a:t>
            </a:r>
            <a:r>
              <a:rPr lang="de-DE" sz="2000" dirty="0" err="1" smtClean="0"/>
              <a:t>cross</a:t>
            </a:r>
            <a:r>
              <a:rPr lang="de-DE" sz="2000" dirty="0" smtClean="0"/>
              <a:t> </a:t>
            </a:r>
            <a:r>
              <a:rPr lang="de-DE" sz="2000" dirty="0" err="1" smtClean="0"/>
              <a:t>text</a:t>
            </a:r>
            <a:r>
              <a:rPr lang="de-DE" sz="2000" dirty="0" smtClean="0"/>
              <a:t> </a:t>
            </a:r>
            <a:r>
              <a:rPr lang="de-DE" sz="2000" dirty="0" err="1" smtClean="0"/>
              <a:t>sources</a:t>
            </a:r>
            <a:r>
              <a:rPr lang="de-DE" sz="2000" dirty="0" smtClean="0"/>
              <a:t>, </a:t>
            </a:r>
            <a:r>
              <a:rPr lang="de-DE" sz="2000" dirty="0" err="1" smtClean="0"/>
              <a:t>linked</a:t>
            </a:r>
            <a:r>
              <a:rPr lang="de-DE" sz="2000" dirty="0" smtClean="0"/>
              <a:t> </a:t>
            </a:r>
            <a:r>
              <a:rPr lang="de-DE" sz="2000" dirty="0" err="1" smtClean="0"/>
              <a:t>data</a:t>
            </a:r>
            <a:r>
              <a:rPr lang="de-DE" sz="2000" dirty="0" smtClean="0"/>
              <a:t>, </a:t>
            </a:r>
            <a:r>
              <a:rPr lang="de-DE" sz="2000" dirty="0" err="1" smtClean="0"/>
              <a:t>KB‘s</a:t>
            </a:r>
            <a:r>
              <a:rPr lang="de-DE" sz="2000" dirty="0" smtClean="0"/>
              <a:t>, Web </a:t>
            </a:r>
            <a:r>
              <a:rPr lang="de-DE" sz="2000" dirty="0" err="1" smtClean="0"/>
              <a:t>tables</a:t>
            </a:r>
            <a:r>
              <a:rPr lang="de-DE" sz="2000" dirty="0" smtClean="0"/>
              <a:t>, …</a:t>
            </a:r>
          </a:p>
        </p:txBody>
      </p:sp>
    </p:spTree>
    <p:extLst>
      <p:ext uri="{BB962C8B-B14F-4D97-AF65-F5344CB8AC3E}">
        <p14:creationId xmlns:p14="http://schemas.microsoft.com/office/powerpoint/2010/main" val="335756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5"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128864" y="3201787"/>
            <a:ext cx="6104244" cy="708025"/>
          </a:xfrm>
          <a:prstGeom prst="rect">
            <a:avLst/>
          </a:prstGeom>
          <a:solidFill>
            <a:srgbClr val="99FFCC"/>
          </a:solidFill>
          <a:ln w="9525">
            <a:noFill/>
            <a:miter lim="800000"/>
            <a:headEnd/>
            <a:tailEnd/>
          </a:ln>
        </p:spPr>
        <p:txBody>
          <a:bodyPr wrap="square">
            <a:spAutoFit/>
          </a:bodyPr>
          <a:lstStyle/>
          <a:p>
            <a:pPr eaLnBrk="0" hangingPunct="0"/>
            <a:endParaRPr lang="en-US" sz="2000"/>
          </a:p>
          <a:p>
            <a:pPr eaLnBrk="0" hangingPunct="0"/>
            <a:endParaRPr lang="en-US" sz="2000"/>
          </a:p>
        </p:txBody>
      </p:sp>
      <p:sp>
        <p:nvSpPr>
          <p:cNvPr id="19458" name="Rectangle 3"/>
          <p:cNvSpPr>
            <a:spLocks noGrp="1" noChangeArrowheads="1"/>
          </p:cNvSpPr>
          <p:nvPr>
            <p:ph type="title"/>
          </p:nvPr>
        </p:nvSpPr>
        <p:spPr>
          <a:xfrm>
            <a:off x="0" y="0"/>
            <a:ext cx="9144000" cy="692150"/>
          </a:xfrm>
        </p:spPr>
        <p:txBody>
          <a:bodyPr/>
          <a:lstStyle/>
          <a:p>
            <a:pPr defTabSz="893763" eaLnBrk="1" hangingPunct="1"/>
            <a:r>
              <a:rPr lang="en-GB" sz="4000" smtClean="0"/>
              <a:t>Outline</a:t>
            </a:r>
          </a:p>
        </p:txBody>
      </p:sp>
      <p:sp>
        <p:nvSpPr>
          <p:cNvPr id="19463" name="Text Box 27"/>
          <p:cNvSpPr txBox="1">
            <a:spLocks noChangeArrowheads="1"/>
          </p:cNvSpPr>
          <p:nvPr/>
        </p:nvSpPr>
        <p:spPr bwMode="auto">
          <a:xfrm>
            <a:off x="899592" y="2577697"/>
            <a:ext cx="2541080" cy="523220"/>
          </a:xfrm>
          <a:prstGeom prst="rect">
            <a:avLst/>
          </a:prstGeom>
          <a:noFill/>
          <a:ln w="9525">
            <a:noFill/>
            <a:miter lim="800000"/>
            <a:headEnd/>
            <a:tailEnd/>
          </a:ln>
        </p:spPr>
        <p:txBody>
          <a:bodyPr wrap="none">
            <a:spAutoFit/>
          </a:bodyPr>
          <a:lstStyle/>
          <a:p>
            <a:r>
              <a:rPr lang="de-DE" sz="2800" dirty="0" err="1" smtClean="0"/>
              <a:t>Lovely</a:t>
            </a:r>
            <a:r>
              <a:rPr lang="de-DE" sz="2800" dirty="0" smtClean="0"/>
              <a:t> NERD </a:t>
            </a:r>
            <a:endParaRPr lang="en-US" sz="2800" dirty="0">
              <a:solidFill>
                <a:srgbClr val="0000FF"/>
              </a:solidFill>
            </a:endParaRPr>
          </a:p>
        </p:txBody>
      </p:sp>
      <p:sp>
        <p:nvSpPr>
          <p:cNvPr id="8" name="AutoShape 28"/>
          <p:cNvSpPr>
            <a:spLocks noChangeArrowheads="1"/>
          </p:cNvSpPr>
          <p:nvPr/>
        </p:nvSpPr>
        <p:spPr bwMode="auto">
          <a:xfrm>
            <a:off x="396354" y="3422246"/>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9" name="Text Box 29"/>
          <p:cNvSpPr txBox="1">
            <a:spLocks noChangeArrowheads="1"/>
          </p:cNvSpPr>
          <p:nvPr/>
        </p:nvSpPr>
        <p:spPr bwMode="auto">
          <a:xfrm>
            <a:off x="899592" y="3350809"/>
            <a:ext cx="3501280" cy="523220"/>
          </a:xfrm>
          <a:prstGeom prst="rect">
            <a:avLst/>
          </a:prstGeom>
          <a:noFill/>
          <a:ln w="9525">
            <a:noFill/>
            <a:miter lim="800000"/>
            <a:headEnd/>
            <a:tailEnd/>
          </a:ln>
        </p:spPr>
        <p:txBody>
          <a:bodyPr wrap="none">
            <a:spAutoFit/>
          </a:bodyPr>
          <a:lstStyle/>
          <a:p>
            <a:r>
              <a:rPr lang="de-DE" sz="2800" dirty="0" smtClean="0"/>
              <a:t>The New </a:t>
            </a:r>
            <a:r>
              <a:rPr lang="de-DE" sz="2800" dirty="0" err="1" smtClean="0"/>
              <a:t>Chocolate</a:t>
            </a:r>
            <a:endParaRPr lang="en-US" sz="2800" dirty="0">
              <a:solidFill>
                <a:srgbClr val="0000FF"/>
              </a:solidFill>
            </a:endParaRPr>
          </a:p>
        </p:txBody>
      </p:sp>
      <p:sp>
        <p:nvSpPr>
          <p:cNvPr id="12" name="AutoShape 28"/>
          <p:cNvSpPr>
            <a:spLocks noChangeArrowheads="1"/>
          </p:cNvSpPr>
          <p:nvPr/>
        </p:nvSpPr>
        <p:spPr bwMode="auto">
          <a:xfrm>
            <a:off x="396354" y="5366267"/>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15" name="Text Box 29"/>
          <p:cNvSpPr txBox="1">
            <a:spLocks noChangeArrowheads="1"/>
          </p:cNvSpPr>
          <p:nvPr/>
        </p:nvSpPr>
        <p:spPr bwMode="auto">
          <a:xfrm>
            <a:off x="899592" y="5294830"/>
            <a:ext cx="2141933" cy="523220"/>
          </a:xfrm>
          <a:prstGeom prst="rect">
            <a:avLst/>
          </a:prstGeom>
          <a:noFill/>
          <a:ln w="9525">
            <a:noFill/>
            <a:miter lim="800000"/>
            <a:headEnd/>
            <a:tailEnd/>
          </a:ln>
        </p:spPr>
        <p:txBody>
          <a:bodyPr wrap="none">
            <a:spAutoFit/>
          </a:bodyPr>
          <a:lstStyle/>
          <a:p>
            <a:r>
              <a:rPr lang="de-DE" sz="2800" dirty="0" err="1" smtClean="0"/>
              <a:t>Conclusion</a:t>
            </a:r>
            <a:endParaRPr lang="en-US" sz="2800" dirty="0">
              <a:solidFill>
                <a:srgbClr val="0000FF"/>
              </a:solidFill>
            </a:endParaRPr>
          </a:p>
        </p:txBody>
      </p:sp>
      <p:sp>
        <p:nvSpPr>
          <p:cNvPr id="17" name="Text Box 29"/>
          <p:cNvSpPr txBox="1">
            <a:spLocks noChangeArrowheads="1"/>
          </p:cNvSpPr>
          <p:nvPr/>
        </p:nvSpPr>
        <p:spPr bwMode="auto">
          <a:xfrm>
            <a:off x="899592" y="1412776"/>
            <a:ext cx="2281394" cy="523220"/>
          </a:xfrm>
          <a:prstGeom prst="rect">
            <a:avLst/>
          </a:prstGeom>
          <a:noFill/>
          <a:ln w="9525">
            <a:noFill/>
            <a:miter lim="800000"/>
            <a:headEnd/>
            <a:tailEnd/>
          </a:ln>
        </p:spPr>
        <p:txBody>
          <a:bodyPr wrap="none">
            <a:spAutoFit/>
          </a:bodyPr>
          <a:lstStyle/>
          <a:p>
            <a:r>
              <a:rPr lang="de-DE" sz="2800" dirty="0" err="1" smtClean="0"/>
              <a:t>Introduction</a:t>
            </a:r>
            <a:endParaRPr lang="en-US" sz="2800" dirty="0">
              <a:solidFill>
                <a:srgbClr val="0000FF"/>
              </a:solidFill>
            </a:endParaRPr>
          </a:p>
        </p:txBody>
      </p:sp>
      <p:sp>
        <p:nvSpPr>
          <p:cNvPr id="19" name="Textfeld 11"/>
          <p:cNvSpPr txBox="1">
            <a:spLocks noChangeArrowheads="1"/>
          </p:cNvSpPr>
          <p:nvPr/>
        </p:nvSpPr>
        <p:spPr bwMode="auto">
          <a:xfrm>
            <a:off x="272581" y="1378153"/>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
        <p:nvSpPr>
          <p:cNvPr id="16" name="AutoShape 28"/>
          <p:cNvSpPr>
            <a:spLocks noChangeArrowheads="1"/>
          </p:cNvSpPr>
          <p:nvPr/>
        </p:nvSpPr>
        <p:spPr bwMode="auto">
          <a:xfrm>
            <a:off x="396354" y="4255460"/>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20" name="Text Box 29"/>
          <p:cNvSpPr txBox="1">
            <a:spLocks noChangeArrowheads="1"/>
          </p:cNvSpPr>
          <p:nvPr/>
        </p:nvSpPr>
        <p:spPr bwMode="auto">
          <a:xfrm>
            <a:off x="899592" y="4184023"/>
            <a:ext cx="2581156" cy="523220"/>
          </a:xfrm>
          <a:prstGeom prst="rect">
            <a:avLst/>
          </a:prstGeom>
          <a:noFill/>
          <a:ln w="9525">
            <a:noFill/>
            <a:miter lim="800000"/>
            <a:headEnd/>
            <a:tailEnd/>
          </a:ln>
        </p:spPr>
        <p:txBody>
          <a:bodyPr wrap="none">
            <a:spAutoFit/>
          </a:bodyPr>
          <a:lstStyle/>
          <a:p>
            <a:r>
              <a:rPr lang="de-DE" sz="2800" dirty="0" smtClean="0"/>
              <a:t>The Dark Side</a:t>
            </a:r>
            <a:endParaRPr lang="en-US" sz="2800" dirty="0">
              <a:solidFill>
                <a:srgbClr val="0000FF"/>
              </a:solidFill>
            </a:endParaRPr>
          </a:p>
        </p:txBody>
      </p:sp>
      <p:sp>
        <p:nvSpPr>
          <p:cNvPr id="21" name="Textfeld 11"/>
          <p:cNvSpPr txBox="1">
            <a:spLocks noChangeArrowheads="1"/>
          </p:cNvSpPr>
          <p:nvPr/>
        </p:nvSpPr>
        <p:spPr bwMode="auto">
          <a:xfrm>
            <a:off x="271735" y="2516251"/>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Tree>
    <p:extLst>
      <p:ext uri="{BB962C8B-B14F-4D97-AF65-F5344CB8AC3E}">
        <p14:creationId xmlns:p14="http://schemas.microsoft.com/office/powerpoint/2010/main" val="349754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55016" y="0"/>
            <a:ext cx="6998750" cy="692696"/>
          </a:xfrm>
          <a:solidFill>
            <a:srgbClr val="66FFCC"/>
          </a:solidFill>
        </p:spPr>
        <p:txBody>
          <a:bodyPr/>
          <a:lstStyle/>
          <a:p>
            <a:pPr defTabSz="893763" eaLnBrk="1" hangingPunct="1"/>
            <a:r>
              <a:rPr lang="en-GB" altLang="en-US" dirty="0" smtClean="0"/>
              <a:t>Big Text: the New Chocolate</a:t>
            </a:r>
            <a:endParaRPr lang="en-GB" altLang="en-US" sz="2000" dirty="0" smtClean="0"/>
          </a:p>
        </p:txBody>
      </p:sp>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60858" y="1062392"/>
            <a:ext cx="3572089" cy="5505436"/>
          </a:xfrm>
          <a:prstGeom prst="rect">
            <a:avLst/>
          </a:prstGeom>
        </p:spPr>
      </p:pic>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pic>
        <p:nvPicPr>
          <p:cNvPr id="15" name="Picture 14" descr="ChemSpider 2D Image | N-(2-Oxo-2-phenylethyl)alanine | C11H13N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764" y="2420989"/>
            <a:ext cx="2575892" cy="25758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epoil.com/wp-content/uploads/2014/07/oil-well-art-d0e8499fbec074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8000" y="1"/>
            <a:ext cx="2116000" cy="10497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7028000" y="0"/>
            <a:ext cx="2116000" cy="1049787"/>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V="1">
            <a:off x="7028000" y="0"/>
            <a:ext cx="2161930" cy="1015586"/>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6" descr="br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6180" y="4523548"/>
            <a:ext cx="2810694" cy="18722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kitsilano.ca/wp-content/uploads/2014/09/4cocoabeans_435856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1237" y="1246697"/>
            <a:ext cx="3277219" cy="218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thechocolatefountain.com/images/may7%2003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04289" y="4149411"/>
            <a:ext cx="2699959" cy="359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97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458" y="936280"/>
            <a:ext cx="8647103" cy="5776039"/>
          </a:xfrm>
          <a:prstGeom prst="rect">
            <a:avLst/>
          </a:prstGeom>
        </p:spPr>
      </p:pic>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sp>
        <p:nvSpPr>
          <p:cNvPr id="4" name="Title 3"/>
          <p:cNvSpPr>
            <a:spLocks noGrp="1"/>
          </p:cNvSpPr>
          <p:nvPr>
            <p:ph type="title"/>
          </p:nvPr>
        </p:nvSpPr>
        <p:spPr/>
        <p:txBody>
          <a:bodyPr/>
          <a:lstStyle/>
          <a:p>
            <a:r>
              <a:rPr lang="de-DE" dirty="0" err="1" smtClean="0"/>
              <a:t>Semantic</a:t>
            </a:r>
            <a:r>
              <a:rPr lang="de-DE" dirty="0" smtClean="0"/>
              <a:t> Search </a:t>
            </a:r>
            <a:r>
              <a:rPr lang="de-DE" dirty="0" err="1" smtClean="0"/>
              <a:t>over</a:t>
            </a:r>
            <a:r>
              <a:rPr lang="de-DE" dirty="0" smtClean="0"/>
              <a:t> News</a:t>
            </a:r>
            <a:endParaRPr lang="en-US" dirty="0"/>
          </a:p>
        </p:txBody>
      </p:sp>
      <p:sp>
        <p:nvSpPr>
          <p:cNvPr id="10" name="TextBox 9"/>
          <p:cNvSpPr txBox="1"/>
          <p:nvPr/>
        </p:nvSpPr>
        <p:spPr>
          <a:xfrm>
            <a:off x="5828600" y="603921"/>
            <a:ext cx="3198311" cy="369332"/>
          </a:xfrm>
          <a:prstGeom prst="rect">
            <a:avLst/>
          </a:prstGeom>
          <a:noFill/>
        </p:spPr>
        <p:txBody>
          <a:bodyPr wrap="none" rtlCol="0">
            <a:spAutoFit/>
          </a:bodyPr>
          <a:lstStyle/>
          <a:p>
            <a:r>
              <a:rPr lang="en-US" sz="1800" dirty="0" smtClean="0">
                <a:hlinkClick r:id="rId4"/>
              </a:rPr>
              <a:t>https://stics.mpi-inf.mpg.de</a:t>
            </a:r>
            <a:endParaRPr lang="en-US" sz="1800" dirty="0"/>
          </a:p>
        </p:txBody>
      </p:sp>
      <p:pic>
        <p:nvPicPr>
          <p:cNvPr id="8" name="Picture 7"/>
          <p:cNvPicPr>
            <a:picLocks noChangeAspect="1"/>
          </p:cNvPicPr>
          <p:nvPr/>
        </p:nvPicPr>
        <p:blipFill>
          <a:blip r:embed="rId5"/>
          <a:stretch>
            <a:fillRect/>
          </a:stretch>
        </p:blipFill>
        <p:spPr>
          <a:xfrm>
            <a:off x="155575" y="995202"/>
            <a:ext cx="8592444" cy="5904866"/>
          </a:xfrm>
          <a:prstGeom prst="rect">
            <a:avLst/>
          </a:prstGeom>
        </p:spPr>
      </p:pic>
      <p:pic>
        <p:nvPicPr>
          <p:cNvPr id="6" name="Picture 5"/>
          <p:cNvPicPr>
            <a:picLocks noChangeAspect="1"/>
          </p:cNvPicPr>
          <p:nvPr/>
        </p:nvPicPr>
        <p:blipFill>
          <a:blip r:embed="rId6"/>
          <a:stretch>
            <a:fillRect/>
          </a:stretch>
        </p:blipFill>
        <p:spPr>
          <a:xfrm>
            <a:off x="0" y="987403"/>
            <a:ext cx="8788622" cy="5855299"/>
          </a:xfrm>
          <a:prstGeom prst="rect">
            <a:avLst/>
          </a:prstGeom>
        </p:spPr>
      </p:pic>
      <p:grpSp>
        <p:nvGrpSpPr>
          <p:cNvPr id="2" name="Group 1"/>
          <p:cNvGrpSpPr/>
          <p:nvPr/>
        </p:nvGrpSpPr>
        <p:grpSpPr>
          <a:xfrm>
            <a:off x="59514" y="85876"/>
            <a:ext cx="2606080" cy="1700809"/>
            <a:chOff x="151390" y="453357"/>
            <a:chExt cx="2606080" cy="1700809"/>
          </a:xfrm>
        </p:grpSpPr>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450" y="1325709"/>
              <a:ext cx="2066020" cy="53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390" y="453357"/>
              <a:ext cx="1080120" cy="170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6795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sp>
        <p:nvSpPr>
          <p:cNvPr id="4" name="Title 3"/>
          <p:cNvSpPr>
            <a:spLocks noGrp="1"/>
          </p:cNvSpPr>
          <p:nvPr>
            <p:ph type="title"/>
          </p:nvPr>
        </p:nvSpPr>
        <p:spPr/>
        <p:txBody>
          <a:bodyPr/>
          <a:lstStyle/>
          <a:p>
            <a:r>
              <a:rPr lang="de-DE" dirty="0" err="1" smtClean="0"/>
              <a:t>Semantic</a:t>
            </a:r>
            <a:r>
              <a:rPr lang="de-DE" dirty="0" smtClean="0"/>
              <a:t> Search </a:t>
            </a:r>
            <a:r>
              <a:rPr lang="de-DE" dirty="0" err="1" smtClean="0"/>
              <a:t>over</a:t>
            </a:r>
            <a:r>
              <a:rPr lang="de-DE" dirty="0" smtClean="0"/>
              <a:t> News</a:t>
            </a:r>
            <a:endParaRPr lang="en-US" dirty="0"/>
          </a:p>
        </p:txBody>
      </p:sp>
      <p:sp>
        <p:nvSpPr>
          <p:cNvPr id="11" name="TextBox 10"/>
          <p:cNvSpPr txBox="1"/>
          <p:nvPr/>
        </p:nvSpPr>
        <p:spPr>
          <a:xfrm>
            <a:off x="5825248" y="580509"/>
            <a:ext cx="3198311" cy="369332"/>
          </a:xfrm>
          <a:prstGeom prst="rect">
            <a:avLst/>
          </a:prstGeom>
          <a:noFill/>
        </p:spPr>
        <p:txBody>
          <a:bodyPr wrap="none" rtlCol="0">
            <a:spAutoFit/>
          </a:bodyPr>
          <a:lstStyle/>
          <a:p>
            <a:r>
              <a:rPr lang="en-US" sz="1800" dirty="0" smtClean="0">
                <a:hlinkClick r:id="rId3"/>
              </a:rPr>
              <a:t>https://stics.mpi-inf.mpg.de</a:t>
            </a:r>
            <a:endParaRPr lang="en-US" sz="1800" dirty="0"/>
          </a:p>
        </p:txBody>
      </p:sp>
      <p:pic>
        <p:nvPicPr>
          <p:cNvPr id="3" name="Picture 2"/>
          <p:cNvPicPr>
            <a:picLocks noChangeAspect="1"/>
          </p:cNvPicPr>
          <p:nvPr/>
        </p:nvPicPr>
        <p:blipFill>
          <a:blip r:embed="rId4"/>
          <a:stretch>
            <a:fillRect/>
          </a:stretch>
        </p:blipFill>
        <p:spPr>
          <a:xfrm>
            <a:off x="-19219" y="949841"/>
            <a:ext cx="8987480" cy="5901524"/>
          </a:xfrm>
          <a:prstGeom prst="rect">
            <a:avLst/>
          </a:prstGeom>
        </p:spPr>
      </p:pic>
    </p:spTree>
    <p:extLst>
      <p:ext uri="{BB962C8B-B14F-4D97-AF65-F5344CB8AC3E}">
        <p14:creationId xmlns:p14="http://schemas.microsoft.com/office/powerpoint/2010/main" val="31813563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 y="879683"/>
            <a:ext cx="9915832" cy="6450622"/>
          </a:xfrm>
          <a:prstGeom prst="rect">
            <a:avLst/>
          </a:prstGeom>
        </p:spPr>
      </p:pic>
      <p:pic>
        <p:nvPicPr>
          <p:cNvPr id="5" name="Picture 4"/>
          <p:cNvPicPr>
            <a:picLocks noChangeAspect="1"/>
          </p:cNvPicPr>
          <p:nvPr/>
        </p:nvPicPr>
        <p:blipFill>
          <a:blip r:embed="rId4"/>
          <a:stretch>
            <a:fillRect/>
          </a:stretch>
        </p:blipFill>
        <p:spPr>
          <a:xfrm>
            <a:off x="12537" y="949841"/>
            <a:ext cx="9547102" cy="6500681"/>
          </a:xfrm>
          <a:prstGeom prst="rect">
            <a:avLst/>
          </a:prstGeom>
        </p:spPr>
      </p:pic>
      <p:pic>
        <p:nvPicPr>
          <p:cNvPr id="6" name="Picture 5"/>
          <p:cNvPicPr>
            <a:picLocks noChangeAspect="1"/>
          </p:cNvPicPr>
          <p:nvPr/>
        </p:nvPicPr>
        <p:blipFill>
          <a:blip r:embed="rId5"/>
          <a:stretch>
            <a:fillRect/>
          </a:stretch>
        </p:blipFill>
        <p:spPr>
          <a:xfrm>
            <a:off x="0" y="929624"/>
            <a:ext cx="9383999" cy="6400681"/>
          </a:xfrm>
          <a:prstGeom prst="rect">
            <a:avLst/>
          </a:prstGeom>
        </p:spPr>
      </p:pic>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sp>
        <p:nvSpPr>
          <p:cNvPr id="4" name="Title 3"/>
          <p:cNvSpPr>
            <a:spLocks noGrp="1"/>
          </p:cNvSpPr>
          <p:nvPr>
            <p:ph type="title"/>
          </p:nvPr>
        </p:nvSpPr>
        <p:spPr/>
        <p:txBody>
          <a:bodyPr/>
          <a:lstStyle/>
          <a:p>
            <a:r>
              <a:rPr lang="de-DE" dirty="0" err="1" smtClean="0"/>
              <a:t>Semantic</a:t>
            </a:r>
            <a:r>
              <a:rPr lang="de-DE" dirty="0" smtClean="0"/>
              <a:t> Search </a:t>
            </a:r>
            <a:r>
              <a:rPr lang="de-DE" dirty="0" err="1" smtClean="0"/>
              <a:t>over</a:t>
            </a:r>
            <a:r>
              <a:rPr lang="de-DE" dirty="0" smtClean="0"/>
              <a:t> News</a:t>
            </a:r>
            <a:endParaRPr lang="en-US" dirty="0"/>
          </a:p>
        </p:txBody>
      </p:sp>
      <p:sp>
        <p:nvSpPr>
          <p:cNvPr id="11" name="TextBox 10"/>
          <p:cNvSpPr txBox="1"/>
          <p:nvPr/>
        </p:nvSpPr>
        <p:spPr>
          <a:xfrm>
            <a:off x="5825248" y="580509"/>
            <a:ext cx="3198311" cy="369332"/>
          </a:xfrm>
          <a:prstGeom prst="rect">
            <a:avLst/>
          </a:prstGeom>
          <a:noFill/>
        </p:spPr>
        <p:txBody>
          <a:bodyPr wrap="none" rtlCol="0">
            <a:spAutoFit/>
          </a:bodyPr>
          <a:lstStyle/>
          <a:p>
            <a:r>
              <a:rPr lang="en-US" sz="1800" dirty="0" smtClean="0">
                <a:hlinkClick r:id="rId6"/>
              </a:rPr>
              <a:t>https://stics.mpi-inf.mpg.de</a:t>
            </a:r>
            <a:endParaRPr lang="en-US" sz="1800" dirty="0"/>
          </a:p>
        </p:txBody>
      </p:sp>
    </p:spTree>
    <p:extLst>
      <p:ext uri="{BB962C8B-B14F-4D97-AF65-F5344CB8AC3E}">
        <p14:creationId xmlns:p14="http://schemas.microsoft.com/office/powerpoint/2010/main" val="399706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528" y="765175"/>
            <a:ext cx="9515722" cy="6303409"/>
          </a:xfrm>
          <a:prstGeom prst="rect">
            <a:avLst/>
          </a:prstGeom>
        </p:spPr>
      </p:pic>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sp>
        <p:nvSpPr>
          <p:cNvPr id="4" name="Title 3"/>
          <p:cNvSpPr>
            <a:spLocks noGrp="1"/>
          </p:cNvSpPr>
          <p:nvPr>
            <p:ph type="title"/>
          </p:nvPr>
        </p:nvSpPr>
        <p:spPr/>
        <p:txBody>
          <a:bodyPr/>
          <a:lstStyle/>
          <a:p>
            <a:r>
              <a:rPr lang="de-DE" dirty="0" err="1" smtClean="0"/>
              <a:t>Semantic</a:t>
            </a:r>
            <a:r>
              <a:rPr lang="de-DE" dirty="0" smtClean="0"/>
              <a:t> Search </a:t>
            </a:r>
            <a:r>
              <a:rPr lang="de-DE" dirty="0" err="1" smtClean="0"/>
              <a:t>over</a:t>
            </a:r>
            <a:r>
              <a:rPr lang="de-DE" dirty="0" smtClean="0"/>
              <a:t> News</a:t>
            </a:r>
            <a:endParaRPr lang="en-US" dirty="0"/>
          </a:p>
        </p:txBody>
      </p:sp>
      <p:sp>
        <p:nvSpPr>
          <p:cNvPr id="11" name="TextBox 10"/>
          <p:cNvSpPr txBox="1"/>
          <p:nvPr/>
        </p:nvSpPr>
        <p:spPr>
          <a:xfrm>
            <a:off x="5825248" y="580509"/>
            <a:ext cx="3198311" cy="369332"/>
          </a:xfrm>
          <a:prstGeom prst="rect">
            <a:avLst/>
          </a:prstGeom>
          <a:noFill/>
        </p:spPr>
        <p:txBody>
          <a:bodyPr wrap="none" rtlCol="0">
            <a:spAutoFit/>
          </a:bodyPr>
          <a:lstStyle/>
          <a:p>
            <a:r>
              <a:rPr lang="en-US" sz="1800" dirty="0" smtClean="0">
                <a:hlinkClick r:id="rId4"/>
              </a:rPr>
              <a:t>https://stics.mpi-inf.mpg.de</a:t>
            </a:r>
            <a:endParaRPr lang="en-US" sz="1800" dirty="0"/>
          </a:p>
        </p:txBody>
      </p:sp>
    </p:spTree>
    <p:extLst>
      <p:ext uri="{BB962C8B-B14F-4D97-AF65-F5344CB8AC3E}">
        <p14:creationId xmlns:p14="http://schemas.microsoft.com/office/powerpoint/2010/main" val="1560743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sp>
        <p:nvSpPr>
          <p:cNvPr id="4" name="Title 3"/>
          <p:cNvSpPr>
            <a:spLocks noGrp="1"/>
          </p:cNvSpPr>
          <p:nvPr>
            <p:ph type="title"/>
          </p:nvPr>
        </p:nvSpPr>
        <p:spPr/>
        <p:txBody>
          <a:bodyPr/>
          <a:lstStyle/>
          <a:p>
            <a:r>
              <a:rPr lang="de-DE" dirty="0" err="1" smtClean="0"/>
              <a:t>Semantic</a:t>
            </a:r>
            <a:r>
              <a:rPr lang="de-DE" dirty="0" smtClean="0"/>
              <a:t> Search </a:t>
            </a:r>
            <a:r>
              <a:rPr lang="de-DE" dirty="0" err="1" smtClean="0"/>
              <a:t>over</a:t>
            </a:r>
            <a:r>
              <a:rPr lang="de-DE" dirty="0" smtClean="0"/>
              <a:t> News</a:t>
            </a:r>
            <a:endParaRPr lang="en-US" dirty="0"/>
          </a:p>
        </p:txBody>
      </p:sp>
      <p:pic>
        <p:nvPicPr>
          <p:cNvPr id="2" name="Picture 1"/>
          <p:cNvPicPr>
            <a:picLocks noChangeAspect="1"/>
          </p:cNvPicPr>
          <p:nvPr/>
        </p:nvPicPr>
        <p:blipFill>
          <a:blip r:embed="rId3"/>
          <a:stretch>
            <a:fillRect/>
          </a:stretch>
        </p:blipFill>
        <p:spPr>
          <a:xfrm>
            <a:off x="0" y="967156"/>
            <a:ext cx="9828584" cy="6861464"/>
          </a:xfrm>
          <a:prstGeom prst="rect">
            <a:avLst/>
          </a:prstGeom>
        </p:spPr>
      </p:pic>
      <p:pic>
        <p:nvPicPr>
          <p:cNvPr id="6" name="Picture 5"/>
          <p:cNvPicPr>
            <a:picLocks noChangeAspect="1"/>
          </p:cNvPicPr>
          <p:nvPr/>
        </p:nvPicPr>
        <p:blipFill>
          <a:blip r:embed="rId4"/>
          <a:stretch>
            <a:fillRect/>
          </a:stretch>
        </p:blipFill>
        <p:spPr>
          <a:xfrm>
            <a:off x="-20752" y="949841"/>
            <a:ext cx="9931237" cy="6878779"/>
          </a:xfrm>
          <a:prstGeom prst="rect">
            <a:avLst/>
          </a:prstGeom>
        </p:spPr>
      </p:pic>
      <p:sp>
        <p:nvSpPr>
          <p:cNvPr id="11" name="TextBox 10"/>
          <p:cNvSpPr txBox="1"/>
          <p:nvPr/>
        </p:nvSpPr>
        <p:spPr>
          <a:xfrm>
            <a:off x="5825248" y="580509"/>
            <a:ext cx="3198311" cy="369332"/>
          </a:xfrm>
          <a:prstGeom prst="rect">
            <a:avLst/>
          </a:prstGeom>
          <a:noFill/>
        </p:spPr>
        <p:txBody>
          <a:bodyPr wrap="none" rtlCol="0">
            <a:spAutoFit/>
          </a:bodyPr>
          <a:lstStyle/>
          <a:p>
            <a:r>
              <a:rPr lang="en-US" sz="1800" dirty="0" smtClean="0">
                <a:hlinkClick r:id="rId5"/>
              </a:rPr>
              <a:t>https://stics.mpi-inf.mpg.de</a:t>
            </a:r>
            <a:endParaRPr lang="en-US" sz="1800" dirty="0"/>
          </a:p>
        </p:txBody>
      </p:sp>
    </p:spTree>
    <p:extLst>
      <p:ext uri="{BB962C8B-B14F-4D97-AF65-F5344CB8AC3E}">
        <p14:creationId xmlns:p14="http://schemas.microsoft.com/office/powerpoint/2010/main" val="251591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sp>
        <p:nvSpPr>
          <p:cNvPr id="4" name="Title 3"/>
          <p:cNvSpPr>
            <a:spLocks noGrp="1"/>
          </p:cNvSpPr>
          <p:nvPr>
            <p:ph type="title"/>
          </p:nvPr>
        </p:nvSpPr>
        <p:spPr/>
        <p:txBody>
          <a:bodyPr/>
          <a:lstStyle/>
          <a:p>
            <a:r>
              <a:rPr lang="de-DE" dirty="0" err="1" smtClean="0"/>
              <a:t>Semantic</a:t>
            </a:r>
            <a:r>
              <a:rPr lang="de-DE" dirty="0" smtClean="0"/>
              <a:t> Search </a:t>
            </a:r>
            <a:r>
              <a:rPr lang="de-DE" dirty="0" err="1" smtClean="0"/>
              <a:t>over</a:t>
            </a:r>
            <a:r>
              <a:rPr lang="de-DE" dirty="0" smtClean="0"/>
              <a:t> News</a:t>
            </a:r>
            <a:endParaRPr lang="en-US" dirty="0"/>
          </a:p>
        </p:txBody>
      </p:sp>
      <p:sp>
        <p:nvSpPr>
          <p:cNvPr id="11" name="TextBox 10"/>
          <p:cNvSpPr txBox="1"/>
          <p:nvPr/>
        </p:nvSpPr>
        <p:spPr>
          <a:xfrm>
            <a:off x="5825248" y="580509"/>
            <a:ext cx="3198311" cy="369332"/>
          </a:xfrm>
          <a:prstGeom prst="rect">
            <a:avLst/>
          </a:prstGeom>
          <a:noFill/>
        </p:spPr>
        <p:txBody>
          <a:bodyPr wrap="none" rtlCol="0">
            <a:spAutoFit/>
          </a:bodyPr>
          <a:lstStyle/>
          <a:p>
            <a:r>
              <a:rPr lang="en-US" sz="1800" dirty="0" smtClean="0">
                <a:hlinkClick r:id="rId3"/>
              </a:rPr>
              <a:t>https://stics.mpi-inf.mpg.de</a:t>
            </a:r>
            <a:endParaRPr lang="en-US" sz="1800" dirty="0"/>
          </a:p>
        </p:txBody>
      </p:sp>
      <p:pic>
        <p:nvPicPr>
          <p:cNvPr id="2" name="Picture 1"/>
          <p:cNvPicPr>
            <a:picLocks noChangeAspect="1"/>
          </p:cNvPicPr>
          <p:nvPr/>
        </p:nvPicPr>
        <p:blipFill>
          <a:blip r:embed="rId4"/>
          <a:stretch>
            <a:fillRect/>
          </a:stretch>
        </p:blipFill>
        <p:spPr>
          <a:xfrm>
            <a:off x="0" y="924163"/>
            <a:ext cx="10044608" cy="7045040"/>
          </a:xfrm>
          <a:prstGeom prst="rect">
            <a:avLst/>
          </a:prstGeom>
        </p:spPr>
      </p:pic>
    </p:spTree>
    <p:extLst>
      <p:ext uri="{BB962C8B-B14F-4D97-AF65-F5344CB8AC3E}">
        <p14:creationId xmlns:p14="http://schemas.microsoft.com/office/powerpoint/2010/main" val="236223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09448"/>
            <a:ext cx="8352928" cy="55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 name="Gruppieren 13"/>
          <p:cNvGrpSpPr>
            <a:grpSpLocks/>
          </p:cNvGrpSpPr>
          <p:nvPr/>
        </p:nvGrpSpPr>
        <p:grpSpPr bwMode="auto">
          <a:xfrm>
            <a:off x="2685588" y="2792082"/>
            <a:ext cx="3311525" cy="1871662"/>
            <a:chOff x="2578100" y="2462213"/>
            <a:chExt cx="3311525" cy="1871662"/>
          </a:xfrm>
        </p:grpSpPr>
        <p:sp>
          <p:nvSpPr>
            <p:cNvPr id="170" name="Ellipse 39"/>
            <p:cNvSpPr>
              <a:spLocks noChangeArrowheads="1"/>
            </p:cNvSpPr>
            <p:nvPr/>
          </p:nvSpPr>
          <p:spPr bwMode="auto">
            <a:xfrm>
              <a:off x="2578100" y="2462213"/>
              <a:ext cx="3311525" cy="1871662"/>
            </a:xfrm>
            <a:prstGeom prst="ellipse">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a:p>
          </p:txBody>
        </p:sp>
        <p:pic>
          <p:nvPicPr>
            <p:cNvPr id="171" name="Picture 110" descr="free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88" y="3636963"/>
              <a:ext cx="1211262" cy="3127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2" name="Picture 113" descr="db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738" y="2678113"/>
              <a:ext cx="1011237" cy="5095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3" name="Picture 2" descr="http://www.mpi-inf.mpg.de/yago-naga/yago/img/yago_logo_mainp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8463" y="2912126"/>
              <a:ext cx="10763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 name="Textfeld 81"/>
          <p:cNvSpPr txBox="1">
            <a:spLocks noChangeArrowheads="1"/>
          </p:cNvSpPr>
          <p:nvPr/>
        </p:nvSpPr>
        <p:spPr bwMode="auto">
          <a:xfrm>
            <a:off x="831218" y="2288728"/>
            <a:ext cx="2113079" cy="1938992"/>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algn="l" eaLnBrk="1" hangingPunct="1">
              <a:buFont typeface="Arial" charset="0"/>
              <a:buChar char="•"/>
            </a:pPr>
            <a:r>
              <a:rPr lang="de-DE" altLang="en-US" sz="2000" dirty="0"/>
              <a:t> 10M </a:t>
            </a:r>
            <a:r>
              <a:rPr lang="de-DE" altLang="en-US" sz="2000" dirty="0" err="1"/>
              <a:t>entities</a:t>
            </a:r>
            <a:r>
              <a:rPr lang="de-DE" altLang="en-US" sz="2000" dirty="0"/>
              <a:t> in</a:t>
            </a:r>
          </a:p>
          <a:p>
            <a:pPr algn="l" eaLnBrk="1" hangingPunct="1"/>
            <a:r>
              <a:rPr lang="de-DE" altLang="en-US" sz="2000" dirty="0"/>
              <a:t>  350K </a:t>
            </a:r>
            <a:r>
              <a:rPr lang="de-DE" altLang="en-US" sz="2000" dirty="0" err="1"/>
              <a:t>classes</a:t>
            </a:r>
            <a:endParaRPr lang="de-DE" altLang="en-US" sz="2000" dirty="0"/>
          </a:p>
          <a:p>
            <a:pPr algn="l" eaLnBrk="1" hangingPunct="1">
              <a:buFont typeface="Arial" charset="0"/>
              <a:buChar char="•"/>
            </a:pPr>
            <a:r>
              <a:rPr lang="de-DE" altLang="en-US" sz="2000" dirty="0"/>
              <a:t> 120M </a:t>
            </a:r>
            <a:r>
              <a:rPr lang="de-DE" altLang="en-US" sz="2000" dirty="0" err="1"/>
              <a:t>facts</a:t>
            </a:r>
            <a:r>
              <a:rPr lang="de-DE" altLang="en-US" sz="2000" dirty="0"/>
              <a:t> </a:t>
            </a:r>
            <a:r>
              <a:rPr lang="de-DE" altLang="en-US" sz="2000" dirty="0" err="1"/>
              <a:t>for</a:t>
            </a:r>
            <a:endParaRPr lang="de-DE" altLang="en-US" sz="2000" dirty="0"/>
          </a:p>
          <a:p>
            <a:pPr algn="l" eaLnBrk="1" hangingPunct="1"/>
            <a:r>
              <a:rPr lang="de-DE" altLang="en-US" sz="2000" dirty="0"/>
              <a:t>  100 </a:t>
            </a:r>
            <a:r>
              <a:rPr lang="de-DE" altLang="en-US" sz="2000" dirty="0" err="1"/>
              <a:t>relations</a:t>
            </a:r>
            <a:endParaRPr lang="de-DE" altLang="en-US" sz="2000" dirty="0"/>
          </a:p>
          <a:p>
            <a:pPr algn="l" eaLnBrk="1" hangingPunct="1">
              <a:buFont typeface="Arial" charset="0"/>
              <a:buChar char="•"/>
            </a:pPr>
            <a:r>
              <a:rPr lang="de-DE" altLang="en-US" sz="2000" dirty="0"/>
              <a:t> 100 </a:t>
            </a:r>
            <a:r>
              <a:rPr lang="de-DE" altLang="en-US" sz="2000" dirty="0" err="1"/>
              <a:t>languages</a:t>
            </a:r>
            <a:endParaRPr lang="de-DE" altLang="en-US" sz="2000" dirty="0"/>
          </a:p>
          <a:p>
            <a:pPr algn="l" eaLnBrk="1" hangingPunct="1">
              <a:buFont typeface="Arial" charset="0"/>
              <a:buChar char="•"/>
            </a:pPr>
            <a:r>
              <a:rPr lang="de-DE" altLang="en-US" sz="2000" dirty="0"/>
              <a:t> 95% </a:t>
            </a:r>
            <a:r>
              <a:rPr lang="de-DE" altLang="en-US" sz="2000" dirty="0" err="1" smtClean="0"/>
              <a:t>accuracy</a:t>
            </a:r>
            <a:endParaRPr lang="de-DE" altLang="en-US" sz="2000" dirty="0" smtClean="0"/>
          </a:p>
        </p:txBody>
      </p:sp>
      <p:sp>
        <p:nvSpPr>
          <p:cNvPr id="175" name="Textfeld 82"/>
          <p:cNvSpPr txBox="1">
            <a:spLocks noChangeArrowheads="1"/>
          </p:cNvSpPr>
          <p:nvPr/>
        </p:nvSpPr>
        <p:spPr bwMode="auto">
          <a:xfrm>
            <a:off x="3993469" y="1376032"/>
            <a:ext cx="2220913" cy="163195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algn="l" eaLnBrk="1" hangingPunct="1">
              <a:buFont typeface="Arial" charset="0"/>
              <a:buChar char="•"/>
            </a:pPr>
            <a:r>
              <a:rPr lang="de-DE" altLang="en-US" sz="2000" dirty="0"/>
              <a:t> 4M </a:t>
            </a:r>
            <a:r>
              <a:rPr lang="de-DE" altLang="en-US" sz="2000" dirty="0" err="1"/>
              <a:t>entities</a:t>
            </a:r>
            <a:r>
              <a:rPr lang="de-DE" altLang="en-US" sz="2000" dirty="0"/>
              <a:t> in</a:t>
            </a:r>
          </a:p>
          <a:p>
            <a:pPr algn="l" eaLnBrk="1" hangingPunct="1"/>
            <a:r>
              <a:rPr lang="de-DE" altLang="en-US" sz="2000" dirty="0"/>
              <a:t>  250 </a:t>
            </a:r>
            <a:r>
              <a:rPr lang="de-DE" altLang="en-US" sz="2000" dirty="0" err="1"/>
              <a:t>classes</a:t>
            </a:r>
            <a:endParaRPr lang="de-DE" altLang="en-US" sz="2000" dirty="0"/>
          </a:p>
          <a:p>
            <a:pPr algn="l" eaLnBrk="1" hangingPunct="1">
              <a:buFont typeface="Arial" charset="0"/>
              <a:buChar char="•"/>
            </a:pPr>
            <a:r>
              <a:rPr lang="de-DE" altLang="en-US" sz="2000" dirty="0"/>
              <a:t> 500M </a:t>
            </a:r>
            <a:r>
              <a:rPr lang="de-DE" altLang="en-US" sz="2000" dirty="0" err="1"/>
              <a:t>facts</a:t>
            </a:r>
            <a:r>
              <a:rPr lang="de-DE" altLang="en-US" sz="2000" dirty="0"/>
              <a:t> </a:t>
            </a:r>
            <a:r>
              <a:rPr lang="de-DE" altLang="en-US" sz="2000" dirty="0" err="1"/>
              <a:t>for</a:t>
            </a:r>
            <a:endParaRPr lang="de-DE" altLang="en-US" sz="2000" dirty="0"/>
          </a:p>
          <a:p>
            <a:pPr algn="l" eaLnBrk="1" hangingPunct="1"/>
            <a:r>
              <a:rPr lang="de-DE" altLang="en-US" sz="2000" dirty="0"/>
              <a:t>  6000 </a:t>
            </a:r>
            <a:r>
              <a:rPr lang="de-DE" altLang="en-US" sz="2000" dirty="0" err="1"/>
              <a:t>properties</a:t>
            </a:r>
            <a:endParaRPr lang="de-DE" altLang="en-US" sz="2000" dirty="0"/>
          </a:p>
          <a:p>
            <a:pPr algn="l" eaLnBrk="1" hangingPunct="1">
              <a:buFont typeface="Arial" charset="0"/>
              <a:buChar char="•"/>
            </a:pPr>
            <a:r>
              <a:rPr lang="de-DE" altLang="en-US" sz="2000" dirty="0"/>
              <a:t> live </a:t>
            </a:r>
            <a:r>
              <a:rPr lang="de-DE" altLang="en-US" sz="2000" dirty="0" err="1"/>
              <a:t>updates</a:t>
            </a:r>
            <a:endParaRPr lang="de-DE" altLang="en-US" sz="2000" dirty="0"/>
          </a:p>
        </p:txBody>
      </p:sp>
      <p:sp>
        <p:nvSpPr>
          <p:cNvPr id="176" name="Textfeld 83"/>
          <p:cNvSpPr txBox="1">
            <a:spLocks noChangeArrowheads="1"/>
          </p:cNvSpPr>
          <p:nvPr/>
        </p:nvSpPr>
        <p:spPr bwMode="auto">
          <a:xfrm>
            <a:off x="5534399" y="4298949"/>
            <a:ext cx="2520242" cy="1938992"/>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algn="l" eaLnBrk="1" hangingPunct="1">
              <a:buFont typeface="Arial" charset="0"/>
              <a:buChar char="•"/>
            </a:pPr>
            <a:r>
              <a:rPr lang="de-DE" altLang="en-US" sz="2000" dirty="0">
                <a:solidFill>
                  <a:srgbClr val="3333CC"/>
                </a:solidFill>
              </a:rPr>
              <a:t> </a:t>
            </a:r>
            <a:r>
              <a:rPr lang="de-DE" altLang="en-US" sz="2000" dirty="0" smtClean="0"/>
              <a:t>40M </a:t>
            </a:r>
            <a:r>
              <a:rPr lang="de-DE" altLang="en-US" sz="2000" dirty="0" err="1"/>
              <a:t>entities</a:t>
            </a:r>
            <a:r>
              <a:rPr lang="de-DE" altLang="en-US" sz="2000" dirty="0"/>
              <a:t> in</a:t>
            </a:r>
          </a:p>
          <a:p>
            <a:pPr algn="l" eaLnBrk="1" hangingPunct="1"/>
            <a:r>
              <a:rPr lang="de-DE" altLang="en-US" sz="2000" dirty="0"/>
              <a:t>  </a:t>
            </a:r>
            <a:r>
              <a:rPr lang="de-DE" altLang="en-US" sz="2000" dirty="0" smtClean="0"/>
              <a:t>15000 </a:t>
            </a:r>
            <a:r>
              <a:rPr lang="de-DE" altLang="en-US" sz="2000" dirty="0" err="1"/>
              <a:t>topics</a:t>
            </a:r>
            <a:endParaRPr lang="de-DE" altLang="en-US" sz="2000" dirty="0"/>
          </a:p>
          <a:p>
            <a:pPr algn="l" eaLnBrk="1" hangingPunct="1">
              <a:buFont typeface="Arial" charset="0"/>
              <a:buChar char="•"/>
            </a:pPr>
            <a:r>
              <a:rPr lang="de-DE" altLang="en-US" sz="2000" dirty="0"/>
              <a:t> </a:t>
            </a:r>
            <a:r>
              <a:rPr lang="de-DE" altLang="en-US" sz="2000" dirty="0" smtClean="0"/>
              <a:t>1B </a:t>
            </a:r>
            <a:r>
              <a:rPr lang="de-DE" altLang="en-US" sz="2000" dirty="0" err="1"/>
              <a:t>facts</a:t>
            </a:r>
            <a:r>
              <a:rPr lang="de-DE" altLang="en-US" sz="2000" dirty="0"/>
              <a:t> </a:t>
            </a:r>
            <a:r>
              <a:rPr lang="de-DE" altLang="en-US" sz="2000" dirty="0" err="1"/>
              <a:t>for</a:t>
            </a:r>
            <a:endParaRPr lang="de-DE" altLang="en-US" sz="2000" dirty="0"/>
          </a:p>
          <a:p>
            <a:pPr algn="l" eaLnBrk="1" hangingPunct="1"/>
            <a:r>
              <a:rPr lang="de-DE" altLang="en-US" sz="2000" dirty="0"/>
              <a:t>  4000 </a:t>
            </a:r>
            <a:r>
              <a:rPr lang="de-DE" altLang="en-US" sz="2000" dirty="0" err="1"/>
              <a:t>properties</a:t>
            </a:r>
            <a:endParaRPr lang="de-DE" altLang="en-US" sz="2000" dirty="0"/>
          </a:p>
          <a:p>
            <a:pPr algn="l" eaLnBrk="1" hangingPunct="1">
              <a:buFont typeface="Arial" charset="0"/>
              <a:buChar char="•"/>
            </a:pPr>
            <a:r>
              <a:rPr lang="de-DE" altLang="en-US" sz="2000" dirty="0"/>
              <a:t> </a:t>
            </a:r>
            <a:r>
              <a:rPr lang="de-DE" altLang="en-US" sz="2000" dirty="0" err="1" smtClean="0"/>
              <a:t>core</a:t>
            </a:r>
            <a:r>
              <a:rPr lang="de-DE" altLang="en-US" sz="2000" dirty="0" smtClean="0"/>
              <a:t> </a:t>
            </a:r>
            <a:r>
              <a:rPr lang="de-DE" altLang="en-US" sz="2000" dirty="0" err="1" smtClean="0"/>
              <a:t>of</a:t>
            </a:r>
            <a:r>
              <a:rPr lang="de-DE" altLang="en-US" sz="2000" dirty="0" smtClean="0"/>
              <a:t>  </a:t>
            </a:r>
            <a:r>
              <a:rPr lang="de-DE" altLang="en-US" sz="2000" dirty="0"/>
              <a:t>Google</a:t>
            </a:r>
          </a:p>
          <a:p>
            <a:pPr algn="l" eaLnBrk="1" hangingPunct="1"/>
            <a:r>
              <a:rPr lang="de-DE" altLang="en-US" sz="2000" dirty="0"/>
              <a:t>  </a:t>
            </a:r>
            <a:r>
              <a:rPr lang="de-DE" altLang="en-US" sz="2000" dirty="0" err="1"/>
              <a:t>K</a:t>
            </a:r>
            <a:r>
              <a:rPr lang="de-DE" altLang="en-US" sz="2000" dirty="0" err="1" smtClean="0"/>
              <a:t>nowledge</a:t>
            </a:r>
            <a:r>
              <a:rPr lang="de-DE" altLang="en-US" sz="2000" dirty="0" smtClean="0"/>
              <a:t> </a:t>
            </a:r>
            <a:r>
              <a:rPr lang="de-DE" altLang="en-US" sz="2000" dirty="0"/>
              <a:t>G</a:t>
            </a:r>
            <a:r>
              <a:rPr lang="de-DE" altLang="en-US" sz="2000" dirty="0" smtClean="0"/>
              <a:t>raph</a:t>
            </a:r>
            <a:endParaRPr lang="de-DE" altLang="en-US" sz="2000" dirty="0"/>
          </a:p>
        </p:txBody>
      </p:sp>
      <p:sp>
        <p:nvSpPr>
          <p:cNvPr id="747522" name="Rectangle 2"/>
          <p:cNvSpPr>
            <a:spLocks noGrp="1" noChangeArrowheads="1"/>
          </p:cNvSpPr>
          <p:nvPr>
            <p:ph type="title"/>
          </p:nvPr>
        </p:nvSpPr>
        <p:spPr>
          <a:xfrm>
            <a:off x="1" y="0"/>
            <a:ext cx="9217592" cy="765175"/>
          </a:xfrm>
        </p:spPr>
        <p:txBody>
          <a:bodyPr/>
          <a:lstStyle/>
          <a:p>
            <a:r>
              <a:rPr lang="de-DE" sz="4000" b="1" dirty="0" smtClean="0"/>
              <a:t>Web </a:t>
            </a:r>
            <a:r>
              <a:rPr lang="de-DE" sz="4000" b="1" dirty="0" err="1" smtClean="0"/>
              <a:t>of</a:t>
            </a:r>
            <a:r>
              <a:rPr lang="de-DE" sz="4000" b="1" dirty="0" smtClean="0"/>
              <a:t> Data &amp; Knowledge </a:t>
            </a:r>
            <a:endParaRPr lang="en-US" sz="4000" b="1"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2479" y="6486525"/>
            <a:ext cx="66151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http://www.hcc.nl/sites/default/files/imagecache/detail/google-knowledge-grap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029" y="2716855"/>
            <a:ext cx="1582094" cy="15820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83"/>
          <p:cNvSpPr txBox="1">
            <a:spLocks noChangeArrowheads="1"/>
          </p:cNvSpPr>
          <p:nvPr/>
        </p:nvSpPr>
        <p:spPr bwMode="auto">
          <a:xfrm>
            <a:off x="6938419" y="1687559"/>
            <a:ext cx="2250937" cy="1015663"/>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algn="l" eaLnBrk="1" hangingPunct="1">
              <a:buFont typeface="Arial" charset="0"/>
              <a:buChar char="•"/>
            </a:pPr>
            <a:r>
              <a:rPr lang="de-DE" altLang="en-US" sz="2000" dirty="0">
                <a:solidFill>
                  <a:srgbClr val="3333CC"/>
                </a:solidFill>
              </a:rPr>
              <a:t> </a:t>
            </a:r>
            <a:r>
              <a:rPr lang="de-DE" altLang="en-US" sz="2000" dirty="0" smtClean="0"/>
              <a:t>600M </a:t>
            </a:r>
            <a:r>
              <a:rPr lang="de-DE" altLang="en-US" sz="2000" dirty="0" err="1"/>
              <a:t>entities</a:t>
            </a:r>
            <a:r>
              <a:rPr lang="de-DE" altLang="en-US" sz="2000" dirty="0"/>
              <a:t> in</a:t>
            </a:r>
          </a:p>
          <a:p>
            <a:pPr algn="l" eaLnBrk="1" hangingPunct="1"/>
            <a:r>
              <a:rPr lang="de-DE" altLang="en-US" sz="2000" dirty="0"/>
              <a:t>  </a:t>
            </a:r>
            <a:r>
              <a:rPr lang="de-DE" altLang="en-US" sz="2000" dirty="0" smtClean="0"/>
              <a:t>15000 </a:t>
            </a:r>
            <a:r>
              <a:rPr lang="de-DE" altLang="en-US" sz="2000" dirty="0" err="1"/>
              <a:t>topics</a:t>
            </a:r>
            <a:endParaRPr lang="de-DE" altLang="en-US" sz="2000" dirty="0"/>
          </a:p>
          <a:p>
            <a:pPr algn="l" eaLnBrk="1" hangingPunct="1">
              <a:buFont typeface="Arial" charset="0"/>
              <a:buChar char="•"/>
            </a:pPr>
            <a:r>
              <a:rPr lang="de-DE" altLang="en-US" sz="2000" dirty="0"/>
              <a:t> </a:t>
            </a:r>
            <a:r>
              <a:rPr lang="de-DE" altLang="en-US" sz="2000" dirty="0" smtClean="0"/>
              <a:t>20B </a:t>
            </a:r>
            <a:r>
              <a:rPr lang="de-DE" altLang="en-US" sz="2000" dirty="0" err="1" smtClean="0"/>
              <a:t>facts</a:t>
            </a:r>
            <a:endParaRPr lang="de-DE" altLang="en-US" sz="2000" dirty="0"/>
          </a:p>
        </p:txBody>
      </p:sp>
      <p:sp>
        <p:nvSpPr>
          <p:cNvPr id="16" name="Textfeld 40"/>
          <p:cNvSpPr txBox="1"/>
          <p:nvPr/>
        </p:nvSpPr>
        <p:spPr>
          <a:xfrm>
            <a:off x="323528" y="643402"/>
            <a:ext cx="8557151" cy="430887"/>
          </a:xfrm>
          <a:prstGeom prst="rect">
            <a:avLst/>
          </a:prstGeom>
          <a:solidFill>
            <a:srgbClr val="66FF33"/>
          </a:solidFill>
        </p:spPr>
        <p:txBody>
          <a:bodyPr wrap="none" rtlCol="0">
            <a:spAutoFit/>
          </a:bodyPr>
          <a:lstStyle/>
          <a:p>
            <a:r>
              <a:rPr lang="de-DE" dirty="0" smtClean="0"/>
              <a:t> &gt; 50 Bio. </a:t>
            </a:r>
            <a:r>
              <a:rPr lang="de-DE" dirty="0" err="1"/>
              <a:t>s</a:t>
            </a:r>
            <a:r>
              <a:rPr lang="de-DE" dirty="0" err="1" smtClean="0"/>
              <a:t>ubject-predicate-object</a:t>
            </a:r>
            <a:r>
              <a:rPr lang="de-DE" dirty="0" smtClean="0"/>
              <a:t> </a:t>
            </a:r>
            <a:r>
              <a:rPr lang="de-DE" dirty="0" err="1" smtClean="0"/>
              <a:t>triples</a:t>
            </a:r>
            <a:r>
              <a:rPr lang="de-DE" dirty="0" smtClean="0"/>
              <a:t> </a:t>
            </a:r>
            <a:r>
              <a:rPr lang="de-DE" dirty="0" err="1" smtClean="0"/>
              <a:t>from</a:t>
            </a:r>
            <a:r>
              <a:rPr lang="de-DE" dirty="0" smtClean="0"/>
              <a:t> &gt; 1000 </a:t>
            </a:r>
            <a:r>
              <a:rPr lang="de-DE" dirty="0" err="1" smtClean="0"/>
              <a:t>sources</a:t>
            </a:r>
            <a:endParaRPr lang="de-DE" dirty="0"/>
          </a:p>
        </p:txBody>
      </p:sp>
    </p:spTree>
    <p:extLst>
      <p:ext uri="{BB962C8B-B14F-4D97-AF65-F5344CB8AC3E}">
        <p14:creationId xmlns:p14="http://schemas.microsoft.com/office/powerpoint/2010/main" val="33167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939345"/>
            <a:ext cx="9124128" cy="5600707"/>
          </a:xfrm>
          <a:prstGeom prst="rect">
            <a:avLst/>
          </a:prstGeom>
        </p:spPr>
      </p:pic>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sp>
        <p:nvSpPr>
          <p:cNvPr id="4" name="Title 3"/>
          <p:cNvSpPr>
            <a:spLocks noGrp="1"/>
          </p:cNvSpPr>
          <p:nvPr>
            <p:ph type="title"/>
          </p:nvPr>
        </p:nvSpPr>
        <p:spPr/>
        <p:txBody>
          <a:bodyPr/>
          <a:lstStyle/>
          <a:p>
            <a:r>
              <a:rPr lang="de-DE" dirty="0" smtClean="0"/>
              <a:t>Entity Analytics </a:t>
            </a:r>
            <a:r>
              <a:rPr lang="de-DE" dirty="0" err="1" smtClean="0"/>
              <a:t>over</a:t>
            </a:r>
            <a:r>
              <a:rPr lang="de-DE" dirty="0" smtClean="0"/>
              <a:t> News</a:t>
            </a:r>
            <a:endParaRPr lang="en-US" dirty="0"/>
          </a:p>
        </p:txBody>
      </p:sp>
      <p:sp>
        <p:nvSpPr>
          <p:cNvPr id="8" name="TextBox 7"/>
          <p:cNvSpPr txBox="1"/>
          <p:nvPr/>
        </p:nvSpPr>
        <p:spPr>
          <a:xfrm>
            <a:off x="5828600" y="603921"/>
            <a:ext cx="3198311" cy="369332"/>
          </a:xfrm>
          <a:prstGeom prst="rect">
            <a:avLst/>
          </a:prstGeom>
          <a:noFill/>
        </p:spPr>
        <p:txBody>
          <a:bodyPr wrap="none" rtlCol="0">
            <a:spAutoFit/>
          </a:bodyPr>
          <a:lstStyle/>
          <a:p>
            <a:r>
              <a:rPr lang="en-US" sz="1800" dirty="0" smtClean="0">
                <a:hlinkClick r:id="rId4"/>
              </a:rPr>
              <a:t>https://stics.mpi-inf.mpg.de</a:t>
            </a:r>
            <a:endParaRPr lang="en-US" sz="1800" dirty="0"/>
          </a:p>
        </p:txBody>
      </p:sp>
    </p:spTree>
    <p:extLst>
      <p:ext uri="{BB962C8B-B14F-4D97-AF65-F5344CB8AC3E}">
        <p14:creationId xmlns:p14="http://schemas.microsoft.com/office/powerpoint/2010/main" val="1876236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24128" y="2420888"/>
            <a:ext cx="45719" cy="430887"/>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3"/>
          <a:stretch>
            <a:fillRect/>
          </a:stretch>
        </p:blipFill>
        <p:spPr>
          <a:xfrm>
            <a:off x="0" y="1223963"/>
            <a:ext cx="9155331" cy="5568314"/>
          </a:xfrm>
          <a:prstGeom prst="rect">
            <a:avLst/>
          </a:prstGeom>
        </p:spPr>
      </p:pic>
      <p:grpSp>
        <p:nvGrpSpPr>
          <p:cNvPr id="9" name="Group 8"/>
          <p:cNvGrpSpPr/>
          <p:nvPr/>
        </p:nvGrpSpPr>
        <p:grpSpPr>
          <a:xfrm>
            <a:off x="-15534" y="502411"/>
            <a:ext cx="9159534" cy="6743013"/>
            <a:chOff x="-15534" y="502411"/>
            <a:chExt cx="9314524" cy="7381735"/>
          </a:xfrm>
        </p:grpSpPr>
        <p:pic>
          <p:nvPicPr>
            <p:cNvPr id="5" name="Picture 4"/>
            <p:cNvPicPr>
              <a:picLocks noChangeAspect="1"/>
            </p:cNvPicPr>
            <p:nvPr/>
          </p:nvPicPr>
          <p:blipFill>
            <a:blip r:embed="rId4"/>
            <a:stretch>
              <a:fillRect/>
            </a:stretch>
          </p:blipFill>
          <p:spPr>
            <a:xfrm>
              <a:off x="12576" y="1223963"/>
              <a:ext cx="9286414" cy="6660183"/>
            </a:xfrm>
            <a:prstGeom prst="rect">
              <a:avLst/>
            </a:prstGeom>
          </p:spPr>
        </p:pic>
        <p:pic>
          <p:nvPicPr>
            <p:cNvPr id="6" name="Picture 5"/>
            <p:cNvPicPr>
              <a:picLocks noChangeAspect="1"/>
            </p:cNvPicPr>
            <p:nvPr/>
          </p:nvPicPr>
          <p:blipFill>
            <a:blip r:embed="rId5"/>
            <a:stretch>
              <a:fillRect/>
            </a:stretch>
          </p:blipFill>
          <p:spPr>
            <a:xfrm>
              <a:off x="-15534" y="502411"/>
              <a:ext cx="8839200" cy="857250"/>
            </a:xfrm>
            <a:prstGeom prst="rect">
              <a:avLst/>
            </a:prstGeom>
          </p:spPr>
        </p:pic>
      </p:grpSp>
      <p:sp>
        <p:nvSpPr>
          <p:cNvPr id="11" name="TextBox 10"/>
          <p:cNvSpPr txBox="1"/>
          <p:nvPr/>
        </p:nvSpPr>
        <p:spPr>
          <a:xfrm>
            <a:off x="5972554" y="1818449"/>
            <a:ext cx="3198311" cy="369332"/>
          </a:xfrm>
          <a:prstGeom prst="rect">
            <a:avLst/>
          </a:prstGeom>
          <a:noFill/>
        </p:spPr>
        <p:txBody>
          <a:bodyPr wrap="none" rtlCol="0">
            <a:spAutoFit/>
          </a:bodyPr>
          <a:lstStyle/>
          <a:p>
            <a:r>
              <a:rPr lang="en-US" sz="1800" dirty="0" smtClean="0">
                <a:hlinkClick r:id="rId6"/>
              </a:rPr>
              <a:t>https://stics.mpi-inf.mpg.de</a:t>
            </a:r>
            <a:endParaRPr lang="en-US" sz="1800" dirty="0"/>
          </a:p>
        </p:txBody>
      </p:sp>
      <p:sp>
        <p:nvSpPr>
          <p:cNvPr id="4" name="Title 3"/>
          <p:cNvSpPr>
            <a:spLocks noGrp="1"/>
          </p:cNvSpPr>
          <p:nvPr>
            <p:ph type="title"/>
          </p:nvPr>
        </p:nvSpPr>
        <p:spPr/>
        <p:txBody>
          <a:bodyPr/>
          <a:lstStyle/>
          <a:p>
            <a:r>
              <a:rPr lang="de-DE" dirty="0" smtClean="0"/>
              <a:t>Entity Analytics </a:t>
            </a:r>
            <a:r>
              <a:rPr lang="de-DE" dirty="0" err="1" smtClean="0"/>
              <a:t>over</a:t>
            </a:r>
            <a:r>
              <a:rPr lang="de-DE" dirty="0" smtClean="0"/>
              <a:t> News</a:t>
            </a:r>
            <a:endParaRPr lang="en-US" dirty="0"/>
          </a:p>
        </p:txBody>
      </p:sp>
    </p:spTree>
    <p:extLst>
      <p:ext uri="{BB962C8B-B14F-4D97-AF65-F5344CB8AC3E}">
        <p14:creationId xmlns:p14="http://schemas.microsoft.com/office/powerpoint/2010/main" val="50586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0" y="0"/>
            <a:ext cx="9144000" cy="402739"/>
          </a:xfrm>
        </p:spPr>
        <p:txBody>
          <a:bodyPr/>
          <a:lstStyle/>
          <a:p>
            <a:pPr defTabSz="893763" eaLnBrk="1" hangingPunct="1"/>
            <a:r>
              <a:rPr lang="en-GB" altLang="en-US" dirty="0" smtClean="0"/>
              <a:t>Machine Reading of Scholarly Papers</a:t>
            </a:r>
            <a:endParaRPr lang="en-GB" altLang="en-US" sz="20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 y="1090048"/>
            <a:ext cx="524986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882695" y="1626593"/>
            <a:ext cx="8665969" cy="5190413"/>
            <a:chOff x="4059362" y="2072442"/>
            <a:chExt cx="6441629" cy="3679978"/>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708920"/>
              <a:ext cx="1266825"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362" y="2072442"/>
              <a:ext cx="6441629" cy="61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769" y="2715778"/>
              <a:ext cx="4180706" cy="303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Bent Arrow 3"/>
          <p:cNvSpPr/>
          <p:nvPr/>
        </p:nvSpPr>
        <p:spPr bwMode="auto">
          <a:xfrm rot="5400000">
            <a:off x="4058689" y="-605752"/>
            <a:ext cx="802035" cy="3662657"/>
          </a:xfrm>
          <a:prstGeom prst="bentArrow">
            <a:avLst>
              <a:gd name="adj1" fmla="val 25000"/>
              <a:gd name="adj2" fmla="val 25000"/>
              <a:gd name="adj3" fmla="val 25000"/>
              <a:gd name="adj4" fmla="val 47822"/>
            </a:avLst>
          </a:prstGeom>
          <a:solidFill>
            <a:srgbClr val="00FF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11188"/>
            <a:ext cx="28289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09794" y="402740"/>
            <a:ext cx="5513048" cy="430887"/>
          </a:xfrm>
          <a:prstGeom prst="rect">
            <a:avLst/>
          </a:prstGeom>
          <a:noFill/>
        </p:spPr>
        <p:txBody>
          <a:bodyPr wrap="none" rtlCol="0">
            <a:spAutoFit/>
          </a:bodyPr>
          <a:lstStyle/>
          <a:p>
            <a:r>
              <a:rPr lang="en-US" dirty="0" smtClean="0">
                <a:hlinkClick r:id="rId8"/>
              </a:rPr>
              <a:t>https://gate.d5.mpi-inf.mpg.de/knowlife/</a:t>
            </a:r>
            <a:endParaRPr lang="en-US" dirty="0"/>
          </a:p>
        </p:txBody>
      </p:sp>
    </p:spTree>
    <p:extLst>
      <p:ext uri="{BB962C8B-B14F-4D97-AF65-F5344CB8AC3E}">
        <p14:creationId xmlns:p14="http://schemas.microsoft.com/office/powerpoint/2010/main" val="138929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0" y="0"/>
            <a:ext cx="9144000" cy="464605"/>
          </a:xfrm>
        </p:spPr>
        <p:txBody>
          <a:bodyPr/>
          <a:lstStyle/>
          <a:p>
            <a:pPr defTabSz="893763" eaLnBrk="1" hangingPunct="1"/>
            <a:r>
              <a:rPr lang="en-GB" altLang="en-US" dirty="0" smtClean="0"/>
              <a:t>Machine Reading of Health Forums</a:t>
            </a:r>
            <a:endParaRPr lang="en-GB" altLang="en-US" sz="2000" dirty="0" smtClean="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0" y="1761781"/>
            <a:ext cx="4208477" cy="454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619672" y="2121447"/>
            <a:ext cx="9145016" cy="4979961"/>
            <a:chOff x="1523480" y="1508493"/>
            <a:chExt cx="9939410" cy="6111630"/>
          </a:xfrm>
        </p:grpSpPr>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480" y="1508493"/>
              <a:ext cx="9939410" cy="105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287" y="2560392"/>
              <a:ext cx="6387195" cy="426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480" y="2487588"/>
              <a:ext cx="1954706" cy="513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Bent Arrow 13"/>
          <p:cNvSpPr/>
          <p:nvPr/>
        </p:nvSpPr>
        <p:spPr bwMode="auto">
          <a:xfrm rot="5400000">
            <a:off x="3811262" y="-358326"/>
            <a:ext cx="1296888" cy="3662657"/>
          </a:xfrm>
          <a:prstGeom prst="bentArrow">
            <a:avLst>
              <a:gd name="adj1" fmla="val 25000"/>
              <a:gd name="adj2" fmla="val 25000"/>
              <a:gd name="adj3" fmla="val 25000"/>
              <a:gd name="adj4" fmla="val 47822"/>
            </a:avLst>
          </a:prstGeom>
          <a:solidFill>
            <a:srgbClr val="00FF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0" y="616694"/>
            <a:ext cx="3923481" cy="78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3389828" y="5445224"/>
            <a:ext cx="5898682" cy="14127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2" name="TextBox 11"/>
          <p:cNvSpPr txBox="1"/>
          <p:nvPr/>
        </p:nvSpPr>
        <p:spPr>
          <a:xfrm>
            <a:off x="3795334" y="406912"/>
            <a:ext cx="5513048" cy="430887"/>
          </a:xfrm>
          <a:prstGeom prst="rect">
            <a:avLst/>
          </a:prstGeom>
          <a:noFill/>
        </p:spPr>
        <p:txBody>
          <a:bodyPr wrap="none" rtlCol="0">
            <a:spAutoFit/>
          </a:bodyPr>
          <a:lstStyle/>
          <a:p>
            <a:r>
              <a:rPr lang="en-US" dirty="0" smtClean="0">
                <a:hlinkClick r:id="rId8"/>
              </a:rPr>
              <a:t>https://gate.d5.mpi-inf.mpg.de/knowlife/</a:t>
            </a:r>
            <a:endParaRPr lang="en-US" dirty="0"/>
          </a:p>
        </p:txBody>
      </p:sp>
      <p:sp>
        <p:nvSpPr>
          <p:cNvPr id="13" name="Textfeld 6"/>
          <p:cNvSpPr txBox="1"/>
          <p:nvPr/>
        </p:nvSpPr>
        <p:spPr>
          <a:xfrm>
            <a:off x="6754747" y="897123"/>
            <a:ext cx="2500172" cy="338554"/>
          </a:xfrm>
          <a:prstGeom prst="rect">
            <a:avLst/>
          </a:prstGeom>
          <a:noFill/>
        </p:spPr>
        <p:txBody>
          <a:bodyPr wrap="none" rtlCol="0">
            <a:spAutoFit/>
          </a:bodyPr>
          <a:lstStyle/>
          <a:p>
            <a:r>
              <a:rPr lang="de-DE" sz="1600" dirty="0" smtClean="0"/>
              <a:t>[P. Ernst et al.: ICDE‘14]</a:t>
            </a:r>
            <a:endParaRPr lang="de-DE" sz="1600" dirty="0"/>
          </a:p>
        </p:txBody>
      </p:sp>
    </p:spTree>
    <p:extLst>
      <p:ext uri="{BB962C8B-B14F-4D97-AF65-F5344CB8AC3E}">
        <p14:creationId xmlns:p14="http://schemas.microsoft.com/office/powerpoint/2010/main" val="41158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type="title"/>
          </p:nvPr>
        </p:nvSpPr>
        <p:spPr>
          <a:xfrm>
            <a:off x="0" y="0"/>
            <a:ext cx="9144000" cy="979516"/>
          </a:xfrm>
        </p:spPr>
        <p:txBody>
          <a:bodyPr/>
          <a:lstStyle/>
          <a:p>
            <a:pPr defTabSz="893763" eaLnBrk="1" hangingPunct="1"/>
            <a:r>
              <a:rPr lang="en-GB" smtClean="0"/>
              <a:t>Big </a:t>
            </a:r>
            <a:r>
              <a:rPr lang="en-GB" dirty="0" smtClean="0"/>
              <a:t>Data &amp; </a:t>
            </a:r>
            <a:r>
              <a:rPr lang="en-GB" smtClean="0"/>
              <a:t>Text Analytics:</a:t>
            </a:r>
            <a:br>
              <a:rPr lang="en-GB" smtClean="0"/>
            </a:br>
            <a:r>
              <a:rPr lang="en-GB" sz="2800" smtClean="0"/>
              <a:t>Side </a:t>
            </a:r>
            <a:r>
              <a:rPr lang="en-GB" sz="2800" dirty="0" smtClean="0"/>
              <a:t>Effects of </a:t>
            </a:r>
            <a:r>
              <a:rPr lang="en-GB" sz="2800" smtClean="0"/>
              <a:t>Drug Combinations</a:t>
            </a:r>
            <a:endParaRPr lang="en-GB" sz="2800" dirty="0" smtClean="0"/>
          </a:p>
        </p:txBody>
      </p:sp>
      <p:grpSp>
        <p:nvGrpSpPr>
          <p:cNvPr id="449" name="Group 448"/>
          <p:cNvGrpSpPr/>
          <p:nvPr/>
        </p:nvGrpSpPr>
        <p:grpSpPr>
          <a:xfrm>
            <a:off x="5079499" y="997792"/>
            <a:ext cx="3943576" cy="5328592"/>
            <a:chOff x="5864104" y="1180234"/>
            <a:chExt cx="4627163" cy="5677766"/>
          </a:xfrm>
        </p:grpSpPr>
        <p:pic>
          <p:nvPicPr>
            <p:cNvPr id="4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180234"/>
              <a:ext cx="4623123" cy="58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104" y="1752625"/>
              <a:ext cx="4627163"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5" name="Group 454"/>
          <p:cNvGrpSpPr/>
          <p:nvPr/>
        </p:nvGrpSpPr>
        <p:grpSpPr>
          <a:xfrm>
            <a:off x="3443" y="979516"/>
            <a:ext cx="4856589" cy="5113780"/>
            <a:chOff x="5481477" y="1785954"/>
            <a:chExt cx="4738337" cy="5090473"/>
          </a:xfrm>
        </p:grpSpPr>
        <p:pic>
          <p:nvPicPr>
            <p:cNvPr id="45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1477" y="3579809"/>
              <a:ext cx="4733833" cy="329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6613" y="2228714"/>
              <a:ext cx="4703201" cy="135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6612" y="1785954"/>
              <a:ext cx="4703201" cy="4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5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319" y="2843320"/>
            <a:ext cx="3046395" cy="358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456" y="6550223"/>
            <a:ext cx="2313454" cy="307777"/>
          </a:xfrm>
          <a:prstGeom prst="rect">
            <a:avLst/>
          </a:prstGeom>
          <a:noFill/>
        </p:spPr>
        <p:txBody>
          <a:bodyPr wrap="none" rtlCol="0">
            <a:spAutoFit/>
          </a:bodyPr>
          <a:lstStyle/>
          <a:p>
            <a:r>
              <a:rPr lang="en-US" sz="1400" b="0" dirty="0" smtClean="0"/>
              <a:t>http://dailymed.nlm.nih.gov</a:t>
            </a:r>
            <a:endParaRPr lang="en-US" sz="1400" b="0" dirty="0"/>
          </a:p>
        </p:txBody>
      </p:sp>
      <p:sp>
        <p:nvSpPr>
          <p:cNvPr id="3" name="TextBox 2"/>
          <p:cNvSpPr txBox="1"/>
          <p:nvPr/>
        </p:nvSpPr>
        <p:spPr>
          <a:xfrm>
            <a:off x="6936788" y="6530816"/>
            <a:ext cx="2075953" cy="307777"/>
          </a:xfrm>
          <a:prstGeom prst="rect">
            <a:avLst/>
          </a:prstGeom>
          <a:noFill/>
        </p:spPr>
        <p:txBody>
          <a:bodyPr wrap="none" rtlCol="0">
            <a:spAutoFit/>
          </a:bodyPr>
          <a:lstStyle/>
          <a:p>
            <a:r>
              <a:rPr lang="en-US" sz="1400" b="0" dirty="0" smtClean="0"/>
              <a:t>http://www.patient.co.uk</a:t>
            </a:r>
            <a:endParaRPr lang="en-US" sz="1400" b="0" dirty="0"/>
          </a:p>
        </p:txBody>
      </p:sp>
      <p:sp>
        <p:nvSpPr>
          <p:cNvPr id="447" name="TextBox 446"/>
          <p:cNvSpPr txBox="1"/>
          <p:nvPr/>
        </p:nvSpPr>
        <p:spPr>
          <a:xfrm>
            <a:off x="2692002" y="1450373"/>
            <a:ext cx="4615366" cy="3200876"/>
          </a:xfrm>
          <a:prstGeom prst="rect">
            <a:avLst/>
          </a:prstGeom>
          <a:solidFill>
            <a:srgbClr val="66FFCC"/>
          </a:solidFill>
        </p:spPr>
        <p:txBody>
          <a:bodyPr wrap="none" rtlCol="0">
            <a:spAutoFit/>
          </a:bodyPr>
          <a:lstStyle/>
          <a:p>
            <a:r>
              <a:rPr lang="de-DE" sz="2400" dirty="0" err="1" smtClean="0"/>
              <a:t>Deeper</a:t>
            </a:r>
            <a:r>
              <a:rPr lang="de-DE" sz="2400" dirty="0" smtClean="0"/>
              <a:t> </a:t>
            </a:r>
            <a:r>
              <a:rPr lang="de-DE" sz="2400" dirty="0" err="1" smtClean="0">
                <a:solidFill>
                  <a:srgbClr val="0000FF"/>
                </a:solidFill>
              </a:rPr>
              <a:t>insight</a:t>
            </a:r>
            <a:r>
              <a:rPr lang="de-DE" sz="2400" dirty="0" smtClean="0"/>
              <a:t>  </a:t>
            </a:r>
            <a:r>
              <a:rPr lang="de-DE" sz="2400" dirty="0" err="1" smtClean="0"/>
              <a:t>from</a:t>
            </a:r>
            <a:r>
              <a:rPr lang="de-DE" sz="2400" dirty="0" smtClean="0"/>
              <a:t> </a:t>
            </a:r>
            <a:r>
              <a:rPr lang="de-DE" sz="2400" dirty="0" err="1" smtClean="0"/>
              <a:t>both</a:t>
            </a:r>
            <a:endParaRPr lang="de-DE" sz="2400" dirty="0"/>
          </a:p>
          <a:p>
            <a:r>
              <a:rPr lang="de-DE" sz="2400" dirty="0" smtClean="0"/>
              <a:t>expert </a:t>
            </a:r>
            <a:r>
              <a:rPr lang="de-DE" sz="2400" dirty="0" err="1" smtClean="0"/>
              <a:t>data</a:t>
            </a:r>
            <a:r>
              <a:rPr lang="de-DE" sz="2400" dirty="0" smtClean="0"/>
              <a:t> &amp; </a:t>
            </a:r>
            <a:r>
              <a:rPr lang="de-DE" sz="2400" dirty="0" err="1" smtClean="0"/>
              <a:t>social</a:t>
            </a:r>
            <a:r>
              <a:rPr lang="de-DE" sz="2400" dirty="0" smtClean="0"/>
              <a:t> </a:t>
            </a:r>
            <a:r>
              <a:rPr lang="de-DE" sz="2400" dirty="0" err="1" smtClean="0"/>
              <a:t>media</a:t>
            </a:r>
            <a:r>
              <a:rPr lang="de-DE" sz="2400" dirty="0" smtClean="0"/>
              <a:t>:</a:t>
            </a:r>
            <a:endParaRPr lang="de-DE" dirty="0" smtClean="0"/>
          </a:p>
          <a:p>
            <a:pPr marL="342900" indent="-342900">
              <a:buFont typeface="Arial" pitchFamily="34" charset="0"/>
              <a:buChar char="•"/>
            </a:pPr>
            <a:r>
              <a:rPr lang="de-DE" i="1" dirty="0" err="1">
                <a:solidFill>
                  <a:srgbClr val="3333CC"/>
                </a:solidFill>
              </a:rPr>
              <a:t>a</a:t>
            </a:r>
            <a:r>
              <a:rPr lang="de-DE" i="1" dirty="0" err="1" smtClean="0">
                <a:solidFill>
                  <a:srgbClr val="3333CC"/>
                </a:solidFill>
              </a:rPr>
              <a:t>ctual</a:t>
            </a:r>
            <a:r>
              <a:rPr lang="de-DE" dirty="0" smtClean="0">
                <a:solidFill>
                  <a:srgbClr val="3333CC"/>
                </a:solidFill>
              </a:rPr>
              <a:t> </a:t>
            </a:r>
            <a:r>
              <a:rPr lang="de-DE" dirty="0" err="1" smtClean="0">
                <a:solidFill>
                  <a:srgbClr val="3333CC"/>
                </a:solidFill>
              </a:rPr>
              <a:t>side</a:t>
            </a:r>
            <a:r>
              <a:rPr lang="de-DE" dirty="0" smtClean="0">
                <a:solidFill>
                  <a:srgbClr val="3333CC"/>
                </a:solidFill>
              </a:rPr>
              <a:t> </a:t>
            </a:r>
            <a:r>
              <a:rPr lang="de-DE" dirty="0" err="1" smtClean="0">
                <a:solidFill>
                  <a:srgbClr val="3333CC"/>
                </a:solidFill>
              </a:rPr>
              <a:t>effects</a:t>
            </a:r>
            <a:r>
              <a:rPr lang="de-DE" dirty="0" smtClean="0">
                <a:solidFill>
                  <a:srgbClr val="3333CC"/>
                </a:solidFill>
              </a:rPr>
              <a:t> </a:t>
            </a:r>
            <a:r>
              <a:rPr lang="de-DE" dirty="0" err="1" smtClean="0"/>
              <a:t>of</a:t>
            </a:r>
            <a:r>
              <a:rPr lang="de-DE" dirty="0" smtClean="0"/>
              <a:t> </a:t>
            </a:r>
            <a:r>
              <a:rPr lang="de-DE" dirty="0" err="1" smtClean="0"/>
              <a:t>drugs</a:t>
            </a:r>
            <a:endParaRPr lang="de-DE" dirty="0"/>
          </a:p>
          <a:p>
            <a:pPr marL="342900" indent="-342900">
              <a:buFont typeface="Arial" pitchFamily="34" charset="0"/>
              <a:buChar char="•"/>
            </a:pPr>
            <a:r>
              <a:rPr lang="de-DE" dirty="0" smtClean="0"/>
              <a:t>… </a:t>
            </a:r>
            <a:r>
              <a:rPr lang="de-DE" dirty="0" err="1" smtClean="0"/>
              <a:t>and</a:t>
            </a:r>
            <a:r>
              <a:rPr lang="de-DE" dirty="0" smtClean="0"/>
              <a:t> </a:t>
            </a:r>
            <a:r>
              <a:rPr lang="de-DE" dirty="0" err="1" smtClean="0">
                <a:solidFill>
                  <a:srgbClr val="3333CC"/>
                </a:solidFill>
              </a:rPr>
              <a:t>drug</a:t>
            </a:r>
            <a:r>
              <a:rPr lang="de-DE" i="1" dirty="0" smtClean="0">
                <a:solidFill>
                  <a:srgbClr val="3333CC"/>
                </a:solidFill>
              </a:rPr>
              <a:t> </a:t>
            </a:r>
            <a:r>
              <a:rPr lang="de-DE" i="1" dirty="0" err="1" smtClean="0">
                <a:solidFill>
                  <a:srgbClr val="3333CC"/>
                </a:solidFill>
              </a:rPr>
              <a:t>combinations</a:t>
            </a:r>
            <a:endParaRPr lang="de-DE" i="1" dirty="0">
              <a:solidFill>
                <a:srgbClr val="3333CC"/>
              </a:solidFill>
            </a:endParaRPr>
          </a:p>
          <a:p>
            <a:pPr marL="342900" indent="-342900">
              <a:buFont typeface="Arial" pitchFamily="34" charset="0"/>
              <a:buChar char="•"/>
            </a:pPr>
            <a:r>
              <a:rPr lang="de-DE" dirty="0" err="1">
                <a:solidFill>
                  <a:srgbClr val="3333CC"/>
                </a:solidFill>
              </a:rPr>
              <a:t>r</a:t>
            </a:r>
            <a:r>
              <a:rPr lang="de-DE" dirty="0" err="1" smtClean="0">
                <a:solidFill>
                  <a:srgbClr val="3333CC"/>
                </a:solidFill>
              </a:rPr>
              <a:t>isk</a:t>
            </a:r>
            <a:r>
              <a:rPr lang="de-DE" dirty="0" smtClean="0">
                <a:solidFill>
                  <a:srgbClr val="3333CC"/>
                </a:solidFill>
              </a:rPr>
              <a:t> </a:t>
            </a:r>
            <a:r>
              <a:rPr lang="de-DE" dirty="0" err="1" smtClean="0">
                <a:solidFill>
                  <a:srgbClr val="3333CC"/>
                </a:solidFill>
              </a:rPr>
              <a:t>factors</a:t>
            </a:r>
            <a:r>
              <a:rPr lang="de-DE" dirty="0" smtClean="0">
                <a:solidFill>
                  <a:srgbClr val="3333CC"/>
                </a:solidFill>
              </a:rPr>
              <a:t> </a:t>
            </a:r>
            <a:r>
              <a:rPr lang="de-DE" dirty="0" err="1" smtClean="0"/>
              <a:t>and</a:t>
            </a:r>
            <a:r>
              <a:rPr lang="de-DE" dirty="0" smtClean="0"/>
              <a:t> </a:t>
            </a:r>
            <a:r>
              <a:rPr lang="de-DE" dirty="0" err="1" smtClean="0"/>
              <a:t>complications</a:t>
            </a:r>
            <a:endParaRPr lang="de-DE" dirty="0" smtClean="0"/>
          </a:p>
          <a:p>
            <a:r>
              <a:rPr lang="de-DE" dirty="0" smtClean="0"/>
              <a:t>         </a:t>
            </a:r>
            <a:r>
              <a:rPr lang="de-DE" dirty="0" err="1" smtClean="0"/>
              <a:t>of</a:t>
            </a:r>
            <a:r>
              <a:rPr lang="de-DE" dirty="0" smtClean="0"/>
              <a:t> (</a:t>
            </a:r>
            <a:r>
              <a:rPr lang="de-DE" dirty="0" err="1" smtClean="0"/>
              <a:t>wide-spread</a:t>
            </a:r>
            <a:r>
              <a:rPr lang="de-DE" dirty="0" smtClean="0"/>
              <a:t>) </a:t>
            </a:r>
            <a:r>
              <a:rPr lang="de-DE" dirty="0" err="1" smtClean="0">
                <a:solidFill>
                  <a:srgbClr val="3333CC"/>
                </a:solidFill>
              </a:rPr>
              <a:t>diseases</a:t>
            </a:r>
            <a:endParaRPr lang="de-DE" dirty="0" smtClean="0">
              <a:solidFill>
                <a:srgbClr val="3333CC"/>
              </a:solidFill>
            </a:endParaRPr>
          </a:p>
          <a:p>
            <a:pPr marL="342900" indent="-342900">
              <a:buFont typeface="Arial" pitchFamily="34" charset="0"/>
              <a:buChar char="•"/>
            </a:pPr>
            <a:r>
              <a:rPr lang="de-DE" dirty="0"/>
              <a:t>a</a:t>
            </a:r>
            <a:r>
              <a:rPr lang="de-DE" dirty="0" smtClean="0"/>
              <a:t>lternative </a:t>
            </a:r>
            <a:r>
              <a:rPr lang="de-DE" dirty="0" err="1" smtClean="0"/>
              <a:t>therapies</a:t>
            </a:r>
            <a:endParaRPr lang="de-DE" dirty="0" smtClean="0"/>
          </a:p>
          <a:p>
            <a:pPr marL="342900" indent="-342900">
              <a:buFont typeface="Arial" pitchFamily="34" charset="0"/>
              <a:buChar char="•"/>
            </a:pPr>
            <a:r>
              <a:rPr lang="de-DE" dirty="0" err="1"/>
              <a:t>a</a:t>
            </a:r>
            <a:r>
              <a:rPr lang="de-DE" dirty="0" err="1" smtClean="0"/>
              <a:t>ggregation</a:t>
            </a:r>
            <a:r>
              <a:rPr lang="de-DE" dirty="0" smtClean="0"/>
              <a:t> &amp; </a:t>
            </a:r>
            <a:r>
              <a:rPr lang="de-DE" dirty="0" err="1" smtClean="0"/>
              <a:t>comparison</a:t>
            </a:r>
            <a:r>
              <a:rPr lang="de-DE" dirty="0" smtClean="0"/>
              <a:t> </a:t>
            </a:r>
            <a:r>
              <a:rPr lang="de-DE" dirty="0" err="1" smtClean="0"/>
              <a:t>by</a:t>
            </a:r>
            <a:endParaRPr lang="de-DE" dirty="0"/>
          </a:p>
          <a:p>
            <a:r>
              <a:rPr lang="de-DE" dirty="0" smtClean="0"/>
              <a:t>          </a:t>
            </a:r>
            <a:r>
              <a:rPr lang="de-DE" dirty="0" err="1" smtClean="0"/>
              <a:t>age</a:t>
            </a:r>
            <a:r>
              <a:rPr lang="de-DE" dirty="0" smtClean="0"/>
              <a:t>, </a:t>
            </a:r>
            <a:r>
              <a:rPr lang="de-DE" dirty="0" err="1" smtClean="0"/>
              <a:t>gender</a:t>
            </a:r>
            <a:r>
              <a:rPr lang="de-DE" dirty="0" smtClean="0"/>
              <a:t>, </a:t>
            </a:r>
            <a:r>
              <a:rPr lang="de-DE" dirty="0" err="1" smtClean="0"/>
              <a:t>life</a:t>
            </a:r>
            <a:r>
              <a:rPr lang="de-DE" dirty="0" smtClean="0"/>
              <a:t> style, etc.</a:t>
            </a:r>
            <a:endParaRPr lang="de-DE" dirty="0"/>
          </a:p>
        </p:txBody>
      </p:sp>
      <p:sp>
        <p:nvSpPr>
          <p:cNvPr id="4" name="TextBox 3"/>
          <p:cNvSpPr txBox="1"/>
          <p:nvPr/>
        </p:nvSpPr>
        <p:spPr>
          <a:xfrm>
            <a:off x="827584" y="2040390"/>
            <a:ext cx="1754006" cy="769441"/>
          </a:xfrm>
          <a:prstGeom prst="rect">
            <a:avLst/>
          </a:prstGeom>
          <a:solidFill>
            <a:srgbClr val="99FF66"/>
          </a:solidFill>
        </p:spPr>
        <p:txBody>
          <a:bodyPr wrap="none" rtlCol="0">
            <a:spAutoFit/>
          </a:bodyPr>
          <a:lstStyle/>
          <a:p>
            <a:r>
              <a:rPr lang="de-DE" dirty="0" smtClean="0">
                <a:solidFill>
                  <a:srgbClr val="0000FF"/>
                </a:solidFill>
              </a:rPr>
              <a:t>Structured </a:t>
            </a:r>
          </a:p>
          <a:p>
            <a:r>
              <a:rPr lang="de-DE" dirty="0" smtClean="0">
                <a:solidFill>
                  <a:srgbClr val="0000FF"/>
                </a:solidFill>
              </a:rPr>
              <a:t>Expert Data</a:t>
            </a:r>
            <a:endParaRPr lang="en-US" dirty="0">
              <a:solidFill>
                <a:srgbClr val="0000FF"/>
              </a:solidFill>
            </a:endParaRPr>
          </a:p>
        </p:txBody>
      </p:sp>
      <p:sp>
        <p:nvSpPr>
          <p:cNvPr id="20" name="TextBox 19"/>
          <p:cNvSpPr txBox="1"/>
          <p:nvPr/>
        </p:nvSpPr>
        <p:spPr>
          <a:xfrm>
            <a:off x="7542616" y="2104095"/>
            <a:ext cx="1016625" cy="769441"/>
          </a:xfrm>
          <a:prstGeom prst="rect">
            <a:avLst/>
          </a:prstGeom>
          <a:solidFill>
            <a:srgbClr val="99FF66"/>
          </a:solidFill>
        </p:spPr>
        <p:txBody>
          <a:bodyPr wrap="none" rtlCol="0">
            <a:spAutoFit/>
          </a:bodyPr>
          <a:lstStyle/>
          <a:p>
            <a:r>
              <a:rPr lang="de-DE" dirty="0" err="1" smtClean="0">
                <a:solidFill>
                  <a:srgbClr val="0000FF"/>
                </a:solidFill>
              </a:rPr>
              <a:t>Social</a:t>
            </a:r>
            <a:endParaRPr lang="de-DE" dirty="0" smtClean="0">
              <a:solidFill>
                <a:srgbClr val="0000FF"/>
              </a:solidFill>
            </a:endParaRPr>
          </a:p>
          <a:p>
            <a:r>
              <a:rPr lang="de-DE" dirty="0" smtClean="0">
                <a:solidFill>
                  <a:srgbClr val="0000FF"/>
                </a:solidFill>
              </a:rPr>
              <a:t>Media</a:t>
            </a:r>
          </a:p>
        </p:txBody>
      </p:sp>
      <p:grpSp>
        <p:nvGrpSpPr>
          <p:cNvPr id="19" name="Gruppieren 749"/>
          <p:cNvGrpSpPr/>
          <p:nvPr/>
        </p:nvGrpSpPr>
        <p:grpSpPr>
          <a:xfrm>
            <a:off x="46408" y="517035"/>
            <a:ext cx="1216533" cy="909532"/>
            <a:chOff x="7236296" y="2996952"/>
            <a:chExt cx="1907700" cy="1440160"/>
          </a:xfrm>
        </p:grpSpPr>
        <p:grpSp>
          <p:nvGrpSpPr>
            <p:cNvPr id="21" name="Gruppieren 322"/>
            <p:cNvGrpSpPr/>
            <p:nvPr/>
          </p:nvGrpSpPr>
          <p:grpSpPr>
            <a:xfrm>
              <a:off x="7236296" y="2996952"/>
              <a:ext cx="1508194" cy="1440160"/>
              <a:chOff x="7635806" y="2996952"/>
              <a:chExt cx="1508194" cy="1440160"/>
            </a:xfrm>
          </p:grpSpPr>
          <p:pic>
            <p:nvPicPr>
              <p:cNvPr id="24" name="Picture 5" descr="globe"/>
              <p:cNvPicPr>
                <a:picLocks noChangeAspect="1" noChangeArrowheads="1"/>
              </p:cNvPicPr>
              <p:nvPr/>
            </p:nvPicPr>
            <p:blipFill>
              <a:blip r:embed="rId9" cstate="print"/>
              <a:srcRect/>
              <a:stretch>
                <a:fillRect/>
              </a:stretch>
            </p:blipFill>
            <p:spPr bwMode="auto">
              <a:xfrm>
                <a:off x="7635806" y="2996952"/>
                <a:ext cx="1508194" cy="1440160"/>
              </a:xfrm>
              <a:prstGeom prst="rect">
                <a:avLst/>
              </a:prstGeom>
              <a:noFill/>
              <a:ln w="9525">
                <a:noFill/>
                <a:miter lim="800000"/>
                <a:headEnd/>
                <a:tailEnd/>
              </a:ln>
            </p:spPr>
          </p:pic>
          <p:sp>
            <p:nvSpPr>
              <p:cNvPr id="25" name="Zylinder 265"/>
              <p:cNvSpPr/>
              <p:nvPr/>
            </p:nvSpPr>
            <p:spPr bwMode="auto">
              <a:xfrm>
                <a:off x="7812360" y="3212976"/>
                <a:ext cx="288032" cy="288032"/>
              </a:xfrm>
              <a:prstGeom prst="can">
                <a:avLst>
                  <a:gd name="adj" fmla="val 32696"/>
                </a:avLst>
              </a:prstGeom>
              <a:solidFill>
                <a:srgbClr val="0099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6" name="Zylinder 266"/>
              <p:cNvSpPr/>
              <p:nvPr/>
            </p:nvSpPr>
            <p:spPr bwMode="auto">
              <a:xfrm>
                <a:off x="8244408" y="3645024"/>
                <a:ext cx="288032" cy="288032"/>
              </a:xfrm>
              <a:prstGeom prst="can">
                <a:avLst>
                  <a:gd name="adj" fmla="val 32696"/>
                </a:avLst>
              </a:prstGeom>
              <a:solidFill>
                <a:srgbClr val="FF33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7" name="Zylinder 267"/>
              <p:cNvSpPr/>
              <p:nvPr/>
            </p:nvSpPr>
            <p:spPr bwMode="auto">
              <a:xfrm>
                <a:off x="8460432" y="4077072"/>
                <a:ext cx="288032" cy="288032"/>
              </a:xfrm>
              <a:prstGeom prst="can">
                <a:avLst>
                  <a:gd name="adj" fmla="val 32696"/>
                </a:avLst>
              </a:prstGeom>
              <a:solidFill>
                <a:srgbClr val="00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8" name="Zylinder 268"/>
              <p:cNvSpPr/>
              <p:nvPr/>
            </p:nvSpPr>
            <p:spPr bwMode="auto">
              <a:xfrm>
                <a:off x="7884368" y="4005064"/>
                <a:ext cx="288032" cy="288032"/>
              </a:xfrm>
              <a:prstGeom prst="can">
                <a:avLst>
                  <a:gd name="adj" fmla="val 32696"/>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9" name="Zylinder 269"/>
              <p:cNvSpPr/>
              <p:nvPr/>
            </p:nvSpPr>
            <p:spPr bwMode="auto">
              <a:xfrm>
                <a:off x="8855968" y="3645024"/>
                <a:ext cx="288032" cy="288032"/>
              </a:xfrm>
              <a:prstGeom prst="can">
                <a:avLst>
                  <a:gd name="adj" fmla="val 32696"/>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30" name="Zylinder 270"/>
              <p:cNvSpPr/>
              <p:nvPr/>
            </p:nvSpPr>
            <p:spPr bwMode="auto">
              <a:xfrm>
                <a:off x="8532440" y="3068960"/>
                <a:ext cx="288032" cy="288032"/>
              </a:xfrm>
              <a:prstGeom prst="can">
                <a:avLst>
                  <a:gd name="adj" fmla="val 32696"/>
                </a:avLst>
              </a:prstGeom>
              <a:solidFill>
                <a:srgbClr val="00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cxnSp>
            <p:nvCxnSpPr>
              <p:cNvPr id="31" name="Gerade Verbindung 272"/>
              <p:cNvCxnSpPr>
                <a:stCxn id="25" idx="4"/>
                <a:endCxn id="30" idx="2"/>
              </p:cNvCxnSpPr>
              <p:nvPr/>
            </p:nvCxnSpPr>
            <p:spPr bwMode="auto">
              <a:xfrm flipV="1">
                <a:off x="8100392" y="3212976"/>
                <a:ext cx="432048" cy="144016"/>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273"/>
              <p:cNvCxnSpPr>
                <a:stCxn id="28" idx="1"/>
                <a:endCxn id="25" idx="3"/>
              </p:cNvCxnSpPr>
              <p:nvPr/>
            </p:nvCxnSpPr>
            <p:spPr bwMode="auto">
              <a:xfrm flipH="1" flipV="1">
                <a:off x="7956376" y="3501008"/>
                <a:ext cx="72008" cy="504056"/>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276"/>
              <p:cNvCxnSpPr>
                <a:stCxn id="26" idx="1"/>
                <a:endCxn id="30" idx="3"/>
              </p:cNvCxnSpPr>
              <p:nvPr/>
            </p:nvCxnSpPr>
            <p:spPr bwMode="auto">
              <a:xfrm flipV="1">
                <a:off x="8388424" y="3356992"/>
                <a:ext cx="288032" cy="288032"/>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279"/>
              <p:cNvCxnSpPr>
                <a:stCxn id="27" idx="1"/>
                <a:endCxn id="26" idx="3"/>
              </p:cNvCxnSpPr>
              <p:nvPr/>
            </p:nvCxnSpPr>
            <p:spPr bwMode="auto">
              <a:xfrm flipH="1" flipV="1">
                <a:off x="8388424" y="3933056"/>
                <a:ext cx="216024" cy="144016"/>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285"/>
              <p:cNvCxnSpPr>
                <a:stCxn id="27" idx="2"/>
                <a:endCxn id="28" idx="4"/>
              </p:cNvCxnSpPr>
              <p:nvPr/>
            </p:nvCxnSpPr>
            <p:spPr bwMode="auto">
              <a:xfrm flipH="1" flipV="1">
                <a:off x="8172400" y="4149080"/>
                <a:ext cx="288032" cy="72008"/>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288"/>
              <p:cNvCxnSpPr>
                <a:stCxn id="26" idx="3"/>
                <a:endCxn id="28" idx="4"/>
              </p:cNvCxnSpPr>
              <p:nvPr/>
            </p:nvCxnSpPr>
            <p:spPr bwMode="auto">
              <a:xfrm flipH="1">
                <a:off x="8172400" y="3933056"/>
                <a:ext cx="216024" cy="216024"/>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 Verbindung 292"/>
              <p:cNvCxnSpPr>
                <a:stCxn id="29" idx="1"/>
                <a:endCxn id="30" idx="3"/>
              </p:cNvCxnSpPr>
              <p:nvPr/>
            </p:nvCxnSpPr>
            <p:spPr bwMode="auto">
              <a:xfrm flipH="1" flipV="1">
                <a:off x="8676456" y="3356992"/>
                <a:ext cx="323528" cy="288032"/>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 Verbindung 295"/>
              <p:cNvCxnSpPr>
                <a:stCxn id="27" idx="1"/>
                <a:endCxn id="29" idx="3"/>
              </p:cNvCxnSpPr>
              <p:nvPr/>
            </p:nvCxnSpPr>
            <p:spPr bwMode="auto">
              <a:xfrm flipV="1">
                <a:off x="8604448" y="3933056"/>
                <a:ext cx="395536" cy="144016"/>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Textfeld 452"/>
            <p:cNvSpPr txBox="1"/>
            <p:nvPr/>
          </p:nvSpPr>
          <p:spPr>
            <a:xfrm rot="5400000">
              <a:off x="8820798" y="3600513"/>
              <a:ext cx="184731" cy="461665"/>
            </a:xfrm>
            <a:prstGeom prst="rect">
              <a:avLst/>
            </a:prstGeom>
            <a:noFill/>
          </p:spPr>
          <p:txBody>
            <a:bodyPr wrap="none" rtlCol="0">
              <a:spAutoFit/>
            </a:bodyPr>
            <a:lstStyle/>
            <a:p>
              <a:endParaRPr lang="de-DE" sz="2400" dirty="0">
                <a:solidFill>
                  <a:srgbClr val="0066CC"/>
                </a:solidFill>
              </a:endParaRPr>
            </a:p>
          </p:txBody>
        </p:sp>
      </p:grpSp>
      <p:grpSp>
        <p:nvGrpSpPr>
          <p:cNvPr id="39" name="Gruppieren 157"/>
          <p:cNvGrpSpPr>
            <a:grpSpLocks/>
          </p:cNvGrpSpPr>
          <p:nvPr/>
        </p:nvGrpSpPr>
        <p:grpSpPr bwMode="auto">
          <a:xfrm>
            <a:off x="8030334" y="517035"/>
            <a:ext cx="1009255" cy="995078"/>
            <a:chOff x="5575182" y="637228"/>
            <a:chExt cx="2508842" cy="2508842"/>
          </a:xfrm>
        </p:grpSpPr>
        <p:pic>
          <p:nvPicPr>
            <p:cNvPr id="40" name="Picture 5" descr="glob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5182" y="637228"/>
              <a:ext cx="2508842" cy="250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669"/>
            <p:cNvGrpSpPr>
              <a:grpSpLocks/>
            </p:cNvGrpSpPr>
            <p:nvPr/>
          </p:nvGrpSpPr>
          <p:grpSpPr bwMode="auto">
            <a:xfrm>
              <a:off x="6876256" y="1340768"/>
              <a:ext cx="360040" cy="432048"/>
              <a:chOff x="838200" y="1371600"/>
              <a:chExt cx="381000" cy="533400"/>
            </a:xfrm>
            <a:solidFill>
              <a:srgbClr val="CCFF66"/>
            </a:solidFill>
          </p:grpSpPr>
          <p:sp>
            <p:nvSpPr>
              <p:cNvPr id="98" name="Folded Corner 670"/>
              <p:cNvSpPr/>
              <p:nvPr/>
            </p:nvSpPr>
            <p:spPr>
              <a:xfrm>
                <a:off x="838164" y="1370587"/>
                <a:ext cx="381036" cy="533999"/>
              </a:xfrm>
              <a:prstGeom prst="foldedCorner">
                <a:avLst/>
              </a:prstGeom>
              <a:solidFill>
                <a:srgbClr val="FFFF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99"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0"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1"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2"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3"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4"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5"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6"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7"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42" name="Group 669"/>
            <p:cNvGrpSpPr>
              <a:grpSpLocks/>
            </p:cNvGrpSpPr>
            <p:nvPr/>
          </p:nvGrpSpPr>
          <p:grpSpPr bwMode="auto">
            <a:xfrm>
              <a:off x="6516216" y="2636912"/>
              <a:ext cx="288031" cy="432048"/>
              <a:chOff x="838200" y="1371600"/>
              <a:chExt cx="381000" cy="533400"/>
            </a:xfrm>
            <a:solidFill>
              <a:srgbClr val="CCFF66"/>
            </a:solidFill>
          </p:grpSpPr>
          <p:sp>
            <p:nvSpPr>
              <p:cNvPr id="88"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89"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0"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1"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6"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7"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43" name="Group 669"/>
            <p:cNvGrpSpPr>
              <a:grpSpLocks/>
            </p:cNvGrpSpPr>
            <p:nvPr/>
          </p:nvGrpSpPr>
          <p:grpSpPr bwMode="auto">
            <a:xfrm>
              <a:off x="7524329" y="2276872"/>
              <a:ext cx="360040" cy="432048"/>
              <a:chOff x="838200" y="1371600"/>
              <a:chExt cx="381000" cy="533400"/>
            </a:xfrm>
            <a:solidFill>
              <a:srgbClr val="CCFF66"/>
            </a:solidFill>
          </p:grpSpPr>
          <p:sp>
            <p:nvSpPr>
              <p:cNvPr id="78"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79"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0"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1"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6"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7"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44" name="Group 669"/>
            <p:cNvGrpSpPr>
              <a:grpSpLocks/>
            </p:cNvGrpSpPr>
            <p:nvPr/>
          </p:nvGrpSpPr>
          <p:grpSpPr bwMode="auto">
            <a:xfrm>
              <a:off x="5796136" y="1124744"/>
              <a:ext cx="360040" cy="432048"/>
              <a:chOff x="838200" y="1371600"/>
              <a:chExt cx="381000" cy="533400"/>
            </a:xfrm>
            <a:solidFill>
              <a:srgbClr val="CCFF66"/>
            </a:solidFill>
          </p:grpSpPr>
          <p:sp>
            <p:nvSpPr>
              <p:cNvPr id="68" name="Folded Corner 670"/>
              <p:cNvSpPr/>
              <p:nvPr/>
            </p:nvSpPr>
            <p:spPr>
              <a:xfrm>
                <a:off x="838164" y="1370587"/>
                <a:ext cx="381036" cy="533999"/>
              </a:xfrm>
              <a:prstGeom prst="foldedCorner">
                <a:avLst/>
              </a:prstGeom>
              <a:solidFill>
                <a:srgbClr val="CC66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69"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0"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1"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2"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6"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7"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cxnSp>
          <p:nvCxnSpPr>
            <p:cNvPr id="45" name="Gekrümmte Verbindung 163"/>
            <p:cNvCxnSpPr>
              <a:cxnSpLocks noChangeShapeType="1"/>
            </p:cNvCxnSpPr>
            <p:nvPr/>
          </p:nvCxnSpPr>
          <p:spPr bwMode="auto">
            <a:xfrm rot="16200000" flipH="1">
              <a:off x="6480438" y="1052156"/>
              <a:ext cx="719595" cy="1728193"/>
            </a:xfrm>
            <a:prstGeom prst="curvedConnector3">
              <a:avLst>
                <a:gd name="adj1" fmla="val 72944"/>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46" name="Gekrümmte Verbindung 164"/>
            <p:cNvCxnSpPr>
              <a:cxnSpLocks noChangeShapeType="1"/>
            </p:cNvCxnSpPr>
            <p:nvPr/>
          </p:nvCxnSpPr>
          <p:spPr bwMode="auto">
            <a:xfrm>
              <a:off x="6156176" y="1340190"/>
              <a:ext cx="720046" cy="216024"/>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47" name="Gekrümmte Verbindung 165"/>
            <p:cNvCxnSpPr>
              <a:cxnSpLocks noChangeShapeType="1"/>
            </p:cNvCxnSpPr>
            <p:nvPr/>
          </p:nvCxnSpPr>
          <p:spPr bwMode="auto">
            <a:xfrm flipV="1">
              <a:off x="6804247" y="2492318"/>
              <a:ext cx="720048" cy="360040"/>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48" name="Gekrümmte Verbindung 166"/>
            <p:cNvCxnSpPr>
              <a:cxnSpLocks noChangeShapeType="1"/>
            </p:cNvCxnSpPr>
            <p:nvPr/>
          </p:nvCxnSpPr>
          <p:spPr bwMode="auto">
            <a:xfrm rot="16200000" flipV="1">
              <a:off x="7128511" y="1700229"/>
              <a:ext cx="503571" cy="648073"/>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grpSp>
          <p:nvGrpSpPr>
            <p:cNvPr id="49" name="Group 669"/>
            <p:cNvGrpSpPr>
              <a:grpSpLocks/>
            </p:cNvGrpSpPr>
            <p:nvPr/>
          </p:nvGrpSpPr>
          <p:grpSpPr bwMode="auto">
            <a:xfrm>
              <a:off x="6228184" y="2060848"/>
              <a:ext cx="288031" cy="432048"/>
              <a:chOff x="838200" y="1371600"/>
              <a:chExt cx="381000" cy="533400"/>
            </a:xfrm>
            <a:solidFill>
              <a:srgbClr val="CCFF66"/>
            </a:solidFill>
          </p:grpSpPr>
          <p:sp>
            <p:nvSpPr>
              <p:cNvPr id="58"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59"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0"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1"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2"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6"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7"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pic>
          <p:nvPicPr>
            <p:cNvPr id="50"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5580112" y="1700808"/>
              <a:ext cx="326744" cy="46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24328" y="980728"/>
              <a:ext cx="311889" cy="41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40352" y="1628800"/>
              <a:ext cx="302010" cy="44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Gekrümmte Verbindung 171"/>
            <p:cNvCxnSpPr>
              <a:cxnSpLocks noChangeShapeType="1"/>
            </p:cNvCxnSpPr>
            <p:nvPr/>
          </p:nvCxnSpPr>
          <p:spPr bwMode="auto">
            <a:xfrm rot="10800000" flipV="1">
              <a:off x="7236296" y="1189986"/>
              <a:ext cx="288032" cy="366227"/>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54" name="Form 172"/>
            <p:cNvCxnSpPr>
              <a:cxnSpLocks noChangeShapeType="1"/>
            </p:cNvCxnSpPr>
            <p:nvPr/>
          </p:nvCxnSpPr>
          <p:spPr bwMode="auto">
            <a:xfrm rot="16200000" flipH="1">
              <a:off x="5931266" y="1979403"/>
              <a:ext cx="109108" cy="484673"/>
            </a:xfrm>
            <a:prstGeom prst="curvedConnector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55" name="Gekrümmte Verbindung 173"/>
            <p:cNvCxnSpPr>
              <a:cxnSpLocks noChangeShapeType="1"/>
            </p:cNvCxnSpPr>
            <p:nvPr/>
          </p:nvCxnSpPr>
          <p:spPr bwMode="auto">
            <a:xfrm rot="5400000">
              <a:off x="7695788" y="2080481"/>
              <a:ext cx="204115" cy="187025"/>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56" name="Form 174"/>
            <p:cNvCxnSpPr>
              <a:cxnSpLocks noChangeShapeType="1"/>
            </p:cNvCxnSpPr>
            <p:nvPr/>
          </p:nvCxnSpPr>
          <p:spPr bwMode="auto">
            <a:xfrm rot="16200000" flipH="1">
              <a:off x="5787250" y="2123419"/>
              <a:ext cx="685172" cy="772705"/>
            </a:xfrm>
            <a:prstGeom prst="curvedConnector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57" name="Gekrümmte Verbindung 175"/>
            <p:cNvCxnSpPr>
              <a:cxnSpLocks noChangeShapeType="1"/>
            </p:cNvCxnSpPr>
            <p:nvPr/>
          </p:nvCxnSpPr>
          <p:spPr bwMode="auto">
            <a:xfrm flipV="1">
              <a:off x="5906856" y="1189987"/>
              <a:ext cx="1617472" cy="744010"/>
            </a:xfrm>
            <a:prstGeom prst="curvedConnector3">
              <a:avLst>
                <a:gd name="adj1" fmla="val 3822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1877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900608" y="188640"/>
            <a:ext cx="10945215" cy="692150"/>
          </a:xfrm>
        </p:spPr>
        <p:txBody>
          <a:bodyPr/>
          <a:lstStyle/>
          <a:p>
            <a:pPr defTabSz="893763" eaLnBrk="1" hangingPunct="1"/>
            <a:r>
              <a:rPr lang="en-GB" altLang="en-US" sz="3100" dirty="0" smtClean="0"/>
              <a:t>Credibility of Statements in Health Communities</a:t>
            </a:r>
          </a:p>
        </p:txBody>
      </p:sp>
      <p:sp>
        <p:nvSpPr>
          <p:cNvPr id="3" name="TextBox 2"/>
          <p:cNvSpPr txBox="1"/>
          <p:nvPr/>
        </p:nvSpPr>
        <p:spPr>
          <a:xfrm>
            <a:off x="5830272" y="726328"/>
            <a:ext cx="3313728" cy="369332"/>
          </a:xfrm>
          <a:prstGeom prst="rect">
            <a:avLst/>
          </a:prstGeom>
          <a:noFill/>
        </p:spPr>
        <p:txBody>
          <a:bodyPr wrap="none" rtlCol="0">
            <a:spAutoFit/>
          </a:bodyPr>
          <a:lstStyle/>
          <a:p>
            <a:r>
              <a:rPr lang="de-DE" sz="1800" dirty="0" smtClean="0"/>
              <a:t>[S. Mukherjee et al.: KDD‘14]</a:t>
            </a:r>
            <a:endParaRPr lang="en-US" sz="1800" dirty="0"/>
          </a:p>
        </p:txBody>
      </p:sp>
      <p:sp>
        <p:nvSpPr>
          <p:cNvPr id="132" name="Rounded Rectangle 131"/>
          <p:cNvSpPr/>
          <p:nvPr/>
        </p:nvSpPr>
        <p:spPr>
          <a:xfrm>
            <a:off x="3742613" y="1392619"/>
            <a:ext cx="2369460" cy="1671409"/>
          </a:xfrm>
          <a:prstGeom prst="roundRect">
            <a:avLst/>
          </a:prstGeom>
          <a:solidFill>
            <a:srgbClr val="CC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3" name="Rounded Rectangle 132"/>
          <p:cNvSpPr/>
          <p:nvPr/>
        </p:nvSpPr>
        <p:spPr>
          <a:xfrm>
            <a:off x="725411" y="1266180"/>
            <a:ext cx="2369460" cy="1671409"/>
          </a:xfrm>
          <a:prstGeom prst="roundRect">
            <a:avLst/>
          </a:prstGeom>
          <a:solidFill>
            <a:srgbClr val="CC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4" name="Rounded Rectangle 133"/>
          <p:cNvSpPr/>
          <p:nvPr/>
        </p:nvSpPr>
        <p:spPr>
          <a:xfrm>
            <a:off x="468518" y="1453403"/>
            <a:ext cx="2369460" cy="1671409"/>
          </a:xfrm>
          <a:prstGeom prst="roundRect">
            <a:avLst/>
          </a:prstGeom>
          <a:solidFill>
            <a:srgbClr val="CC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5" name="Rounded Rectangle 134"/>
          <p:cNvSpPr/>
          <p:nvPr/>
        </p:nvSpPr>
        <p:spPr>
          <a:xfrm>
            <a:off x="218008" y="1664297"/>
            <a:ext cx="2369460" cy="1671409"/>
          </a:xfrm>
          <a:prstGeom prst="roundRect">
            <a:avLst/>
          </a:prstGeom>
          <a:solidFill>
            <a:srgbClr val="CC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36" name="Picture 10" descr="http://umka.caduk.ru/images/p67_female-user-icon-bright-blue-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2" y="1183914"/>
            <a:ext cx="522502" cy="523437"/>
          </a:xfrm>
          <a:prstGeom prst="rect">
            <a:avLst/>
          </a:prstGeom>
          <a:noFill/>
          <a:extLst>
            <a:ext uri="{909E8E84-426E-40DD-AFC4-6F175D3DCCD1}">
              <a14:hiddenFill xmlns:a14="http://schemas.microsoft.com/office/drawing/2010/main">
                <a:solidFill>
                  <a:srgbClr val="FFFFFF"/>
                </a:solidFill>
              </a14:hiddenFill>
            </a:ext>
          </a:extLst>
        </p:spPr>
      </p:pic>
      <p:sp>
        <p:nvSpPr>
          <p:cNvPr id="137" name="Abgerundetes Rechteck 3"/>
          <p:cNvSpPr/>
          <p:nvPr/>
        </p:nvSpPr>
        <p:spPr>
          <a:xfrm>
            <a:off x="325755" y="3754733"/>
            <a:ext cx="2692492" cy="1421580"/>
          </a:xfrm>
          <a:prstGeom prst="roundRect">
            <a:avLst/>
          </a:prstGeom>
          <a:solidFill>
            <a:srgbClr val="66FF99"/>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8" name="Textfeld 4"/>
          <p:cNvSpPr txBox="1"/>
          <p:nvPr/>
        </p:nvSpPr>
        <p:spPr>
          <a:xfrm>
            <a:off x="267826" y="3878983"/>
            <a:ext cx="3101643" cy="323165"/>
          </a:xfrm>
          <a:prstGeom prst="rect">
            <a:avLst/>
          </a:prstGeom>
          <a:noFill/>
        </p:spPr>
        <p:txBody>
          <a:bodyPr wrap="square" rtlCol="0">
            <a:spAutoFit/>
          </a:bodyPr>
          <a:lstStyle/>
          <a:p>
            <a:pPr fontAlgn="auto">
              <a:lnSpc>
                <a:spcPts val="1800"/>
              </a:lnSpc>
              <a:spcBef>
                <a:spcPts val="0"/>
              </a:spcBef>
              <a:spcAft>
                <a:spcPts val="0"/>
              </a:spcAft>
            </a:pPr>
            <a:r>
              <a:rPr lang="de-DE" sz="2400" dirty="0" smtClean="0">
                <a:solidFill>
                  <a:srgbClr val="3333CC"/>
                </a:solidFill>
                <a:latin typeface="Calibri"/>
              </a:rPr>
              <a:t>Language </a:t>
            </a:r>
            <a:r>
              <a:rPr lang="de-DE" sz="2400" dirty="0" err="1" smtClean="0">
                <a:solidFill>
                  <a:srgbClr val="3333CC"/>
                </a:solidFill>
                <a:latin typeface="Calibri"/>
              </a:rPr>
              <a:t>Objectivity</a:t>
            </a:r>
            <a:endParaRPr lang="de-DE" sz="2400" dirty="0" smtClean="0">
              <a:solidFill>
                <a:srgbClr val="3333CC"/>
              </a:solidFill>
              <a:latin typeface="Calibri"/>
            </a:endParaRPr>
          </a:p>
        </p:txBody>
      </p:sp>
      <p:sp>
        <p:nvSpPr>
          <p:cNvPr id="139" name="Abgerundetes Rechteck 7"/>
          <p:cNvSpPr/>
          <p:nvPr/>
        </p:nvSpPr>
        <p:spPr>
          <a:xfrm>
            <a:off x="3310712" y="4950926"/>
            <a:ext cx="2709868" cy="1083129"/>
          </a:xfrm>
          <a:prstGeom prst="roundRect">
            <a:avLst/>
          </a:prstGeom>
          <a:solidFill>
            <a:srgbClr val="66FF99"/>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0" name="Textfeld 8"/>
          <p:cNvSpPr txBox="1"/>
          <p:nvPr/>
        </p:nvSpPr>
        <p:spPr>
          <a:xfrm>
            <a:off x="3242653" y="5629069"/>
            <a:ext cx="3721180" cy="461665"/>
          </a:xfrm>
          <a:prstGeom prst="rect">
            <a:avLst/>
          </a:prstGeom>
          <a:noFill/>
        </p:spPr>
        <p:txBody>
          <a:bodyPr wrap="square" rtlCol="0">
            <a:spAutoFit/>
          </a:bodyPr>
          <a:lstStyle/>
          <a:p>
            <a:pPr fontAlgn="auto">
              <a:spcBef>
                <a:spcPts val="0"/>
              </a:spcBef>
              <a:spcAft>
                <a:spcPts val="0"/>
              </a:spcAft>
            </a:pPr>
            <a:r>
              <a:rPr lang="de-DE" sz="2400" dirty="0" smtClean="0">
                <a:solidFill>
                  <a:srgbClr val="3333CC"/>
                </a:solidFill>
                <a:latin typeface="Calibri"/>
              </a:rPr>
              <a:t>Statement </a:t>
            </a:r>
            <a:r>
              <a:rPr lang="de-DE" sz="2400" dirty="0" err="1" smtClean="0">
                <a:solidFill>
                  <a:srgbClr val="3333CC"/>
                </a:solidFill>
                <a:latin typeface="Calibri"/>
              </a:rPr>
              <a:t>Credibility</a:t>
            </a:r>
            <a:endParaRPr lang="de-DE" sz="2400" dirty="0" smtClean="0">
              <a:solidFill>
                <a:srgbClr val="3333CC"/>
              </a:solidFill>
              <a:latin typeface="Calibri"/>
            </a:endParaRPr>
          </a:p>
        </p:txBody>
      </p:sp>
      <p:sp>
        <p:nvSpPr>
          <p:cNvPr id="141" name="Abgerundetes Rechteck 3"/>
          <p:cNvSpPr/>
          <p:nvPr/>
        </p:nvSpPr>
        <p:spPr>
          <a:xfrm>
            <a:off x="6207515" y="3989000"/>
            <a:ext cx="2834648" cy="1296144"/>
          </a:xfrm>
          <a:prstGeom prst="roundRect">
            <a:avLst/>
          </a:prstGeom>
          <a:solidFill>
            <a:srgbClr val="66FF99"/>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2" name="Textfeld 6"/>
          <p:cNvSpPr txBox="1"/>
          <p:nvPr/>
        </p:nvSpPr>
        <p:spPr>
          <a:xfrm>
            <a:off x="6207515" y="3996440"/>
            <a:ext cx="2872967" cy="461665"/>
          </a:xfrm>
          <a:prstGeom prst="rect">
            <a:avLst/>
          </a:prstGeom>
          <a:noFill/>
        </p:spPr>
        <p:txBody>
          <a:bodyPr wrap="square" rtlCol="0">
            <a:spAutoFit/>
          </a:bodyPr>
          <a:lstStyle/>
          <a:p>
            <a:pPr fontAlgn="auto">
              <a:spcBef>
                <a:spcPts val="0"/>
              </a:spcBef>
              <a:spcAft>
                <a:spcPts val="0"/>
              </a:spcAft>
            </a:pPr>
            <a:r>
              <a:rPr lang="de-DE" sz="2400" dirty="0" smtClean="0">
                <a:solidFill>
                  <a:srgbClr val="3333CC"/>
                </a:solidFill>
                <a:latin typeface="Calibri"/>
              </a:rPr>
              <a:t>User </a:t>
            </a:r>
            <a:r>
              <a:rPr lang="de-DE" sz="2400" dirty="0" err="1" smtClean="0">
                <a:solidFill>
                  <a:srgbClr val="3333CC"/>
                </a:solidFill>
                <a:latin typeface="Calibri"/>
              </a:rPr>
              <a:t>Trustworthiness</a:t>
            </a:r>
            <a:endParaRPr lang="de-DE" sz="2400" dirty="0" smtClean="0">
              <a:solidFill>
                <a:srgbClr val="3333CC"/>
              </a:solidFill>
              <a:latin typeface="Calibri"/>
            </a:endParaRPr>
          </a:p>
        </p:txBody>
      </p:sp>
      <p:grpSp>
        <p:nvGrpSpPr>
          <p:cNvPr id="143" name="Group 142"/>
          <p:cNvGrpSpPr/>
          <p:nvPr/>
        </p:nvGrpSpPr>
        <p:grpSpPr>
          <a:xfrm>
            <a:off x="4143796" y="5013200"/>
            <a:ext cx="391454" cy="369332"/>
            <a:chOff x="5717916" y="3015027"/>
            <a:chExt cx="391454" cy="369332"/>
          </a:xfrm>
        </p:grpSpPr>
        <p:sp>
          <p:nvSpPr>
            <p:cNvPr id="144" name="Rounded Rectangle 143"/>
            <p:cNvSpPr/>
            <p:nvPr/>
          </p:nvSpPr>
          <p:spPr>
            <a:xfrm>
              <a:off x="5724286" y="3060323"/>
              <a:ext cx="376625" cy="27874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5" name="TextBox 144"/>
            <p:cNvSpPr txBox="1"/>
            <p:nvPr/>
          </p:nvSpPr>
          <p:spPr>
            <a:xfrm>
              <a:off x="5717916" y="3015027"/>
              <a:ext cx="3914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s1</a:t>
              </a:r>
              <a:endParaRPr kumimoji="0" lang="en-US" sz="1800" b="0" i="0" u="none" strike="noStrike" kern="0" cap="none" spc="0" normalizeH="0" baseline="0" noProof="0" dirty="0" smtClean="0">
                <a:ln>
                  <a:noFill/>
                </a:ln>
                <a:solidFill>
                  <a:prstClr val="black"/>
                </a:solidFill>
                <a:effectLst/>
                <a:uLnTx/>
                <a:uFillTx/>
                <a:latin typeface="Calibri"/>
              </a:endParaRPr>
            </a:p>
          </p:txBody>
        </p:sp>
      </p:grpSp>
      <p:grpSp>
        <p:nvGrpSpPr>
          <p:cNvPr id="146" name="Group 145"/>
          <p:cNvGrpSpPr/>
          <p:nvPr/>
        </p:nvGrpSpPr>
        <p:grpSpPr>
          <a:xfrm>
            <a:off x="7750065" y="4835598"/>
            <a:ext cx="423514" cy="369332"/>
            <a:chOff x="6481509" y="3167427"/>
            <a:chExt cx="423514" cy="369332"/>
          </a:xfrm>
        </p:grpSpPr>
        <p:sp>
          <p:nvSpPr>
            <p:cNvPr id="147" name="Rounded Rectangle 146"/>
            <p:cNvSpPr/>
            <p:nvPr/>
          </p:nvSpPr>
          <p:spPr>
            <a:xfrm>
              <a:off x="6487879" y="3212723"/>
              <a:ext cx="376625" cy="27874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8" name="TextBox 147"/>
            <p:cNvSpPr txBox="1"/>
            <p:nvPr/>
          </p:nvSpPr>
          <p:spPr>
            <a:xfrm>
              <a:off x="6481509" y="3167427"/>
              <a:ext cx="4235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u3</a:t>
              </a:r>
              <a:endParaRPr kumimoji="0" lang="en-US" sz="1800" b="0" i="0" u="none" strike="noStrike" kern="0" cap="none" spc="0" normalizeH="0" baseline="0" noProof="0" dirty="0" smtClean="0">
                <a:ln>
                  <a:noFill/>
                </a:ln>
                <a:solidFill>
                  <a:prstClr val="black"/>
                </a:solidFill>
                <a:effectLst/>
                <a:uLnTx/>
                <a:uFillTx/>
                <a:latin typeface="Calibri"/>
              </a:endParaRPr>
            </a:p>
          </p:txBody>
        </p:sp>
      </p:grpSp>
      <p:grpSp>
        <p:nvGrpSpPr>
          <p:cNvPr id="149" name="Group 148"/>
          <p:cNvGrpSpPr/>
          <p:nvPr/>
        </p:nvGrpSpPr>
        <p:grpSpPr>
          <a:xfrm>
            <a:off x="2335353" y="4786334"/>
            <a:ext cx="423514" cy="369332"/>
            <a:chOff x="5679070" y="2999718"/>
            <a:chExt cx="423514" cy="369332"/>
          </a:xfrm>
        </p:grpSpPr>
        <p:sp>
          <p:nvSpPr>
            <p:cNvPr id="150" name="Rounded Rectangle 149"/>
            <p:cNvSpPr/>
            <p:nvPr/>
          </p:nvSpPr>
          <p:spPr>
            <a:xfrm>
              <a:off x="5724286" y="3060323"/>
              <a:ext cx="376625" cy="27874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1" name="TextBox 150"/>
            <p:cNvSpPr txBox="1"/>
            <p:nvPr/>
          </p:nvSpPr>
          <p:spPr>
            <a:xfrm>
              <a:off x="5679070" y="2999718"/>
              <a:ext cx="4235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p3</a:t>
              </a:r>
              <a:endParaRPr kumimoji="0" lang="en-US" sz="1800" b="0" i="0" u="none" strike="noStrike" kern="0" cap="none" spc="0" normalizeH="0" baseline="0" noProof="0" dirty="0" smtClean="0">
                <a:ln>
                  <a:noFill/>
                </a:ln>
                <a:solidFill>
                  <a:prstClr val="black"/>
                </a:solidFill>
                <a:effectLst/>
                <a:uLnTx/>
                <a:uFillTx/>
                <a:latin typeface="Calibri"/>
              </a:endParaRPr>
            </a:p>
          </p:txBody>
        </p:sp>
      </p:grpSp>
      <p:grpSp>
        <p:nvGrpSpPr>
          <p:cNvPr id="152" name="Group 151"/>
          <p:cNvGrpSpPr/>
          <p:nvPr/>
        </p:nvGrpSpPr>
        <p:grpSpPr>
          <a:xfrm>
            <a:off x="6428197" y="4349306"/>
            <a:ext cx="423514" cy="369332"/>
            <a:chOff x="5174399" y="3015027"/>
            <a:chExt cx="423514" cy="369332"/>
          </a:xfrm>
        </p:grpSpPr>
        <p:sp>
          <p:nvSpPr>
            <p:cNvPr id="153" name="Rounded Rectangle 152"/>
            <p:cNvSpPr/>
            <p:nvPr/>
          </p:nvSpPr>
          <p:spPr>
            <a:xfrm>
              <a:off x="5180769" y="3060323"/>
              <a:ext cx="376625" cy="27874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4" name="TextBox 153"/>
            <p:cNvSpPr txBox="1"/>
            <p:nvPr/>
          </p:nvSpPr>
          <p:spPr>
            <a:xfrm>
              <a:off x="5174399" y="3015027"/>
              <a:ext cx="4235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u1</a:t>
              </a:r>
              <a:endParaRPr kumimoji="0" lang="en-US" sz="1800" b="0" i="0" u="none" strike="noStrike" kern="0" cap="none" spc="0" normalizeH="0" baseline="0" noProof="0" dirty="0" smtClean="0">
                <a:ln>
                  <a:noFill/>
                </a:ln>
                <a:solidFill>
                  <a:prstClr val="black"/>
                </a:solidFill>
                <a:effectLst/>
                <a:uLnTx/>
                <a:uFillTx/>
                <a:latin typeface="Calibri"/>
              </a:endParaRPr>
            </a:p>
          </p:txBody>
        </p:sp>
      </p:grpSp>
      <p:grpSp>
        <p:nvGrpSpPr>
          <p:cNvPr id="155" name="Group 154"/>
          <p:cNvGrpSpPr/>
          <p:nvPr/>
        </p:nvGrpSpPr>
        <p:grpSpPr>
          <a:xfrm>
            <a:off x="1221569" y="4130307"/>
            <a:ext cx="458149" cy="369332"/>
            <a:chOff x="5642762" y="3015027"/>
            <a:chExt cx="458149" cy="369332"/>
          </a:xfrm>
        </p:grpSpPr>
        <p:sp>
          <p:nvSpPr>
            <p:cNvPr id="156" name="Rounded Rectangle 155"/>
            <p:cNvSpPr/>
            <p:nvPr/>
          </p:nvSpPr>
          <p:spPr>
            <a:xfrm>
              <a:off x="5724286" y="3060323"/>
              <a:ext cx="376625" cy="27874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7" name="TextBox 156"/>
            <p:cNvSpPr txBox="1"/>
            <p:nvPr/>
          </p:nvSpPr>
          <p:spPr>
            <a:xfrm>
              <a:off x="5642762" y="3015027"/>
              <a:ext cx="4235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p1</a:t>
              </a:r>
              <a:endParaRPr kumimoji="0" lang="en-US" sz="1800" b="0" i="0" u="none" strike="noStrike" kern="0" cap="none" spc="0" normalizeH="0" baseline="0" noProof="0" dirty="0" smtClean="0">
                <a:ln>
                  <a:noFill/>
                </a:ln>
                <a:solidFill>
                  <a:prstClr val="black"/>
                </a:solidFill>
                <a:effectLst/>
                <a:uLnTx/>
                <a:uFillTx/>
                <a:latin typeface="Calibri"/>
              </a:endParaRPr>
            </a:p>
          </p:txBody>
        </p:sp>
      </p:grpSp>
      <p:grpSp>
        <p:nvGrpSpPr>
          <p:cNvPr id="158" name="Group 157"/>
          <p:cNvGrpSpPr/>
          <p:nvPr/>
        </p:nvGrpSpPr>
        <p:grpSpPr>
          <a:xfrm>
            <a:off x="4881957" y="5418360"/>
            <a:ext cx="391454" cy="369332"/>
            <a:chOff x="5717916" y="3015027"/>
            <a:chExt cx="391454" cy="369332"/>
          </a:xfrm>
        </p:grpSpPr>
        <p:sp>
          <p:nvSpPr>
            <p:cNvPr id="159" name="Rounded Rectangle 158"/>
            <p:cNvSpPr/>
            <p:nvPr/>
          </p:nvSpPr>
          <p:spPr>
            <a:xfrm>
              <a:off x="5724286" y="3060323"/>
              <a:ext cx="376625" cy="27874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0" name="TextBox 159"/>
            <p:cNvSpPr txBox="1"/>
            <p:nvPr/>
          </p:nvSpPr>
          <p:spPr>
            <a:xfrm>
              <a:off x="5717916" y="3015027"/>
              <a:ext cx="3914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s2</a:t>
              </a:r>
              <a:endParaRPr kumimoji="0" lang="en-US" sz="1800" b="0" i="0" u="none" strike="noStrike" kern="0" cap="none" spc="0" normalizeH="0" baseline="0" noProof="0" dirty="0" smtClean="0">
                <a:ln>
                  <a:noFill/>
                </a:ln>
                <a:solidFill>
                  <a:prstClr val="black"/>
                </a:solidFill>
                <a:effectLst/>
                <a:uLnTx/>
                <a:uFillTx/>
                <a:latin typeface="Calibri"/>
              </a:endParaRPr>
            </a:p>
          </p:txBody>
        </p:sp>
      </p:grpSp>
      <p:grpSp>
        <p:nvGrpSpPr>
          <p:cNvPr id="161" name="Group 160"/>
          <p:cNvGrpSpPr/>
          <p:nvPr/>
        </p:nvGrpSpPr>
        <p:grpSpPr>
          <a:xfrm>
            <a:off x="7073338" y="4613002"/>
            <a:ext cx="423514" cy="369332"/>
            <a:chOff x="5717916" y="3015027"/>
            <a:chExt cx="423514" cy="369332"/>
          </a:xfrm>
        </p:grpSpPr>
        <p:sp>
          <p:nvSpPr>
            <p:cNvPr id="162" name="Rounded Rectangle 161"/>
            <p:cNvSpPr/>
            <p:nvPr/>
          </p:nvSpPr>
          <p:spPr>
            <a:xfrm>
              <a:off x="5724286" y="3060323"/>
              <a:ext cx="376625" cy="27874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3" name="TextBox 162"/>
            <p:cNvSpPr txBox="1"/>
            <p:nvPr/>
          </p:nvSpPr>
          <p:spPr>
            <a:xfrm>
              <a:off x="5717916" y="3015027"/>
              <a:ext cx="4235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u2</a:t>
              </a:r>
              <a:endParaRPr kumimoji="0" lang="en-US" sz="1800" b="0" i="0" u="none" strike="noStrike" kern="0" cap="none" spc="0" normalizeH="0" baseline="0" noProof="0" dirty="0" smtClean="0">
                <a:ln>
                  <a:noFill/>
                </a:ln>
                <a:solidFill>
                  <a:prstClr val="black"/>
                </a:solidFill>
                <a:effectLst/>
                <a:uLnTx/>
                <a:uFillTx/>
                <a:latin typeface="Calibri"/>
              </a:endParaRPr>
            </a:p>
          </p:txBody>
        </p:sp>
      </p:grpSp>
      <p:grpSp>
        <p:nvGrpSpPr>
          <p:cNvPr id="164" name="Group 163"/>
          <p:cNvGrpSpPr/>
          <p:nvPr/>
        </p:nvGrpSpPr>
        <p:grpSpPr>
          <a:xfrm>
            <a:off x="1768716" y="4508208"/>
            <a:ext cx="436633" cy="369332"/>
            <a:chOff x="5664278" y="3015027"/>
            <a:chExt cx="436633" cy="369332"/>
          </a:xfrm>
        </p:grpSpPr>
        <p:sp>
          <p:nvSpPr>
            <p:cNvPr id="165" name="Rounded Rectangle 164"/>
            <p:cNvSpPr/>
            <p:nvPr/>
          </p:nvSpPr>
          <p:spPr>
            <a:xfrm>
              <a:off x="5724286" y="3060323"/>
              <a:ext cx="376625" cy="27874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6" name="TextBox 165"/>
            <p:cNvSpPr txBox="1"/>
            <p:nvPr/>
          </p:nvSpPr>
          <p:spPr>
            <a:xfrm>
              <a:off x="5664278" y="3015027"/>
              <a:ext cx="4235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p2</a:t>
              </a:r>
              <a:endParaRPr kumimoji="0" lang="en-US" sz="1800" b="0" i="0" u="none" strike="noStrike" kern="0" cap="none" spc="0" normalizeH="0" baseline="0" noProof="0" dirty="0" smtClean="0">
                <a:ln>
                  <a:noFill/>
                </a:ln>
                <a:solidFill>
                  <a:prstClr val="black"/>
                </a:solidFill>
                <a:effectLst/>
                <a:uLnTx/>
                <a:uFillTx/>
                <a:latin typeface="Calibri"/>
              </a:endParaRPr>
            </a:p>
          </p:txBody>
        </p:sp>
      </p:grpSp>
      <p:sp>
        <p:nvSpPr>
          <p:cNvPr id="167" name="TextBox 166"/>
          <p:cNvSpPr txBox="1"/>
          <p:nvPr/>
        </p:nvSpPr>
        <p:spPr>
          <a:xfrm>
            <a:off x="3409019" y="3338599"/>
            <a:ext cx="205717" cy="369332"/>
          </a:xfrm>
          <a:prstGeom prst="rect">
            <a:avLst/>
          </a:prstGeom>
          <a:noFill/>
        </p:spPr>
        <p:txBody>
          <a:bodyPr wrap="square" rtlCol="0">
            <a:spAutoFit/>
          </a:bodyPr>
          <a:lstStyle/>
          <a:p>
            <a:pPr fontAlgn="auto">
              <a:spcBef>
                <a:spcPts val="0"/>
              </a:spcBef>
              <a:spcAft>
                <a:spcPts val="0"/>
              </a:spcAft>
            </a:pPr>
            <a:r>
              <a:rPr lang="de-DE" sz="1800" b="0" dirty="0" smtClean="0">
                <a:solidFill>
                  <a:prstClr val="black"/>
                </a:solidFill>
                <a:latin typeface="Calibri"/>
              </a:rPr>
              <a:t> </a:t>
            </a:r>
            <a:endParaRPr lang="en-US" sz="1800" b="0" dirty="0">
              <a:solidFill>
                <a:prstClr val="black"/>
              </a:solidFill>
              <a:latin typeface="Calibri"/>
            </a:endParaRPr>
          </a:p>
        </p:txBody>
      </p:sp>
      <p:sp>
        <p:nvSpPr>
          <p:cNvPr id="168" name="TextBox 167"/>
          <p:cNvSpPr txBox="1"/>
          <p:nvPr/>
        </p:nvSpPr>
        <p:spPr>
          <a:xfrm>
            <a:off x="6883188" y="4025270"/>
            <a:ext cx="237566" cy="369332"/>
          </a:xfrm>
          <a:prstGeom prst="rect">
            <a:avLst/>
          </a:prstGeom>
          <a:noFill/>
        </p:spPr>
        <p:txBody>
          <a:bodyPr wrap="none" rtlCol="0">
            <a:spAutoFit/>
          </a:bodyPr>
          <a:lstStyle/>
          <a:p>
            <a:pPr fontAlgn="auto">
              <a:spcBef>
                <a:spcPts val="0"/>
              </a:spcBef>
              <a:spcAft>
                <a:spcPts val="0"/>
              </a:spcAft>
            </a:pPr>
            <a:r>
              <a:rPr lang="de-DE" sz="1800" b="0" dirty="0" smtClean="0">
                <a:solidFill>
                  <a:prstClr val="black"/>
                </a:solidFill>
                <a:latin typeface="Calibri"/>
              </a:rPr>
              <a:t> </a:t>
            </a:r>
            <a:endParaRPr lang="en-US" sz="1800" b="0" dirty="0">
              <a:solidFill>
                <a:prstClr val="black"/>
              </a:solidFill>
              <a:latin typeface="Calibri"/>
            </a:endParaRPr>
          </a:p>
        </p:txBody>
      </p:sp>
      <p:sp>
        <p:nvSpPr>
          <p:cNvPr id="169" name="TextBox 168"/>
          <p:cNvSpPr txBox="1"/>
          <p:nvPr/>
        </p:nvSpPr>
        <p:spPr>
          <a:xfrm>
            <a:off x="3498882" y="5656289"/>
            <a:ext cx="237566" cy="369332"/>
          </a:xfrm>
          <a:prstGeom prst="rect">
            <a:avLst/>
          </a:prstGeom>
          <a:noFill/>
        </p:spPr>
        <p:txBody>
          <a:bodyPr wrap="none" rtlCol="0">
            <a:spAutoFit/>
          </a:bodyPr>
          <a:lstStyle/>
          <a:p>
            <a:pPr fontAlgn="auto">
              <a:spcBef>
                <a:spcPts val="0"/>
              </a:spcBef>
              <a:spcAft>
                <a:spcPts val="0"/>
              </a:spcAft>
            </a:pPr>
            <a:r>
              <a:rPr lang="de-DE" sz="1800" b="0" dirty="0" smtClean="0">
                <a:solidFill>
                  <a:prstClr val="black"/>
                </a:solidFill>
                <a:latin typeface="Calibri"/>
              </a:rPr>
              <a:t> </a:t>
            </a:r>
            <a:endParaRPr lang="en-US" sz="1800" b="0" dirty="0">
              <a:solidFill>
                <a:prstClr val="black"/>
              </a:solidFill>
              <a:latin typeface="Calibri"/>
            </a:endParaRPr>
          </a:p>
        </p:txBody>
      </p:sp>
      <p:sp>
        <p:nvSpPr>
          <p:cNvPr id="170" name="TextBox 169"/>
          <p:cNvSpPr txBox="1"/>
          <p:nvPr/>
        </p:nvSpPr>
        <p:spPr>
          <a:xfrm>
            <a:off x="2128527" y="4806981"/>
            <a:ext cx="237566" cy="369332"/>
          </a:xfrm>
          <a:prstGeom prst="rect">
            <a:avLst/>
          </a:prstGeom>
          <a:noFill/>
        </p:spPr>
        <p:txBody>
          <a:bodyPr wrap="none" rtlCol="0">
            <a:spAutoFit/>
          </a:bodyPr>
          <a:lstStyle/>
          <a:p>
            <a:pPr fontAlgn="auto">
              <a:spcBef>
                <a:spcPts val="0"/>
              </a:spcBef>
              <a:spcAft>
                <a:spcPts val="0"/>
              </a:spcAft>
            </a:pPr>
            <a:r>
              <a:rPr lang="de-DE" sz="1800" b="0" dirty="0" smtClean="0">
                <a:solidFill>
                  <a:prstClr val="black"/>
                </a:solidFill>
                <a:latin typeface="Calibri"/>
              </a:rPr>
              <a:t> </a:t>
            </a:r>
            <a:endParaRPr lang="en-US" sz="1800" b="0" dirty="0">
              <a:solidFill>
                <a:prstClr val="black"/>
              </a:solidFill>
              <a:latin typeface="Calibri"/>
            </a:endParaRPr>
          </a:p>
        </p:txBody>
      </p:sp>
      <p:sp>
        <p:nvSpPr>
          <p:cNvPr id="171" name="TextBox 170"/>
          <p:cNvSpPr txBox="1"/>
          <p:nvPr/>
        </p:nvSpPr>
        <p:spPr>
          <a:xfrm>
            <a:off x="5697946" y="5541791"/>
            <a:ext cx="237566" cy="369332"/>
          </a:xfrm>
          <a:prstGeom prst="rect">
            <a:avLst/>
          </a:prstGeom>
          <a:noFill/>
        </p:spPr>
        <p:txBody>
          <a:bodyPr wrap="none" rtlCol="0">
            <a:spAutoFit/>
          </a:bodyPr>
          <a:lstStyle/>
          <a:p>
            <a:pPr fontAlgn="auto">
              <a:spcBef>
                <a:spcPts val="0"/>
              </a:spcBef>
              <a:spcAft>
                <a:spcPts val="0"/>
              </a:spcAft>
            </a:pPr>
            <a:r>
              <a:rPr lang="de-DE" sz="1800" b="0" dirty="0" smtClean="0">
                <a:solidFill>
                  <a:prstClr val="black"/>
                </a:solidFill>
                <a:latin typeface="Calibri"/>
              </a:rPr>
              <a:t> </a:t>
            </a:r>
            <a:endParaRPr lang="en-US" sz="1800" b="0" dirty="0">
              <a:solidFill>
                <a:prstClr val="black"/>
              </a:solidFill>
              <a:latin typeface="Calibri"/>
            </a:endParaRPr>
          </a:p>
        </p:txBody>
      </p:sp>
      <p:sp>
        <p:nvSpPr>
          <p:cNvPr id="172" name="TextBox 171"/>
          <p:cNvSpPr txBox="1"/>
          <p:nvPr/>
        </p:nvSpPr>
        <p:spPr>
          <a:xfrm>
            <a:off x="8232907" y="4854017"/>
            <a:ext cx="237566" cy="369332"/>
          </a:xfrm>
          <a:prstGeom prst="rect">
            <a:avLst/>
          </a:prstGeom>
          <a:noFill/>
        </p:spPr>
        <p:txBody>
          <a:bodyPr wrap="none" rtlCol="0">
            <a:spAutoFit/>
          </a:bodyPr>
          <a:lstStyle/>
          <a:p>
            <a:pPr fontAlgn="auto">
              <a:spcBef>
                <a:spcPts val="0"/>
              </a:spcBef>
              <a:spcAft>
                <a:spcPts val="0"/>
              </a:spcAft>
            </a:pPr>
            <a:r>
              <a:rPr lang="de-DE" sz="1800" b="0" dirty="0" smtClean="0">
                <a:solidFill>
                  <a:prstClr val="black"/>
                </a:solidFill>
                <a:latin typeface="Calibri"/>
              </a:rPr>
              <a:t> </a:t>
            </a:r>
            <a:endParaRPr lang="en-US" sz="1800" b="0" dirty="0">
              <a:solidFill>
                <a:prstClr val="black"/>
              </a:solidFill>
              <a:latin typeface="Calibri"/>
            </a:endParaRPr>
          </a:p>
        </p:txBody>
      </p:sp>
      <p:cxnSp>
        <p:nvCxnSpPr>
          <p:cNvPr id="173" name="Straight Connector 172"/>
          <p:cNvCxnSpPr>
            <a:stCxn id="151" idx="3"/>
            <a:endCxn id="145" idx="1"/>
          </p:cNvCxnSpPr>
          <p:nvPr/>
        </p:nvCxnSpPr>
        <p:spPr>
          <a:xfrm>
            <a:off x="2758867" y="4971000"/>
            <a:ext cx="1384929" cy="226866"/>
          </a:xfrm>
          <a:prstGeom prst="line">
            <a:avLst/>
          </a:prstGeom>
          <a:noFill/>
          <a:ln w="9525" cap="flat" cmpd="sng" algn="ctr">
            <a:solidFill>
              <a:schemeClr val="tx1"/>
            </a:solidFill>
            <a:prstDash val="solid"/>
          </a:ln>
          <a:effectLst/>
        </p:spPr>
      </p:cxnSp>
      <p:sp>
        <p:nvSpPr>
          <p:cNvPr id="176" name="Down Arrow 175"/>
          <p:cNvSpPr/>
          <p:nvPr/>
        </p:nvSpPr>
        <p:spPr>
          <a:xfrm>
            <a:off x="4298937" y="3435191"/>
            <a:ext cx="967717" cy="912459"/>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7" name="Rounded Rectangle 176"/>
          <p:cNvSpPr/>
          <p:nvPr/>
        </p:nvSpPr>
        <p:spPr>
          <a:xfrm>
            <a:off x="3514100" y="1647501"/>
            <a:ext cx="2369460" cy="1671409"/>
          </a:xfrm>
          <a:prstGeom prst="roundRect">
            <a:avLst/>
          </a:prstGeom>
          <a:solidFill>
            <a:srgbClr val="CC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78" name="Picture 12" descr="https://encrypted-tbn1.gstatic.com/images?q=tbn:ANd9GcRrRkQr48RGmDUcBMrdMyDEFl76vU_IiQsctauH5NEwRqy2u6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6580" y="1210935"/>
            <a:ext cx="607148" cy="607148"/>
          </a:xfrm>
          <a:prstGeom prst="rect">
            <a:avLst/>
          </a:prstGeom>
          <a:noFill/>
          <a:extLst>
            <a:ext uri="{909E8E84-426E-40DD-AFC4-6F175D3DCCD1}">
              <a14:hiddenFill xmlns:a14="http://schemas.microsoft.com/office/drawing/2010/main">
                <a:solidFill>
                  <a:srgbClr val="FFFFFF"/>
                </a:solidFill>
              </a14:hiddenFill>
            </a:ext>
          </a:extLst>
        </p:spPr>
      </p:pic>
      <p:sp>
        <p:nvSpPr>
          <p:cNvPr id="179" name="Rounded Rectangle 178"/>
          <p:cNvSpPr/>
          <p:nvPr/>
        </p:nvSpPr>
        <p:spPr>
          <a:xfrm>
            <a:off x="6764196" y="1442790"/>
            <a:ext cx="2369460" cy="1671409"/>
          </a:xfrm>
          <a:prstGeom prst="roundRect">
            <a:avLst/>
          </a:prstGeom>
          <a:solidFill>
            <a:srgbClr val="CC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0" name="Rounded Rectangle 179"/>
          <p:cNvSpPr/>
          <p:nvPr/>
        </p:nvSpPr>
        <p:spPr>
          <a:xfrm>
            <a:off x="6535683" y="1697672"/>
            <a:ext cx="2369460" cy="1671409"/>
          </a:xfrm>
          <a:prstGeom prst="roundRect">
            <a:avLst/>
          </a:prstGeom>
          <a:solidFill>
            <a:srgbClr val="CC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81" name="Picture 8" descr="https://encrypted-tbn2.gstatic.com/images?q=tbn:ANd9GcRiqTGd9rcFZm0enmJjavjP0J2Odu0UIEWeS4jI55hG2Dz_GFJ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2327" y="1160825"/>
            <a:ext cx="615037" cy="615037"/>
          </a:xfrm>
          <a:prstGeom prst="rect">
            <a:avLst/>
          </a:prstGeom>
          <a:noFill/>
          <a:extLst>
            <a:ext uri="{909E8E84-426E-40DD-AFC4-6F175D3DCCD1}">
              <a14:hiddenFill xmlns:a14="http://schemas.microsoft.com/office/drawing/2010/main">
                <a:solidFill>
                  <a:srgbClr val="FFFFFF"/>
                </a:solidFill>
              </a14:hiddenFill>
            </a:ext>
          </a:extLst>
        </p:spPr>
      </p:pic>
      <p:cxnSp>
        <p:nvCxnSpPr>
          <p:cNvPr id="182" name="Straight Connector 181"/>
          <p:cNvCxnSpPr>
            <a:stCxn id="159" idx="3"/>
            <a:endCxn id="162" idx="1"/>
          </p:cNvCxnSpPr>
          <p:nvPr/>
        </p:nvCxnSpPr>
        <p:spPr>
          <a:xfrm flipV="1">
            <a:off x="5264952" y="4797668"/>
            <a:ext cx="1814756" cy="805358"/>
          </a:xfrm>
          <a:prstGeom prst="line">
            <a:avLst/>
          </a:prstGeom>
          <a:noFill/>
          <a:ln w="9525" cap="flat" cmpd="sng" algn="ctr">
            <a:solidFill>
              <a:schemeClr val="tx1"/>
            </a:solidFill>
            <a:prstDash val="solid"/>
          </a:ln>
          <a:effectLst/>
        </p:spPr>
      </p:cxnSp>
      <p:cxnSp>
        <p:nvCxnSpPr>
          <p:cNvPr id="183" name="Straight Connector 182"/>
          <p:cNvCxnSpPr>
            <a:stCxn id="159" idx="3"/>
            <a:endCxn id="148" idx="1"/>
          </p:cNvCxnSpPr>
          <p:nvPr/>
        </p:nvCxnSpPr>
        <p:spPr>
          <a:xfrm flipV="1">
            <a:off x="5264952" y="5020264"/>
            <a:ext cx="2485113" cy="582762"/>
          </a:xfrm>
          <a:prstGeom prst="line">
            <a:avLst/>
          </a:prstGeom>
          <a:noFill/>
          <a:ln w="9525" cap="flat" cmpd="sng" algn="ctr">
            <a:solidFill>
              <a:schemeClr val="tx1"/>
            </a:solidFill>
            <a:prstDash val="solid"/>
          </a:ln>
          <a:effectLst/>
        </p:spPr>
      </p:cxnSp>
      <p:sp>
        <p:nvSpPr>
          <p:cNvPr id="184" name="Rectangle 183"/>
          <p:cNvSpPr/>
          <p:nvPr/>
        </p:nvSpPr>
        <p:spPr>
          <a:xfrm>
            <a:off x="310374" y="2500001"/>
            <a:ext cx="650882" cy="267179"/>
          </a:xfrm>
          <a:prstGeom prst="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5" name="Rectangle 184"/>
          <p:cNvSpPr/>
          <p:nvPr/>
        </p:nvSpPr>
        <p:spPr>
          <a:xfrm>
            <a:off x="806672" y="2767180"/>
            <a:ext cx="1343705" cy="267179"/>
          </a:xfrm>
          <a:prstGeom prst="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6" name="Rectangle 185"/>
          <p:cNvSpPr/>
          <p:nvPr/>
        </p:nvSpPr>
        <p:spPr>
          <a:xfrm>
            <a:off x="3772103" y="1983278"/>
            <a:ext cx="650882" cy="267179"/>
          </a:xfrm>
          <a:prstGeom prst="rect">
            <a:avLst/>
          </a:prstGeom>
          <a:solidFill>
            <a:srgbClr val="66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7" name="Rectangle 186"/>
          <p:cNvSpPr/>
          <p:nvPr/>
        </p:nvSpPr>
        <p:spPr>
          <a:xfrm>
            <a:off x="4420772" y="2520389"/>
            <a:ext cx="1192290" cy="267179"/>
          </a:xfrm>
          <a:prstGeom prst="rect">
            <a:avLst/>
          </a:prstGeom>
          <a:solidFill>
            <a:srgbClr val="66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8" name="TextBox 187"/>
          <p:cNvSpPr txBox="1"/>
          <p:nvPr/>
        </p:nvSpPr>
        <p:spPr>
          <a:xfrm>
            <a:off x="281598" y="1863699"/>
            <a:ext cx="2242280" cy="1477328"/>
          </a:xfrm>
          <a:prstGeom prst="rect">
            <a:avLst/>
          </a:prstGeom>
          <a:noFill/>
        </p:spPr>
        <p:txBody>
          <a:bodyPr wrap="none" rtlCol="0">
            <a:spAutoFit/>
          </a:bodyPr>
          <a:lstStyle/>
          <a:p>
            <a:pPr fontAlgn="auto">
              <a:spcBef>
                <a:spcPts val="0"/>
              </a:spcBef>
              <a:spcAft>
                <a:spcPts val="0"/>
              </a:spcAft>
            </a:pPr>
            <a:r>
              <a:rPr lang="de-DE" sz="1800" b="0" dirty="0" smtClean="0">
                <a:solidFill>
                  <a:prstClr val="black"/>
                </a:solidFill>
                <a:latin typeface="Calibri"/>
              </a:rPr>
              <a:t>I </a:t>
            </a:r>
            <a:r>
              <a:rPr lang="de-DE" sz="1800" b="0" dirty="0" err="1" smtClean="0">
                <a:solidFill>
                  <a:prstClr val="black"/>
                </a:solidFill>
                <a:latin typeface="Calibri"/>
              </a:rPr>
              <a:t>took</a:t>
            </a:r>
            <a:r>
              <a:rPr lang="de-DE" sz="1800" b="0" dirty="0" smtClean="0">
                <a:solidFill>
                  <a:prstClr val="black"/>
                </a:solidFill>
                <a:latin typeface="Calibri"/>
              </a:rPr>
              <a:t> </a:t>
            </a:r>
            <a:r>
              <a:rPr lang="de-DE" sz="1800" b="0" dirty="0" err="1" smtClean="0">
                <a:solidFill>
                  <a:prstClr val="black"/>
                </a:solidFill>
                <a:latin typeface="Calibri"/>
              </a:rPr>
              <a:t>the</a:t>
            </a:r>
            <a:r>
              <a:rPr lang="de-DE" sz="1800" b="0" dirty="0" smtClean="0">
                <a:solidFill>
                  <a:prstClr val="black"/>
                </a:solidFill>
                <a:latin typeface="Calibri"/>
              </a:rPr>
              <a:t> </a:t>
            </a:r>
            <a:r>
              <a:rPr lang="de-DE" sz="1800" b="0" dirty="0" err="1" smtClean="0">
                <a:solidFill>
                  <a:prstClr val="black"/>
                </a:solidFill>
                <a:latin typeface="Calibri"/>
              </a:rPr>
              <a:t>whole</a:t>
            </a:r>
            <a:r>
              <a:rPr lang="de-DE" sz="1800" b="0" dirty="0" smtClean="0">
                <a:solidFill>
                  <a:prstClr val="black"/>
                </a:solidFill>
                <a:latin typeface="Calibri"/>
              </a:rPr>
              <a:t> </a:t>
            </a:r>
            <a:r>
              <a:rPr lang="de-DE" sz="1800" b="0" dirty="0" err="1" smtClean="0">
                <a:solidFill>
                  <a:prstClr val="black"/>
                </a:solidFill>
                <a:latin typeface="Calibri"/>
              </a:rPr>
              <a:t>med</a:t>
            </a:r>
            <a:r>
              <a:rPr lang="de-DE" sz="1800" b="0" dirty="0" smtClean="0">
                <a:solidFill>
                  <a:prstClr val="black"/>
                </a:solidFill>
                <a:latin typeface="Calibri"/>
              </a:rPr>
              <a:t> </a:t>
            </a:r>
          </a:p>
          <a:p>
            <a:pPr fontAlgn="auto">
              <a:spcBef>
                <a:spcPts val="0"/>
              </a:spcBef>
              <a:spcAft>
                <a:spcPts val="0"/>
              </a:spcAft>
            </a:pPr>
            <a:r>
              <a:rPr lang="de-DE" sz="1800" b="0" dirty="0" err="1" smtClean="0">
                <a:solidFill>
                  <a:prstClr val="black"/>
                </a:solidFill>
                <a:latin typeface="Calibri"/>
              </a:rPr>
              <a:t>cocktail</a:t>
            </a:r>
            <a:r>
              <a:rPr lang="de-DE" sz="1800" b="0" dirty="0" smtClean="0">
                <a:solidFill>
                  <a:prstClr val="black"/>
                </a:solidFill>
                <a:latin typeface="Calibri"/>
              </a:rPr>
              <a:t> at </a:t>
            </a:r>
            <a:r>
              <a:rPr lang="de-DE" sz="1800" b="0" dirty="0" err="1" smtClean="0">
                <a:solidFill>
                  <a:prstClr val="black"/>
                </a:solidFill>
                <a:latin typeface="Calibri"/>
              </a:rPr>
              <a:t>once</a:t>
            </a:r>
            <a:r>
              <a:rPr lang="de-DE" sz="1800" b="0" dirty="0" smtClean="0">
                <a:solidFill>
                  <a:prstClr val="black"/>
                </a:solidFill>
                <a:latin typeface="Calibri"/>
              </a:rPr>
              <a:t>.</a:t>
            </a:r>
          </a:p>
          <a:p>
            <a:pPr fontAlgn="auto">
              <a:spcBef>
                <a:spcPts val="0"/>
              </a:spcBef>
              <a:spcAft>
                <a:spcPts val="0"/>
              </a:spcAft>
            </a:pPr>
            <a:r>
              <a:rPr lang="de-DE" sz="1800" b="0" dirty="0" err="1" smtClean="0">
                <a:solidFill>
                  <a:prstClr val="black"/>
                </a:solidFill>
                <a:latin typeface="Calibri"/>
              </a:rPr>
              <a:t>Xanax</a:t>
            </a:r>
            <a:r>
              <a:rPr lang="de-DE" sz="1800" b="0" dirty="0" smtClean="0">
                <a:solidFill>
                  <a:prstClr val="black"/>
                </a:solidFill>
                <a:latin typeface="Calibri"/>
              </a:rPr>
              <a:t> </a:t>
            </a:r>
            <a:r>
              <a:rPr lang="de-DE" sz="1800" b="0" dirty="0" err="1" smtClean="0">
                <a:solidFill>
                  <a:prstClr val="black"/>
                </a:solidFill>
                <a:latin typeface="Calibri"/>
              </a:rPr>
              <a:t>gave</a:t>
            </a:r>
            <a:r>
              <a:rPr lang="de-DE" sz="1800" b="0" dirty="0" smtClean="0">
                <a:solidFill>
                  <a:prstClr val="black"/>
                </a:solidFill>
                <a:latin typeface="Calibri"/>
              </a:rPr>
              <a:t> </a:t>
            </a:r>
            <a:r>
              <a:rPr lang="de-DE" sz="1800" b="0" dirty="0" err="1" smtClean="0">
                <a:solidFill>
                  <a:prstClr val="black"/>
                </a:solidFill>
                <a:latin typeface="Calibri"/>
              </a:rPr>
              <a:t>me</a:t>
            </a:r>
            <a:r>
              <a:rPr lang="de-DE" sz="1800" b="0" dirty="0" smtClean="0">
                <a:solidFill>
                  <a:prstClr val="black"/>
                </a:solidFill>
                <a:latin typeface="Calibri"/>
              </a:rPr>
              <a:t> </a:t>
            </a:r>
          </a:p>
          <a:p>
            <a:pPr fontAlgn="auto">
              <a:spcBef>
                <a:spcPts val="0"/>
              </a:spcBef>
              <a:spcAft>
                <a:spcPts val="0"/>
              </a:spcAft>
            </a:pPr>
            <a:r>
              <a:rPr lang="de-DE" sz="1800" b="0" dirty="0" smtClean="0">
                <a:solidFill>
                  <a:prstClr val="black"/>
                </a:solidFill>
                <a:latin typeface="Calibri"/>
              </a:rPr>
              <a:t>wild </a:t>
            </a:r>
            <a:r>
              <a:rPr lang="de-DE" sz="1800" b="0" dirty="0" err="1" smtClean="0">
                <a:solidFill>
                  <a:prstClr val="black"/>
                </a:solidFill>
                <a:latin typeface="Calibri"/>
              </a:rPr>
              <a:t>hallucinations</a:t>
            </a:r>
            <a:r>
              <a:rPr lang="de-DE" sz="1800" b="0" dirty="0" smtClean="0">
                <a:solidFill>
                  <a:prstClr val="black"/>
                </a:solidFill>
                <a:latin typeface="Calibri"/>
              </a:rPr>
              <a:t> </a:t>
            </a:r>
            <a:endParaRPr lang="en-US" sz="1800" b="0" dirty="0">
              <a:solidFill>
                <a:prstClr val="black"/>
              </a:solidFill>
              <a:latin typeface="Calibri"/>
            </a:endParaRPr>
          </a:p>
          <a:p>
            <a:pPr fontAlgn="auto">
              <a:spcBef>
                <a:spcPts val="0"/>
              </a:spcBef>
              <a:spcAft>
                <a:spcPts val="0"/>
              </a:spcAft>
            </a:pPr>
            <a:r>
              <a:rPr lang="de-DE" sz="1800" b="0" dirty="0" err="1">
                <a:solidFill>
                  <a:prstClr val="black"/>
                </a:solidFill>
                <a:latin typeface="Calibri"/>
              </a:rPr>
              <a:t>a</a:t>
            </a:r>
            <a:r>
              <a:rPr lang="de-DE" sz="1800" b="0" dirty="0" err="1" smtClean="0">
                <a:solidFill>
                  <a:prstClr val="black"/>
                </a:solidFill>
                <a:latin typeface="Calibri"/>
              </a:rPr>
              <a:t>nd</a:t>
            </a:r>
            <a:r>
              <a:rPr lang="de-DE" sz="1800" b="0" dirty="0" smtClean="0">
                <a:solidFill>
                  <a:prstClr val="black"/>
                </a:solidFill>
                <a:latin typeface="Calibri"/>
              </a:rPr>
              <a:t> a </a:t>
            </a:r>
            <a:r>
              <a:rPr lang="de-DE" sz="1800" b="0" dirty="0" err="1" smtClean="0">
                <a:solidFill>
                  <a:prstClr val="black"/>
                </a:solidFill>
                <a:latin typeface="Calibri"/>
              </a:rPr>
              <a:t>demonic</a:t>
            </a:r>
            <a:r>
              <a:rPr lang="de-DE" sz="1800" b="0" dirty="0" smtClean="0">
                <a:solidFill>
                  <a:prstClr val="black"/>
                </a:solidFill>
                <a:latin typeface="Calibri"/>
              </a:rPr>
              <a:t> </a:t>
            </a:r>
            <a:r>
              <a:rPr lang="de-DE" sz="1800" b="0" dirty="0" err="1" smtClean="0">
                <a:solidFill>
                  <a:prstClr val="black"/>
                </a:solidFill>
                <a:latin typeface="Calibri"/>
              </a:rPr>
              <a:t>feel</a:t>
            </a:r>
            <a:r>
              <a:rPr lang="de-DE" sz="1800" b="0" dirty="0" smtClean="0">
                <a:solidFill>
                  <a:prstClr val="black"/>
                </a:solidFill>
                <a:latin typeface="Calibri"/>
              </a:rPr>
              <a:t>.</a:t>
            </a:r>
          </a:p>
        </p:txBody>
      </p:sp>
      <p:sp>
        <p:nvSpPr>
          <p:cNvPr id="189" name="TextBox 188"/>
          <p:cNvSpPr txBox="1"/>
          <p:nvPr/>
        </p:nvSpPr>
        <p:spPr>
          <a:xfrm>
            <a:off x="3742613" y="1899836"/>
            <a:ext cx="1870448" cy="923330"/>
          </a:xfrm>
          <a:prstGeom prst="rect">
            <a:avLst/>
          </a:prstGeom>
          <a:noFill/>
        </p:spPr>
        <p:txBody>
          <a:bodyPr wrap="none" rtlCol="0">
            <a:spAutoFit/>
          </a:bodyPr>
          <a:lstStyle/>
          <a:p>
            <a:pPr fontAlgn="auto">
              <a:spcBef>
                <a:spcPts val="0"/>
              </a:spcBef>
              <a:spcAft>
                <a:spcPts val="0"/>
              </a:spcAft>
            </a:pPr>
            <a:r>
              <a:rPr lang="de-DE" sz="1800" b="0" dirty="0" err="1" smtClean="0">
                <a:solidFill>
                  <a:prstClr val="black"/>
                </a:solidFill>
                <a:latin typeface="Calibri"/>
              </a:rPr>
              <a:t>Xanax</a:t>
            </a:r>
            <a:r>
              <a:rPr lang="de-DE" sz="1800" b="0" dirty="0" smtClean="0">
                <a:solidFill>
                  <a:prstClr val="black"/>
                </a:solidFill>
                <a:latin typeface="Calibri"/>
              </a:rPr>
              <a:t> </a:t>
            </a:r>
            <a:r>
              <a:rPr lang="de-DE" sz="1800" b="0" dirty="0" err="1" smtClean="0">
                <a:solidFill>
                  <a:prstClr val="black"/>
                </a:solidFill>
                <a:latin typeface="Calibri"/>
              </a:rPr>
              <a:t>and</a:t>
            </a:r>
            <a:r>
              <a:rPr lang="de-DE" sz="1800" b="0" dirty="0" smtClean="0">
                <a:solidFill>
                  <a:prstClr val="black"/>
                </a:solidFill>
                <a:latin typeface="Calibri"/>
              </a:rPr>
              <a:t> </a:t>
            </a:r>
            <a:r>
              <a:rPr lang="de-DE" sz="1800" b="0" dirty="0" err="1" smtClean="0">
                <a:solidFill>
                  <a:prstClr val="black"/>
                </a:solidFill>
                <a:latin typeface="Calibri"/>
              </a:rPr>
              <a:t>Prozac</a:t>
            </a:r>
            <a:endParaRPr lang="de-DE" sz="1800" b="0" dirty="0" smtClean="0">
              <a:solidFill>
                <a:prstClr val="black"/>
              </a:solidFill>
              <a:latin typeface="Calibri"/>
            </a:endParaRPr>
          </a:p>
          <a:p>
            <a:pPr fontAlgn="auto">
              <a:spcBef>
                <a:spcPts val="0"/>
              </a:spcBef>
              <a:spcAft>
                <a:spcPts val="0"/>
              </a:spcAft>
            </a:pPr>
            <a:r>
              <a:rPr lang="de-DE" sz="1800" b="0" dirty="0" err="1">
                <a:solidFill>
                  <a:prstClr val="black"/>
                </a:solidFill>
                <a:latin typeface="Calibri"/>
              </a:rPr>
              <a:t>a</a:t>
            </a:r>
            <a:r>
              <a:rPr lang="de-DE" sz="1800" b="0" dirty="0" err="1" smtClean="0">
                <a:solidFill>
                  <a:prstClr val="black"/>
                </a:solidFill>
                <a:latin typeface="Calibri"/>
              </a:rPr>
              <a:t>re</a:t>
            </a:r>
            <a:r>
              <a:rPr lang="de-DE" sz="1800" b="0" dirty="0" smtClean="0">
                <a:solidFill>
                  <a:prstClr val="black"/>
                </a:solidFill>
                <a:latin typeface="Calibri"/>
              </a:rPr>
              <a:t> </a:t>
            </a:r>
            <a:r>
              <a:rPr lang="de-DE" sz="1800" b="0" dirty="0" err="1" smtClean="0">
                <a:solidFill>
                  <a:prstClr val="black"/>
                </a:solidFill>
                <a:latin typeface="Calibri"/>
              </a:rPr>
              <a:t>known</a:t>
            </a:r>
            <a:r>
              <a:rPr lang="de-DE" sz="1800" b="0" dirty="0" smtClean="0">
                <a:solidFill>
                  <a:prstClr val="black"/>
                </a:solidFill>
                <a:latin typeface="Calibri"/>
              </a:rPr>
              <a:t> </a:t>
            </a:r>
            <a:r>
              <a:rPr lang="de-DE" sz="1800" b="0" dirty="0" err="1" smtClean="0">
                <a:solidFill>
                  <a:prstClr val="black"/>
                </a:solidFill>
                <a:latin typeface="Calibri"/>
              </a:rPr>
              <a:t>to</a:t>
            </a:r>
            <a:r>
              <a:rPr lang="de-DE" sz="1800" b="0" dirty="0" smtClean="0">
                <a:solidFill>
                  <a:prstClr val="black"/>
                </a:solidFill>
                <a:latin typeface="Calibri"/>
              </a:rPr>
              <a:t> </a:t>
            </a:r>
            <a:r>
              <a:rPr lang="de-DE" sz="1800" b="0" dirty="0">
                <a:solidFill>
                  <a:prstClr val="black"/>
                </a:solidFill>
                <a:latin typeface="Calibri"/>
              </a:rPr>
              <a:t> </a:t>
            </a:r>
            <a:endParaRPr lang="de-DE" sz="1800" b="0" dirty="0" smtClean="0">
              <a:solidFill>
                <a:prstClr val="black"/>
              </a:solidFill>
              <a:latin typeface="Calibri"/>
            </a:endParaRPr>
          </a:p>
          <a:p>
            <a:pPr fontAlgn="auto">
              <a:spcBef>
                <a:spcPts val="0"/>
              </a:spcBef>
              <a:spcAft>
                <a:spcPts val="0"/>
              </a:spcAft>
            </a:pPr>
            <a:r>
              <a:rPr lang="de-DE" sz="1800" b="0" dirty="0" err="1">
                <a:solidFill>
                  <a:prstClr val="black"/>
                </a:solidFill>
                <a:latin typeface="Calibri"/>
              </a:rPr>
              <a:t>c</a:t>
            </a:r>
            <a:r>
              <a:rPr lang="de-DE" sz="1800" b="0" dirty="0" err="1" smtClean="0">
                <a:solidFill>
                  <a:prstClr val="black"/>
                </a:solidFill>
                <a:latin typeface="Calibri"/>
              </a:rPr>
              <a:t>ause</a:t>
            </a:r>
            <a:r>
              <a:rPr lang="de-DE" sz="1800" b="0" dirty="0" smtClean="0">
                <a:solidFill>
                  <a:prstClr val="black"/>
                </a:solidFill>
                <a:latin typeface="Calibri"/>
              </a:rPr>
              <a:t> </a:t>
            </a:r>
            <a:r>
              <a:rPr lang="de-DE" sz="1800" b="0" dirty="0" err="1" smtClean="0">
                <a:solidFill>
                  <a:prstClr val="black"/>
                </a:solidFill>
                <a:latin typeface="Calibri"/>
              </a:rPr>
              <a:t>drowsiness</a:t>
            </a:r>
            <a:r>
              <a:rPr lang="de-DE" sz="1800" b="0" dirty="0" smtClean="0">
                <a:solidFill>
                  <a:prstClr val="black"/>
                </a:solidFill>
                <a:latin typeface="Calibri"/>
              </a:rPr>
              <a:t>.</a:t>
            </a:r>
          </a:p>
        </p:txBody>
      </p:sp>
      <p:sp>
        <p:nvSpPr>
          <p:cNvPr id="190" name="Rectangle 189"/>
          <p:cNvSpPr/>
          <p:nvPr/>
        </p:nvSpPr>
        <p:spPr>
          <a:xfrm>
            <a:off x="6764196" y="1939026"/>
            <a:ext cx="650882" cy="267179"/>
          </a:xfrm>
          <a:prstGeom prst="rect">
            <a:avLst/>
          </a:prstGeom>
          <a:solidFill>
            <a:srgbClr val="66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1" name="Rectangle 190"/>
          <p:cNvSpPr/>
          <p:nvPr/>
        </p:nvSpPr>
        <p:spPr>
          <a:xfrm>
            <a:off x="6764196" y="2235164"/>
            <a:ext cx="582261" cy="267179"/>
          </a:xfrm>
          <a:prstGeom prst="rect">
            <a:avLst/>
          </a:prstGeom>
          <a:solidFill>
            <a:srgbClr val="66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2" name="TextBox 191"/>
          <p:cNvSpPr txBox="1"/>
          <p:nvPr/>
        </p:nvSpPr>
        <p:spPr>
          <a:xfrm>
            <a:off x="6734301" y="1883040"/>
            <a:ext cx="2005229" cy="646331"/>
          </a:xfrm>
          <a:prstGeom prst="rect">
            <a:avLst/>
          </a:prstGeom>
          <a:noFill/>
        </p:spPr>
        <p:txBody>
          <a:bodyPr wrap="none" rtlCol="0">
            <a:spAutoFit/>
          </a:bodyPr>
          <a:lstStyle/>
          <a:p>
            <a:pPr fontAlgn="auto">
              <a:spcBef>
                <a:spcPts val="0"/>
              </a:spcBef>
              <a:spcAft>
                <a:spcPts val="0"/>
              </a:spcAft>
            </a:pPr>
            <a:r>
              <a:rPr lang="de-DE" sz="1800" b="0" dirty="0" err="1" smtClean="0">
                <a:solidFill>
                  <a:prstClr val="black"/>
                </a:solidFill>
                <a:latin typeface="Calibri"/>
              </a:rPr>
              <a:t>Xanax</a:t>
            </a:r>
            <a:r>
              <a:rPr lang="de-DE" sz="1800" b="0" dirty="0" smtClean="0">
                <a:solidFill>
                  <a:prstClr val="black"/>
                </a:solidFill>
                <a:latin typeface="Calibri"/>
              </a:rPr>
              <a:t> </a:t>
            </a:r>
            <a:r>
              <a:rPr lang="de-DE" sz="1800" b="0" dirty="0" err="1" smtClean="0">
                <a:solidFill>
                  <a:prstClr val="black"/>
                </a:solidFill>
                <a:latin typeface="Calibri"/>
              </a:rPr>
              <a:t>made</a:t>
            </a:r>
            <a:r>
              <a:rPr lang="de-DE" sz="1800" b="0" dirty="0" smtClean="0">
                <a:solidFill>
                  <a:prstClr val="black"/>
                </a:solidFill>
                <a:latin typeface="Calibri"/>
              </a:rPr>
              <a:t> </a:t>
            </a:r>
            <a:r>
              <a:rPr lang="de-DE" sz="1800" b="0" dirty="0" err="1" smtClean="0">
                <a:solidFill>
                  <a:prstClr val="black"/>
                </a:solidFill>
                <a:latin typeface="Calibri"/>
              </a:rPr>
              <a:t>me</a:t>
            </a:r>
            <a:endParaRPr lang="de-DE" sz="1800" b="0" dirty="0" smtClean="0">
              <a:solidFill>
                <a:prstClr val="black"/>
              </a:solidFill>
              <a:latin typeface="Calibri"/>
            </a:endParaRPr>
          </a:p>
          <a:p>
            <a:pPr fontAlgn="auto">
              <a:spcBef>
                <a:spcPts val="0"/>
              </a:spcBef>
              <a:spcAft>
                <a:spcPts val="0"/>
              </a:spcAft>
            </a:pPr>
            <a:r>
              <a:rPr lang="de-DE" sz="1800" b="0" dirty="0" err="1" smtClean="0">
                <a:solidFill>
                  <a:prstClr val="black"/>
                </a:solidFill>
                <a:latin typeface="Calibri"/>
              </a:rPr>
              <a:t>dizzy</a:t>
            </a:r>
            <a:r>
              <a:rPr lang="de-DE" sz="1800" b="0" dirty="0">
                <a:solidFill>
                  <a:prstClr val="black"/>
                </a:solidFill>
                <a:latin typeface="Calibri"/>
              </a:rPr>
              <a:t> </a:t>
            </a:r>
            <a:r>
              <a:rPr lang="de-DE" sz="1800" b="0" dirty="0" err="1" smtClean="0">
                <a:solidFill>
                  <a:prstClr val="black"/>
                </a:solidFill>
                <a:latin typeface="Calibri"/>
              </a:rPr>
              <a:t>and</a:t>
            </a:r>
            <a:r>
              <a:rPr lang="de-DE" sz="1800" b="0" dirty="0" smtClean="0">
                <a:solidFill>
                  <a:prstClr val="black"/>
                </a:solidFill>
                <a:latin typeface="Calibri"/>
              </a:rPr>
              <a:t> </a:t>
            </a:r>
            <a:r>
              <a:rPr lang="de-DE" sz="1800" b="0" dirty="0" err="1" smtClean="0">
                <a:solidFill>
                  <a:prstClr val="black"/>
                </a:solidFill>
                <a:latin typeface="Calibri"/>
              </a:rPr>
              <a:t>sleepless</a:t>
            </a:r>
            <a:r>
              <a:rPr lang="de-DE" sz="1800" b="0" dirty="0" smtClean="0">
                <a:solidFill>
                  <a:prstClr val="black"/>
                </a:solidFill>
                <a:latin typeface="Calibri"/>
              </a:rPr>
              <a:t>.</a:t>
            </a:r>
          </a:p>
        </p:txBody>
      </p:sp>
      <p:sp>
        <p:nvSpPr>
          <p:cNvPr id="4097" name="TextBox 4096"/>
          <p:cNvSpPr txBox="1"/>
          <p:nvPr/>
        </p:nvSpPr>
        <p:spPr>
          <a:xfrm>
            <a:off x="1402738" y="6178527"/>
            <a:ext cx="6941324" cy="430887"/>
          </a:xfrm>
          <a:prstGeom prst="rect">
            <a:avLst/>
          </a:prstGeom>
          <a:noFill/>
        </p:spPr>
        <p:txBody>
          <a:bodyPr wrap="none" rtlCol="0">
            <a:spAutoFit/>
          </a:bodyPr>
          <a:lstStyle/>
          <a:p>
            <a:r>
              <a:rPr lang="de-DE" dirty="0" err="1"/>
              <a:t>j</a:t>
            </a:r>
            <a:r>
              <a:rPr lang="de-DE" dirty="0" err="1" smtClean="0"/>
              <a:t>oint</a:t>
            </a:r>
            <a:r>
              <a:rPr lang="de-DE" dirty="0" smtClean="0"/>
              <a:t> </a:t>
            </a:r>
            <a:r>
              <a:rPr lang="de-DE" dirty="0" err="1" smtClean="0"/>
              <a:t>reasoning</a:t>
            </a:r>
            <a:r>
              <a:rPr lang="de-DE" dirty="0" smtClean="0"/>
              <a:t> </a:t>
            </a:r>
            <a:r>
              <a:rPr lang="de-DE" dirty="0" err="1" smtClean="0"/>
              <a:t>with</a:t>
            </a:r>
            <a:r>
              <a:rPr lang="de-DE" dirty="0" smtClean="0"/>
              <a:t> </a:t>
            </a:r>
            <a:r>
              <a:rPr lang="de-DE" dirty="0" err="1" smtClean="0"/>
              <a:t>probabilistic</a:t>
            </a:r>
            <a:r>
              <a:rPr lang="de-DE" dirty="0" smtClean="0"/>
              <a:t> </a:t>
            </a:r>
            <a:r>
              <a:rPr lang="de-DE" dirty="0" err="1" smtClean="0"/>
              <a:t>graphical</a:t>
            </a:r>
            <a:r>
              <a:rPr lang="de-DE" dirty="0" smtClean="0"/>
              <a:t> </a:t>
            </a:r>
            <a:r>
              <a:rPr lang="de-DE" dirty="0" err="1" smtClean="0"/>
              <a:t>model</a:t>
            </a:r>
            <a:endParaRPr lang="en-US" dirty="0"/>
          </a:p>
        </p:txBody>
      </p:sp>
      <p:cxnSp>
        <p:nvCxnSpPr>
          <p:cNvPr id="4099" name="Straight Connector 4098"/>
          <p:cNvCxnSpPr>
            <a:stCxn id="156" idx="3"/>
            <a:endCxn id="145" idx="1"/>
          </p:cNvCxnSpPr>
          <p:nvPr/>
        </p:nvCxnSpPr>
        <p:spPr bwMode="auto">
          <a:xfrm>
            <a:off x="1679718" y="4314973"/>
            <a:ext cx="2464078" cy="882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1" name="Straight Connector 4110"/>
          <p:cNvCxnSpPr>
            <a:stCxn id="160" idx="3"/>
            <a:endCxn id="154" idx="1"/>
          </p:cNvCxnSpPr>
          <p:nvPr/>
        </p:nvCxnSpPr>
        <p:spPr bwMode="auto">
          <a:xfrm flipV="1">
            <a:off x="5273411" y="4533972"/>
            <a:ext cx="1154786" cy="106905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Straight Connector 215"/>
          <p:cNvCxnSpPr>
            <a:stCxn id="145" idx="3"/>
            <a:endCxn id="154" idx="1"/>
          </p:cNvCxnSpPr>
          <p:nvPr/>
        </p:nvCxnSpPr>
        <p:spPr bwMode="auto">
          <a:xfrm flipV="1">
            <a:off x="4535250" y="4533972"/>
            <a:ext cx="1892947" cy="6638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0" name="Straight Connector 219"/>
          <p:cNvCxnSpPr>
            <a:stCxn id="151" idx="3"/>
            <a:endCxn id="160" idx="1"/>
          </p:cNvCxnSpPr>
          <p:nvPr/>
        </p:nvCxnSpPr>
        <p:spPr>
          <a:xfrm>
            <a:off x="2758867" y="4971000"/>
            <a:ext cx="2123090" cy="632026"/>
          </a:xfrm>
          <a:prstGeom prst="line">
            <a:avLst/>
          </a:prstGeom>
          <a:noFill/>
          <a:ln w="9525" cap="flat" cmpd="sng" algn="ctr">
            <a:solidFill>
              <a:schemeClr val="tx1"/>
            </a:solidFill>
            <a:prstDash val="solid"/>
          </a:ln>
          <a:effectLst/>
        </p:spPr>
      </p:cxnSp>
      <p:cxnSp>
        <p:nvCxnSpPr>
          <p:cNvPr id="4127" name="Straight Connector 4126"/>
          <p:cNvCxnSpPr>
            <a:stCxn id="165" idx="3"/>
            <a:endCxn id="145" idx="1"/>
          </p:cNvCxnSpPr>
          <p:nvPr/>
        </p:nvCxnSpPr>
        <p:spPr bwMode="auto">
          <a:xfrm>
            <a:off x="2205349" y="4692874"/>
            <a:ext cx="1938447" cy="5049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696" name="Straight Connector 29695"/>
          <p:cNvCxnSpPr>
            <a:stCxn id="156" idx="3"/>
            <a:endCxn id="154" idx="1"/>
          </p:cNvCxnSpPr>
          <p:nvPr/>
        </p:nvCxnSpPr>
        <p:spPr bwMode="auto">
          <a:xfrm>
            <a:off x="1679718" y="4314973"/>
            <a:ext cx="4748479" cy="21899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699" name="Straight Connector 29698"/>
          <p:cNvCxnSpPr>
            <a:stCxn id="165" idx="3"/>
            <a:endCxn id="154" idx="1"/>
          </p:cNvCxnSpPr>
          <p:nvPr/>
        </p:nvCxnSpPr>
        <p:spPr bwMode="auto">
          <a:xfrm flipV="1">
            <a:off x="2205349" y="4533972"/>
            <a:ext cx="4222848" cy="15890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1" name="Straight Connector 29700"/>
          <p:cNvCxnSpPr>
            <a:stCxn id="163" idx="1"/>
          </p:cNvCxnSpPr>
          <p:nvPr/>
        </p:nvCxnSpPr>
        <p:spPr bwMode="auto">
          <a:xfrm flipH="1" flipV="1">
            <a:off x="2205349" y="4692874"/>
            <a:ext cx="4867989" cy="10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319506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090242"/>
            <a:ext cx="9143999" cy="1117669"/>
          </a:xfrm>
          <a:prstGeom prst="rect">
            <a:avLst/>
          </a:prstGeom>
          <a:solidFill>
            <a:srgbClr val="66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446658" y="1205205"/>
            <a:ext cx="2664296" cy="404108"/>
            <a:chOff x="1446658" y="1205205"/>
            <a:chExt cx="2664296" cy="404108"/>
          </a:xfrm>
        </p:grpSpPr>
        <p:sp>
          <p:nvSpPr>
            <p:cNvPr id="4" name="Rounded Rectangle 3"/>
            <p:cNvSpPr/>
            <p:nvPr/>
          </p:nvSpPr>
          <p:spPr bwMode="auto">
            <a:xfrm>
              <a:off x="1446658" y="1213849"/>
              <a:ext cx="1080120"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74" name="Rounded Rectangle 73"/>
            <p:cNvSpPr/>
            <p:nvPr/>
          </p:nvSpPr>
          <p:spPr bwMode="auto">
            <a:xfrm>
              <a:off x="3279392" y="1205205"/>
              <a:ext cx="831562"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grpSp>
        <p:nvGrpSpPr>
          <p:cNvPr id="8" name="Group 7"/>
          <p:cNvGrpSpPr/>
          <p:nvPr/>
        </p:nvGrpSpPr>
        <p:grpSpPr>
          <a:xfrm>
            <a:off x="3449381" y="1652636"/>
            <a:ext cx="4968552" cy="405283"/>
            <a:chOff x="3462882" y="1651806"/>
            <a:chExt cx="4968552" cy="405283"/>
          </a:xfrm>
        </p:grpSpPr>
        <p:sp>
          <p:nvSpPr>
            <p:cNvPr id="75" name="Rounded Rectangle 74"/>
            <p:cNvSpPr/>
            <p:nvPr/>
          </p:nvSpPr>
          <p:spPr bwMode="auto">
            <a:xfrm>
              <a:off x="3462882" y="1661625"/>
              <a:ext cx="504056"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76" name="Rounded Rectangle 75"/>
            <p:cNvSpPr/>
            <p:nvPr/>
          </p:nvSpPr>
          <p:spPr bwMode="auto">
            <a:xfrm>
              <a:off x="7370506" y="1651806"/>
              <a:ext cx="1060928"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grpSp>
        <p:nvGrpSpPr>
          <p:cNvPr id="9" name="Group 8"/>
          <p:cNvGrpSpPr/>
          <p:nvPr/>
        </p:nvGrpSpPr>
        <p:grpSpPr>
          <a:xfrm>
            <a:off x="2578458" y="1196137"/>
            <a:ext cx="5199338" cy="891340"/>
            <a:chOff x="2578458" y="1196137"/>
            <a:chExt cx="5199338" cy="891340"/>
          </a:xfrm>
        </p:grpSpPr>
        <p:sp>
          <p:nvSpPr>
            <p:cNvPr id="108" name="Rounded Rectangle 107"/>
            <p:cNvSpPr/>
            <p:nvPr/>
          </p:nvSpPr>
          <p:spPr bwMode="auto">
            <a:xfrm>
              <a:off x="2578458" y="1216771"/>
              <a:ext cx="649253"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9" name="Rounded Rectangle 108"/>
            <p:cNvSpPr/>
            <p:nvPr/>
          </p:nvSpPr>
          <p:spPr bwMode="auto">
            <a:xfrm>
              <a:off x="4915847" y="1205205"/>
              <a:ext cx="1405592"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10" name="Rounded Rectangle 109"/>
            <p:cNvSpPr/>
            <p:nvPr/>
          </p:nvSpPr>
          <p:spPr bwMode="auto">
            <a:xfrm>
              <a:off x="6418205" y="1196137"/>
              <a:ext cx="1359591"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11" name="Rounded Rectangle 110"/>
            <p:cNvSpPr/>
            <p:nvPr/>
          </p:nvSpPr>
          <p:spPr bwMode="auto">
            <a:xfrm>
              <a:off x="5445233" y="1668286"/>
              <a:ext cx="1359591"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12" name="Rounded Rectangle 111"/>
            <p:cNvSpPr/>
            <p:nvPr/>
          </p:nvSpPr>
          <p:spPr bwMode="auto">
            <a:xfrm>
              <a:off x="4018482" y="1692013"/>
              <a:ext cx="861070" cy="395464"/>
            </a:xfrm>
            <a:prstGeom prst="round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sp>
        <p:nvSpPr>
          <p:cNvPr id="747522" name="Rectangle 2"/>
          <p:cNvSpPr>
            <a:spLocks noGrp="1" noChangeArrowheads="1"/>
          </p:cNvSpPr>
          <p:nvPr>
            <p:ph type="title"/>
          </p:nvPr>
        </p:nvSpPr>
        <p:spPr>
          <a:xfrm>
            <a:off x="1" y="0"/>
            <a:ext cx="9144000" cy="1088808"/>
          </a:xfrm>
        </p:spPr>
        <p:txBody>
          <a:bodyPr/>
          <a:lstStyle/>
          <a:p>
            <a:r>
              <a:rPr lang="de-DE" dirty="0" err="1" smtClean="0"/>
              <a:t>Machine</a:t>
            </a:r>
            <a:r>
              <a:rPr lang="de-DE" dirty="0" smtClean="0"/>
              <a:t> Reading: </a:t>
            </a:r>
            <a:r>
              <a:rPr lang="de-DE" sz="3200" dirty="0" err="1" smtClean="0"/>
              <a:t>from</a:t>
            </a:r>
            <a:r>
              <a:rPr lang="de-DE" sz="3200" dirty="0" smtClean="0"/>
              <a:t> </a:t>
            </a:r>
            <a:r>
              <a:rPr lang="de-DE" sz="3200" dirty="0" err="1" smtClean="0"/>
              <a:t>Names</a:t>
            </a:r>
            <a:r>
              <a:rPr lang="de-DE" sz="3200" dirty="0" smtClean="0"/>
              <a:t> </a:t>
            </a:r>
            <a:r>
              <a:rPr lang="de-DE" sz="3200" dirty="0" err="1" smtClean="0"/>
              <a:t>and</a:t>
            </a:r>
            <a:r>
              <a:rPr lang="de-DE" sz="3200" dirty="0" smtClean="0"/>
              <a:t> </a:t>
            </a:r>
            <a:r>
              <a:rPr lang="de-DE" sz="3200" dirty="0" err="1" smtClean="0"/>
              <a:t>Phrases</a:t>
            </a:r>
            <a:r>
              <a:rPr lang="de-DE" sz="3200" dirty="0"/>
              <a:t> </a:t>
            </a:r>
            <a:r>
              <a:rPr lang="de-DE" sz="3200" dirty="0" err="1" smtClean="0"/>
              <a:t>to</a:t>
            </a:r>
            <a:r>
              <a:rPr lang="de-DE" sz="3200" dirty="0" smtClean="0"/>
              <a:t> </a:t>
            </a:r>
            <a:r>
              <a:rPr lang="de-DE" sz="3200" dirty="0" err="1" smtClean="0"/>
              <a:t>Entities</a:t>
            </a:r>
            <a:r>
              <a:rPr lang="de-DE" sz="3200" dirty="0" smtClean="0"/>
              <a:t>, </a:t>
            </a:r>
            <a:r>
              <a:rPr lang="de-DE" sz="3200" dirty="0" err="1" smtClean="0"/>
              <a:t>Classes</a:t>
            </a:r>
            <a:r>
              <a:rPr lang="de-DE" sz="3200" dirty="0" smtClean="0"/>
              <a:t>, </a:t>
            </a:r>
            <a:r>
              <a:rPr lang="de-DE" sz="3200" dirty="0" err="1" smtClean="0"/>
              <a:t>and</a:t>
            </a:r>
            <a:r>
              <a:rPr lang="de-DE" sz="3200" dirty="0" smtClean="0"/>
              <a:t> Relations</a:t>
            </a:r>
            <a:endParaRPr lang="en-US" sz="3200" b="1" dirty="0"/>
          </a:p>
        </p:txBody>
      </p:sp>
      <p:grpSp>
        <p:nvGrpSpPr>
          <p:cNvPr id="10" name="Group 9"/>
          <p:cNvGrpSpPr/>
          <p:nvPr/>
        </p:nvGrpSpPr>
        <p:grpSpPr>
          <a:xfrm>
            <a:off x="109554" y="2494583"/>
            <a:ext cx="8738079" cy="2325049"/>
            <a:chOff x="109554" y="2494583"/>
            <a:chExt cx="8738079" cy="2325049"/>
          </a:xfrm>
        </p:grpSpPr>
        <p:sp>
          <p:nvSpPr>
            <p:cNvPr id="5" name="TextBox 4"/>
            <p:cNvSpPr txBox="1"/>
            <p:nvPr/>
          </p:nvSpPr>
          <p:spPr>
            <a:xfrm>
              <a:off x="2290947" y="2641795"/>
              <a:ext cx="968535" cy="605359"/>
            </a:xfrm>
            <a:prstGeom prst="rect">
              <a:avLst/>
            </a:prstGeom>
            <a:solidFill>
              <a:srgbClr val="FFFF00"/>
            </a:solidFill>
            <a:ln>
              <a:solidFill>
                <a:srgbClr val="3333CC"/>
              </a:solidFill>
            </a:ln>
          </p:spPr>
          <p:txBody>
            <a:bodyPr wrap="none" rtlCol="0">
              <a:spAutoFit/>
            </a:bodyPr>
            <a:lstStyle/>
            <a:p>
              <a:pPr>
                <a:lnSpc>
                  <a:spcPts val="2000"/>
                </a:lnSpc>
              </a:pPr>
              <a:r>
                <a:rPr lang="de-DE" dirty="0" err="1" smtClean="0"/>
                <a:t>Rome</a:t>
              </a:r>
              <a:endParaRPr lang="de-DE" dirty="0" smtClean="0"/>
            </a:p>
            <a:p>
              <a:pPr>
                <a:lnSpc>
                  <a:spcPts val="2000"/>
                </a:lnSpc>
              </a:pPr>
              <a:r>
                <a:rPr lang="de-DE" dirty="0" smtClean="0"/>
                <a:t>(</a:t>
              </a:r>
              <a:r>
                <a:rPr lang="de-DE" dirty="0" err="1" smtClean="0"/>
                <a:t>Italy</a:t>
              </a:r>
              <a:r>
                <a:rPr lang="de-DE" dirty="0" smtClean="0"/>
                <a:t>)</a:t>
              </a:r>
              <a:endParaRPr lang="en-US" dirty="0"/>
            </a:p>
          </p:txBody>
        </p:sp>
        <p:sp>
          <p:nvSpPr>
            <p:cNvPr id="7" name="TextBox 6"/>
            <p:cNvSpPr txBox="1"/>
            <p:nvPr/>
          </p:nvSpPr>
          <p:spPr>
            <a:xfrm>
              <a:off x="3084583" y="4056161"/>
              <a:ext cx="968535" cy="605294"/>
            </a:xfrm>
            <a:prstGeom prst="rect">
              <a:avLst/>
            </a:prstGeom>
            <a:solidFill>
              <a:srgbClr val="FFFF00"/>
            </a:solidFill>
            <a:ln>
              <a:solidFill>
                <a:srgbClr val="3333CC"/>
              </a:solidFill>
            </a:ln>
          </p:spPr>
          <p:txBody>
            <a:bodyPr wrap="none" rtlCol="0">
              <a:spAutoFit/>
            </a:bodyPr>
            <a:lstStyle/>
            <a:p>
              <a:pPr>
                <a:lnSpc>
                  <a:spcPts val="2000"/>
                </a:lnSpc>
              </a:pPr>
              <a:r>
                <a:rPr lang="de-DE" dirty="0" smtClean="0"/>
                <a:t>Lazio</a:t>
              </a:r>
            </a:p>
            <a:p>
              <a:pPr>
                <a:lnSpc>
                  <a:spcPts val="2000"/>
                </a:lnSpc>
              </a:pPr>
              <a:r>
                <a:rPr lang="de-DE" dirty="0" smtClean="0"/>
                <a:t>Roma</a:t>
              </a:r>
              <a:endParaRPr lang="en-US" dirty="0"/>
            </a:p>
          </p:txBody>
        </p:sp>
        <p:sp>
          <p:nvSpPr>
            <p:cNvPr id="88" name="TextBox 87"/>
            <p:cNvSpPr txBox="1"/>
            <p:nvPr/>
          </p:nvSpPr>
          <p:spPr>
            <a:xfrm>
              <a:off x="2757391" y="3342547"/>
              <a:ext cx="968535" cy="605359"/>
            </a:xfrm>
            <a:prstGeom prst="rect">
              <a:avLst/>
            </a:prstGeom>
            <a:solidFill>
              <a:srgbClr val="FFFF00"/>
            </a:solidFill>
            <a:ln>
              <a:solidFill>
                <a:srgbClr val="3333CC"/>
              </a:solidFill>
            </a:ln>
          </p:spPr>
          <p:txBody>
            <a:bodyPr wrap="none" rtlCol="0">
              <a:spAutoFit/>
            </a:bodyPr>
            <a:lstStyle/>
            <a:p>
              <a:pPr>
                <a:lnSpc>
                  <a:spcPts val="2000"/>
                </a:lnSpc>
              </a:pPr>
              <a:r>
                <a:rPr lang="de-DE" dirty="0" smtClean="0"/>
                <a:t>AS</a:t>
              </a:r>
            </a:p>
            <a:p>
              <a:pPr>
                <a:lnSpc>
                  <a:spcPts val="2000"/>
                </a:lnSpc>
              </a:pPr>
              <a:r>
                <a:rPr lang="de-DE" dirty="0" smtClean="0"/>
                <a:t>Roma</a:t>
              </a:r>
              <a:endParaRPr lang="en-US" dirty="0"/>
            </a:p>
          </p:txBody>
        </p:sp>
        <p:sp>
          <p:nvSpPr>
            <p:cNvPr id="89" name="TextBox 88"/>
            <p:cNvSpPr txBox="1"/>
            <p:nvPr/>
          </p:nvSpPr>
          <p:spPr>
            <a:xfrm>
              <a:off x="109554" y="2494583"/>
              <a:ext cx="1268296" cy="605294"/>
            </a:xfrm>
            <a:prstGeom prst="rect">
              <a:avLst/>
            </a:prstGeom>
            <a:solidFill>
              <a:srgbClr val="FFFF00"/>
            </a:solidFill>
            <a:ln>
              <a:solidFill>
                <a:srgbClr val="3333CC"/>
              </a:solidFill>
            </a:ln>
          </p:spPr>
          <p:txBody>
            <a:bodyPr wrap="none" rtlCol="0">
              <a:spAutoFit/>
            </a:bodyPr>
            <a:lstStyle/>
            <a:p>
              <a:pPr>
                <a:lnSpc>
                  <a:spcPts val="2000"/>
                </a:lnSpc>
              </a:pPr>
              <a:r>
                <a:rPr lang="de-DE" dirty="0" smtClean="0"/>
                <a:t>Maestro</a:t>
              </a:r>
            </a:p>
            <a:p>
              <a:pPr>
                <a:lnSpc>
                  <a:spcPts val="2000"/>
                </a:lnSpc>
              </a:pPr>
              <a:r>
                <a:rPr lang="de-DE" dirty="0" smtClean="0"/>
                <a:t>Card</a:t>
              </a:r>
            </a:p>
          </p:txBody>
        </p:sp>
        <p:sp>
          <p:nvSpPr>
            <p:cNvPr id="90" name="TextBox 89"/>
            <p:cNvSpPr txBox="1"/>
            <p:nvPr/>
          </p:nvSpPr>
          <p:spPr>
            <a:xfrm>
              <a:off x="802990" y="4214338"/>
              <a:ext cx="1550424" cy="605294"/>
            </a:xfrm>
            <a:prstGeom prst="rect">
              <a:avLst/>
            </a:prstGeom>
            <a:solidFill>
              <a:srgbClr val="FFFF00"/>
            </a:solidFill>
            <a:ln>
              <a:solidFill>
                <a:srgbClr val="3333CC"/>
              </a:solidFill>
            </a:ln>
          </p:spPr>
          <p:txBody>
            <a:bodyPr wrap="none" rtlCol="0">
              <a:spAutoFit/>
            </a:bodyPr>
            <a:lstStyle/>
            <a:p>
              <a:pPr>
                <a:lnSpc>
                  <a:spcPts val="2000"/>
                </a:lnSpc>
              </a:pPr>
              <a:r>
                <a:rPr lang="de-DE" dirty="0" smtClean="0"/>
                <a:t>Ennio</a:t>
              </a:r>
            </a:p>
            <a:p>
              <a:pPr>
                <a:lnSpc>
                  <a:spcPts val="2000"/>
                </a:lnSpc>
              </a:pPr>
              <a:r>
                <a:rPr lang="de-DE" dirty="0" smtClean="0"/>
                <a:t>Morricone</a:t>
              </a:r>
            </a:p>
          </p:txBody>
        </p:sp>
        <p:sp>
          <p:nvSpPr>
            <p:cNvPr id="91" name="TextBox 90"/>
            <p:cNvSpPr txBox="1"/>
            <p:nvPr/>
          </p:nvSpPr>
          <p:spPr>
            <a:xfrm>
              <a:off x="7340817" y="3093858"/>
              <a:ext cx="1063112" cy="348813"/>
            </a:xfrm>
            <a:prstGeom prst="rect">
              <a:avLst/>
            </a:prstGeom>
            <a:solidFill>
              <a:srgbClr val="FFFF00"/>
            </a:solidFill>
            <a:ln>
              <a:solidFill>
                <a:srgbClr val="3333CC"/>
              </a:solidFill>
            </a:ln>
          </p:spPr>
          <p:txBody>
            <a:bodyPr wrap="none" rtlCol="0">
              <a:spAutoFit/>
            </a:bodyPr>
            <a:lstStyle/>
            <a:p>
              <a:pPr>
                <a:lnSpc>
                  <a:spcPts val="2000"/>
                </a:lnSpc>
              </a:pPr>
              <a:r>
                <a:rPr lang="de-DE" dirty="0" smtClean="0"/>
                <a:t>MDMA</a:t>
              </a:r>
            </a:p>
          </p:txBody>
        </p:sp>
        <p:sp>
          <p:nvSpPr>
            <p:cNvPr id="92" name="TextBox 91"/>
            <p:cNvSpPr txBox="1"/>
            <p:nvPr/>
          </p:nvSpPr>
          <p:spPr>
            <a:xfrm>
              <a:off x="7579337" y="3712073"/>
              <a:ext cx="1268296" cy="605294"/>
            </a:xfrm>
            <a:prstGeom prst="rect">
              <a:avLst/>
            </a:prstGeom>
            <a:solidFill>
              <a:srgbClr val="FFFF00"/>
            </a:solidFill>
            <a:ln>
              <a:solidFill>
                <a:srgbClr val="3333CC"/>
              </a:solidFill>
            </a:ln>
          </p:spPr>
          <p:txBody>
            <a:bodyPr wrap="none" rtlCol="0">
              <a:spAutoFit/>
            </a:bodyPr>
            <a:lstStyle/>
            <a:p>
              <a:pPr>
                <a:lnSpc>
                  <a:spcPts val="2000"/>
                </a:lnSpc>
              </a:pPr>
              <a:r>
                <a:rPr lang="de-DE" dirty="0" err="1"/>
                <a:t>l</a:t>
              </a:r>
              <a:r>
                <a:rPr lang="de-DE" dirty="0" err="1" smtClean="0"/>
                <a:t>‘Estasi</a:t>
              </a:r>
              <a:endParaRPr lang="de-DE" dirty="0" smtClean="0"/>
            </a:p>
            <a:p>
              <a:pPr>
                <a:lnSpc>
                  <a:spcPts val="2000"/>
                </a:lnSpc>
              </a:pPr>
              <a:r>
                <a:rPr lang="de-DE" dirty="0" err="1"/>
                <a:t>d</a:t>
              </a:r>
              <a:r>
                <a:rPr lang="de-DE" dirty="0" err="1" smtClean="0"/>
                <a:t>ell‘Oro</a:t>
              </a:r>
              <a:endParaRPr lang="de-DE" dirty="0" smtClean="0"/>
            </a:p>
          </p:txBody>
        </p:sp>
        <p:sp>
          <p:nvSpPr>
            <p:cNvPr id="93" name="TextBox 92"/>
            <p:cNvSpPr txBox="1"/>
            <p:nvPr/>
          </p:nvSpPr>
          <p:spPr>
            <a:xfrm>
              <a:off x="408165" y="3341129"/>
              <a:ext cx="1487908" cy="605294"/>
            </a:xfrm>
            <a:prstGeom prst="rect">
              <a:avLst/>
            </a:prstGeom>
            <a:solidFill>
              <a:srgbClr val="FFFF00"/>
            </a:solidFill>
            <a:ln>
              <a:solidFill>
                <a:srgbClr val="3333CC"/>
              </a:solidFill>
            </a:ln>
          </p:spPr>
          <p:txBody>
            <a:bodyPr wrap="none" rtlCol="0">
              <a:spAutoFit/>
            </a:bodyPr>
            <a:lstStyle/>
            <a:p>
              <a:pPr>
                <a:lnSpc>
                  <a:spcPts val="2000"/>
                </a:lnSpc>
              </a:pPr>
              <a:r>
                <a:rPr lang="de-DE" dirty="0" smtClean="0"/>
                <a:t>Leonard</a:t>
              </a:r>
            </a:p>
            <a:p>
              <a:pPr>
                <a:lnSpc>
                  <a:spcPts val="2000"/>
                </a:lnSpc>
              </a:pPr>
              <a:r>
                <a:rPr lang="de-DE" dirty="0" smtClean="0"/>
                <a:t>Bernstein</a:t>
              </a:r>
            </a:p>
          </p:txBody>
        </p:sp>
        <p:sp>
          <p:nvSpPr>
            <p:cNvPr id="95" name="TextBox 94"/>
            <p:cNvSpPr txBox="1"/>
            <p:nvPr/>
          </p:nvSpPr>
          <p:spPr>
            <a:xfrm>
              <a:off x="4100570" y="2837377"/>
              <a:ext cx="813043" cy="605294"/>
            </a:xfrm>
            <a:prstGeom prst="rect">
              <a:avLst/>
            </a:prstGeom>
            <a:solidFill>
              <a:srgbClr val="FFFF00"/>
            </a:solidFill>
            <a:ln>
              <a:solidFill>
                <a:srgbClr val="3333CC"/>
              </a:solidFill>
            </a:ln>
          </p:spPr>
          <p:txBody>
            <a:bodyPr wrap="none" rtlCol="0">
              <a:spAutoFit/>
            </a:bodyPr>
            <a:lstStyle/>
            <a:p>
              <a:pPr>
                <a:lnSpc>
                  <a:spcPts val="2000"/>
                </a:lnSpc>
              </a:pPr>
              <a:r>
                <a:rPr lang="de-DE" dirty="0" smtClean="0"/>
                <a:t>Jack</a:t>
              </a:r>
            </a:p>
            <a:p>
              <a:pPr>
                <a:lnSpc>
                  <a:spcPts val="2000"/>
                </a:lnSpc>
              </a:pPr>
              <a:r>
                <a:rPr lang="de-DE" dirty="0" smtClean="0"/>
                <a:t>Ma</a:t>
              </a:r>
            </a:p>
          </p:txBody>
        </p:sp>
        <p:sp>
          <p:nvSpPr>
            <p:cNvPr id="96" name="TextBox 95"/>
            <p:cNvSpPr txBox="1"/>
            <p:nvPr/>
          </p:nvSpPr>
          <p:spPr>
            <a:xfrm>
              <a:off x="4486573" y="3582997"/>
              <a:ext cx="958660" cy="605294"/>
            </a:xfrm>
            <a:prstGeom prst="rect">
              <a:avLst/>
            </a:prstGeom>
            <a:solidFill>
              <a:srgbClr val="FFFF00"/>
            </a:solidFill>
            <a:ln>
              <a:solidFill>
                <a:srgbClr val="3333CC"/>
              </a:solidFill>
            </a:ln>
          </p:spPr>
          <p:txBody>
            <a:bodyPr wrap="none" rtlCol="0">
              <a:spAutoFit/>
            </a:bodyPr>
            <a:lstStyle/>
            <a:p>
              <a:pPr>
                <a:lnSpc>
                  <a:spcPts val="2000"/>
                </a:lnSpc>
              </a:pPr>
              <a:r>
                <a:rPr lang="de-DE" dirty="0" smtClean="0"/>
                <a:t>Yo-Yo</a:t>
              </a:r>
            </a:p>
            <a:p>
              <a:pPr>
                <a:lnSpc>
                  <a:spcPts val="2000"/>
                </a:lnSpc>
              </a:pPr>
              <a:r>
                <a:rPr lang="de-DE" dirty="0" smtClean="0"/>
                <a:t>Ma</a:t>
              </a:r>
            </a:p>
          </p:txBody>
        </p:sp>
      </p:grpSp>
      <p:grpSp>
        <p:nvGrpSpPr>
          <p:cNvPr id="11" name="Group 10"/>
          <p:cNvGrpSpPr/>
          <p:nvPr/>
        </p:nvGrpSpPr>
        <p:grpSpPr>
          <a:xfrm>
            <a:off x="167254" y="5230360"/>
            <a:ext cx="8904229" cy="1411997"/>
            <a:chOff x="167254" y="5230360"/>
            <a:chExt cx="8904229" cy="1411997"/>
          </a:xfrm>
          <a:solidFill>
            <a:srgbClr val="FFCC66"/>
          </a:solidFill>
        </p:grpSpPr>
        <p:sp>
          <p:nvSpPr>
            <p:cNvPr id="97" name="TextBox 96"/>
            <p:cNvSpPr txBox="1"/>
            <p:nvPr/>
          </p:nvSpPr>
          <p:spPr>
            <a:xfrm>
              <a:off x="5508361" y="5486841"/>
              <a:ext cx="1284326" cy="348813"/>
            </a:xfrm>
            <a:prstGeom prst="rect">
              <a:avLst/>
            </a:prstGeom>
            <a:grpFill/>
            <a:ln>
              <a:solidFill>
                <a:srgbClr val="3333CC"/>
              </a:solidFill>
            </a:ln>
          </p:spPr>
          <p:txBody>
            <a:bodyPr wrap="none" rtlCol="0">
              <a:spAutoFit/>
            </a:bodyPr>
            <a:lstStyle/>
            <a:p>
              <a:pPr>
                <a:lnSpc>
                  <a:spcPts val="2000"/>
                </a:lnSpc>
              </a:pPr>
              <a:r>
                <a:rPr lang="de-DE" dirty="0" err="1"/>
                <a:t>c</a:t>
              </a:r>
              <a:r>
                <a:rPr lang="de-DE" dirty="0" err="1" smtClean="0"/>
                <a:t>over</a:t>
              </a:r>
              <a:r>
                <a:rPr lang="de-DE" dirty="0" smtClean="0"/>
                <a:t> </a:t>
              </a:r>
              <a:r>
                <a:rPr lang="de-DE" dirty="0" err="1" smtClean="0"/>
                <a:t>of</a:t>
              </a:r>
              <a:endParaRPr lang="de-DE" dirty="0" smtClean="0"/>
            </a:p>
          </p:txBody>
        </p:sp>
        <p:sp>
          <p:nvSpPr>
            <p:cNvPr id="99" name="TextBox 98"/>
            <p:cNvSpPr txBox="1"/>
            <p:nvPr/>
          </p:nvSpPr>
          <p:spPr>
            <a:xfrm>
              <a:off x="5792269" y="6010061"/>
              <a:ext cx="1725152" cy="348813"/>
            </a:xfrm>
            <a:prstGeom prst="rect">
              <a:avLst/>
            </a:prstGeom>
            <a:grpFill/>
            <a:ln>
              <a:solidFill>
                <a:srgbClr val="3333CC"/>
              </a:solidFill>
            </a:ln>
          </p:spPr>
          <p:txBody>
            <a:bodyPr wrap="none" rtlCol="0">
              <a:spAutoFit/>
            </a:bodyPr>
            <a:lstStyle/>
            <a:p>
              <a:pPr>
                <a:lnSpc>
                  <a:spcPts val="2000"/>
                </a:lnSpc>
              </a:pPr>
              <a:r>
                <a:rPr lang="de-DE" dirty="0" err="1"/>
                <a:t>s</a:t>
              </a:r>
              <a:r>
                <a:rPr lang="de-DE" dirty="0" err="1" smtClean="0"/>
                <a:t>tory</a:t>
              </a:r>
              <a:r>
                <a:rPr lang="de-DE" dirty="0" smtClean="0"/>
                <a:t> </a:t>
              </a:r>
              <a:r>
                <a:rPr lang="de-DE" dirty="0" err="1" smtClean="0"/>
                <a:t>about</a:t>
              </a:r>
              <a:endParaRPr lang="de-DE" dirty="0" smtClean="0"/>
            </a:p>
          </p:txBody>
        </p:sp>
        <p:sp>
          <p:nvSpPr>
            <p:cNvPr id="100" name="TextBox 99"/>
            <p:cNvSpPr txBox="1"/>
            <p:nvPr/>
          </p:nvSpPr>
          <p:spPr>
            <a:xfrm>
              <a:off x="167254" y="5533634"/>
              <a:ext cx="1143262" cy="348813"/>
            </a:xfrm>
            <a:prstGeom prst="rect">
              <a:avLst/>
            </a:prstGeom>
            <a:grpFill/>
            <a:ln>
              <a:solidFill>
                <a:srgbClr val="3333CC"/>
              </a:solidFill>
            </a:ln>
          </p:spPr>
          <p:txBody>
            <a:bodyPr wrap="none" rtlCol="0">
              <a:spAutoFit/>
            </a:bodyPr>
            <a:lstStyle/>
            <a:p>
              <a:pPr>
                <a:lnSpc>
                  <a:spcPts val="2000"/>
                </a:lnSpc>
              </a:pPr>
              <a:r>
                <a:rPr lang="de-DE" dirty="0" err="1"/>
                <a:t>b</a:t>
              </a:r>
              <a:r>
                <a:rPr lang="de-DE" dirty="0" err="1" smtClean="0"/>
                <a:t>orn</a:t>
              </a:r>
              <a:r>
                <a:rPr lang="de-DE" dirty="0" smtClean="0"/>
                <a:t> in</a:t>
              </a:r>
            </a:p>
          </p:txBody>
        </p:sp>
        <p:sp>
          <p:nvSpPr>
            <p:cNvPr id="101" name="TextBox 100"/>
            <p:cNvSpPr txBox="1"/>
            <p:nvPr/>
          </p:nvSpPr>
          <p:spPr>
            <a:xfrm>
              <a:off x="660387" y="6058030"/>
              <a:ext cx="1362874" cy="348813"/>
            </a:xfrm>
            <a:prstGeom prst="rect">
              <a:avLst/>
            </a:prstGeom>
            <a:grpFill/>
            <a:ln>
              <a:solidFill>
                <a:srgbClr val="3333CC"/>
              </a:solidFill>
            </a:ln>
          </p:spPr>
          <p:txBody>
            <a:bodyPr wrap="none" rtlCol="0">
              <a:spAutoFit/>
            </a:bodyPr>
            <a:lstStyle/>
            <a:p>
              <a:pPr>
                <a:lnSpc>
                  <a:spcPts val="2000"/>
                </a:lnSpc>
              </a:pPr>
              <a:r>
                <a:rPr lang="de-DE" dirty="0" err="1"/>
                <a:t>p</a:t>
              </a:r>
              <a:r>
                <a:rPr lang="de-DE" dirty="0" err="1" smtClean="0"/>
                <a:t>lays</a:t>
              </a:r>
              <a:r>
                <a:rPr lang="de-DE" dirty="0" smtClean="0"/>
                <a:t> </a:t>
              </a:r>
              <a:r>
                <a:rPr lang="de-DE" dirty="0" err="1" smtClean="0"/>
                <a:t>for</a:t>
              </a:r>
              <a:endParaRPr lang="de-DE" dirty="0" smtClean="0"/>
            </a:p>
          </p:txBody>
        </p:sp>
        <p:sp>
          <p:nvSpPr>
            <p:cNvPr id="102" name="TextBox 101"/>
            <p:cNvSpPr txBox="1"/>
            <p:nvPr/>
          </p:nvSpPr>
          <p:spPr>
            <a:xfrm>
              <a:off x="2810055" y="6037063"/>
              <a:ext cx="1000595" cy="605294"/>
            </a:xfrm>
            <a:prstGeom prst="rect">
              <a:avLst/>
            </a:prstGeom>
            <a:grpFill/>
            <a:ln>
              <a:solidFill>
                <a:srgbClr val="3333CC"/>
              </a:solidFill>
            </a:ln>
          </p:spPr>
          <p:txBody>
            <a:bodyPr wrap="none" rtlCol="0">
              <a:spAutoFit/>
            </a:bodyPr>
            <a:lstStyle/>
            <a:p>
              <a:pPr>
                <a:lnSpc>
                  <a:spcPts val="2000"/>
                </a:lnSpc>
              </a:pPr>
              <a:r>
                <a:rPr lang="de-DE" dirty="0"/>
                <a:t>f</a:t>
              </a:r>
              <a:r>
                <a:rPr lang="de-DE" dirty="0" smtClean="0"/>
                <a:t>ilm</a:t>
              </a:r>
            </a:p>
            <a:p>
              <a:pPr>
                <a:lnSpc>
                  <a:spcPts val="2000"/>
                </a:lnSpc>
              </a:pPr>
              <a:r>
                <a:rPr lang="de-DE" dirty="0" err="1" smtClean="0"/>
                <a:t>music</a:t>
              </a:r>
              <a:endParaRPr lang="de-DE" dirty="0" smtClean="0"/>
            </a:p>
          </p:txBody>
        </p:sp>
        <p:sp>
          <p:nvSpPr>
            <p:cNvPr id="103" name="TextBox 102"/>
            <p:cNvSpPr txBox="1"/>
            <p:nvPr/>
          </p:nvSpPr>
          <p:spPr>
            <a:xfrm>
              <a:off x="2206364" y="5304240"/>
              <a:ext cx="1207382" cy="605294"/>
            </a:xfrm>
            <a:prstGeom prst="rect">
              <a:avLst/>
            </a:prstGeom>
            <a:grpFill/>
            <a:ln>
              <a:solidFill>
                <a:srgbClr val="3333CC"/>
              </a:solidFill>
            </a:ln>
          </p:spPr>
          <p:txBody>
            <a:bodyPr wrap="none" rtlCol="0">
              <a:spAutoFit/>
            </a:bodyPr>
            <a:lstStyle/>
            <a:p>
              <a:pPr>
                <a:lnSpc>
                  <a:spcPts val="2000"/>
                </a:lnSpc>
              </a:pPr>
              <a:r>
                <a:rPr lang="de-DE" dirty="0" err="1" smtClean="0"/>
                <a:t>goal</a:t>
              </a:r>
              <a:r>
                <a:rPr lang="de-DE" dirty="0" smtClean="0"/>
                <a:t> in</a:t>
              </a:r>
            </a:p>
            <a:p>
              <a:pPr>
                <a:lnSpc>
                  <a:spcPts val="2000"/>
                </a:lnSpc>
              </a:pPr>
              <a:r>
                <a:rPr lang="de-DE" dirty="0" err="1" smtClean="0"/>
                <a:t>football</a:t>
              </a:r>
              <a:endParaRPr lang="de-DE" dirty="0" smtClean="0"/>
            </a:p>
          </p:txBody>
        </p:sp>
        <p:sp>
          <p:nvSpPr>
            <p:cNvPr id="104" name="TextBox 103"/>
            <p:cNvSpPr txBox="1"/>
            <p:nvPr/>
          </p:nvSpPr>
          <p:spPr>
            <a:xfrm>
              <a:off x="4062520" y="5230360"/>
              <a:ext cx="922047" cy="605294"/>
            </a:xfrm>
            <a:prstGeom prst="rect">
              <a:avLst/>
            </a:prstGeom>
            <a:grpFill/>
            <a:ln>
              <a:solidFill>
                <a:srgbClr val="3333CC"/>
              </a:solidFill>
            </a:ln>
          </p:spPr>
          <p:txBody>
            <a:bodyPr wrap="none" rtlCol="0">
              <a:spAutoFit/>
            </a:bodyPr>
            <a:lstStyle/>
            <a:p>
              <a:pPr>
                <a:lnSpc>
                  <a:spcPts val="2000"/>
                </a:lnSpc>
              </a:pPr>
              <a:r>
                <a:rPr lang="de-DE" dirty="0" err="1"/>
                <a:t>p</a:t>
              </a:r>
              <a:r>
                <a:rPr lang="de-DE" dirty="0" err="1" smtClean="0"/>
                <a:t>lays</a:t>
              </a:r>
              <a:endParaRPr lang="de-DE" dirty="0" smtClean="0"/>
            </a:p>
            <a:p>
              <a:pPr>
                <a:lnSpc>
                  <a:spcPts val="2000"/>
                </a:lnSpc>
              </a:pPr>
              <a:r>
                <a:rPr lang="de-DE" dirty="0" err="1" smtClean="0"/>
                <a:t>sport</a:t>
              </a:r>
              <a:endParaRPr lang="de-DE" dirty="0" smtClean="0"/>
            </a:p>
          </p:txBody>
        </p:sp>
        <p:sp>
          <p:nvSpPr>
            <p:cNvPr id="105" name="TextBox 104"/>
            <p:cNvSpPr txBox="1"/>
            <p:nvPr/>
          </p:nvSpPr>
          <p:spPr>
            <a:xfrm>
              <a:off x="4377477" y="6010061"/>
              <a:ext cx="1000595" cy="605294"/>
            </a:xfrm>
            <a:prstGeom prst="rect">
              <a:avLst/>
            </a:prstGeom>
            <a:grpFill/>
            <a:ln>
              <a:solidFill>
                <a:srgbClr val="3333CC"/>
              </a:solidFill>
            </a:ln>
          </p:spPr>
          <p:txBody>
            <a:bodyPr wrap="none" rtlCol="0">
              <a:spAutoFit/>
            </a:bodyPr>
            <a:lstStyle/>
            <a:p>
              <a:pPr>
                <a:lnSpc>
                  <a:spcPts val="2000"/>
                </a:lnSpc>
              </a:pPr>
              <a:r>
                <a:rPr lang="de-DE" dirty="0" err="1"/>
                <a:t>p</a:t>
              </a:r>
              <a:r>
                <a:rPr lang="de-DE" dirty="0" err="1" smtClean="0"/>
                <a:t>lays</a:t>
              </a:r>
              <a:endParaRPr lang="de-DE" dirty="0"/>
            </a:p>
            <a:p>
              <a:pPr>
                <a:lnSpc>
                  <a:spcPts val="2000"/>
                </a:lnSpc>
              </a:pPr>
              <a:r>
                <a:rPr lang="de-DE" dirty="0" err="1" smtClean="0"/>
                <a:t>music</a:t>
              </a:r>
              <a:endParaRPr lang="de-DE" dirty="0" smtClean="0"/>
            </a:p>
          </p:txBody>
        </p:sp>
        <p:sp>
          <p:nvSpPr>
            <p:cNvPr id="106" name="TextBox 105"/>
            <p:cNvSpPr txBox="1"/>
            <p:nvPr/>
          </p:nvSpPr>
          <p:spPr>
            <a:xfrm>
              <a:off x="7517421" y="5244126"/>
              <a:ext cx="1252266" cy="605294"/>
            </a:xfrm>
            <a:prstGeom prst="rect">
              <a:avLst/>
            </a:prstGeom>
            <a:grpFill/>
            <a:ln>
              <a:solidFill>
                <a:srgbClr val="3333CC"/>
              </a:solidFill>
            </a:ln>
          </p:spPr>
          <p:txBody>
            <a:bodyPr wrap="none" rtlCol="0">
              <a:spAutoFit/>
            </a:bodyPr>
            <a:lstStyle/>
            <a:p>
              <a:pPr>
                <a:lnSpc>
                  <a:spcPts val="2000"/>
                </a:lnSpc>
              </a:pPr>
              <a:r>
                <a:rPr lang="de-DE" dirty="0"/>
                <a:t>w</a:t>
              </a:r>
              <a:r>
                <a:rPr lang="de-DE" dirty="0" smtClean="0"/>
                <a:t>estern</a:t>
              </a:r>
            </a:p>
            <a:p>
              <a:pPr>
                <a:lnSpc>
                  <a:spcPts val="2000"/>
                </a:lnSpc>
              </a:pPr>
              <a:r>
                <a:rPr lang="de-DE" dirty="0" err="1" smtClean="0"/>
                <a:t>movie</a:t>
              </a:r>
              <a:endParaRPr lang="de-DE" dirty="0" smtClean="0"/>
            </a:p>
          </p:txBody>
        </p:sp>
        <p:sp>
          <p:nvSpPr>
            <p:cNvPr id="107" name="TextBox 106"/>
            <p:cNvSpPr txBox="1"/>
            <p:nvPr/>
          </p:nvSpPr>
          <p:spPr>
            <a:xfrm>
              <a:off x="7777796" y="5963099"/>
              <a:ext cx="1293687" cy="605294"/>
            </a:xfrm>
            <a:prstGeom prst="rect">
              <a:avLst/>
            </a:prstGeom>
            <a:grpFill/>
            <a:ln>
              <a:solidFill>
                <a:srgbClr val="3333CC"/>
              </a:solidFill>
            </a:ln>
          </p:spPr>
          <p:txBody>
            <a:bodyPr wrap="none" rtlCol="0">
              <a:spAutoFit/>
            </a:bodyPr>
            <a:lstStyle/>
            <a:p>
              <a:pPr>
                <a:lnSpc>
                  <a:spcPts val="2000"/>
                </a:lnSpc>
              </a:pPr>
              <a:r>
                <a:rPr lang="de-DE" dirty="0" smtClean="0"/>
                <a:t>Western</a:t>
              </a:r>
            </a:p>
            <a:p>
              <a:pPr>
                <a:lnSpc>
                  <a:spcPts val="2000"/>
                </a:lnSpc>
              </a:pPr>
              <a:r>
                <a:rPr lang="de-DE" dirty="0" smtClean="0"/>
                <a:t>Digital</a:t>
              </a:r>
            </a:p>
          </p:txBody>
        </p:sp>
      </p:grpSp>
      <p:grpSp>
        <p:nvGrpSpPr>
          <p:cNvPr id="747541" name="Group 747540"/>
          <p:cNvGrpSpPr/>
          <p:nvPr/>
        </p:nvGrpSpPr>
        <p:grpSpPr>
          <a:xfrm>
            <a:off x="743702" y="1609312"/>
            <a:ext cx="1462663" cy="2605025"/>
            <a:chOff x="743702" y="1609312"/>
            <a:chExt cx="1462663" cy="2605025"/>
          </a:xfrm>
        </p:grpSpPr>
        <p:cxnSp>
          <p:nvCxnSpPr>
            <p:cNvPr id="15" name="Curved Connector 14"/>
            <p:cNvCxnSpPr>
              <a:stCxn id="4" idx="2"/>
              <a:endCxn id="89" idx="0"/>
            </p:cNvCxnSpPr>
            <p:nvPr/>
          </p:nvCxnSpPr>
          <p:spPr bwMode="auto">
            <a:xfrm rot="5400000">
              <a:off x="922575" y="1430440"/>
              <a:ext cx="885270" cy="1243016"/>
            </a:xfrm>
            <a:prstGeom prst="curvedConnector3">
              <a:avLst>
                <a:gd name="adj1" fmla="val 50000"/>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urved Connector 17"/>
            <p:cNvCxnSpPr/>
            <p:nvPr/>
          </p:nvCxnSpPr>
          <p:spPr bwMode="auto">
            <a:xfrm rot="5400000">
              <a:off x="871411" y="2225822"/>
              <a:ext cx="1690554" cy="540060"/>
            </a:xfrm>
            <a:prstGeom prst="curvedConnector3">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urved Connector 19"/>
            <p:cNvCxnSpPr/>
            <p:nvPr/>
          </p:nvCxnSpPr>
          <p:spPr bwMode="auto">
            <a:xfrm rot="16200000" flipH="1">
              <a:off x="794029" y="2802002"/>
              <a:ext cx="2605025" cy="219646"/>
            </a:xfrm>
            <a:prstGeom prst="curvedConnector3">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7542" name="Group 747541"/>
          <p:cNvGrpSpPr/>
          <p:nvPr/>
        </p:nvGrpSpPr>
        <p:grpSpPr>
          <a:xfrm>
            <a:off x="2775215" y="1600669"/>
            <a:ext cx="1035434" cy="2455492"/>
            <a:chOff x="2775215" y="1600669"/>
            <a:chExt cx="1035434" cy="2455492"/>
          </a:xfrm>
        </p:grpSpPr>
        <p:cxnSp>
          <p:nvCxnSpPr>
            <p:cNvPr id="22" name="Curved Connector 21"/>
            <p:cNvCxnSpPr>
              <a:stCxn id="74" idx="2"/>
              <a:endCxn id="5" idx="0"/>
            </p:cNvCxnSpPr>
            <p:nvPr/>
          </p:nvCxnSpPr>
          <p:spPr bwMode="auto">
            <a:xfrm rot="5400000">
              <a:off x="2714631" y="1661253"/>
              <a:ext cx="1041126" cy="919958"/>
            </a:xfrm>
            <a:prstGeom prst="curvedConnector3">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urved Connector 23"/>
            <p:cNvCxnSpPr>
              <a:stCxn id="74" idx="2"/>
            </p:cNvCxnSpPr>
            <p:nvPr/>
          </p:nvCxnSpPr>
          <p:spPr bwMode="auto">
            <a:xfrm rot="5400000">
              <a:off x="2708798" y="2354754"/>
              <a:ext cx="1740460" cy="232291"/>
            </a:xfrm>
            <a:prstGeom prst="curvedConnector3">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Curved Connector 25"/>
            <p:cNvCxnSpPr>
              <a:stCxn id="74" idx="2"/>
            </p:cNvCxnSpPr>
            <p:nvPr/>
          </p:nvCxnSpPr>
          <p:spPr bwMode="auto">
            <a:xfrm rot="16200000" flipH="1">
              <a:off x="2525165" y="2770676"/>
              <a:ext cx="2455492" cy="115477"/>
            </a:xfrm>
            <a:prstGeom prst="curvedConnector3">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7543" name="Group 747542"/>
          <p:cNvGrpSpPr/>
          <p:nvPr/>
        </p:nvGrpSpPr>
        <p:grpSpPr>
          <a:xfrm>
            <a:off x="3850873" y="2081462"/>
            <a:ext cx="1250527" cy="1516954"/>
            <a:chOff x="3850873" y="2081462"/>
            <a:chExt cx="1250527" cy="1516954"/>
          </a:xfrm>
        </p:grpSpPr>
        <p:cxnSp>
          <p:nvCxnSpPr>
            <p:cNvPr id="30" name="Curved Connector 29"/>
            <p:cNvCxnSpPr/>
            <p:nvPr/>
          </p:nvCxnSpPr>
          <p:spPr bwMode="auto">
            <a:xfrm rot="16200000" flipH="1">
              <a:off x="3720248" y="2212087"/>
              <a:ext cx="746950" cy="485699"/>
            </a:xfrm>
            <a:prstGeom prst="curvedConnector3">
              <a:avLst>
                <a:gd name="adj1" fmla="val 63821"/>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21" name="Curved Connector 747520"/>
            <p:cNvCxnSpPr/>
            <p:nvPr/>
          </p:nvCxnSpPr>
          <p:spPr bwMode="auto">
            <a:xfrm rot="16200000" flipH="1">
              <a:off x="3721760" y="2218776"/>
              <a:ext cx="1516952" cy="1242328"/>
            </a:xfrm>
            <a:prstGeom prst="curvedConnector3">
              <a:avLst>
                <a:gd name="adj1" fmla="val 28611"/>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7544" name="Group 747543"/>
          <p:cNvGrpSpPr/>
          <p:nvPr/>
        </p:nvGrpSpPr>
        <p:grpSpPr>
          <a:xfrm>
            <a:off x="7872374" y="2057917"/>
            <a:ext cx="897314" cy="1654155"/>
            <a:chOff x="7872374" y="2057917"/>
            <a:chExt cx="897314" cy="1654155"/>
          </a:xfrm>
        </p:grpSpPr>
        <p:cxnSp>
          <p:nvCxnSpPr>
            <p:cNvPr id="747538" name="Curved Connector 747537"/>
            <p:cNvCxnSpPr>
              <a:endCxn id="91" idx="0"/>
            </p:cNvCxnSpPr>
            <p:nvPr/>
          </p:nvCxnSpPr>
          <p:spPr bwMode="auto">
            <a:xfrm rot="5400000">
              <a:off x="7361952" y="2568340"/>
              <a:ext cx="1035939" cy="15096"/>
            </a:xfrm>
            <a:prstGeom prst="curvedConnector3">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40" name="Curved Connector 747539"/>
            <p:cNvCxnSpPr/>
            <p:nvPr/>
          </p:nvCxnSpPr>
          <p:spPr bwMode="auto">
            <a:xfrm rot="16200000" flipH="1">
              <a:off x="7493953" y="2436338"/>
              <a:ext cx="1654155" cy="897314"/>
            </a:xfrm>
            <a:prstGeom prst="curvedConnector3">
              <a:avLst/>
            </a:prstGeom>
            <a:solidFill>
              <a:schemeClr val="accent1"/>
            </a:solidFill>
            <a:ln w="952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6" name="Group 115"/>
          <p:cNvGrpSpPr/>
          <p:nvPr/>
        </p:nvGrpSpPr>
        <p:grpSpPr>
          <a:xfrm>
            <a:off x="738885" y="1609312"/>
            <a:ext cx="2071170" cy="4427752"/>
            <a:chOff x="738885" y="1609312"/>
            <a:chExt cx="2071170" cy="4427752"/>
          </a:xfrm>
        </p:grpSpPr>
        <p:cxnSp>
          <p:nvCxnSpPr>
            <p:cNvPr id="747546" name="Curved Connector 747545"/>
            <p:cNvCxnSpPr>
              <a:endCxn id="100" idx="0"/>
            </p:cNvCxnSpPr>
            <p:nvPr/>
          </p:nvCxnSpPr>
          <p:spPr bwMode="auto">
            <a:xfrm rot="5400000">
              <a:off x="-187691" y="2535888"/>
              <a:ext cx="3924322" cy="2071170"/>
            </a:xfrm>
            <a:prstGeom prst="curvedConnector3">
              <a:avLst>
                <a:gd name="adj1" fmla="val 53382"/>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49" name="Curved Connector 747548"/>
            <p:cNvCxnSpPr/>
            <p:nvPr/>
          </p:nvCxnSpPr>
          <p:spPr bwMode="auto">
            <a:xfrm rot="5400000">
              <a:off x="-64887" y="3162121"/>
              <a:ext cx="4386488" cy="1363397"/>
            </a:xfrm>
            <a:prstGeom prst="curvedConnector3">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5" name="Group 114"/>
          <p:cNvGrpSpPr/>
          <p:nvPr/>
        </p:nvGrpSpPr>
        <p:grpSpPr>
          <a:xfrm>
            <a:off x="2810056" y="1650575"/>
            <a:ext cx="2291345" cy="4359486"/>
            <a:chOff x="2810056" y="1650575"/>
            <a:chExt cx="2291345" cy="4359486"/>
          </a:xfrm>
        </p:grpSpPr>
        <p:cxnSp>
          <p:nvCxnSpPr>
            <p:cNvPr id="747551" name="Curved Connector 747550"/>
            <p:cNvCxnSpPr>
              <a:endCxn id="103" idx="0"/>
            </p:cNvCxnSpPr>
            <p:nvPr/>
          </p:nvCxnSpPr>
          <p:spPr bwMode="auto">
            <a:xfrm rot="5400000">
              <a:off x="2128896" y="2331735"/>
              <a:ext cx="3653665" cy="2291345"/>
            </a:xfrm>
            <a:prstGeom prst="curvedConnector3">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urved Connector 64"/>
            <p:cNvCxnSpPr/>
            <p:nvPr/>
          </p:nvCxnSpPr>
          <p:spPr bwMode="auto">
            <a:xfrm rot="5400000">
              <a:off x="2152901" y="3061562"/>
              <a:ext cx="4359486" cy="1537512"/>
            </a:xfrm>
            <a:prstGeom prst="curvedConnector3">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113"/>
          <p:cNvGrpSpPr/>
          <p:nvPr/>
        </p:nvGrpSpPr>
        <p:grpSpPr>
          <a:xfrm>
            <a:off x="4336574" y="2087476"/>
            <a:ext cx="883497" cy="3949587"/>
            <a:chOff x="4336574" y="2087476"/>
            <a:chExt cx="883497" cy="3949587"/>
          </a:xfrm>
        </p:grpSpPr>
        <p:cxnSp>
          <p:nvCxnSpPr>
            <p:cNvPr id="67" name="Curved Connector 66"/>
            <p:cNvCxnSpPr>
              <a:stCxn id="112" idx="2"/>
            </p:cNvCxnSpPr>
            <p:nvPr/>
          </p:nvCxnSpPr>
          <p:spPr bwMode="auto">
            <a:xfrm rot="5400000">
              <a:off x="2821354" y="3602696"/>
              <a:ext cx="3142883" cy="112444"/>
            </a:xfrm>
            <a:prstGeom prst="curvedConnector3">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Curved Connector 69"/>
            <p:cNvCxnSpPr>
              <a:stCxn id="112" idx="2"/>
            </p:cNvCxnSpPr>
            <p:nvPr/>
          </p:nvCxnSpPr>
          <p:spPr bwMode="auto">
            <a:xfrm rot="16200000" flipH="1">
              <a:off x="2859751" y="3676742"/>
              <a:ext cx="3949586" cy="771055"/>
            </a:xfrm>
            <a:prstGeom prst="curvedConnector3">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 name="Group 112"/>
          <p:cNvGrpSpPr/>
          <p:nvPr/>
        </p:nvGrpSpPr>
        <p:grpSpPr>
          <a:xfrm>
            <a:off x="6125029" y="2063749"/>
            <a:ext cx="1039259" cy="3973313"/>
            <a:chOff x="6125029" y="2063749"/>
            <a:chExt cx="1039259" cy="3973313"/>
          </a:xfrm>
        </p:grpSpPr>
        <p:cxnSp>
          <p:nvCxnSpPr>
            <p:cNvPr id="73" name="Curved Connector 72"/>
            <p:cNvCxnSpPr/>
            <p:nvPr/>
          </p:nvCxnSpPr>
          <p:spPr bwMode="auto">
            <a:xfrm rot="16200000" flipH="1">
              <a:off x="4568928" y="3637565"/>
              <a:ext cx="3405378" cy="293173"/>
            </a:xfrm>
            <a:prstGeom prst="curvedConnector3">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Curved Connector 77"/>
            <p:cNvCxnSpPr>
              <a:stCxn id="111" idx="2"/>
            </p:cNvCxnSpPr>
            <p:nvPr/>
          </p:nvCxnSpPr>
          <p:spPr bwMode="auto">
            <a:xfrm rot="16200000" flipH="1">
              <a:off x="4658002" y="3530776"/>
              <a:ext cx="3973313" cy="1039259"/>
            </a:xfrm>
            <a:prstGeom prst="curvedConnector3">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 name="Group 97"/>
          <p:cNvGrpSpPr/>
          <p:nvPr/>
        </p:nvGrpSpPr>
        <p:grpSpPr>
          <a:xfrm>
            <a:off x="7098000" y="1591600"/>
            <a:ext cx="1866487" cy="4371499"/>
            <a:chOff x="7098000" y="1591600"/>
            <a:chExt cx="1866487" cy="4371499"/>
          </a:xfrm>
        </p:grpSpPr>
        <p:cxnSp>
          <p:nvCxnSpPr>
            <p:cNvPr id="81" name="Curved Connector 80"/>
            <p:cNvCxnSpPr>
              <a:stCxn id="110" idx="2"/>
              <a:endCxn id="106" idx="0"/>
            </p:cNvCxnSpPr>
            <p:nvPr/>
          </p:nvCxnSpPr>
          <p:spPr bwMode="auto">
            <a:xfrm rot="16200000" flipH="1">
              <a:off x="5794515" y="2895086"/>
              <a:ext cx="3652525" cy="1045553"/>
            </a:xfrm>
            <a:prstGeom prst="curvedConnector3">
              <a:avLst>
                <a:gd name="adj1" fmla="val 54845"/>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Curved Connector 82"/>
            <p:cNvCxnSpPr>
              <a:stCxn id="110" idx="2"/>
            </p:cNvCxnSpPr>
            <p:nvPr/>
          </p:nvCxnSpPr>
          <p:spPr bwMode="auto">
            <a:xfrm rot="16200000" flipH="1">
              <a:off x="5845495" y="2844106"/>
              <a:ext cx="4371498" cy="1866487"/>
            </a:xfrm>
            <a:prstGeom prst="curvedConnector3">
              <a:avLst>
                <a:gd name="adj1" fmla="val 45277"/>
              </a:avLst>
            </a:prstGeom>
            <a:solidFill>
              <a:schemeClr val="accent1"/>
            </a:solidFill>
            <a:ln w="28575"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1" name="TextBox 70"/>
          <p:cNvSpPr txBox="1"/>
          <p:nvPr/>
        </p:nvSpPr>
        <p:spPr>
          <a:xfrm>
            <a:off x="3462882" y="1650575"/>
            <a:ext cx="5176289" cy="430887"/>
          </a:xfrm>
          <a:prstGeom prst="rect">
            <a:avLst/>
          </a:prstGeom>
          <a:noFill/>
        </p:spPr>
        <p:txBody>
          <a:bodyPr wrap="none" rtlCol="0">
            <a:spAutoFit/>
          </a:bodyPr>
          <a:lstStyle/>
          <a:p>
            <a:r>
              <a:rPr lang="de-DE" dirty="0" smtClean="0"/>
              <a:t>Ma </a:t>
            </a:r>
            <a:r>
              <a:rPr lang="de-DE" dirty="0" err="1" smtClean="0"/>
              <a:t>played</a:t>
            </a:r>
            <a:r>
              <a:rPr lang="de-DE" dirty="0" smtClean="0"/>
              <a:t> </a:t>
            </a:r>
            <a:r>
              <a:rPr lang="de-DE" dirty="0" err="1" smtClean="0"/>
              <a:t>his</a:t>
            </a:r>
            <a:r>
              <a:rPr lang="de-DE" dirty="0" smtClean="0"/>
              <a:t> </a:t>
            </a:r>
            <a:r>
              <a:rPr lang="de-DE" dirty="0" err="1" smtClean="0"/>
              <a:t>version</a:t>
            </a:r>
            <a:r>
              <a:rPr lang="de-DE" dirty="0" smtClean="0"/>
              <a:t> </a:t>
            </a:r>
            <a:r>
              <a:rPr lang="de-DE" dirty="0" err="1" smtClean="0"/>
              <a:t>of</a:t>
            </a:r>
            <a:r>
              <a:rPr lang="de-DE" dirty="0" smtClean="0"/>
              <a:t> </a:t>
            </a:r>
            <a:r>
              <a:rPr lang="de-DE" dirty="0" err="1" smtClean="0"/>
              <a:t>the</a:t>
            </a:r>
            <a:r>
              <a:rPr lang="de-DE" dirty="0" smtClean="0"/>
              <a:t> Ecstasy.</a:t>
            </a:r>
          </a:p>
        </p:txBody>
      </p:sp>
      <p:sp>
        <p:nvSpPr>
          <p:cNvPr id="2" name="TextBox 1"/>
          <p:cNvSpPr txBox="1"/>
          <p:nvPr/>
        </p:nvSpPr>
        <p:spPr>
          <a:xfrm>
            <a:off x="798586" y="1178426"/>
            <a:ext cx="7075976" cy="430887"/>
          </a:xfrm>
          <a:prstGeom prst="rect">
            <a:avLst/>
          </a:prstGeom>
          <a:noFill/>
        </p:spPr>
        <p:txBody>
          <a:bodyPr wrap="none" rtlCol="0">
            <a:spAutoFit/>
          </a:bodyPr>
          <a:lstStyle/>
          <a:p>
            <a:r>
              <a:rPr lang="de-DE" dirty="0" smtClean="0"/>
              <a:t>The Maestro </a:t>
            </a:r>
            <a:r>
              <a:rPr lang="de-DE" dirty="0" err="1" smtClean="0"/>
              <a:t>from</a:t>
            </a:r>
            <a:r>
              <a:rPr lang="de-DE" dirty="0" smtClean="0"/>
              <a:t> </a:t>
            </a:r>
            <a:r>
              <a:rPr lang="de-DE" dirty="0" err="1" smtClean="0"/>
              <a:t>Rome</a:t>
            </a:r>
            <a:r>
              <a:rPr lang="de-DE" dirty="0" smtClean="0"/>
              <a:t> </a:t>
            </a:r>
            <a:r>
              <a:rPr lang="de-DE" dirty="0" err="1" smtClean="0"/>
              <a:t>wrote</a:t>
            </a:r>
            <a:r>
              <a:rPr lang="de-DE" dirty="0" smtClean="0"/>
              <a:t> </a:t>
            </a:r>
            <a:r>
              <a:rPr lang="de-DE" dirty="0" err="1" smtClean="0"/>
              <a:t>scores</a:t>
            </a:r>
            <a:r>
              <a:rPr lang="de-DE" dirty="0" smtClean="0"/>
              <a:t> </a:t>
            </a:r>
            <a:r>
              <a:rPr lang="de-DE" dirty="0" err="1" smtClean="0"/>
              <a:t>for</a:t>
            </a:r>
            <a:r>
              <a:rPr lang="de-DE" dirty="0" smtClean="0"/>
              <a:t> </a:t>
            </a:r>
            <a:r>
              <a:rPr lang="de-DE" dirty="0" err="1" smtClean="0"/>
              <a:t>westerns</a:t>
            </a:r>
            <a:r>
              <a:rPr lang="de-DE" dirty="0" smtClean="0"/>
              <a:t>.</a:t>
            </a:r>
          </a:p>
        </p:txBody>
      </p:sp>
    </p:spTree>
    <p:extLst>
      <p:ext uri="{BB962C8B-B14F-4D97-AF65-F5344CB8AC3E}">
        <p14:creationId xmlns:p14="http://schemas.microsoft.com/office/powerpoint/2010/main" val="13657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22" presetClass="entr" presetSubtype="1" fill="hold" nodeType="afterEffect">
                                  <p:stCondLst>
                                    <p:cond delay="0"/>
                                  </p:stCondLst>
                                  <p:childTnLst>
                                    <p:set>
                                      <p:cBhvr>
                                        <p:cTn id="15" dur="1" fill="hold">
                                          <p:stCondLst>
                                            <p:cond delay="0"/>
                                          </p:stCondLst>
                                        </p:cTn>
                                        <p:tgtEl>
                                          <p:spTgt spid="747541"/>
                                        </p:tgtEl>
                                        <p:attrNameLst>
                                          <p:attrName>style.visibility</p:attrName>
                                        </p:attrNameLst>
                                      </p:cBhvr>
                                      <p:to>
                                        <p:strVal val="visible"/>
                                      </p:to>
                                    </p:set>
                                    <p:animEffect transition="in" filter="wipe(up)">
                                      <p:cBhvr>
                                        <p:cTn id="16" dur="500"/>
                                        <p:tgtEl>
                                          <p:spTgt spid="74754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747542"/>
                                        </p:tgtEl>
                                        <p:attrNameLst>
                                          <p:attrName>style.visibility</p:attrName>
                                        </p:attrNameLst>
                                      </p:cBhvr>
                                      <p:to>
                                        <p:strVal val="visible"/>
                                      </p:to>
                                    </p:set>
                                    <p:animEffect transition="in" filter="wipe(up)">
                                      <p:cBhvr>
                                        <p:cTn id="20" dur="500"/>
                                        <p:tgtEl>
                                          <p:spTgt spid="747542"/>
                                        </p:tgtEl>
                                      </p:cBhvr>
                                    </p:animEffect>
                                  </p:childTnLst>
                                </p:cTn>
                              </p:par>
                              <p:par>
                                <p:cTn id="21" presetID="22" presetClass="entr" presetSubtype="1" fill="hold" nodeType="withEffect">
                                  <p:stCondLst>
                                    <p:cond delay="0"/>
                                  </p:stCondLst>
                                  <p:childTnLst>
                                    <p:set>
                                      <p:cBhvr>
                                        <p:cTn id="22" dur="1" fill="hold">
                                          <p:stCondLst>
                                            <p:cond delay="0"/>
                                          </p:stCondLst>
                                        </p:cTn>
                                        <p:tgtEl>
                                          <p:spTgt spid="747543"/>
                                        </p:tgtEl>
                                        <p:attrNameLst>
                                          <p:attrName>style.visibility</p:attrName>
                                        </p:attrNameLst>
                                      </p:cBhvr>
                                      <p:to>
                                        <p:strVal val="visible"/>
                                      </p:to>
                                    </p:set>
                                    <p:animEffect transition="in" filter="wipe(up)">
                                      <p:cBhvr>
                                        <p:cTn id="23" dur="500"/>
                                        <p:tgtEl>
                                          <p:spTgt spid="747543"/>
                                        </p:tgtEl>
                                      </p:cBhvr>
                                    </p:animEffect>
                                  </p:childTnLst>
                                </p:cTn>
                              </p:par>
                              <p:par>
                                <p:cTn id="24" presetID="22" presetClass="entr" presetSubtype="1" fill="hold" nodeType="withEffect">
                                  <p:stCondLst>
                                    <p:cond delay="0"/>
                                  </p:stCondLst>
                                  <p:childTnLst>
                                    <p:set>
                                      <p:cBhvr>
                                        <p:cTn id="25" dur="1" fill="hold">
                                          <p:stCondLst>
                                            <p:cond delay="0"/>
                                          </p:stCondLst>
                                        </p:cTn>
                                        <p:tgtEl>
                                          <p:spTgt spid="747544"/>
                                        </p:tgtEl>
                                        <p:attrNameLst>
                                          <p:attrName>style.visibility</p:attrName>
                                        </p:attrNameLst>
                                      </p:cBhvr>
                                      <p:to>
                                        <p:strVal val="visible"/>
                                      </p:to>
                                    </p:set>
                                    <p:animEffect transition="in" filter="wipe(up)">
                                      <p:cBhvr>
                                        <p:cTn id="26" dur="500"/>
                                        <p:tgtEl>
                                          <p:spTgt spid="74754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6"/>
                                        </p:tgtEl>
                                        <p:attrNameLst>
                                          <p:attrName>style.visibility</p:attrName>
                                        </p:attrNameLst>
                                      </p:cBhvr>
                                      <p:to>
                                        <p:strVal val="visible"/>
                                      </p:to>
                                    </p:set>
                                    <p:animEffect transition="in" filter="wipe(up)">
                                      <p:cBhvr>
                                        <p:cTn id="39" dur="500"/>
                                        <p:tgtEl>
                                          <p:spTgt spid="1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15"/>
                                        </p:tgtEl>
                                        <p:attrNameLst>
                                          <p:attrName>style.visibility</p:attrName>
                                        </p:attrNameLst>
                                      </p:cBhvr>
                                      <p:to>
                                        <p:strVal val="visible"/>
                                      </p:to>
                                    </p:set>
                                    <p:animEffect transition="in" filter="wipe(up)">
                                      <p:cBhvr>
                                        <p:cTn id="44" dur="500"/>
                                        <p:tgtEl>
                                          <p:spTgt spid="1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wipe(up)">
                                      <p:cBhvr>
                                        <p:cTn id="49" dur="500"/>
                                        <p:tgtEl>
                                          <p:spTgt spid="9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wipe(up)">
                                      <p:cBhvr>
                                        <p:cTn id="54" dur="500"/>
                                        <p:tgtEl>
                                          <p:spTgt spid="1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wipe(up)">
                                      <p:cBhvr>
                                        <p:cTn id="59"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26"/>
          <p:cNvSpPr>
            <a:spLocks noChangeArrowheads="1"/>
          </p:cNvSpPr>
          <p:nvPr/>
        </p:nvSpPr>
        <p:spPr bwMode="auto">
          <a:xfrm>
            <a:off x="-47424" y="3115417"/>
            <a:ext cx="9191424" cy="1969767"/>
          </a:xfrm>
          <a:prstGeom prst="rect">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a:p>
        </p:txBody>
      </p:sp>
      <p:sp>
        <p:nvSpPr>
          <p:cNvPr id="46" name="Rectangle 45"/>
          <p:cNvSpPr>
            <a:spLocks noChangeArrowheads="1"/>
          </p:cNvSpPr>
          <p:nvPr/>
        </p:nvSpPr>
        <p:spPr bwMode="auto">
          <a:xfrm>
            <a:off x="302028" y="1052513"/>
            <a:ext cx="8662460" cy="1812253"/>
          </a:xfrm>
          <a:prstGeom prst="rect">
            <a:avLst/>
          </a:prstGeom>
          <a:solidFill>
            <a:schemeClr val="bg1">
              <a:lumMod val="95000"/>
            </a:schemeClr>
          </a:solidFill>
          <a:ln w="9525" algn="ctr">
            <a:solidFill>
              <a:schemeClr val="tx1"/>
            </a:solidFill>
            <a:round/>
            <a:headEnd/>
            <a:tailEnd/>
          </a:ln>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a:p>
        </p:txBody>
      </p:sp>
      <p:sp>
        <p:nvSpPr>
          <p:cNvPr id="31747" name="Rectangle 3"/>
          <p:cNvSpPr>
            <a:spLocks noGrp="1" noChangeArrowheads="1"/>
          </p:cNvSpPr>
          <p:nvPr>
            <p:ph type="title"/>
          </p:nvPr>
        </p:nvSpPr>
        <p:spPr>
          <a:xfrm>
            <a:off x="-77746" y="-127862"/>
            <a:ext cx="9185528" cy="677137"/>
          </a:xfrm>
          <a:solidFill>
            <a:schemeClr val="bg1"/>
          </a:solidFill>
        </p:spPr>
        <p:txBody>
          <a:bodyPr/>
          <a:lstStyle/>
          <a:p>
            <a:pPr defTabSz="893763" eaLnBrk="1" hangingPunct="1"/>
            <a:r>
              <a:rPr lang="en-GB" sz="4000" dirty="0" smtClean="0"/>
              <a:t>Paraphrases of Relations </a:t>
            </a:r>
          </a:p>
        </p:txBody>
      </p:sp>
      <p:sp>
        <p:nvSpPr>
          <p:cNvPr id="41" name="TextBox 40"/>
          <p:cNvSpPr txBox="1"/>
          <p:nvPr/>
        </p:nvSpPr>
        <p:spPr>
          <a:xfrm>
            <a:off x="326145" y="1110440"/>
            <a:ext cx="9048609" cy="1754326"/>
          </a:xfrm>
          <a:prstGeom prst="rect">
            <a:avLst/>
          </a:prstGeom>
          <a:noFill/>
        </p:spPr>
        <p:txBody>
          <a:bodyPr wrap="square" rtlCol="0">
            <a:spAutoFit/>
          </a:bodyPr>
          <a:lstStyle/>
          <a:p>
            <a:r>
              <a:rPr lang="en-US" sz="1800" dirty="0" smtClean="0">
                <a:solidFill>
                  <a:srgbClr val="CC6600"/>
                </a:solidFill>
              </a:rPr>
              <a:t>Dylan </a:t>
            </a:r>
            <a:r>
              <a:rPr lang="en-US" sz="1800" dirty="0">
                <a:solidFill>
                  <a:srgbClr val="009900"/>
                </a:solidFill>
              </a:rPr>
              <a:t>wrote a</a:t>
            </a:r>
            <a:r>
              <a:rPr lang="en-US" sz="1800" dirty="0" smtClean="0">
                <a:solidFill>
                  <a:srgbClr val="009900"/>
                </a:solidFill>
              </a:rPr>
              <a:t> sad song </a:t>
            </a:r>
            <a:r>
              <a:rPr lang="en-US" sz="1800" dirty="0" err="1"/>
              <a:t>Knockin</a:t>
            </a:r>
            <a:r>
              <a:rPr lang="en-US" sz="1800" dirty="0"/>
              <a:t>‘ on Heaven‘s </a:t>
            </a:r>
            <a:r>
              <a:rPr lang="en-US" sz="1800" dirty="0" smtClean="0"/>
              <a:t>Door, a </a:t>
            </a:r>
            <a:r>
              <a:rPr lang="en-US" sz="1800" dirty="0" smtClean="0">
                <a:solidFill>
                  <a:srgbClr val="3333CC"/>
                </a:solidFill>
              </a:rPr>
              <a:t>cover song </a:t>
            </a:r>
            <a:r>
              <a:rPr lang="en-US" sz="1800" dirty="0" smtClean="0"/>
              <a:t>by the </a:t>
            </a:r>
            <a:r>
              <a:rPr lang="en-US" sz="1800" dirty="0" smtClean="0">
                <a:solidFill>
                  <a:srgbClr val="C00000"/>
                </a:solidFill>
              </a:rPr>
              <a:t>Dead</a:t>
            </a:r>
            <a:endParaRPr lang="en-US" sz="1800" dirty="0">
              <a:solidFill>
                <a:srgbClr val="C00000"/>
              </a:solidFill>
            </a:endParaRPr>
          </a:p>
          <a:p>
            <a:r>
              <a:rPr lang="en-US" sz="1800" dirty="0" err="1" smtClean="0">
                <a:solidFill>
                  <a:srgbClr val="CC6600"/>
                </a:solidFill>
              </a:rPr>
              <a:t>Morricone</a:t>
            </a:r>
            <a:r>
              <a:rPr lang="en-US" sz="1800" dirty="0" smtClean="0">
                <a:solidFill>
                  <a:srgbClr val="CC6600"/>
                </a:solidFill>
              </a:rPr>
              <a:t> </a:t>
            </a:r>
            <a:r>
              <a:rPr lang="en-US" sz="1800" dirty="0" smtClean="0">
                <a:solidFill>
                  <a:srgbClr val="009900"/>
                </a:solidFill>
              </a:rPr>
              <a:t>‘s masterpiece </a:t>
            </a:r>
            <a:r>
              <a:rPr lang="en-US" sz="1800" dirty="0" smtClean="0"/>
              <a:t>is </a:t>
            </a:r>
            <a:r>
              <a:rPr lang="en-US" sz="1800" dirty="0"/>
              <a:t>the Ecstasy of </a:t>
            </a:r>
            <a:r>
              <a:rPr lang="en-US" sz="1800" dirty="0" smtClean="0"/>
              <a:t>Gold, </a:t>
            </a:r>
            <a:r>
              <a:rPr lang="en-US" sz="1800" dirty="0" smtClean="0">
                <a:solidFill>
                  <a:srgbClr val="3333CC"/>
                </a:solidFill>
              </a:rPr>
              <a:t>covered by </a:t>
            </a:r>
            <a:r>
              <a:rPr lang="en-US" sz="1800" dirty="0" smtClean="0">
                <a:solidFill>
                  <a:srgbClr val="C00000"/>
                </a:solidFill>
              </a:rPr>
              <a:t>Yo-Yo Ma</a:t>
            </a:r>
            <a:endParaRPr lang="en-US" sz="1800" dirty="0">
              <a:solidFill>
                <a:srgbClr val="C00000"/>
              </a:solidFill>
            </a:endParaRPr>
          </a:p>
          <a:p>
            <a:r>
              <a:rPr lang="de-DE" sz="1800" dirty="0" err="1" smtClean="0">
                <a:solidFill>
                  <a:srgbClr val="CC6600"/>
                </a:solidFill>
              </a:rPr>
              <a:t>Amy</a:t>
            </a:r>
            <a:r>
              <a:rPr lang="de-DE" sz="1800" dirty="0" err="1" smtClean="0"/>
              <a:t>‘s</a:t>
            </a:r>
            <a:r>
              <a:rPr lang="de-DE" sz="1800" dirty="0" smtClean="0"/>
              <a:t> </a:t>
            </a:r>
            <a:r>
              <a:rPr lang="de-DE" sz="1800" dirty="0" err="1" smtClean="0"/>
              <a:t>souly</a:t>
            </a:r>
            <a:r>
              <a:rPr lang="de-DE" sz="1800" dirty="0" smtClean="0"/>
              <a:t> </a:t>
            </a:r>
            <a:r>
              <a:rPr lang="de-DE" sz="1800" dirty="0" err="1" smtClean="0">
                <a:solidFill>
                  <a:srgbClr val="3333CC"/>
                </a:solidFill>
              </a:rPr>
              <a:t>interpretation</a:t>
            </a:r>
            <a:r>
              <a:rPr lang="de-DE" sz="1800" dirty="0" smtClean="0">
                <a:solidFill>
                  <a:srgbClr val="3333CC"/>
                </a:solidFill>
              </a:rPr>
              <a:t> </a:t>
            </a:r>
            <a:r>
              <a:rPr lang="de-DE" sz="1800" dirty="0" err="1" smtClean="0">
                <a:solidFill>
                  <a:srgbClr val="3333CC"/>
                </a:solidFill>
              </a:rPr>
              <a:t>of</a:t>
            </a:r>
            <a:r>
              <a:rPr lang="de-DE" sz="1800" dirty="0" smtClean="0">
                <a:solidFill>
                  <a:srgbClr val="3333CC"/>
                </a:solidFill>
              </a:rPr>
              <a:t> </a:t>
            </a:r>
            <a:r>
              <a:rPr lang="de-DE" sz="1800" dirty="0" smtClean="0"/>
              <a:t>Cupid, </a:t>
            </a:r>
            <a:r>
              <a:rPr lang="de-DE" sz="1800" dirty="0" smtClean="0">
                <a:solidFill>
                  <a:srgbClr val="009900"/>
                </a:solidFill>
              </a:rPr>
              <a:t>a classic </a:t>
            </a:r>
            <a:r>
              <a:rPr lang="de-DE" sz="1800" dirty="0" err="1" smtClean="0">
                <a:solidFill>
                  <a:srgbClr val="009900"/>
                </a:solidFill>
              </a:rPr>
              <a:t>piece</a:t>
            </a:r>
            <a:r>
              <a:rPr lang="de-DE" sz="1800" dirty="0" smtClean="0">
                <a:solidFill>
                  <a:srgbClr val="009900"/>
                </a:solidFill>
              </a:rPr>
              <a:t> </a:t>
            </a:r>
            <a:r>
              <a:rPr lang="de-DE" sz="1800" dirty="0" err="1" smtClean="0">
                <a:solidFill>
                  <a:srgbClr val="009900"/>
                </a:solidFill>
              </a:rPr>
              <a:t>of</a:t>
            </a:r>
            <a:r>
              <a:rPr lang="de-DE" sz="1800" dirty="0" smtClean="0">
                <a:solidFill>
                  <a:srgbClr val="009900"/>
                </a:solidFill>
              </a:rPr>
              <a:t> </a:t>
            </a:r>
            <a:r>
              <a:rPr lang="de-DE" sz="1800" dirty="0" smtClean="0">
                <a:solidFill>
                  <a:srgbClr val="CC6600"/>
                </a:solidFill>
              </a:rPr>
              <a:t>Sam Cooke</a:t>
            </a:r>
          </a:p>
          <a:p>
            <a:r>
              <a:rPr lang="de-DE" sz="1800" dirty="0">
                <a:solidFill>
                  <a:srgbClr val="CC6600"/>
                </a:solidFill>
              </a:rPr>
              <a:t>Nina </a:t>
            </a:r>
            <a:r>
              <a:rPr lang="de-DE" sz="1800" dirty="0" err="1">
                <a:solidFill>
                  <a:srgbClr val="CC6600"/>
                </a:solidFill>
              </a:rPr>
              <a:t>Simone</a:t>
            </a:r>
            <a:r>
              <a:rPr lang="de-DE" sz="1800" dirty="0" err="1"/>
              <a:t>‘s</a:t>
            </a:r>
            <a:r>
              <a:rPr lang="de-DE" sz="1800" dirty="0"/>
              <a:t> </a:t>
            </a:r>
            <a:r>
              <a:rPr lang="de-DE" sz="1800" dirty="0" err="1">
                <a:solidFill>
                  <a:srgbClr val="3333CC"/>
                </a:solidFill>
              </a:rPr>
              <a:t>singing</a:t>
            </a:r>
            <a:r>
              <a:rPr lang="de-DE" sz="1800" dirty="0">
                <a:solidFill>
                  <a:srgbClr val="3333CC"/>
                </a:solidFill>
              </a:rPr>
              <a:t> </a:t>
            </a:r>
            <a:r>
              <a:rPr lang="de-DE" sz="1800" dirty="0" err="1">
                <a:solidFill>
                  <a:srgbClr val="3333CC"/>
                </a:solidFill>
              </a:rPr>
              <a:t>of</a:t>
            </a:r>
            <a:r>
              <a:rPr lang="de-DE" sz="1800" dirty="0">
                <a:solidFill>
                  <a:srgbClr val="3333CC"/>
                </a:solidFill>
              </a:rPr>
              <a:t> </a:t>
            </a:r>
            <a:r>
              <a:rPr lang="de-DE" sz="1800" dirty="0" err="1"/>
              <a:t>Don‘t</a:t>
            </a:r>
            <a:r>
              <a:rPr lang="de-DE" sz="1800" dirty="0"/>
              <a:t> </a:t>
            </a:r>
            <a:r>
              <a:rPr lang="de-DE" sz="1800" dirty="0" err="1"/>
              <a:t>Explain</a:t>
            </a:r>
            <a:r>
              <a:rPr lang="de-DE" sz="1800" dirty="0"/>
              <a:t> </a:t>
            </a:r>
            <a:r>
              <a:rPr lang="de-DE" sz="1800" dirty="0" err="1"/>
              <a:t>revived</a:t>
            </a:r>
            <a:r>
              <a:rPr lang="de-DE" sz="1800" dirty="0"/>
              <a:t> </a:t>
            </a:r>
            <a:r>
              <a:rPr lang="de-DE" sz="1800" dirty="0" err="1">
                <a:solidFill>
                  <a:srgbClr val="CC6600"/>
                </a:solidFill>
              </a:rPr>
              <a:t>Holiday</a:t>
            </a:r>
            <a:r>
              <a:rPr lang="de-DE" sz="1800" dirty="0" err="1"/>
              <a:t>‘s</a:t>
            </a:r>
            <a:r>
              <a:rPr lang="de-DE" sz="1800" dirty="0"/>
              <a:t> </a:t>
            </a:r>
            <a:r>
              <a:rPr lang="de-DE" sz="1800" dirty="0" err="1">
                <a:solidFill>
                  <a:srgbClr val="009900"/>
                </a:solidFill>
              </a:rPr>
              <a:t>old</a:t>
            </a:r>
            <a:r>
              <a:rPr lang="de-DE" sz="1800" dirty="0">
                <a:solidFill>
                  <a:srgbClr val="009900"/>
                </a:solidFill>
              </a:rPr>
              <a:t> </a:t>
            </a:r>
            <a:r>
              <a:rPr lang="de-DE" sz="1800" dirty="0" err="1">
                <a:solidFill>
                  <a:srgbClr val="009900"/>
                </a:solidFill>
              </a:rPr>
              <a:t>song</a:t>
            </a:r>
            <a:endParaRPr lang="en-US" sz="1800" dirty="0">
              <a:solidFill>
                <a:srgbClr val="009900"/>
              </a:solidFill>
            </a:endParaRPr>
          </a:p>
          <a:p>
            <a:r>
              <a:rPr lang="de-DE" sz="1800" dirty="0" err="1">
                <a:solidFill>
                  <a:srgbClr val="CC6600"/>
                </a:solidFill>
              </a:rPr>
              <a:t>Cat</a:t>
            </a:r>
            <a:r>
              <a:rPr lang="de-DE" sz="1800" dirty="0">
                <a:solidFill>
                  <a:srgbClr val="CC6600"/>
                </a:solidFill>
              </a:rPr>
              <a:t> </a:t>
            </a:r>
            <a:r>
              <a:rPr lang="de-DE" sz="1800" dirty="0" err="1">
                <a:solidFill>
                  <a:srgbClr val="CC6600"/>
                </a:solidFill>
              </a:rPr>
              <a:t>Power‘s</a:t>
            </a:r>
            <a:r>
              <a:rPr lang="de-DE" sz="1800" dirty="0">
                <a:solidFill>
                  <a:srgbClr val="CC6600"/>
                </a:solidFill>
              </a:rPr>
              <a:t> </a:t>
            </a:r>
            <a:r>
              <a:rPr lang="de-DE" sz="1800" dirty="0" err="1">
                <a:solidFill>
                  <a:srgbClr val="3333CC"/>
                </a:solidFill>
              </a:rPr>
              <a:t>voice</a:t>
            </a:r>
            <a:r>
              <a:rPr lang="de-DE" sz="1800" dirty="0"/>
              <a:t> </a:t>
            </a:r>
            <a:r>
              <a:rPr lang="de-DE" sz="1800" dirty="0" err="1"/>
              <a:t>is</a:t>
            </a:r>
            <a:r>
              <a:rPr lang="de-DE" sz="1800" dirty="0"/>
              <a:t> </a:t>
            </a:r>
            <a:r>
              <a:rPr lang="de-DE" sz="1800" dirty="0" err="1" smtClean="0"/>
              <a:t>haunting</a:t>
            </a:r>
            <a:r>
              <a:rPr lang="de-DE" sz="1800" dirty="0" smtClean="0"/>
              <a:t> </a:t>
            </a:r>
            <a:r>
              <a:rPr lang="de-DE" sz="1800" dirty="0">
                <a:solidFill>
                  <a:srgbClr val="3333CC"/>
                </a:solidFill>
              </a:rPr>
              <a:t>in her </a:t>
            </a:r>
            <a:r>
              <a:rPr lang="de-DE" sz="1800" dirty="0" err="1">
                <a:solidFill>
                  <a:srgbClr val="3333CC"/>
                </a:solidFill>
              </a:rPr>
              <a:t>version</a:t>
            </a:r>
            <a:r>
              <a:rPr lang="de-DE" sz="1800" dirty="0">
                <a:solidFill>
                  <a:srgbClr val="3333CC"/>
                </a:solidFill>
              </a:rPr>
              <a:t> </a:t>
            </a:r>
            <a:r>
              <a:rPr lang="de-DE" sz="1800" dirty="0" err="1">
                <a:solidFill>
                  <a:srgbClr val="3333CC"/>
                </a:solidFill>
              </a:rPr>
              <a:t>of</a:t>
            </a:r>
            <a:r>
              <a:rPr lang="de-DE" sz="1800" dirty="0">
                <a:solidFill>
                  <a:srgbClr val="3333CC"/>
                </a:solidFill>
              </a:rPr>
              <a:t> </a:t>
            </a:r>
            <a:r>
              <a:rPr lang="de-DE" sz="1800" dirty="0" err="1"/>
              <a:t>Don‘t</a:t>
            </a:r>
            <a:r>
              <a:rPr lang="de-DE" sz="1800" dirty="0"/>
              <a:t> </a:t>
            </a:r>
            <a:r>
              <a:rPr lang="de-DE" sz="1800" dirty="0" err="1" smtClean="0"/>
              <a:t>Explain</a:t>
            </a:r>
            <a:endParaRPr lang="de-DE" sz="1800" dirty="0" smtClean="0"/>
          </a:p>
          <a:p>
            <a:r>
              <a:rPr lang="de-DE" sz="1800" dirty="0">
                <a:solidFill>
                  <a:srgbClr val="CC6600"/>
                </a:solidFill>
              </a:rPr>
              <a:t>Cale</a:t>
            </a:r>
            <a:r>
              <a:rPr lang="de-DE" sz="1800" dirty="0"/>
              <a:t> </a:t>
            </a:r>
            <a:r>
              <a:rPr lang="de-DE" sz="1800" dirty="0" err="1">
                <a:solidFill>
                  <a:srgbClr val="3333CC"/>
                </a:solidFill>
              </a:rPr>
              <a:t>performed</a:t>
            </a:r>
            <a:r>
              <a:rPr lang="de-DE" sz="1800" dirty="0">
                <a:solidFill>
                  <a:srgbClr val="0070C0"/>
                </a:solidFill>
              </a:rPr>
              <a:t> </a:t>
            </a:r>
            <a:r>
              <a:rPr lang="de-DE" sz="1800" dirty="0" err="1"/>
              <a:t>Hallelujah</a:t>
            </a:r>
            <a:r>
              <a:rPr lang="de-DE" sz="1800" dirty="0"/>
              <a:t> </a:t>
            </a:r>
            <a:r>
              <a:rPr lang="de-DE" sz="1800" dirty="0" err="1">
                <a:solidFill>
                  <a:srgbClr val="009900"/>
                </a:solidFill>
              </a:rPr>
              <a:t>written</a:t>
            </a:r>
            <a:r>
              <a:rPr lang="de-DE" sz="1800" dirty="0">
                <a:solidFill>
                  <a:srgbClr val="009900"/>
                </a:solidFill>
              </a:rPr>
              <a:t> </a:t>
            </a:r>
            <a:r>
              <a:rPr lang="de-DE" sz="1800" dirty="0" err="1">
                <a:solidFill>
                  <a:srgbClr val="009900"/>
                </a:solidFill>
              </a:rPr>
              <a:t>by</a:t>
            </a:r>
            <a:r>
              <a:rPr lang="de-DE" sz="1800" dirty="0">
                <a:solidFill>
                  <a:srgbClr val="009900"/>
                </a:solidFill>
              </a:rPr>
              <a:t> </a:t>
            </a:r>
            <a:r>
              <a:rPr lang="de-DE" sz="1800" dirty="0">
                <a:solidFill>
                  <a:srgbClr val="CC6600"/>
                </a:solidFill>
              </a:rPr>
              <a:t>L. </a:t>
            </a:r>
            <a:r>
              <a:rPr lang="de-DE" sz="1800" dirty="0" smtClean="0">
                <a:solidFill>
                  <a:srgbClr val="CC6600"/>
                </a:solidFill>
              </a:rPr>
              <a:t>Cohen</a:t>
            </a:r>
            <a:endParaRPr lang="en-US" sz="1800" dirty="0">
              <a:solidFill>
                <a:srgbClr val="CC6600"/>
              </a:solidFill>
            </a:endParaRPr>
          </a:p>
        </p:txBody>
      </p:sp>
      <p:sp>
        <p:nvSpPr>
          <p:cNvPr id="42" name="TextBox 41"/>
          <p:cNvSpPr txBox="1"/>
          <p:nvPr/>
        </p:nvSpPr>
        <p:spPr>
          <a:xfrm>
            <a:off x="-79844" y="1956826"/>
            <a:ext cx="186829" cy="430887"/>
          </a:xfrm>
          <a:prstGeom prst="rect">
            <a:avLst/>
          </a:prstGeom>
          <a:noFill/>
        </p:spPr>
        <p:txBody>
          <a:bodyPr wrap="square" rtlCol="0">
            <a:spAutoFit/>
          </a:bodyPr>
          <a:lstStyle/>
          <a:p>
            <a:endParaRPr lang="en-US" dirty="0">
              <a:solidFill>
                <a:srgbClr val="C00000"/>
              </a:solidFill>
            </a:endParaRPr>
          </a:p>
        </p:txBody>
      </p:sp>
      <p:sp>
        <p:nvSpPr>
          <p:cNvPr id="47" name="Rechteck 26"/>
          <p:cNvSpPr>
            <a:spLocks noChangeArrowheads="1"/>
          </p:cNvSpPr>
          <p:nvPr/>
        </p:nvSpPr>
        <p:spPr bwMode="auto">
          <a:xfrm>
            <a:off x="12940" y="5085184"/>
            <a:ext cx="9144000" cy="1744512"/>
          </a:xfrm>
          <a:prstGeom prst="rect">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a:p>
        </p:txBody>
      </p:sp>
      <p:sp>
        <p:nvSpPr>
          <p:cNvPr id="28" name="Textfeld 13"/>
          <p:cNvSpPr txBox="1">
            <a:spLocks noChangeArrowheads="1"/>
          </p:cNvSpPr>
          <p:nvPr/>
        </p:nvSpPr>
        <p:spPr bwMode="auto">
          <a:xfrm>
            <a:off x="285695" y="549275"/>
            <a:ext cx="36583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dirty="0" err="1"/>
              <a:t>c</a:t>
            </a:r>
            <a:r>
              <a:rPr lang="de-DE" altLang="en-US" sz="2000" dirty="0" err="1" smtClean="0"/>
              <a:t>omposed</a:t>
            </a:r>
            <a:r>
              <a:rPr lang="de-DE" altLang="en-US" sz="2000" dirty="0" smtClean="0"/>
              <a:t>: </a:t>
            </a:r>
            <a:r>
              <a:rPr lang="de-DE" altLang="en-US" sz="2000" dirty="0" err="1" smtClean="0"/>
              <a:t>musician</a:t>
            </a:r>
            <a:r>
              <a:rPr lang="de-DE" altLang="en-US" sz="2000" dirty="0" smtClean="0"/>
              <a:t> </a:t>
            </a:r>
            <a:r>
              <a:rPr lang="de-DE" altLang="en-US" sz="2400" dirty="0" smtClean="0">
                <a:sym typeface="Symbol"/>
              </a:rPr>
              <a:t></a:t>
            </a:r>
            <a:r>
              <a:rPr lang="de-DE" altLang="en-US" sz="2000" dirty="0" smtClean="0">
                <a:sym typeface="Symbol"/>
              </a:rPr>
              <a:t> </a:t>
            </a:r>
            <a:r>
              <a:rPr lang="de-DE" altLang="en-US" sz="2000" dirty="0" err="1" smtClean="0"/>
              <a:t>song</a:t>
            </a:r>
            <a:endParaRPr lang="de-DE" altLang="en-US" sz="2000" dirty="0"/>
          </a:p>
        </p:txBody>
      </p:sp>
      <p:sp>
        <p:nvSpPr>
          <p:cNvPr id="29" name="Textfeld 13"/>
          <p:cNvSpPr txBox="1">
            <a:spLocks noChangeArrowheads="1"/>
          </p:cNvSpPr>
          <p:nvPr/>
        </p:nvSpPr>
        <p:spPr bwMode="auto">
          <a:xfrm>
            <a:off x="4936447" y="549275"/>
            <a:ext cx="3373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dirty="0" err="1" smtClean="0"/>
              <a:t>covered</a:t>
            </a:r>
            <a:r>
              <a:rPr lang="de-DE" altLang="en-US" sz="2000" dirty="0" smtClean="0"/>
              <a:t>: </a:t>
            </a:r>
            <a:r>
              <a:rPr lang="de-DE" altLang="en-US" sz="2000" dirty="0" err="1" smtClean="0"/>
              <a:t>musician</a:t>
            </a:r>
            <a:r>
              <a:rPr lang="de-DE" altLang="en-US" sz="2000" dirty="0" smtClean="0"/>
              <a:t> </a:t>
            </a:r>
            <a:r>
              <a:rPr lang="de-DE" altLang="en-US" sz="2400" dirty="0">
                <a:solidFill>
                  <a:srgbClr val="000000"/>
                </a:solidFill>
                <a:sym typeface="Symbol"/>
              </a:rPr>
              <a:t> </a:t>
            </a:r>
            <a:r>
              <a:rPr lang="de-DE" altLang="en-US" sz="2000" dirty="0" err="1" smtClean="0"/>
              <a:t>song</a:t>
            </a:r>
            <a:endParaRPr lang="de-DE" altLang="en-US" sz="2000" dirty="0"/>
          </a:p>
        </p:txBody>
      </p:sp>
      <p:sp>
        <p:nvSpPr>
          <p:cNvPr id="11" name="TextBox 10"/>
          <p:cNvSpPr txBox="1"/>
          <p:nvPr/>
        </p:nvSpPr>
        <p:spPr>
          <a:xfrm>
            <a:off x="6290725" y="3546304"/>
            <a:ext cx="2510624" cy="1661993"/>
          </a:xfrm>
          <a:prstGeom prst="rect">
            <a:avLst/>
          </a:prstGeom>
          <a:solidFill>
            <a:srgbClr val="66FFCC"/>
          </a:solidFill>
        </p:spPr>
        <p:txBody>
          <a:bodyPr wrap="none" rtlCol="0">
            <a:spAutoFit/>
          </a:bodyPr>
          <a:lstStyle/>
          <a:p>
            <a:r>
              <a:rPr lang="de-DE" dirty="0" err="1" smtClean="0"/>
              <a:t>Sequence</a:t>
            </a:r>
            <a:r>
              <a:rPr lang="de-DE" dirty="0" smtClean="0"/>
              <a:t> Mining</a:t>
            </a:r>
          </a:p>
          <a:p>
            <a:r>
              <a:rPr lang="de-DE" dirty="0" err="1"/>
              <a:t>w</a:t>
            </a:r>
            <a:r>
              <a:rPr lang="de-DE" dirty="0" err="1" smtClean="0"/>
              <a:t>ith</a:t>
            </a:r>
            <a:r>
              <a:rPr lang="de-DE" dirty="0" smtClean="0"/>
              <a:t> Type Lifting</a:t>
            </a:r>
          </a:p>
          <a:p>
            <a:r>
              <a:rPr lang="de-DE" dirty="0" smtClean="0"/>
              <a:t>(</a:t>
            </a:r>
            <a:r>
              <a:rPr lang="de-DE" sz="1800" dirty="0" smtClean="0"/>
              <a:t>N. </a:t>
            </a:r>
            <a:r>
              <a:rPr lang="de-DE" sz="1800" dirty="0" err="1" smtClean="0"/>
              <a:t>Nakashole</a:t>
            </a:r>
            <a:r>
              <a:rPr lang="de-DE" sz="1800" dirty="0" smtClean="0"/>
              <a:t> et al.: </a:t>
            </a:r>
          </a:p>
          <a:p>
            <a:r>
              <a:rPr lang="de-DE" sz="1800" dirty="0" smtClean="0"/>
              <a:t>EMNLP’12, ACL’13,</a:t>
            </a:r>
          </a:p>
          <a:p>
            <a:r>
              <a:rPr lang="de-DE" sz="1800" dirty="0" smtClean="0"/>
              <a:t>VLDB‘12)</a:t>
            </a:r>
          </a:p>
        </p:txBody>
      </p:sp>
      <p:sp>
        <p:nvSpPr>
          <p:cNvPr id="48" name="Down Arrow 47"/>
          <p:cNvSpPr/>
          <p:nvPr/>
        </p:nvSpPr>
        <p:spPr bwMode="auto">
          <a:xfrm>
            <a:off x="5714661" y="4774210"/>
            <a:ext cx="576064" cy="862174"/>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0" name="Down Arrow 9"/>
          <p:cNvSpPr/>
          <p:nvPr/>
        </p:nvSpPr>
        <p:spPr bwMode="auto">
          <a:xfrm>
            <a:off x="5673479" y="2503022"/>
            <a:ext cx="576064" cy="72348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nvGrpSpPr>
          <p:cNvPr id="3" name="Group 2"/>
          <p:cNvGrpSpPr/>
          <p:nvPr/>
        </p:nvGrpSpPr>
        <p:grpSpPr>
          <a:xfrm>
            <a:off x="-30268" y="3115417"/>
            <a:ext cx="13089456" cy="3714279"/>
            <a:chOff x="-30268" y="3115417"/>
            <a:chExt cx="13089456" cy="3714279"/>
          </a:xfrm>
        </p:grpSpPr>
        <p:sp>
          <p:nvSpPr>
            <p:cNvPr id="44" name="TextBox 43"/>
            <p:cNvSpPr txBox="1"/>
            <p:nvPr/>
          </p:nvSpPr>
          <p:spPr>
            <a:xfrm>
              <a:off x="-4388" y="6041565"/>
              <a:ext cx="13063576" cy="400110"/>
            </a:xfrm>
            <a:prstGeom prst="rect">
              <a:avLst/>
            </a:prstGeom>
            <a:noFill/>
          </p:spPr>
          <p:txBody>
            <a:bodyPr wrap="none" rtlCol="0">
              <a:spAutoFit/>
            </a:bodyPr>
            <a:lstStyle/>
            <a:p>
              <a:r>
                <a:rPr lang="de-DE" sz="2000" dirty="0" err="1" smtClean="0">
                  <a:latin typeface="Arial" panose="020B0604020202020204" pitchFamily="34" charset="0"/>
                  <a:cs typeface="Arial" panose="020B0604020202020204" pitchFamily="34" charset="0"/>
                  <a:sym typeface="Symbol"/>
                </a:rPr>
                <a:t>composed</a:t>
              </a:r>
              <a:r>
                <a:rPr lang="de-DE" sz="2000" dirty="0" smtClean="0">
                  <a:latin typeface="Arial" panose="020B0604020202020204" pitchFamily="34" charset="0"/>
                  <a:cs typeface="Arial" panose="020B0604020202020204" pitchFamily="34" charset="0"/>
                  <a:sym typeface="Symbol"/>
                </a:rPr>
                <a:t>:</a:t>
              </a:r>
              <a:r>
                <a:rPr lang="de-DE" sz="2000" dirty="0">
                  <a:latin typeface="Arial" panose="020B0604020202020204" pitchFamily="34" charset="0"/>
                  <a:cs typeface="Arial" panose="020B0604020202020204" pitchFamily="34" charset="0"/>
                  <a:sym typeface="Symbol"/>
                </a:rPr>
                <a:t> </a:t>
              </a:r>
              <a:r>
                <a:rPr lang="de-DE" sz="2000" dirty="0" err="1" smtClean="0">
                  <a:solidFill>
                    <a:srgbClr val="009900"/>
                  </a:solidFill>
                </a:rPr>
                <a:t>wrote</a:t>
              </a:r>
              <a:r>
                <a:rPr lang="de-DE" sz="2000" dirty="0" smtClean="0"/>
                <a:t>,</a:t>
              </a:r>
              <a:r>
                <a:rPr lang="de-DE" sz="2000" dirty="0" smtClean="0">
                  <a:solidFill>
                    <a:srgbClr val="00CC00"/>
                  </a:solidFill>
                </a:rPr>
                <a:t> </a:t>
              </a:r>
              <a:r>
                <a:rPr lang="de-DE" sz="2000" dirty="0" smtClean="0">
                  <a:solidFill>
                    <a:srgbClr val="009900"/>
                  </a:solidFill>
                </a:rPr>
                <a:t>classic </a:t>
              </a:r>
              <a:r>
                <a:rPr lang="de-DE" sz="2000" dirty="0" err="1" smtClean="0">
                  <a:solidFill>
                    <a:srgbClr val="009900"/>
                  </a:solidFill>
                </a:rPr>
                <a:t>piece</a:t>
              </a:r>
              <a:r>
                <a:rPr lang="de-DE" sz="2000" dirty="0" smtClean="0">
                  <a:solidFill>
                    <a:srgbClr val="009900"/>
                  </a:solidFill>
                </a:rPr>
                <a:t> </a:t>
              </a:r>
              <a:r>
                <a:rPr lang="de-DE" sz="2000" dirty="0" err="1" smtClean="0">
                  <a:solidFill>
                    <a:srgbClr val="009900"/>
                  </a:solidFill>
                </a:rPr>
                <a:t>of</a:t>
              </a:r>
              <a:r>
                <a:rPr lang="de-DE" sz="2000" dirty="0" smtClean="0"/>
                <a:t>, </a:t>
              </a:r>
              <a:r>
                <a:rPr lang="de-DE" sz="2000" dirty="0" smtClean="0">
                  <a:solidFill>
                    <a:srgbClr val="009900"/>
                  </a:solidFill>
                </a:rPr>
                <a:t>‘s </a:t>
              </a:r>
              <a:r>
                <a:rPr lang="de-DE" sz="2000" dirty="0" err="1" smtClean="0">
                  <a:solidFill>
                    <a:srgbClr val="009900"/>
                  </a:solidFill>
                </a:rPr>
                <a:t>old</a:t>
              </a:r>
              <a:r>
                <a:rPr lang="de-DE" sz="2000" dirty="0" smtClean="0">
                  <a:solidFill>
                    <a:srgbClr val="009900"/>
                  </a:solidFill>
                </a:rPr>
                <a:t> </a:t>
              </a:r>
              <a:r>
                <a:rPr lang="de-DE" sz="2000" dirty="0" err="1" smtClean="0">
                  <a:solidFill>
                    <a:srgbClr val="009900"/>
                  </a:solidFill>
                </a:rPr>
                <a:t>song</a:t>
              </a:r>
              <a:r>
                <a:rPr lang="de-DE" sz="2000" dirty="0" smtClean="0"/>
                <a:t>, </a:t>
              </a:r>
              <a:r>
                <a:rPr lang="de-DE" sz="2000" dirty="0" err="1" smtClean="0">
                  <a:solidFill>
                    <a:srgbClr val="009900"/>
                  </a:solidFill>
                </a:rPr>
                <a:t>written</a:t>
              </a:r>
              <a:r>
                <a:rPr lang="de-DE" sz="2000" dirty="0" smtClean="0">
                  <a:solidFill>
                    <a:srgbClr val="009900"/>
                  </a:solidFill>
                </a:rPr>
                <a:t> </a:t>
              </a:r>
              <a:r>
                <a:rPr lang="de-DE" sz="2000" dirty="0" err="1" smtClean="0">
                  <a:solidFill>
                    <a:srgbClr val="009900"/>
                  </a:solidFill>
                </a:rPr>
                <a:t>by</a:t>
              </a:r>
              <a:r>
                <a:rPr lang="de-DE" sz="2000" dirty="0" smtClean="0"/>
                <a:t>, </a:t>
              </a:r>
              <a:r>
                <a:rPr lang="de-DE" sz="2000" dirty="0" err="1" smtClean="0">
                  <a:solidFill>
                    <a:srgbClr val="009900"/>
                  </a:solidFill>
                </a:rPr>
                <a:t>composed</a:t>
              </a:r>
              <a:r>
                <a:rPr lang="de-DE" sz="2000" dirty="0" smtClean="0"/>
                <a:t>, …</a:t>
              </a:r>
              <a:r>
                <a:rPr lang="de-DE" sz="2000" dirty="0" smtClean="0">
                  <a:latin typeface="Tw Cen MT" pitchFamily="34" charset="0"/>
                  <a:sym typeface="Symbol"/>
                </a:rPr>
                <a:t>                                                     </a:t>
              </a:r>
              <a:endParaRPr lang="en-US" sz="2000" dirty="0">
                <a:latin typeface="Tw Cen MT" pitchFamily="34" charset="0"/>
              </a:endParaRPr>
            </a:p>
          </p:txBody>
        </p:sp>
        <p:sp>
          <p:nvSpPr>
            <p:cNvPr id="26" name="Textfeld 5"/>
            <p:cNvSpPr txBox="1">
              <a:spLocks noChangeArrowheads="1"/>
            </p:cNvSpPr>
            <p:nvPr/>
          </p:nvSpPr>
          <p:spPr bwMode="auto">
            <a:xfrm>
              <a:off x="0" y="6455235"/>
              <a:ext cx="9172319"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lnSpc>
                  <a:spcPts val="2200"/>
                </a:lnSpc>
                <a:spcBef>
                  <a:spcPct val="20000"/>
                </a:spcBef>
                <a:buClr>
                  <a:srgbClr val="446464"/>
                </a:buClr>
              </a:pPr>
              <a:r>
                <a:rPr lang="de-DE" sz="1800" dirty="0">
                  <a:cs typeface="Arial" charset="0"/>
                </a:rPr>
                <a:t>350 000 SOL </a:t>
              </a:r>
              <a:r>
                <a:rPr lang="de-DE" sz="1800" dirty="0" err="1">
                  <a:cs typeface="Arial" charset="0"/>
                </a:rPr>
                <a:t>patterns</a:t>
              </a:r>
              <a:r>
                <a:rPr lang="de-DE" sz="1800" dirty="0">
                  <a:cs typeface="Arial" charset="0"/>
                </a:rPr>
                <a:t> </a:t>
              </a:r>
              <a:r>
                <a:rPr lang="de-DE" sz="1800" dirty="0" err="1">
                  <a:cs typeface="Arial" charset="0"/>
                </a:rPr>
                <a:t>from</a:t>
              </a:r>
              <a:r>
                <a:rPr lang="de-DE" sz="1800" dirty="0">
                  <a:cs typeface="Arial" charset="0"/>
                </a:rPr>
                <a:t> </a:t>
              </a:r>
              <a:r>
                <a:rPr lang="de-DE" sz="1800" dirty="0" smtClean="0">
                  <a:cs typeface="Arial" charset="0"/>
                </a:rPr>
                <a:t>Wikipedia: </a:t>
              </a:r>
              <a:r>
                <a:rPr lang="en-US" sz="1800" dirty="0" smtClean="0">
                  <a:cs typeface="Arial" charset="0"/>
                  <a:hlinkClick r:id="rId3"/>
                </a:rPr>
                <a:t>http://www.mpi-inf.mpg.de/yago-naga/patty/</a:t>
              </a:r>
              <a:endParaRPr lang="en-US" sz="1800" dirty="0">
                <a:cs typeface="Arial" charset="0"/>
              </a:endParaRPr>
            </a:p>
          </p:txBody>
        </p:sp>
        <p:sp>
          <p:nvSpPr>
            <p:cNvPr id="34" name="Content Placeholder 2"/>
            <p:cNvSpPr txBox="1">
              <a:spLocks/>
            </p:cNvSpPr>
            <p:nvPr/>
          </p:nvSpPr>
          <p:spPr>
            <a:xfrm>
              <a:off x="592992" y="4353523"/>
              <a:ext cx="5121669" cy="841375"/>
            </a:xfrm>
            <a:prstGeom prst="rect">
              <a:avLst/>
            </a:prstGeom>
            <a:noFill/>
            <a:ln w="3175">
              <a:noFill/>
            </a:ln>
          </p:spPr>
          <p:style>
            <a:lnRef idx="2">
              <a:schemeClr val="accent3"/>
            </a:lnRef>
            <a:fillRef idx="1">
              <a:schemeClr val="lt1"/>
            </a:fillRef>
            <a:effectRef idx="0">
              <a:schemeClr val="accent3"/>
            </a:effectRef>
            <a:fontRef idx="minor">
              <a:schemeClr val="dk1"/>
            </a:fontRef>
          </p:style>
          <p:txBody>
            <a:bodyPr/>
            <a:lstStyle/>
            <a:p>
              <a:pPr fontAlgn="t">
                <a:defRPr/>
              </a:pPr>
              <a:r>
                <a:rPr lang="en-US" sz="2000" i="1" dirty="0" smtClean="0">
                  <a:solidFill>
                    <a:srgbClr val="C00000"/>
                  </a:solidFill>
                  <a:cs typeface="Arial" pitchFamily="34" charset="0"/>
                  <a:sym typeface="Wingdings" pitchFamily="2" charset="2"/>
                </a:rPr>
                <a:t>&lt;</a:t>
              </a:r>
              <a:r>
                <a:rPr lang="en-US" sz="2000" i="1" dirty="0">
                  <a:solidFill>
                    <a:srgbClr val="C00000"/>
                  </a:solidFill>
                  <a:cs typeface="Arial" pitchFamily="34" charset="0"/>
                  <a:sym typeface="Wingdings" pitchFamily="2" charset="2"/>
                </a:rPr>
                <a:t>singer&gt; </a:t>
              </a:r>
              <a:r>
                <a:rPr lang="en-US" sz="2000" dirty="0">
                  <a:solidFill>
                    <a:srgbClr val="C00000"/>
                  </a:solidFill>
                  <a:cs typeface="Arial" pitchFamily="34" charset="0"/>
                  <a:sym typeface="Wingdings" pitchFamily="2" charset="2"/>
                </a:rPr>
                <a:t>covered</a:t>
              </a:r>
              <a:r>
                <a:rPr lang="en-US" sz="2000" i="1" dirty="0">
                  <a:solidFill>
                    <a:srgbClr val="C00000"/>
                  </a:solidFill>
                  <a:cs typeface="Arial" pitchFamily="34" charset="0"/>
                  <a:sym typeface="Wingdings" pitchFamily="2" charset="2"/>
                </a:rPr>
                <a:t> &lt;song&gt;             </a:t>
              </a:r>
            </a:p>
            <a:p>
              <a:pPr fontAlgn="t">
                <a:defRPr/>
              </a:pPr>
              <a:r>
                <a:rPr lang="en-US" sz="2000" i="1" dirty="0" smtClean="0">
                  <a:solidFill>
                    <a:srgbClr val="C00000"/>
                  </a:solidFill>
                  <a:cs typeface="Arial" pitchFamily="34" charset="0"/>
                  <a:sym typeface="Wingdings" pitchFamily="2" charset="2"/>
                </a:rPr>
                <a:t>&lt;</a:t>
              </a:r>
              <a:r>
                <a:rPr lang="en-US" sz="2000" i="1" dirty="0">
                  <a:solidFill>
                    <a:srgbClr val="C00000"/>
                  </a:solidFill>
                  <a:cs typeface="Arial" pitchFamily="34" charset="0"/>
                  <a:sym typeface="Wingdings" pitchFamily="2" charset="2"/>
                </a:rPr>
                <a:t>book&gt;  </a:t>
              </a:r>
              <a:r>
                <a:rPr lang="en-US" sz="2000" dirty="0">
                  <a:solidFill>
                    <a:srgbClr val="C00000"/>
                  </a:solidFill>
                  <a:cs typeface="Arial" pitchFamily="34" charset="0"/>
                  <a:sym typeface="Wingdings" pitchFamily="2" charset="2"/>
                </a:rPr>
                <a:t>covered</a:t>
              </a:r>
              <a:r>
                <a:rPr lang="en-US" sz="2000" i="1" dirty="0">
                  <a:solidFill>
                    <a:srgbClr val="C00000"/>
                  </a:solidFill>
                  <a:cs typeface="Arial" pitchFamily="34" charset="0"/>
                  <a:sym typeface="Wingdings" pitchFamily="2" charset="2"/>
                </a:rPr>
                <a:t> &lt;event&gt;</a:t>
              </a:r>
            </a:p>
          </p:txBody>
        </p:sp>
        <p:sp>
          <p:nvSpPr>
            <p:cNvPr id="35" name="TextBox 4"/>
            <p:cNvSpPr txBox="1">
              <a:spLocks noChangeArrowheads="1"/>
            </p:cNvSpPr>
            <p:nvPr/>
          </p:nvSpPr>
          <p:spPr bwMode="auto">
            <a:xfrm>
              <a:off x="132213" y="3966936"/>
              <a:ext cx="412805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marL="0" lvl="1" eaLnBrk="1" hangingPunct="1"/>
              <a:r>
                <a:rPr lang="en-US" dirty="0">
                  <a:cs typeface="Arial" charset="0"/>
                </a:rPr>
                <a:t>Relational phrases are </a:t>
              </a:r>
              <a:r>
                <a:rPr lang="en-US" dirty="0" smtClean="0">
                  <a:solidFill>
                    <a:srgbClr val="0066CC"/>
                  </a:solidFill>
                  <a:cs typeface="Arial" charset="0"/>
                </a:rPr>
                <a:t>typed:</a:t>
              </a:r>
              <a:endParaRPr lang="en-US" dirty="0">
                <a:solidFill>
                  <a:srgbClr val="0066CC"/>
                </a:solidFill>
                <a:cs typeface="Arial" charset="0"/>
              </a:endParaRPr>
            </a:p>
            <a:p>
              <a:pPr eaLnBrk="1" hangingPunct="1"/>
              <a:endParaRPr lang="en-US" dirty="0"/>
            </a:p>
          </p:txBody>
        </p:sp>
        <p:sp>
          <p:nvSpPr>
            <p:cNvPr id="36" name="TextBox 4"/>
            <p:cNvSpPr txBox="1">
              <a:spLocks noChangeArrowheads="1"/>
            </p:cNvSpPr>
            <p:nvPr/>
          </p:nvSpPr>
          <p:spPr bwMode="auto">
            <a:xfrm>
              <a:off x="106985" y="3115417"/>
              <a:ext cx="87059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marL="0" lvl="1" eaLnBrk="1" hangingPunct="1"/>
              <a:r>
                <a:rPr lang="en-US" dirty="0" smtClean="0">
                  <a:solidFill>
                    <a:srgbClr val="3333CC"/>
                  </a:solidFill>
                  <a:cs typeface="Arial" charset="0"/>
                </a:rPr>
                <a:t>SOL patterns </a:t>
              </a:r>
              <a:r>
                <a:rPr lang="en-US" dirty="0" smtClean="0">
                  <a:cs typeface="Arial" charset="0"/>
                </a:rPr>
                <a:t>over words, wildcards, POS tags, semantic types:</a:t>
              </a:r>
              <a:endParaRPr lang="en-US" dirty="0"/>
            </a:p>
          </p:txBody>
        </p:sp>
        <p:sp>
          <p:nvSpPr>
            <p:cNvPr id="37" name="Content Placeholder 2"/>
            <p:cNvSpPr txBox="1">
              <a:spLocks/>
            </p:cNvSpPr>
            <p:nvPr/>
          </p:nvSpPr>
          <p:spPr>
            <a:xfrm>
              <a:off x="536724" y="3546304"/>
              <a:ext cx="8040689" cy="563564"/>
            </a:xfrm>
            <a:prstGeom prst="rect">
              <a:avLst/>
            </a:prstGeom>
            <a:noFill/>
            <a:ln w="3175">
              <a:noFill/>
            </a:ln>
          </p:spPr>
          <p:style>
            <a:lnRef idx="2">
              <a:schemeClr val="accent3"/>
            </a:lnRef>
            <a:fillRef idx="1">
              <a:schemeClr val="lt1"/>
            </a:fillRef>
            <a:effectRef idx="0">
              <a:schemeClr val="accent3"/>
            </a:effectRef>
            <a:fontRef idx="minor">
              <a:schemeClr val="dk1"/>
            </a:fontRef>
          </p:style>
          <p:txBody>
            <a:bodyPr/>
            <a:lstStyle/>
            <a:p>
              <a:pPr fontAlgn="t">
                <a:defRPr/>
              </a:pPr>
              <a:r>
                <a:rPr lang="de-DE" sz="2000" i="1" dirty="0" smtClean="0">
                  <a:solidFill>
                    <a:srgbClr val="C00000"/>
                  </a:solidFill>
                  <a:cs typeface="Arial" pitchFamily="34" charset="0"/>
                  <a:sym typeface="Wingdings" pitchFamily="2" charset="2"/>
                </a:rPr>
                <a:t>&lt;</a:t>
              </a:r>
              <a:r>
                <a:rPr lang="de-DE" sz="2000" i="1" dirty="0" err="1" smtClean="0">
                  <a:solidFill>
                    <a:srgbClr val="C00000"/>
                  </a:solidFill>
                  <a:cs typeface="Arial" pitchFamily="34" charset="0"/>
                  <a:sym typeface="Wingdings" pitchFamily="2" charset="2"/>
                </a:rPr>
                <a:t>musician</a:t>
              </a:r>
              <a:r>
                <a:rPr lang="de-DE" sz="2000" i="1" dirty="0" smtClean="0">
                  <a:solidFill>
                    <a:srgbClr val="C00000"/>
                  </a:solidFill>
                  <a:cs typeface="Arial" pitchFamily="34" charset="0"/>
                  <a:sym typeface="Wingdings" pitchFamily="2" charset="2"/>
                </a:rPr>
                <a:t>&gt; </a:t>
              </a:r>
              <a:r>
                <a:rPr lang="de-DE" sz="2000" i="1" dirty="0" err="1" smtClean="0">
                  <a:solidFill>
                    <a:srgbClr val="C00000"/>
                  </a:solidFill>
                  <a:cs typeface="Arial" pitchFamily="34" charset="0"/>
                  <a:sym typeface="Wingdings" pitchFamily="2" charset="2"/>
                </a:rPr>
                <a:t>wrote</a:t>
              </a:r>
              <a:r>
                <a:rPr lang="de-DE" sz="2000" i="1" dirty="0">
                  <a:solidFill>
                    <a:srgbClr val="C00000"/>
                  </a:solidFill>
                  <a:cs typeface="Arial" pitchFamily="34" charset="0"/>
                  <a:sym typeface="Wingdings" pitchFamily="2" charset="2"/>
                </a:rPr>
                <a:t> </a:t>
              </a:r>
              <a:r>
                <a:rPr lang="de-DE" sz="2000" b="0" dirty="0" smtClean="0">
                  <a:solidFill>
                    <a:srgbClr val="C00000"/>
                  </a:solidFill>
                  <a:cs typeface="Arial" pitchFamily="34" charset="0"/>
                  <a:sym typeface="Symbol"/>
                </a:rPr>
                <a:t></a:t>
              </a:r>
              <a:r>
                <a:rPr lang="de-DE" sz="2000" b="0" i="1" dirty="0" smtClean="0">
                  <a:solidFill>
                    <a:srgbClr val="C00000"/>
                  </a:solidFill>
                  <a:cs typeface="Arial" pitchFamily="34" charset="0"/>
                  <a:sym typeface="Symbol"/>
                </a:rPr>
                <a:t> </a:t>
              </a:r>
              <a:r>
                <a:rPr lang="de-DE" sz="2000" i="1" dirty="0" smtClean="0">
                  <a:solidFill>
                    <a:srgbClr val="C00000"/>
                  </a:solidFill>
                  <a:cs typeface="Arial" pitchFamily="34" charset="0"/>
                  <a:sym typeface="Wingdings" pitchFamily="2" charset="2"/>
                </a:rPr>
                <a:t>ADJ </a:t>
              </a:r>
              <a:r>
                <a:rPr lang="de-DE" sz="2000" i="1" dirty="0" err="1" smtClean="0">
                  <a:solidFill>
                    <a:srgbClr val="C00000"/>
                  </a:solidFill>
                  <a:cs typeface="Arial" pitchFamily="34" charset="0"/>
                  <a:sym typeface="Wingdings" pitchFamily="2" charset="2"/>
                </a:rPr>
                <a:t>piece</a:t>
              </a:r>
              <a:r>
                <a:rPr lang="de-DE" sz="2000" i="1" dirty="0" smtClean="0">
                  <a:solidFill>
                    <a:srgbClr val="C00000"/>
                  </a:solidFill>
                  <a:cs typeface="Arial" pitchFamily="34" charset="0"/>
                  <a:sym typeface="Wingdings" pitchFamily="2" charset="2"/>
                </a:rPr>
                <a:t> &lt;</a:t>
              </a:r>
              <a:r>
                <a:rPr lang="de-DE" sz="2000" i="1" dirty="0" err="1" smtClean="0">
                  <a:solidFill>
                    <a:srgbClr val="C00000"/>
                  </a:solidFill>
                  <a:cs typeface="Arial" pitchFamily="34" charset="0"/>
                  <a:sym typeface="Wingdings" pitchFamily="2" charset="2"/>
                </a:rPr>
                <a:t>song</a:t>
              </a:r>
              <a:r>
                <a:rPr lang="de-DE" sz="2000" i="1" dirty="0" smtClean="0">
                  <a:solidFill>
                    <a:srgbClr val="C00000"/>
                  </a:solidFill>
                  <a:cs typeface="Arial" pitchFamily="34" charset="0"/>
                  <a:sym typeface="Wingdings" pitchFamily="2" charset="2"/>
                </a:rPr>
                <a:t>&gt;</a:t>
              </a:r>
              <a:endParaRPr lang="en-US" sz="2000" i="1" dirty="0">
                <a:solidFill>
                  <a:srgbClr val="C00000"/>
                </a:solidFill>
                <a:cs typeface="Arial" pitchFamily="34" charset="0"/>
                <a:sym typeface="Wingdings" pitchFamily="2" charset="2"/>
              </a:endParaRPr>
            </a:p>
          </p:txBody>
        </p:sp>
        <p:sp>
          <p:nvSpPr>
            <p:cNvPr id="38" name="TextBox 4"/>
            <p:cNvSpPr txBox="1">
              <a:spLocks noChangeArrowheads="1"/>
            </p:cNvSpPr>
            <p:nvPr/>
          </p:nvSpPr>
          <p:spPr bwMode="auto">
            <a:xfrm>
              <a:off x="132213" y="5185399"/>
              <a:ext cx="55451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marL="0" lvl="1" eaLnBrk="1" hangingPunct="1"/>
              <a:r>
                <a:rPr lang="en-US" dirty="0">
                  <a:cs typeface="Arial" charset="0"/>
                </a:rPr>
                <a:t>Relational </a:t>
              </a:r>
              <a:r>
                <a:rPr lang="en-US" dirty="0" err="1" smtClean="0">
                  <a:cs typeface="Arial" charset="0"/>
                </a:rPr>
                <a:t>synsets</a:t>
              </a:r>
              <a:r>
                <a:rPr lang="en-US" dirty="0" smtClean="0">
                  <a:cs typeface="Arial" charset="0"/>
                </a:rPr>
                <a:t> (and </a:t>
              </a:r>
              <a:r>
                <a:rPr lang="en-US" dirty="0" err="1" smtClean="0">
                  <a:cs typeface="Arial" charset="0"/>
                </a:rPr>
                <a:t>subsumptions</a:t>
              </a:r>
              <a:r>
                <a:rPr lang="en-US" dirty="0" smtClean="0">
                  <a:cs typeface="Arial" charset="0"/>
                </a:rPr>
                <a:t>):</a:t>
              </a:r>
            </a:p>
          </p:txBody>
        </p:sp>
        <p:sp>
          <p:nvSpPr>
            <p:cNvPr id="25" name="TextBox 24"/>
            <p:cNvSpPr txBox="1"/>
            <p:nvPr/>
          </p:nvSpPr>
          <p:spPr>
            <a:xfrm>
              <a:off x="-30268" y="5636384"/>
              <a:ext cx="10341293" cy="400110"/>
            </a:xfrm>
            <a:prstGeom prst="rect">
              <a:avLst/>
            </a:prstGeom>
            <a:noFill/>
          </p:spPr>
          <p:txBody>
            <a:bodyPr wrap="none" rtlCol="0">
              <a:spAutoFit/>
            </a:bodyPr>
            <a:lstStyle/>
            <a:p>
              <a:r>
                <a:rPr lang="de-DE" sz="2000" dirty="0" err="1" smtClean="0">
                  <a:latin typeface="Arial" panose="020B0604020202020204" pitchFamily="34" charset="0"/>
                  <a:cs typeface="Arial" panose="020B0604020202020204" pitchFamily="34" charset="0"/>
                  <a:sym typeface="Symbol"/>
                </a:rPr>
                <a:t>covered</a:t>
              </a:r>
              <a:r>
                <a:rPr lang="de-DE" sz="2000" dirty="0" smtClean="0">
                  <a:latin typeface="Arial" panose="020B0604020202020204" pitchFamily="34" charset="0"/>
                  <a:cs typeface="Arial" panose="020B0604020202020204" pitchFamily="34" charset="0"/>
                  <a:sym typeface="Symbol"/>
                </a:rPr>
                <a:t>:</a:t>
              </a:r>
              <a:r>
                <a:rPr lang="de-DE" sz="2000" dirty="0">
                  <a:latin typeface="Arial" panose="020B0604020202020204" pitchFamily="34" charset="0"/>
                  <a:cs typeface="Arial" panose="020B0604020202020204" pitchFamily="34" charset="0"/>
                  <a:sym typeface="Symbol"/>
                </a:rPr>
                <a:t> </a:t>
              </a:r>
              <a:r>
                <a:rPr lang="de-DE" sz="2000" dirty="0" err="1" smtClean="0">
                  <a:solidFill>
                    <a:srgbClr val="3333CC"/>
                  </a:solidFill>
                  <a:latin typeface="Arial" panose="020B0604020202020204" pitchFamily="34" charset="0"/>
                  <a:cs typeface="Arial" panose="020B0604020202020204" pitchFamily="34" charset="0"/>
                </a:rPr>
                <a:t>cover</a:t>
              </a:r>
              <a:r>
                <a:rPr lang="de-DE" sz="2000" dirty="0" smtClean="0">
                  <a:solidFill>
                    <a:srgbClr val="3333CC"/>
                  </a:solidFill>
                  <a:latin typeface="Arial" panose="020B0604020202020204" pitchFamily="34" charset="0"/>
                  <a:cs typeface="Arial" panose="020B0604020202020204" pitchFamily="34" charset="0"/>
                </a:rPr>
                <a:t> </a:t>
              </a:r>
              <a:r>
                <a:rPr lang="de-DE" sz="2000" dirty="0" err="1" smtClean="0">
                  <a:solidFill>
                    <a:srgbClr val="3333CC"/>
                  </a:solidFill>
                  <a:latin typeface="Arial" panose="020B0604020202020204" pitchFamily="34" charset="0"/>
                  <a:cs typeface="Arial" panose="020B0604020202020204" pitchFamily="34" charset="0"/>
                </a:rPr>
                <a:t>song</a:t>
              </a:r>
              <a:r>
                <a:rPr lang="de-DE" sz="2000" dirty="0" smtClean="0">
                  <a:latin typeface="Arial" panose="020B0604020202020204" pitchFamily="34" charset="0"/>
                  <a:cs typeface="Arial" panose="020B0604020202020204" pitchFamily="34" charset="0"/>
                </a:rPr>
                <a:t>, </a:t>
              </a:r>
              <a:r>
                <a:rPr lang="de-DE" sz="2000" dirty="0" err="1" smtClean="0">
                  <a:solidFill>
                    <a:srgbClr val="3333CC"/>
                  </a:solidFill>
                  <a:latin typeface="Arial" panose="020B0604020202020204" pitchFamily="34" charset="0"/>
                  <a:cs typeface="Arial" panose="020B0604020202020204" pitchFamily="34" charset="0"/>
                </a:rPr>
                <a:t>interpretation</a:t>
              </a:r>
              <a:r>
                <a:rPr lang="de-DE" sz="2000" dirty="0" smtClean="0">
                  <a:solidFill>
                    <a:srgbClr val="3333CC"/>
                  </a:solidFill>
                  <a:latin typeface="Arial" panose="020B0604020202020204" pitchFamily="34" charset="0"/>
                  <a:cs typeface="Arial" panose="020B0604020202020204" pitchFamily="34" charset="0"/>
                </a:rPr>
                <a:t> </a:t>
              </a:r>
              <a:r>
                <a:rPr lang="de-DE" sz="2000" dirty="0" err="1" smtClean="0">
                  <a:solidFill>
                    <a:srgbClr val="3333CC"/>
                  </a:solidFill>
                  <a:latin typeface="Arial" panose="020B0604020202020204" pitchFamily="34" charset="0"/>
                  <a:cs typeface="Arial" panose="020B0604020202020204" pitchFamily="34" charset="0"/>
                </a:rPr>
                <a:t>of</a:t>
              </a:r>
              <a:r>
                <a:rPr lang="de-DE" sz="2000" dirty="0" smtClean="0">
                  <a:latin typeface="Arial" panose="020B0604020202020204" pitchFamily="34" charset="0"/>
                  <a:cs typeface="Arial" panose="020B0604020202020204" pitchFamily="34" charset="0"/>
                </a:rPr>
                <a:t>,  </a:t>
              </a:r>
              <a:r>
                <a:rPr lang="de-DE" sz="2000" dirty="0" err="1" smtClean="0">
                  <a:solidFill>
                    <a:srgbClr val="3333CC"/>
                  </a:solidFill>
                  <a:latin typeface="Arial" panose="020B0604020202020204" pitchFamily="34" charset="0"/>
                  <a:cs typeface="Arial" panose="020B0604020202020204" pitchFamily="34" charset="0"/>
                </a:rPr>
                <a:t>singing</a:t>
              </a:r>
              <a:r>
                <a:rPr lang="de-DE" sz="2000" dirty="0" smtClean="0">
                  <a:solidFill>
                    <a:srgbClr val="3333CC"/>
                  </a:solidFill>
                  <a:latin typeface="Arial" panose="020B0604020202020204" pitchFamily="34" charset="0"/>
                  <a:cs typeface="Arial" panose="020B0604020202020204" pitchFamily="34" charset="0"/>
                </a:rPr>
                <a:t> </a:t>
              </a:r>
              <a:r>
                <a:rPr lang="de-DE" sz="2000" dirty="0" err="1" smtClean="0">
                  <a:solidFill>
                    <a:srgbClr val="3333CC"/>
                  </a:solidFill>
                  <a:latin typeface="Arial" panose="020B0604020202020204" pitchFamily="34" charset="0"/>
                  <a:cs typeface="Arial" panose="020B0604020202020204" pitchFamily="34" charset="0"/>
                </a:rPr>
                <a:t>of</a:t>
              </a:r>
              <a:r>
                <a:rPr lang="de-DE" sz="2000" dirty="0" smtClean="0">
                  <a:latin typeface="Arial" panose="020B0604020202020204" pitchFamily="34" charset="0"/>
                  <a:cs typeface="Arial" panose="020B0604020202020204" pitchFamily="34" charset="0"/>
                </a:rPr>
                <a:t>, </a:t>
              </a:r>
              <a:r>
                <a:rPr lang="de-DE" sz="2000" dirty="0" err="1" smtClean="0">
                  <a:solidFill>
                    <a:srgbClr val="3333CC"/>
                  </a:solidFill>
                  <a:latin typeface="Arial" panose="020B0604020202020204" pitchFamily="34" charset="0"/>
                  <a:cs typeface="Arial" panose="020B0604020202020204" pitchFamily="34" charset="0"/>
                </a:rPr>
                <a:t>voice</a:t>
              </a:r>
              <a:r>
                <a:rPr lang="de-DE" sz="2000" dirty="0" smtClean="0">
                  <a:solidFill>
                    <a:srgbClr val="3333CC"/>
                  </a:solidFill>
                  <a:latin typeface="Arial" panose="020B0604020202020204" pitchFamily="34" charset="0"/>
                  <a:cs typeface="Arial" panose="020B0604020202020204" pitchFamily="34" charset="0"/>
                </a:rPr>
                <a:t> in </a:t>
              </a:r>
              <a:r>
                <a:rPr lang="de-DE" sz="2000" b="0" dirty="0" smtClean="0">
                  <a:solidFill>
                    <a:srgbClr val="3333CC"/>
                  </a:solidFill>
                  <a:latin typeface="Arial" panose="020B0604020202020204" pitchFamily="34" charset="0"/>
                  <a:cs typeface="Arial" panose="020B0604020202020204" pitchFamily="34" charset="0"/>
                  <a:sym typeface="Symbol"/>
                </a:rPr>
                <a:t></a:t>
              </a:r>
              <a:r>
                <a:rPr lang="de-DE" sz="2000" dirty="0" smtClean="0">
                  <a:solidFill>
                    <a:srgbClr val="3333CC"/>
                  </a:solidFill>
                  <a:latin typeface="Arial" panose="020B0604020202020204" pitchFamily="34" charset="0"/>
                  <a:cs typeface="Arial" panose="020B0604020202020204" pitchFamily="34" charset="0"/>
                </a:rPr>
                <a:t> </a:t>
              </a:r>
              <a:r>
                <a:rPr lang="de-DE" sz="2000" dirty="0" err="1" smtClean="0">
                  <a:solidFill>
                    <a:srgbClr val="3333CC"/>
                  </a:solidFill>
                  <a:latin typeface="Arial" panose="020B0604020202020204" pitchFamily="34" charset="0"/>
                  <a:cs typeface="Arial" panose="020B0604020202020204" pitchFamily="34" charset="0"/>
                </a:rPr>
                <a:t>version</a:t>
              </a:r>
              <a:r>
                <a:rPr lang="de-DE" sz="2000" dirty="0" smtClean="0">
                  <a:latin typeface="Arial" panose="020B0604020202020204" pitchFamily="34" charset="0"/>
                  <a:cs typeface="Arial" panose="020B0604020202020204" pitchFamily="34" charset="0"/>
                </a:rPr>
                <a:t>, …  		</a:t>
              </a:r>
            </a:p>
          </p:txBody>
        </p:sp>
      </p:grpSp>
    </p:spTree>
    <p:extLst>
      <p:ext uri="{BB962C8B-B14F-4D97-AF65-F5344CB8AC3E}">
        <p14:creationId xmlns:p14="http://schemas.microsoft.com/office/powerpoint/2010/main" val="241578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up)">
                                      <p:cBhvr>
                                        <p:cTn id="22" dur="500"/>
                                        <p:tgtEl>
                                          <p:spTgt spid="48"/>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up)">
                                      <p:cBhvr>
                                        <p:cTn id="26" dur="500"/>
                                        <p:tgtEl>
                                          <p:spTgt spid="47"/>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7" grpId="0" animBg="1"/>
      <p:bldP spid="11" grpId="0" animBg="1"/>
      <p:bldP spid="48"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ounded Rectangle 164"/>
          <p:cNvSpPr/>
          <p:nvPr/>
        </p:nvSpPr>
        <p:spPr bwMode="auto">
          <a:xfrm>
            <a:off x="1994779" y="3981619"/>
            <a:ext cx="1765227" cy="367324"/>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smtClean="0">
              <a:ln>
                <a:noFill/>
              </a:ln>
              <a:solidFill>
                <a:srgbClr val="000000"/>
              </a:solidFill>
              <a:effectLst/>
              <a:uLnTx/>
              <a:uFillTx/>
              <a:latin typeface="Arial" charset="0"/>
            </a:endParaRPr>
          </a:p>
        </p:txBody>
      </p:sp>
      <p:sp>
        <p:nvSpPr>
          <p:cNvPr id="172" name="TextBox 171"/>
          <p:cNvSpPr txBox="1"/>
          <p:nvPr/>
        </p:nvSpPr>
        <p:spPr bwMode="auto">
          <a:xfrm>
            <a:off x="1994780" y="4000129"/>
            <a:ext cx="1765227" cy="348813"/>
          </a:xfrm>
          <a:prstGeom prst="rect">
            <a:avLst/>
          </a:prstGeom>
          <a:noFill/>
          <a:ln w="9525">
            <a:noFill/>
            <a:miter lim="800000"/>
            <a:headEnd/>
            <a:tailEnd/>
          </a:ln>
        </p:spPr>
        <p:txBody>
          <a:bodyPr wrap="none" rtlCol="0">
            <a:spAutoFit/>
          </a:bodyPr>
          <a:lstStyle/>
          <a:p>
            <a:pPr algn="l" eaLnBrk="0" hangingPunct="0">
              <a:lnSpc>
                <a:spcPts val="2000"/>
              </a:lnSpc>
            </a:pPr>
            <a:r>
              <a:rPr lang="de-DE" sz="2000" dirty="0" err="1" smtClean="0">
                <a:solidFill>
                  <a:srgbClr val="000000"/>
                </a:solidFill>
              </a:rPr>
              <a:t>wrote</a:t>
            </a:r>
            <a:r>
              <a:rPr lang="de-DE" sz="2000" dirty="0" smtClean="0">
                <a:solidFill>
                  <a:srgbClr val="000000"/>
                </a:solidFill>
              </a:rPr>
              <a:t> </a:t>
            </a:r>
            <a:r>
              <a:rPr lang="de-DE" sz="2000" dirty="0" err="1" smtClean="0">
                <a:solidFill>
                  <a:srgbClr val="000000"/>
                </a:solidFill>
              </a:rPr>
              <a:t>scores</a:t>
            </a:r>
            <a:endParaRPr lang="de-DE" sz="2000" b="1" dirty="0" smtClean="0">
              <a:solidFill>
                <a:srgbClr val="000000"/>
              </a:solidFill>
              <a:latin typeface="Arial" charset="0"/>
            </a:endParaRPr>
          </a:p>
        </p:txBody>
      </p:sp>
      <p:sp>
        <p:nvSpPr>
          <p:cNvPr id="117" name="TextBox 116"/>
          <p:cNvSpPr txBox="1"/>
          <p:nvPr/>
        </p:nvSpPr>
        <p:spPr bwMode="auto">
          <a:xfrm>
            <a:off x="5278322" y="3827580"/>
            <a:ext cx="1684289" cy="259914"/>
          </a:xfrm>
          <a:prstGeom prst="rect">
            <a:avLst/>
          </a:prstGeom>
          <a:solidFill>
            <a:srgbClr val="66FFFF"/>
          </a:solidFill>
          <a:ln w="19050">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lang="de-DE" sz="2000" kern="0" dirty="0">
                <a:solidFill>
                  <a:srgbClr val="000000"/>
                </a:solidFill>
              </a:rPr>
              <a:t>r</a:t>
            </a:r>
            <a:r>
              <a:rPr lang="de-DE" sz="2000" kern="0" dirty="0" smtClean="0">
                <a:solidFill>
                  <a:srgbClr val="000000"/>
                </a:solidFill>
              </a:rPr>
              <a:t>: </a:t>
            </a:r>
            <a:r>
              <a:rPr lang="de-DE" sz="2000" kern="0" dirty="0" err="1" smtClean="0">
                <a:solidFill>
                  <a:srgbClr val="000000"/>
                </a:solidFill>
              </a:rPr>
              <a:t>composed</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747522" name="Rectangle 2"/>
          <p:cNvSpPr>
            <a:spLocks noGrp="1" noChangeArrowheads="1"/>
          </p:cNvSpPr>
          <p:nvPr>
            <p:ph type="title"/>
          </p:nvPr>
        </p:nvSpPr>
        <p:spPr>
          <a:xfrm>
            <a:off x="-252536" y="1"/>
            <a:ext cx="9649073" cy="403387"/>
          </a:xfrm>
        </p:spPr>
        <p:txBody>
          <a:bodyPr/>
          <a:lstStyle/>
          <a:p>
            <a:r>
              <a:rPr lang="de-DE" sz="3150" dirty="0" err="1" smtClean="0"/>
              <a:t>Disambiguation</a:t>
            </a:r>
            <a:r>
              <a:rPr lang="de-DE" sz="3150" dirty="0"/>
              <a:t> </a:t>
            </a:r>
            <a:r>
              <a:rPr lang="de-DE" sz="3150" dirty="0" err="1" smtClean="0"/>
              <a:t>for</a:t>
            </a:r>
            <a:r>
              <a:rPr lang="de-DE" sz="3150" dirty="0" smtClean="0"/>
              <a:t> </a:t>
            </a:r>
            <a:r>
              <a:rPr lang="de-DE" sz="3150" dirty="0" err="1" smtClean="0"/>
              <a:t>Entities</a:t>
            </a:r>
            <a:r>
              <a:rPr lang="de-DE" sz="3150" dirty="0" smtClean="0"/>
              <a:t>, </a:t>
            </a:r>
            <a:r>
              <a:rPr lang="de-DE" sz="3150" dirty="0" err="1" smtClean="0"/>
              <a:t>Classes</a:t>
            </a:r>
            <a:r>
              <a:rPr lang="de-DE" sz="3150" dirty="0" smtClean="0"/>
              <a:t> &amp; Relations</a:t>
            </a:r>
            <a:endParaRPr lang="en-US" sz="3150" dirty="0"/>
          </a:p>
        </p:txBody>
      </p:sp>
      <p:sp>
        <p:nvSpPr>
          <p:cNvPr id="163" name="Rounded Rectangle 162"/>
          <p:cNvSpPr/>
          <p:nvPr/>
        </p:nvSpPr>
        <p:spPr bwMode="auto">
          <a:xfrm>
            <a:off x="1979712" y="989061"/>
            <a:ext cx="1468672" cy="40011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smtClean="0">
              <a:ln>
                <a:noFill/>
              </a:ln>
              <a:solidFill>
                <a:srgbClr val="000000"/>
              </a:solidFill>
              <a:effectLst/>
              <a:uLnTx/>
              <a:uFillTx/>
              <a:latin typeface="Arial" charset="0"/>
            </a:endParaRPr>
          </a:p>
        </p:txBody>
      </p:sp>
      <p:sp>
        <p:nvSpPr>
          <p:cNvPr id="166" name="Rounded Rectangle 165"/>
          <p:cNvSpPr/>
          <p:nvPr/>
        </p:nvSpPr>
        <p:spPr bwMode="auto">
          <a:xfrm>
            <a:off x="2032880" y="4770031"/>
            <a:ext cx="1468672" cy="40011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smtClean="0">
              <a:ln>
                <a:noFill/>
              </a:ln>
              <a:solidFill>
                <a:srgbClr val="000000"/>
              </a:solidFill>
              <a:effectLst/>
              <a:uLnTx/>
              <a:uFillTx/>
              <a:latin typeface="Arial" charset="0"/>
            </a:endParaRPr>
          </a:p>
        </p:txBody>
      </p:sp>
      <p:sp>
        <p:nvSpPr>
          <p:cNvPr id="167" name="Rounded Rectangle 166"/>
          <p:cNvSpPr/>
          <p:nvPr/>
        </p:nvSpPr>
        <p:spPr bwMode="auto">
          <a:xfrm>
            <a:off x="2009848" y="5800533"/>
            <a:ext cx="1468672" cy="40011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smtClean="0">
              <a:ln>
                <a:noFill/>
              </a:ln>
              <a:solidFill>
                <a:srgbClr val="000000"/>
              </a:solidFill>
              <a:effectLst/>
              <a:uLnTx/>
              <a:uFillTx/>
              <a:latin typeface="Arial" charset="0"/>
            </a:endParaRPr>
          </a:p>
        </p:txBody>
      </p:sp>
      <p:sp>
        <p:nvSpPr>
          <p:cNvPr id="168" name="Rounded Rectangle 167"/>
          <p:cNvSpPr/>
          <p:nvPr/>
        </p:nvSpPr>
        <p:spPr bwMode="auto">
          <a:xfrm>
            <a:off x="1994780" y="2373433"/>
            <a:ext cx="1468672" cy="40011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smtClean="0">
              <a:ln>
                <a:noFill/>
              </a:ln>
              <a:solidFill>
                <a:srgbClr val="000000"/>
              </a:solidFill>
              <a:effectLst/>
              <a:uLnTx/>
              <a:uFillTx/>
              <a:latin typeface="Arial" charset="0"/>
            </a:endParaRPr>
          </a:p>
        </p:txBody>
      </p:sp>
      <p:sp>
        <p:nvSpPr>
          <p:cNvPr id="169" name="Rounded Rectangle 168"/>
          <p:cNvSpPr/>
          <p:nvPr/>
        </p:nvSpPr>
        <p:spPr bwMode="auto">
          <a:xfrm>
            <a:off x="2001352" y="3183558"/>
            <a:ext cx="1468672" cy="40011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smtClean="0">
              <a:ln>
                <a:noFill/>
              </a:ln>
              <a:solidFill>
                <a:srgbClr val="000000"/>
              </a:solidFill>
              <a:effectLst/>
              <a:uLnTx/>
              <a:uFillTx/>
              <a:latin typeface="Arial" charset="0"/>
            </a:endParaRPr>
          </a:p>
        </p:txBody>
      </p:sp>
      <p:sp>
        <p:nvSpPr>
          <p:cNvPr id="173" name="TextBox 172"/>
          <p:cNvSpPr txBox="1"/>
          <p:nvPr/>
        </p:nvSpPr>
        <p:spPr bwMode="auto">
          <a:xfrm>
            <a:off x="2007692" y="4791367"/>
            <a:ext cx="1423788" cy="400110"/>
          </a:xfrm>
          <a:prstGeom prst="rect">
            <a:avLst/>
          </a:prstGeom>
          <a:noFill/>
          <a:ln w="9525">
            <a:noFill/>
            <a:miter lim="800000"/>
            <a:headEnd/>
            <a:tailEnd/>
          </a:ln>
        </p:spPr>
        <p:txBody>
          <a:bodyPr wrap="none" rtlCol="0">
            <a:spAutoFit/>
          </a:bodyPr>
          <a:lstStyle/>
          <a:p>
            <a:pPr algn="l" eaLnBrk="0" hangingPunct="0"/>
            <a:r>
              <a:rPr lang="de-DE" sz="2000" b="1" dirty="0" err="1">
                <a:solidFill>
                  <a:srgbClr val="000000"/>
                </a:solidFill>
                <a:latin typeface="Arial" charset="0"/>
              </a:rPr>
              <a:t>s</a:t>
            </a:r>
            <a:r>
              <a:rPr lang="de-DE" sz="2000" b="1" dirty="0" err="1" smtClean="0">
                <a:solidFill>
                  <a:srgbClr val="000000"/>
                </a:solidFill>
                <a:latin typeface="Arial" charset="0"/>
              </a:rPr>
              <a:t>cores</a:t>
            </a:r>
            <a:r>
              <a:rPr lang="de-DE" sz="2000" b="1" dirty="0" smtClean="0">
                <a:solidFill>
                  <a:srgbClr val="000000"/>
                </a:solidFill>
                <a:latin typeface="Arial" charset="0"/>
              </a:rPr>
              <a:t> </a:t>
            </a:r>
            <a:r>
              <a:rPr lang="de-DE" sz="2000" b="1" dirty="0" err="1" smtClean="0">
                <a:solidFill>
                  <a:srgbClr val="000000"/>
                </a:solidFill>
                <a:latin typeface="Arial" charset="0"/>
              </a:rPr>
              <a:t>for</a:t>
            </a:r>
            <a:endParaRPr lang="de-DE" sz="2000" b="1" dirty="0" smtClean="0">
              <a:solidFill>
                <a:srgbClr val="000000"/>
              </a:solidFill>
              <a:latin typeface="Arial" charset="0"/>
            </a:endParaRPr>
          </a:p>
        </p:txBody>
      </p:sp>
      <p:sp>
        <p:nvSpPr>
          <p:cNvPr id="174" name="TextBox 173"/>
          <p:cNvSpPr txBox="1"/>
          <p:nvPr/>
        </p:nvSpPr>
        <p:spPr bwMode="auto">
          <a:xfrm>
            <a:off x="2009848" y="5800533"/>
            <a:ext cx="1295547" cy="400110"/>
          </a:xfrm>
          <a:prstGeom prst="rect">
            <a:avLst/>
          </a:prstGeom>
          <a:noFill/>
          <a:ln w="9525">
            <a:noFill/>
            <a:miter lim="800000"/>
            <a:headEnd/>
            <a:tailEnd/>
          </a:ln>
        </p:spPr>
        <p:txBody>
          <a:bodyPr wrap="none" rtlCol="0">
            <a:spAutoFit/>
          </a:bodyPr>
          <a:lstStyle/>
          <a:p>
            <a:pPr algn="l" eaLnBrk="0" hangingPunct="0"/>
            <a:r>
              <a:rPr lang="de-DE" sz="2000" b="1" dirty="0" err="1" smtClean="0">
                <a:solidFill>
                  <a:srgbClr val="000000"/>
                </a:solidFill>
                <a:latin typeface="Arial" charset="0"/>
              </a:rPr>
              <a:t>westerns</a:t>
            </a:r>
            <a:endParaRPr lang="de-DE" sz="2000" b="1" dirty="0" smtClean="0">
              <a:solidFill>
                <a:srgbClr val="000000"/>
              </a:solidFill>
              <a:latin typeface="Arial" charset="0"/>
            </a:endParaRPr>
          </a:p>
        </p:txBody>
      </p:sp>
      <p:sp>
        <p:nvSpPr>
          <p:cNvPr id="175" name="TextBox 174"/>
          <p:cNvSpPr txBox="1"/>
          <p:nvPr/>
        </p:nvSpPr>
        <p:spPr bwMode="auto">
          <a:xfrm>
            <a:off x="1994780" y="2373433"/>
            <a:ext cx="753732" cy="400110"/>
          </a:xfrm>
          <a:prstGeom prst="rect">
            <a:avLst/>
          </a:prstGeom>
          <a:noFill/>
          <a:ln w="9525">
            <a:noFill/>
            <a:miter lim="800000"/>
            <a:headEnd/>
            <a:tailEnd/>
          </a:ln>
        </p:spPr>
        <p:txBody>
          <a:bodyPr wrap="none" rtlCol="0">
            <a:spAutoFit/>
          </a:bodyPr>
          <a:lstStyle/>
          <a:p>
            <a:pPr algn="l" eaLnBrk="0" hangingPunct="0"/>
            <a:r>
              <a:rPr lang="de-DE" sz="2000" b="1" dirty="0" err="1" smtClean="0">
                <a:solidFill>
                  <a:srgbClr val="000000"/>
                </a:solidFill>
                <a:latin typeface="Arial" charset="0"/>
              </a:rPr>
              <a:t>from</a:t>
            </a:r>
            <a:endParaRPr lang="de-DE" sz="2000" b="1" dirty="0" smtClean="0">
              <a:solidFill>
                <a:srgbClr val="000000"/>
              </a:solidFill>
              <a:latin typeface="Arial" charset="0"/>
            </a:endParaRPr>
          </a:p>
        </p:txBody>
      </p:sp>
      <p:sp>
        <p:nvSpPr>
          <p:cNvPr id="176" name="TextBox 175"/>
          <p:cNvSpPr txBox="1"/>
          <p:nvPr/>
        </p:nvSpPr>
        <p:spPr bwMode="auto">
          <a:xfrm>
            <a:off x="1994780" y="3198221"/>
            <a:ext cx="898003" cy="400110"/>
          </a:xfrm>
          <a:prstGeom prst="rect">
            <a:avLst/>
          </a:prstGeom>
          <a:noFill/>
          <a:ln w="9525">
            <a:noFill/>
            <a:miter lim="800000"/>
            <a:headEnd/>
            <a:tailEnd/>
          </a:ln>
        </p:spPr>
        <p:txBody>
          <a:bodyPr wrap="none" rtlCol="0">
            <a:spAutoFit/>
          </a:bodyPr>
          <a:lstStyle/>
          <a:p>
            <a:pPr algn="l" eaLnBrk="0" hangingPunct="0"/>
            <a:r>
              <a:rPr lang="de-DE" sz="2000" b="1" dirty="0" err="1" smtClean="0">
                <a:solidFill>
                  <a:srgbClr val="000000"/>
                </a:solidFill>
                <a:latin typeface="Arial" charset="0"/>
              </a:rPr>
              <a:t>Rome</a:t>
            </a:r>
            <a:endParaRPr lang="de-DE" sz="2000" b="1" dirty="0" smtClean="0">
              <a:solidFill>
                <a:srgbClr val="000000"/>
              </a:solidFill>
              <a:latin typeface="Arial" charset="0"/>
            </a:endParaRPr>
          </a:p>
        </p:txBody>
      </p:sp>
      <p:sp>
        <p:nvSpPr>
          <p:cNvPr id="177" name="TextBox 176"/>
          <p:cNvSpPr txBox="1"/>
          <p:nvPr/>
        </p:nvSpPr>
        <p:spPr bwMode="auto">
          <a:xfrm>
            <a:off x="1979712" y="989061"/>
            <a:ext cx="1167307" cy="400110"/>
          </a:xfrm>
          <a:prstGeom prst="rect">
            <a:avLst/>
          </a:prstGeom>
          <a:noFill/>
          <a:ln w="9525">
            <a:noFill/>
            <a:miter lim="800000"/>
            <a:headEnd/>
            <a:tailEnd/>
          </a:ln>
        </p:spPr>
        <p:txBody>
          <a:bodyPr wrap="none" rtlCol="0">
            <a:spAutoFit/>
          </a:bodyPr>
          <a:lstStyle/>
          <a:p>
            <a:pPr algn="l" eaLnBrk="0" hangingPunct="0"/>
            <a:r>
              <a:rPr lang="de-DE" sz="2000" dirty="0" smtClean="0">
                <a:solidFill>
                  <a:srgbClr val="000000"/>
                </a:solidFill>
              </a:rPr>
              <a:t>Maestro</a:t>
            </a:r>
            <a:endParaRPr lang="en-US" sz="2000" b="1" dirty="0">
              <a:solidFill>
                <a:srgbClr val="000000"/>
              </a:solidFill>
              <a:latin typeface="Arial" charset="0"/>
            </a:endParaRPr>
          </a:p>
        </p:txBody>
      </p:sp>
      <p:sp>
        <p:nvSpPr>
          <p:cNvPr id="185" name="TextBox 184"/>
          <p:cNvSpPr txBox="1"/>
          <p:nvPr/>
        </p:nvSpPr>
        <p:spPr bwMode="auto">
          <a:xfrm>
            <a:off x="-793" y="6417270"/>
            <a:ext cx="9606348" cy="461665"/>
          </a:xfrm>
          <a:prstGeom prst="rect">
            <a:avLst/>
          </a:prstGeom>
          <a:solidFill>
            <a:srgbClr val="99FFCC"/>
          </a:solidFill>
          <a:ln w="9525">
            <a:noFill/>
            <a:miter lim="800000"/>
            <a:headEnd/>
            <a:tailEnd/>
          </a:ln>
        </p:spPr>
        <p:txBody>
          <a:bodyPr wrap="none" rtlCol="0">
            <a:spAutoFit/>
          </a:bodyPr>
          <a:lstStyle/>
          <a:p>
            <a:pPr algn="l" eaLnBrk="0" hangingPunct="0"/>
            <a:r>
              <a:rPr lang="de-DE" b="1" dirty="0" err="1" smtClean="0">
                <a:solidFill>
                  <a:srgbClr val="000000"/>
                </a:solidFill>
                <a:latin typeface="Arial" charset="0"/>
              </a:rPr>
              <a:t>Combinatorial</a:t>
            </a:r>
            <a:r>
              <a:rPr lang="de-DE" b="1" dirty="0" smtClean="0">
                <a:solidFill>
                  <a:srgbClr val="000000"/>
                </a:solidFill>
                <a:latin typeface="Arial" charset="0"/>
              </a:rPr>
              <a:t> </a:t>
            </a:r>
            <a:r>
              <a:rPr lang="de-DE" b="1" dirty="0" err="1" smtClean="0">
                <a:solidFill>
                  <a:srgbClr val="000000"/>
                </a:solidFill>
                <a:latin typeface="Arial" charset="0"/>
              </a:rPr>
              <a:t>Optimization</a:t>
            </a:r>
            <a:r>
              <a:rPr lang="de-DE" b="1" dirty="0" smtClean="0">
                <a:solidFill>
                  <a:srgbClr val="000000"/>
                </a:solidFill>
                <a:latin typeface="Arial" charset="0"/>
              </a:rPr>
              <a:t> </a:t>
            </a:r>
            <a:r>
              <a:rPr lang="de-DE" b="1" dirty="0" err="1" smtClean="0">
                <a:solidFill>
                  <a:srgbClr val="000000"/>
                </a:solidFill>
                <a:latin typeface="Arial" charset="0"/>
              </a:rPr>
              <a:t>by</a:t>
            </a:r>
            <a:r>
              <a:rPr lang="de-DE" b="1" dirty="0" smtClean="0">
                <a:solidFill>
                  <a:srgbClr val="000000"/>
                </a:solidFill>
                <a:latin typeface="Arial" charset="0"/>
              </a:rPr>
              <a:t> ILP (</a:t>
            </a:r>
            <a:r>
              <a:rPr lang="de-DE" b="1" dirty="0" err="1" smtClean="0">
                <a:solidFill>
                  <a:srgbClr val="000000"/>
                </a:solidFill>
                <a:latin typeface="Arial" charset="0"/>
              </a:rPr>
              <a:t>with</a:t>
            </a:r>
            <a:r>
              <a:rPr lang="de-DE" b="1" dirty="0" smtClean="0">
                <a:solidFill>
                  <a:srgbClr val="000000"/>
                </a:solidFill>
                <a:latin typeface="Arial" charset="0"/>
              </a:rPr>
              <a:t> type </a:t>
            </a:r>
            <a:r>
              <a:rPr lang="de-DE" b="1" dirty="0" err="1" smtClean="0">
                <a:solidFill>
                  <a:srgbClr val="000000"/>
                </a:solidFill>
                <a:latin typeface="Arial" charset="0"/>
              </a:rPr>
              <a:t>constraints</a:t>
            </a:r>
            <a:r>
              <a:rPr lang="de-DE" b="1" dirty="0" smtClean="0">
                <a:solidFill>
                  <a:srgbClr val="000000"/>
                </a:solidFill>
                <a:latin typeface="Arial" charset="0"/>
              </a:rPr>
              <a:t> etc.)      </a:t>
            </a:r>
            <a:endParaRPr lang="en-US" b="1" dirty="0">
              <a:solidFill>
                <a:srgbClr val="000000"/>
              </a:solidFill>
              <a:latin typeface="Arial" charset="0"/>
            </a:endParaRPr>
          </a:p>
        </p:txBody>
      </p:sp>
      <p:sp>
        <p:nvSpPr>
          <p:cNvPr id="186" name="TextBox 185"/>
          <p:cNvSpPr txBox="1"/>
          <p:nvPr/>
        </p:nvSpPr>
        <p:spPr bwMode="auto">
          <a:xfrm>
            <a:off x="5272715" y="3042321"/>
            <a:ext cx="1908709"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e: </a:t>
            </a:r>
            <a:r>
              <a:rPr kumimoji="0" lang="de-DE" sz="2000" b="1" i="0" u="none" strike="noStrike" kern="0" cap="none" spc="0" normalizeH="0" baseline="0" noProof="0" dirty="0" err="1" smtClean="0">
                <a:ln>
                  <a:noFill/>
                </a:ln>
                <a:solidFill>
                  <a:srgbClr val="000000"/>
                </a:solidFill>
                <a:effectLst/>
                <a:uLnTx/>
                <a:uFillTx/>
                <a:latin typeface="Arial" charset="0"/>
              </a:rPr>
              <a:t>Rome</a:t>
            </a:r>
            <a:r>
              <a:rPr kumimoji="0" lang="de-DE" sz="2000" b="1" i="0" u="none" strike="noStrike" kern="0" cap="none" spc="0" normalizeH="0" baseline="0" noProof="0" dirty="0" smtClean="0">
                <a:ln>
                  <a:noFill/>
                </a:ln>
                <a:solidFill>
                  <a:srgbClr val="000000"/>
                </a:solidFill>
                <a:effectLst/>
                <a:uLnTx/>
                <a:uFillTx/>
                <a:latin typeface="Arial" charset="0"/>
              </a:rPr>
              <a:t> (</a:t>
            </a:r>
            <a:r>
              <a:rPr kumimoji="0" lang="de-DE" sz="2000" b="1" i="0" u="none" strike="noStrike" kern="0" cap="none" spc="0" normalizeH="0" baseline="0" noProof="0" dirty="0" err="1" smtClean="0">
                <a:ln>
                  <a:noFill/>
                </a:ln>
                <a:solidFill>
                  <a:srgbClr val="000000"/>
                </a:solidFill>
                <a:effectLst/>
                <a:uLnTx/>
                <a:uFillTx/>
                <a:latin typeface="Arial" charset="0"/>
              </a:rPr>
              <a:t>Italy</a:t>
            </a:r>
            <a:r>
              <a:rPr kumimoji="0" lang="de-DE" sz="2000" b="1" i="0" u="none" strike="noStrike" kern="0" cap="none" spc="0" normalizeH="0" baseline="0" noProof="0" dirty="0" smtClean="0">
                <a:ln>
                  <a:noFill/>
                </a:ln>
                <a:solidFill>
                  <a:srgbClr val="000000"/>
                </a:solidFill>
                <a:effectLst/>
                <a:uLnTx/>
                <a:uFillTx/>
                <a:latin typeface="Arial" charset="0"/>
              </a:rPr>
              <a:t>)</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187" name="TextBox 186"/>
          <p:cNvSpPr txBox="1"/>
          <p:nvPr/>
        </p:nvSpPr>
        <p:spPr bwMode="auto">
          <a:xfrm>
            <a:off x="5272715" y="3442431"/>
            <a:ext cx="1883061"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e: Lazio Roma</a:t>
            </a:r>
          </a:p>
        </p:txBody>
      </p:sp>
      <p:sp>
        <p:nvSpPr>
          <p:cNvPr id="188" name="TextBox 187"/>
          <p:cNvSpPr txBox="1"/>
          <p:nvPr/>
        </p:nvSpPr>
        <p:spPr bwMode="auto">
          <a:xfrm>
            <a:off x="5272715" y="827124"/>
            <a:ext cx="2011302"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lang="de-DE" sz="2000" kern="0" noProof="0" dirty="0" smtClean="0">
                <a:solidFill>
                  <a:srgbClr val="000000"/>
                </a:solidFill>
              </a:rPr>
              <a:t>e: </a:t>
            </a:r>
            <a:r>
              <a:rPr lang="de-DE" sz="2000" kern="0" noProof="0" dirty="0" err="1" smtClean="0">
                <a:solidFill>
                  <a:srgbClr val="000000"/>
                </a:solidFill>
              </a:rPr>
              <a:t>MaestroCard</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189" name="TextBox 188"/>
          <p:cNvSpPr txBox="1"/>
          <p:nvPr/>
        </p:nvSpPr>
        <p:spPr bwMode="auto">
          <a:xfrm>
            <a:off x="5272715" y="1189116"/>
            <a:ext cx="2466554"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lang="de-DE" sz="2000" kern="0" noProof="0" dirty="0" smtClean="0">
                <a:solidFill>
                  <a:srgbClr val="000000"/>
                </a:solidFill>
              </a:rPr>
              <a:t>e: Ennio Morricone</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190" name="TextBox 189"/>
          <p:cNvSpPr txBox="1"/>
          <p:nvPr/>
        </p:nvSpPr>
        <p:spPr bwMode="auto">
          <a:xfrm>
            <a:off x="5272715" y="1520696"/>
            <a:ext cx="1769249"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lang="de-DE" sz="2000" kern="0" noProof="0" dirty="0" smtClean="0">
                <a:solidFill>
                  <a:srgbClr val="000000"/>
                </a:solidFill>
              </a:rPr>
              <a:t>c: </a:t>
            </a:r>
            <a:r>
              <a:rPr lang="de-DE" sz="2000" kern="0" noProof="0" dirty="0" err="1" smtClean="0">
                <a:solidFill>
                  <a:srgbClr val="000000"/>
                </a:solidFill>
              </a:rPr>
              <a:t>conductor</a:t>
            </a:r>
            <a:r>
              <a:rPr kumimoji="0" lang="de-DE" sz="2000" b="1" i="0" u="none" strike="noStrike" kern="0" cap="none" spc="0" normalizeH="0" baseline="0" noProof="0" dirty="0" smtClean="0">
                <a:ln>
                  <a:noFill/>
                </a:ln>
                <a:solidFill>
                  <a:srgbClr val="000000"/>
                </a:solidFill>
                <a:effectLst/>
                <a:uLnTx/>
                <a:uFillTx/>
                <a:latin typeface="Arial" charset="0"/>
              </a:rPr>
              <a:t> </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202" name="TextBox 201"/>
          <p:cNvSpPr txBox="1"/>
          <p:nvPr/>
        </p:nvSpPr>
        <p:spPr bwMode="auto">
          <a:xfrm>
            <a:off x="5287783" y="4601919"/>
            <a:ext cx="1756425" cy="260619"/>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c:soundtrack</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203" name="TextBox 202"/>
          <p:cNvSpPr txBox="1"/>
          <p:nvPr/>
        </p:nvSpPr>
        <p:spPr bwMode="auto">
          <a:xfrm>
            <a:off x="5287783" y="4949343"/>
            <a:ext cx="2197250"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r: </a:t>
            </a:r>
            <a:r>
              <a:rPr kumimoji="0" lang="de-DE" sz="2000" b="1" i="0" u="none" strike="noStrike" kern="0" cap="none" spc="0" normalizeH="0" baseline="0" noProof="0" dirty="0" err="1" smtClean="0">
                <a:ln>
                  <a:noFill/>
                </a:ln>
                <a:solidFill>
                  <a:srgbClr val="000000"/>
                </a:solidFill>
                <a:effectLst/>
                <a:uLnTx/>
                <a:uFillTx/>
                <a:latin typeface="Arial" charset="0"/>
              </a:rPr>
              <a:t>soundtrackFor</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204" name="TextBox 203"/>
          <p:cNvSpPr txBox="1"/>
          <p:nvPr/>
        </p:nvSpPr>
        <p:spPr bwMode="auto">
          <a:xfrm>
            <a:off x="5287783" y="5323930"/>
            <a:ext cx="2224502"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r: </a:t>
            </a:r>
            <a:r>
              <a:rPr kumimoji="0" lang="de-DE" sz="2000" b="1" i="0" u="none" strike="noStrike" kern="0" cap="none" spc="0" normalizeH="0" baseline="0" noProof="0" dirty="0" err="1" smtClean="0">
                <a:ln>
                  <a:noFill/>
                </a:ln>
                <a:solidFill>
                  <a:srgbClr val="000000"/>
                </a:solidFill>
                <a:effectLst/>
                <a:uLnTx/>
                <a:uFillTx/>
                <a:latin typeface="Arial" charset="0"/>
              </a:rPr>
              <a:t>shootsGoalFor</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205" name="TextBox 204"/>
          <p:cNvSpPr txBox="1"/>
          <p:nvPr/>
        </p:nvSpPr>
        <p:spPr bwMode="auto">
          <a:xfrm>
            <a:off x="5272715" y="2630361"/>
            <a:ext cx="1198580"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r: </a:t>
            </a:r>
            <a:r>
              <a:rPr kumimoji="0" lang="de-DE" sz="2000" b="1" i="0" u="none" strike="noStrike" kern="0" cap="none" spc="0" normalizeH="0" baseline="0" noProof="0" dirty="0" err="1" smtClean="0">
                <a:ln>
                  <a:noFill/>
                </a:ln>
                <a:solidFill>
                  <a:srgbClr val="000000"/>
                </a:solidFill>
                <a:effectLst/>
                <a:uLnTx/>
                <a:uFillTx/>
                <a:latin typeface="Arial" charset="0"/>
              </a:rPr>
              <a:t>bornIn</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206" name="TextBox 205"/>
          <p:cNvSpPr txBox="1"/>
          <p:nvPr/>
        </p:nvSpPr>
        <p:spPr bwMode="auto">
          <a:xfrm>
            <a:off x="5272715" y="2263708"/>
            <a:ext cx="1368498"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r: </a:t>
            </a:r>
            <a:r>
              <a:rPr kumimoji="0" lang="de-DE" sz="2000" b="1" i="0" u="none" strike="noStrike" kern="0" cap="none" spc="0" normalizeH="0" baseline="0" noProof="0" dirty="0" err="1" smtClean="0">
                <a:ln>
                  <a:noFill/>
                </a:ln>
                <a:solidFill>
                  <a:srgbClr val="000000"/>
                </a:solidFill>
                <a:effectLst/>
                <a:uLnTx/>
                <a:uFillTx/>
                <a:latin typeface="Arial" charset="0"/>
              </a:rPr>
              <a:t>actedIn</a:t>
            </a:r>
            <a:r>
              <a:rPr kumimoji="0" lang="de-DE" sz="2000" b="1" i="0" u="none" strike="noStrike" kern="0" cap="none" spc="0" normalizeH="0" baseline="0" noProof="0" dirty="0" smtClean="0">
                <a:ln>
                  <a:noFill/>
                </a:ln>
                <a:solidFill>
                  <a:srgbClr val="000000"/>
                </a:solidFill>
                <a:effectLst/>
                <a:uLnTx/>
                <a:uFillTx/>
                <a:latin typeface="Arial" charset="0"/>
              </a:rPr>
              <a:t> </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207" name="TextBox 206"/>
          <p:cNvSpPr txBox="1"/>
          <p:nvPr/>
        </p:nvSpPr>
        <p:spPr bwMode="auto">
          <a:xfrm>
            <a:off x="5287783" y="5697384"/>
            <a:ext cx="2222898"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c: western </a:t>
            </a:r>
            <a:r>
              <a:rPr kumimoji="0" lang="de-DE" sz="2000" b="1" i="0" u="none" strike="noStrike" kern="0" cap="none" spc="0" normalizeH="0" baseline="0" noProof="0" dirty="0" err="1" smtClean="0">
                <a:ln>
                  <a:noFill/>
                </a:ln>
                <a:solidFill>
                  <a:srgbClr val="000000"/>
                </a:solidFill>
                <a:effectLst/>
                <a:uLnTx/>
                <a:uFillTx/>
                <a:latin typeface="Arial" charset="0"/>
              </a:rPr>
              <a:t>movie</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208" name="TextBox 207"/>
          <p:cNvSpPr txBox="1"/>
          <p:nvPr/>
        </p:nvSpPr>
        <p:spPr bwMode="auto">
          <a:xfrm>
            <a:off x="5287783" y="6071971"/>
            <a:ext cx="2303241"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kumimoji="0" lang="de-DE" sz="2000" b="1" i="0" u="none" strike="noStrike" kern="0" cap="none" spc="0" normalizeH="0" baseline="0" noProof="0" dirty="0" smtClean="0">
                <a:ln>
                  <a:noFill/>
                </a:ln>
                <a:solidFill>
                  <a:srgbClr val="000000"/>
                </a:solidFill>
                <a:effectLst/>
                <a:uLnTx/>
                <a:uFillTx/>
                <a:latin typeface="Arial" charset="0"/>
              </a:rPr>
              <a:t>e: Western Digital</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cxnSp>
        <p:nvCxnSpPr>
          <p:cNvPr id="225" name="Straight Connector 224"/>
          <p:cNvCxnSpPr>
            <a:stCxn id="163" idx="3"/>
            <a:endCxn id="188" idx="1"/>
          </p:cNvCxnSpPr>
          <p:nvPr/>
        </p:nvCxnSpPr>
        <p:spPr bwMode="auto">
          <a:xfrm flipV="1">
            <a:off x="3448384" y="957081"/>
            <a:ext cx="1824331" cy="232035"/>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26" name="Straight Connector 225"/>
          <p:cNvCxnSpPr>
            <a:stCxn id="163" idx="3"/>
            <a:endCxn id="189" idx="1"/>
          </p:cNvCxnSpPr>
          <p:nvPr/>
        </p:nvCxnSpPr>
        <p:spPr bwMode="auto">
          <a:xfrm>
            <a:off x="3448384" y="1189116"/>
            <a:ext cx="1824331" cy="129957"/>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27" name="Straight Connector 226"/>
          <p:cNvCxnSpPr>
            <a:stCxn id="163" idx="3"/>
            <a:endCxn id="190" idx="1"/>
          </p:cNvCxnSpPr>
          <p:nvPr/>
        </p:nvCxnSpPr>
        <p:spPr bwMode="auto">
          <a:xfrm>
            <a:off x="3448384" y="1189116"/>
            <a:ext cx="1824331" cy="461537"/>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33" name="Straight Connector 232"/>
          <p:cNvCxnSpPr>
            <a:stCxn id="172" idx="3"/>
            <a:endCxn id="203" idx="1"/>
          </p:cNvCxnSpPr>
          <p:nvPr/>
        </p:nvCxnSpPr>
        <p:spPr bwMode="auto">
          <a:xfrm>
            <a:off x="3760007" y="4174536"/>
            <a:ext cx="1527776" cy="904764"/>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34" name="Straight Connector 233"/>
          <p:cNvCxnSpPr>
            <a:stCxn id="166" idx="3"/>
            <a:endCxn id="202" idx="1"/>
          </p:cNvCxnSpPr>
          <p:nvPr/>
        </p:nvCxnSpPr>
        <p:spPr bwMode="auto">
          <a:xfrm flipV="1">
            <a:off x="3501552" y="4732229"/>
            <a:ext cx="1786231" cy="237857"/>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35" name="Straight Connector 234"/>
          <p:cNvCxnSpPr>
            <a:stCxn id="166" idx="3"/>
            <a:endCxn id="203" idx="1"/>
          </p:cNvCxnSpPr>
          <p:nvPr/>
        </p:nvCxnSpPr>
        <p:spPr bwMode="auto">
          <a:xfrm>
            <a:off x="3501552" y="4970086"/>
            <a:ext cx="1786231" cy="109214"/>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36" name="Straight Connector 235"/>
          <p:cNvCxnSpPr>
            <a:stCxn id="166" idx="3"/>
            <a:endCxn id="204" idx="1"/>
          </p:cNvCxnSpPr>
          <p:nvPr/>
        </p:nvCxnSpPr>
        <p:spPr bwMode="auto">
          <a:xfrm>
            <a:off x="3501552" y="4970086"/>
            <a:ext cx="1786231" cy="483801"/>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37" name="Straight Connector 236"/>
          <p:cNvCxnSpPr>
            <a:stCxn id="167" idx="3"/>
            <a:endCxn id="207" idx="1"/>
          </p:cNvCxnSpPr>
          <p:nvPr/>
        </p:nvCxnSpPr>
        <p:spPr bwMode="auto">
          <a:xfrm flipV="1">
            <a:off x="3478520" y="5827341"/>
            <a:ext cx="1809263" cy="173247"/>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38" name="Straight Connector 237"/>
          <p:cNvCxnSpPr>
            <a:stCxn id="167" idx="3"/>
            <a:endCxn id="208" idx="1"/>
          </p:cNvCxnSpPr>
          <p:nvPr/>
        </p:nvCxnSpPr>
        <p:spPr bwMode="auto">
          <a:xfrm>
            <a:off x="3478520" y="6000588"/>
            <a:ext cx="1809263" cy="201340"/>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39" name="Straight Connector 238"/>
          <p:cNvCxnSpPr>
            <a:stCxn id="168" idx="3"/>
            <a:endCxn id="206" idx="1"/>
          </p:cNvCxnSpPr>
          <p:nvPr/>
        </p:nvCxnSpPr>
        <p:spPr bwMode="auto">
          <a:xfrm flipV="1">
            <a:off x="3463452" y="2393665"/>
            <a:ext cx="1809263" cy="179823"/>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40" name="Straight Connector 239"/>
          <p:cNvCxnSpPr>
            <a:stCxn id="168" idx="3"/>
            <a:endCxn id="205" idx="1"/>
          </p:cNvCxnSpPr>
          <p:nvPr/>
        </p:nvCxnSpPr>
        <p:spPr bwMode="auto">
          <a:xfrm>
            <a:off x="3463452" y="2573488"/>
            <a:ext cx="1809263" cy="186830"/>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41" name="Straight Connector 240"/>
          <p:cNvCxnSpPr>
            <a:stCxn id="169" idx="3"/>
            <a:endCxn id="186" idx="1"/>
          </p:cNvCxnSpPr>
          <p:nvPr/>
        </p:nvCxnSpPr>
        <p:spPr bwMode="auto">
          <a:xfrm flipV="1">
            <a:off x="3470024" y="3172278"/>
            <a:ext cx="1802691" cy="211335"/>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42" name="Straight Connector 241"/>
          <p:cNvCxnSpPr>
            <a:stCxn id="169" idx="3"/>
            <a:endCxn id="187" idx="1"/>
          </p:cNvCxnSpPr>
          <p:nvPr/>
        </p:nvCxnSpPr>
        <p:spPr bwMode="auto">
          <a:xfrm>
            <a:off x="3470024" y="3383613"/>
            <a:ext cx="1802691" cy="188775"/>
          </a:xfrm>
          <a:prstGeom prst="line">
            <a:avLst/>
          </a:prstGeom>
          <a:solidFill>
            <a:srgbClr val="BBE0E3"/>
          </a:solidFill>
          <a:ln w="9525" cap="flat" cmpd="sng" algn="ctr">
            <a:solidFill>
              <a:srgbClr val="000000"/>
            </a:solidFill>
            <a:prstDash val="solid"/>
            <a:round/>
            <a:headEnd type="none" w="med" len="med"/>
            <a:tailEnd type="none" w="med" len="med"/>
          </a:ln>
          <a:effectLst/>
        </p:spPr>
      </p:cxnSp>
      <p:sp>
        <p:nvSpPr>
          <p:cNvPr id="252" name="TextBox 251"/>
          <p:cNvSpPr txBox="1"/>
          <p:nvPr/>
        </p:nvSpPr>
        <p:spPr bwMode="auto">
          <a:xfrm rot="16200000">
            <a:off x="6075134" y="3340886"/>
            <a:ext cx="5458738" cy="400110"/>
          </a:xfrm>
          <a:prstGeom prst="rect">
            <a:avLst/>
          </a:prstGeom>
          <a:noFill/>
          <a:ln w="9525">
            <a:noFill/>
            <a:miter lim="800000"/>
            <a:headEnd/>
            <a:tailEnd/>
          </a:ln>
        </p:spPr>
        <p:txBody>
          <a:bodyPr wrap="none" rtlCol="0">
            <a:spAutoFit/>
          </a:bodyPr>
          <a:lstStyle/>
          <a:p>
            <a:pPr algn="l" eaLnBrk="0" hangingPunct="0"/>
            <a:r>
              <a:rPr lang="de-DE" sz="2000" b="1" dirty="0" err="1">
                <a:solidFill>
                  <a:srgbClr val="000000"/>
                </a:solidFill>
                <a:latin typeface="Arial" charset="0"/>
              </a:rPr>
              <a:t>w</a:t>
            </a:r>
            <a:r>
              <a:rPr lang="de-DE" sz="2000" b="1" dirty="0" err="1" smtClean="0">
                <a:solidFill>
                  <a:srgbClr val="000000"/>
                </a:solidFill>
                <a:latin typeface="Arial" charset="0"/>
              </a:rPr>
              <a:t>eighted</a:t>
            </a:r>
            <a:r>
              <a:rPr lang="de-DE" sz="2000" b="1" dirty="0" smtClean="0">
                <a:solidFill>
                  <a:srgbClr val="000000"/>
                </a:solidFill>
                <a:latin typeface="Arial" charset="0"/>
              </a:rPr>
              <a:t> </a:t>
            </a:r>
            <a:r>
              <a:rPr lang="de-DE" sz="2000" b="1" dirty="0" err="1" smtClean="0">
                <a:solidFill>
                  <a:srgbClr val="000000"/>
                </a:solidFill>
                <a:latin typeface="Arial" charset="0"/>
              </a:rPr>
              <a:t>edges</a:t>
            </a:r>
            <a:r>
              <a:rPr lang="de-DE" sz="2000" b="1" dirty="0" smtClean="0">
                <a:solidFill>
                  <a:srgbClr val="000000"/>
                </a:solidFill>
                <a:latin typeface="Arial" charset="0"/>
              </a:rPr>
              <a:t> (</a:t>
            </a:r>
            <a:r>
              <a:rPr lang="de-DE" sz="2000" b="1" dirty="0" err="1" smtClean="0">
                <a:solidFill>
                  <a:srgbClr val="000000"/>
                </a:solidFill>
                <a:latin typeface="Arial" charset="0"/>
              </a:rPr>
              <a:t>coherence</a:t>
            </a:r>
            <a:r>
              <a:rPr lang="de-DE" sz="2000" b="1" dirty="0" smtClean="0">
                <a:solidFill>
                  <a:srgbClr val="000000"/>
                </a:solidFill>
                <a:latin typeface="Arial" charset="0"/>
              </a:rPr>
              <a:t>, </a:t>
            </a:r>
            <a:r>
              <a:rPr lang="de-DE" sz="2000" b="1" dirty="0" err="1" smtClean="0">
                <a:solidFill>
                  <a:srgbClr val="000000"/>
                </a:solidFill>
                <a:latin typeface="Arial" charset="0"/>
              </a:rPr>
              <a:t>similarity</a:t>
            </a:r>
            <a:r>
              <a:rPr lang="de-DE" sz="2000" b="1" dirty="0" smtClean="0">
                <a:solidFill>
                  <a:srgbClr val="000000"/>
                </a:solidFill>
                <a:latin typeface="Arial" charset="0"/>
              </a:rPr>
              <a:t>, etc.)</a:t>
            </a:r>
            <a:endParaRPr lang="en-US" sz="2000" b="1" dirty="0">
              <a:solidFill>
                <a:srgbClr val="000000"/>
              </a:solidFill>
              <a:latin typeface="Arial" charset="0"/>
            </a:endParaRPr>
          </a:p>
        </p:txBody>
      </p:sp>
      <p:sp>
        <p:nvSpPr>
          <p:cNvPr id="3" name="Rectangle 2"/>
          <p:cNvSpPr/>
          <p:nvPr/>
        </p:nvSpPr>
        <p:spPr>
          <a:xfrm>
            <a:off x="5050321" y="403388"/>
            <a:ext cx="5782321" cy="430887"/>
          </a:xfrm>
          <a:prstGeom prst="rect">
            <a:avLst/>
          </a:prstGeom>
        </p:spPr>
        <p:txBody>
          <a:bodyPr wrap="square">
            <a:spAutoFit/>
          </a:bodyPr>
          <a:lstStyle/>
          <a:p>
            <a:pPr lvl="0"/>
            <a:r>
              <a:rPr lang="de-DE" dirty="0" smtClean="0">
                <a:solidFill>
                  <a:srgbClr val="000000"/>
                </a:solidFill>
              </a:rPr>
              <a:t>(</a:t>
            </a:r>
            <a:r>
              <a:rPr lang="de-DE" sz="1800" dirty="0" smtClean="0">
                <a:solidFill>
                  <a:srgbClr val="000000"/>
                </a:solidFill>
              </a:rPr>
              <a:t>M. Yahya et </a:t>
            </a:r>
            <a:r>
              <a:rPr lang="de-DE" sz="1800" dirty="0">
                <a:solidFill>
                  <a:srgbClr val="000000"/>
                </a:solidFill>
              </a:rPr>
              <a:t>al</a:t>
            </a:r>
            <a:r>
              <a:rPr lang="de-DE" sz="1800" dirty="0" smtClean="0">
                <a:solidFill>
                  <a:srgbClr val="000000"/>
                </a:solidFill>
              </a:rPr>
              <a:t>.: EMNLP’12, CIKM‘13)</a:t>
            </a:r>
            <a:endParaRPr lang="de-DE" sz="1800" dirty="0">
              <a:solidFill>
                <a:srgbClr val="000000"/>
              </a:solidFill>
            </a:endParaRPr>
          </a:p>
        </p:txBody>
      </p:sp>
      <p:sp>
        <p:nvSpPr>
          <p:cNvPr id="116" name="TextBox 115"/>
          <p:cNvSpPr txBox="1"/>
          <p:nvPr/>
        </p:nvSpPr>
        <p:spPr bwMode="auto">
          <a:xfrm>
            <a:off x="5272715" y="1894150"/>
            <a:ext cx="1624978"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lang="de-DE" sz="2000" kern="0" dirty="0">
                <a:solidFill>
                  <a:srgbClr val="000000"/>
                </a:solidFill>
              </a:rPr>
              <a:t>c</a:t>
            </a:r>
            <a:r>
              <a:rPr lang="de-DE" sz="2000" kern="0" dirty="0" smtClean="0">
                <a:solidFill>
                  <a:srgbClr val="000000"/>
                </a:solidFill>
              </a:rPr>
              <a:t>: </a:t>
            </a:r>
            <a:r>
              <a:rPr lang="de-DE" sz="2000" kern="0" dirty="0" err="1" smtClean="0">
                <a:solidFill>
                  <a:srgbClr val="000000"/>
                </a:solidFill>
              </a:rPr>
              <a:t>musician</a:t>
            </a:r>
            <a:r>
              <a:rPr kumimoji="0" lang="de-DE" sz="2000" b="1" i="0" u="none" strike="noStrike" kern="0" cap="none" spc="0" normalizeH="0" baseline="0" noProof="0" dirty="0" smtClean="0">
                <a:ln>
                  <a:noFill/>
                </a:ln>
                <a:solidFill>
                  <a:srgbClr val="000000"/>
                </a:solidFill>
                <a:effectLst/>
                <a:uLnTx/>
                <a:uFillTx/>
                <a:latin typeface="Arial" charset="0"/>
              </a:rPr>
              <a:t> </a:t>
            </a:r>
            <a:endParaRPr kumimoji="0" lang="en-US" sz="2000" b="1" i="0" u="none" strike="noStrike" kern="0" cap="none" spc="0" normalizeH="0" baseline="0" noProof="0" dirty="0" smtClean="0">
              <a:ln>
                <a:noFill/>
              </a:ln>
              <a:solidFill>
                <a:srgbClr val="000000"/>
              </a:solidFill>
              <a:effectLst/>
              <a:uLnTx/>
              <a:uFillTx/>
              <a:latin typeface="Arial" charset="0"/>
            </a:endParaRPr>
          </a:p>
        </p:txBody>
      </p:sp>
      <p:sp>
        <p:nvSpPr>
          <p:cNvPr id="118" name="TextBox 117"/>
          <p:cNvSpPr txBox="1"/>
          <p:nvPr/>
        </p:nvSpPr>
        <p:spPr bwMode="auto">
          <a:xfrm>
            <a:off x="5278322" y="4227690"/>
            <a:ext cx="1668259" cy="259914"/>
          </a:xfrm>
          <a:prstGeom prst="rect">
            <a:avLst/>
          </a:prstGeom>
          <a:solidFill>
            <a:srgbClr val="66FFFF"/>
          </a:solidFill>
          <a:ln w="9525">
            <a:solidFill>
              <a:srgbClr val="000000"/>
            </a:solidFill>
            <a:miter lim="800000"/>
            <a:headEnd/>
            <a:tailEnd/>
          </a:ln>
        </p:spPr>
        <p:txBody>
          <a:bodyPr wrap="none" lIns="72000" tIns="14400" rIns="72000" bIns="14400" rtlCol="0">
            <a:spAutoFit/>
          </a:bodyPr>
          <a:lstStyle/>
          <a:p>
            <a:pPr marL="0" marR="0" lvl="0" indent="0" algn="l" defTabSz="914400" eaLnBrk="0" fontAlgn="auto" latinLnBrk="0" hangingPunct="0">
              <a:lnSpc>
                <a:spcPts val="1800"/>
              </a:lnSpc>
              <a:spcBef>
                <a:spcPts val="0"/>
              </a:spcBef>
              <a:spcAft>
                <a:spcPts val="0"/>
              </a:spcAft>
              <a:buClrTx/>
              <a:buSzTx/>
              <a:buFontTx/>
              <a:buNone/>
              <a:tabLst/>
              <a:defRPr/>
            </a:pPr>
            <a:r>
              <a:rPr lang="de-DE" sz="2000" kern="0" dirty="0" smtClean="0">
                <a:solidFill>
                  <a:srgbClr val="000000"/>
                </a:solidFill>
              </a:rPr>
              <a:t>r: </a:t>
            </a:r>
            <a:r>
              <a:rPr lang="de-DE" sz="2000" kern="0" dirty="0" err="1" smtClean="0">
                <a:solidFill>
                  <a:srgbClr val="000000"/>
                </a:solidFill>
              </a:rPr>
              <a:t>giveExam</a:t>
            </a:r>
            <a:r>
              <a:rPr lang="de-DE" sz="2000" kern="0" dirty="0" smtClean="0">
                <a:solidFill>
                  <a:srgbClr val="000000"/>
                </a:solidFill>
              </a:rPr>
              <a:t> </a:t>
            </a:r>
            <a:endParaRPr kumimoji="0" lang="de-DE" sz="2000" b="1" i="0" u="none" strike="noStrike" kern="0" cap="none" spc="0" normalizeH="0" baseline="0" noProof="0" dirty="0" smtClean="0">
              <a:ln>
                <a:noFill/>
              </a:ln>
              <a:solidFill>
                <a:srgbClr val="000000"/>
              </a:solidFill>
              <a:effectLst/>
              <a:uLnTx/>
              <a:uFillTx/>
              <a:latin typeface="Arial" charset="0"/>
            </a:endParaRPr>
          </a:p>
        </p:txBody>
      </p:sp>
      <p:cxnSp>
        <p:nvCxnSpPr>
          <p:cNvPr id="120" name="Straight Connector 119"/>
          <p:cNvCxnSpPr>
            <a:stCxn id="165" idx="3"/>
            <a:endCxn id="117" idx="1"/>
          </p:cNvCxnSpPr>
          <p:nvPr/>
        </p:nvCxnSpPr>
        <p:spPr bwMode="auto">
          <a:xfrm flipV="1">
            <a:off x="3760006" y="3957537"/>
            <a:ext cx="1518316" cy="207744"/>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123" name="Straight Connector 122"/>
          <p:cNvCxnSpPr>
            <a:stCxn id="172" idx="3"/>
            <a:endCxn id="118" idx="1"/>
          </p:cNvCxnSpPr>
          <p:nvPr/>
        </p:nvCxnSpPr>
        <p:spPr bwMode="auto">
          <a:xfrm>
            <a:off x="3760007" y="4174536"/>
            <a:ext cx="1518315" cy="183111"/>
          </a:xfrm>
          <a:prstGeom prst="line">
            <a:avLst/>
          </a:prstGeom>
          <a:solidFill>
            <a:srgbClr val="BBE0E3"/>
          </a:solidFill>
          <a:ln w="9525" cap="flat" cmpd="sng" algn="ctr">
            <a:solidFill>
              <a:srgbClr val="000000"/>
            </a:solidFill>
            <a:prstDash val="solid"/>
            <a:round/>
            <a:headEnd type="none" w="med" len="med"/>
            <a:tailEnd type="none" w="med" len="med"/>
          </a:ln>
          <a:effectLst/>
        </p:spPr>
      </p:cxnSp>
      <p:cxnSp>
        <p:nvCxnSpPr>
          <p:cNvPr id="27" name="Curved Connector 26"/>
          <p:cNvCxnSpPr>
            <a:stCxn id="205" idx="3"/>
            <a:endCxn id="186" idx="3"/>
          </p:cNvCxnSpPr>
          <p:nvPr/>
        </p:nvCxnSpPr>
        <p:spPr bwMode="auto">
          <a:xfrm>
            <a:off x="6471295" y="2760318"/>
            <a:ext cx="710129" cy="411960"/>
          </a:xfrm>
          <a:prstGeom prst="curvedConnector3">
            <a:avLst>
              <a:gd name="adj1" fmla="val 13219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urved Connector 28"/>
          <p:cNvCxnSpPr>
            <a:stCxn id="189" idx="3"/>
            <a:endCxn id="186" idx="3"/>
          </p:cNvCxnSpPr>
          <p:nvPr/>
        </p:nvCxnSpPr>
        <p:spPr bwMode="auto">
          <a:xfrm flipH="1">
            <a:off x="7181424" y="1319073"/>
            <a:ext cx="557845" cy="1853205"/>
          </a:xfrm>
          <a:prstGeom prst="curvedConnector3">
            <a:avLst>
              <a:gd name="adj1" fmla="val -9914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urved Connector 30"/>
          <p:cNvCxnSpPr>
            <a:stCxn id="190" idx="3"/>
            <a:endCxn id="189" idx="3"/>
          </p:cNvCxnSpPr>
          <p:nvPr/>
        </p:nvCxnSpPr>
        <p:spPr bwMode="auto">
          <a:xfrm flipV="1">
            <a:off x="7041964" y="1319073"/>
            <a:ext cx="697305" cy="331580"/>
          </a:xfrm>
          <a:prstGeom prst="curvedConnector3">
            <a:avLst>
              <a:gd name="adj1" fmla="val 13278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20" name="Curved Connector 747519"/>
          <p:cNvCxnSpPr>
            <a:stCxn id="116" idx="3"/>
            <a:endCxn id="189" idx="3"/>
          </p:cNvCxnSpPr>
          <p:nvPr/>
        </p:nvCxnSpPr>
        <p:spPr bwMode="auto">
          <a:xfrm flipV="1">
            <a:off x="6897693" y="1319073"/>
            <a:ext cx="841576" cy="705034"/>
          </a:xfrm>
          <a:prstGeom prst="curvedConnector3">
            <a:avLst>
              <a:gd name="adj1" fmla="val 139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25" name="Curved Connector 747524"/>
          <p:cNvCxnSpPr>
            <a:stCxn id="117" idx="3"/>
            <a:endCxn id="203" idx="3"/>
          </p:cNvCxnSpPr>
          <p:nvPr/>
        </p:nvCxnSpPr>
        <p:spPr bwMode="auto">
          <a:xfrm>
            <a:off x="6962611" y="3957537"/>
            <a:ext cx="522422" cy="1121763"/>
          </a:xfrm>
          <a:prstGeom prst="curvedConnector3">
            <a:avLst>
              <a:gd name="adj1" fmla="val 15787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27" name="Curved Connector 747526"/>
          <p:cNvCxnSpPr>
            <a:stCxn id="206" idx="3"/>
            <a:endCxn id="207" idx="3"/>
          </p:cNvCxnSpPr>
          <p:nvPr/>
        </p:nvCxnSpPr>
        <p:spPr bwMode="auto">
          <a:xfrm>
            <a:off x="6641213" y="2393665"/>
            <a:ext cx="869468" cy="3433676"/>
          </a:xfrm>
          <a:prstGeom prst="curvedConnector3">
            <a:avLst>
              <a:gd name="adj1" fmla="val 18057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30" name="Curved Connector 747529"/>
          <p:cNvCxnSpPr>
            <a:stCxn id="187" idx="3"/>
            <a:endCxn id="204" idx="3"/>
          </p:cNvCxnSpPr>
          <p:nvPr/>
        </p:nvCxnSpPr>
        <p:spPr bwMode="auto">
          <a:xfrm>
            <a:off x="7155776" y="3572388"/>
            <a:ext cx="356509" cy="1881499"/>
          </a:xfrm>
          <a:prstGeom prst="curvedConnector3">
            <a:avLst>
              <a:gd name="adj1" fmla="val 20962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35" name="Curved Connector 747534"/>
          <p:cNvCxnSpPr>
            <a:stCxn id="202" idx="3"/>
            <a:endCxn id="203" idx="3"/>
          </p:cNvCxnSpPr>
          <p:nvPr/>
        </p:nvCxnSpPr>
        <p:spPr bwMode="auto">
          <a:xfrm>
            <a:off x="7044208" y="4732229"/>
            <a:ext cx="440825" cy="347071"/>
          </a:xfrm>
          <a:prstGeom prst="curvedConnector3">
            <a:avLst>
              <a:gd name="adj1" fmla="val 13512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39" name="Curved Connector 747538"/>
          <p:cNvCxnSpPr>
            <a:stCxn id="117" idx="3"/>
            <a:endCxn id="202" idx="3"/>
          </p:cNvCxnSpPr>
          <p:nvPr/>
        </p:nvCxnSpPr>
        <p:spPr bwMode="auto">
          <a:xfrm>
            <a:off x="6962611" y="3957537"/>
            <a:ext cx="81597" cy="774692"/>
          </a:xfrm>
          <a:prstGeom prst="curvedConnector3">
            <a:avLst>
              <a:gd name="adj1" fmla="val 38015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41" name="Curved Connector 747540"/>
          <p:cNvCxnSpPr>
            <a:stCxn id="116" idx="3"/>
            <a:endCxn id="117" idx="3"/>
          </p:cNvCxnSpPr>
          <p:nvPr/>
        </p:nvCxnSpPr>
        <p:spPr bwMode="auto">
          <a:xfrm>
            <a:off x="6897693" y="2024107"/>
            <a:ext cx="64918" cy="1933430"/>
          </a:xfrm>
          <a:prstGeom prst="curvedConnector3">
            <a:avLst>
              <a:gd name="adj1" fmla="val 111097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44" name="Curved Connector 747543"/>
          <p:cNvCxnSpPr>
            <a:stCxn id="189" idx="3"/>
            <a:endCxn id="202" idx="3"/>
          </p:cNvCxnSpPr>
          <p:nvPr/>
        </p:nvCxnSpPr>
        <p:spPr bwMode="auto">
          <a:xfrm flipH="1">
            <a:off x="7044208" y="1319073"/>
            <a:ext cx="695061" cy="3413156"/>
          </a:xfrm>
          <a:prstGeom prst="curvedConnector3">
            <a:avLst>
              <a:gd name="adj1" fmla="val -307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547" name="Curved Connector 747546"/>
          <p:cNvCxnSpPr>
            <a:stCxn id="202" idx="3"/>
            <a:endCxn id="207" idx="3"/>
          </p:cNvCxnSpPr>
          <p:nvPr/>
        </p:nvCxnSpPr>
        <p:spPr bwMode="auto">
          <a:xfrm>
            <a:off x="7044208" y="4732229"/>
            <a:ext cx="466473" cy="1095112"/>
          </a:xfrm>
          <a:prstGeom prst="curvedConnector3">
            <a:avLst>
              <a:gd name="adj1" fmla="val 25018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Box 160"/>
          <p:cNvSpPr txBox="1"/>
          <p:nvPr/>
        </p:nvSpPr>
        <p:spPr bwMode="auto">
          <a:xfrm>
            <a:off x="-23251" y="3085228"/>
            <a:ext cx="1725152" cy="1785104"/>
          </a:xfrm>
          <a:prstGeom prst="rect">
            <a:avLst/>
          </a:prstGeom>
          <a:solidFill>
            <a:srgbClr val="99FF66"/>
          </a:solidFill>
          <a:ln w="9525">
            <a:noFill/>
            <a:miter lim="800000"/>
            <a:headEnd/>
            <a:tailEnd/>
          </a:ln>
        </p:spPr>
        <p:txBody>
          <a:bodyPr wrap="none" rtlCol="0">
            <a:spAutoFit/>
          </a:bodyPr>
          <a:lstStyle/>
          <a:p>
            <a:pPr algn="l" eaLnBrk="0" hangingPunct="0"/>
            <a:r>
              <a:rPr lang="de-DE" b="1" dirty="0" smtClean="0">
                <a:solidFill>
                  <a:srgbClr val="000000"/>
                </a:solidFill>
                <a:latin typeface="Arial" charset="0"/>
              </a:rPr>
              <a:t>ILP </a:t>
            </a:r>
          </a:p>
          <a:p>
            <a:pPr algn="l" eaLnBrk="0" hangingPunct="0"/>
            <a:r>
              <a:rPr lang="de-DE" b="1" dirty="0" err="1" smtClean="0">
                <a:solidFill>
                  <a:srgbClr val="000000"/>
                </a:solidFill>
                <a:latin typeface="Arial" charset="0"/>
              </a:rPr>
              <a:t>optimizers</a:t>
            </a:r>
            <a:r>
              <a:rPr lang="de-DE" b="1" dirty="0" smtClean="0">
                <a:solidFill>
                  <a:srgbClr val="000000"/>
                </a:solidFill>
                <a:latin typeface="Arial" charset="0"/>
              </a:rPr>
              <a:t> </a:t>
            </a:r>
          </a:p>
          <a:p>
            <a:pPr algn="l" eaLnBrk="0" hangingPunct="0"/>
            <a:r>
              <a:rPr lang="de-DE" b="1" dirty="0" err="1" smtClean="0">
                <a:solidFill>
                  <a:srgbClr val="000000"/>
                </a:solidFill>
                <a:latin typeface="Arial" charset="0"/>
              </a:rPr>
              <a:t>like</a:t>
            </a:r>
            <a:r>
              <a:rPr lang="de-DE" b="1" dirty="0" smtClean="0">
                <a:solidFill>
                  <a:srgbClr val="000000"/>
                </a:solidFill>
                <a:latin typeface="Arial" charset="0"/>
              </a:rPr>
              <a:t> </a:t>
            </a:r>
            <a:r>
              <a:rPr lang="de-DE" b="1" dirty="0" err="1" smtClean="0">
                <a:solidFill>
                  <a:srgbClr val="000000"/>
                </a:solidFill>
                <a:latin typeface="Arial" charset="0"/>
              </a:rPr>
              <a:t>Gurobi</a:t>
            </a:r>
            <a:endParaRPr lang="de-DE" b="1" dirty="0">
              <a:solidFill>
                <a:srgbClr val="000000"/>
              </a:solidFill>
              <a:latin typeface="Arial" charset="0"/>
            </a:endParaRPr>
          </a:p>
          <a:p>
            <a:pPr algn="l" eaLnBrk="0" hangingPunct="0"/>
            <a:r>
              <a:rPr lang="de-DE" b="1" dirty="0" err="1" smtClean="0">
                <a:solidFill>
                  <a:srgbClr val="000000"/>
                </a:solidFill>
                <a:latin typeface="Arial" charset="0"/>
              </a:rPr>
              <a:t>solve</a:t>
            </a:r>
            <a:r>
              <a:rPr lang="de-DE" b="1" dirty="0" smtClean="0">
                <a:solidFill>
                  <a:srgbClr val="000000"/>
                </a:solidFill>
                <a:latin typeface="Arial" charset="0"/>
              </a:rPr>
              <a:t> </a:t>
            </a:r>
            <a:r>
              <a:rPr lang="de-DE" b="1" dirty="0" err="1" smtClean="0">
                <a:solidFill>
                  <a:srgbClr val="000000"/>
                </a:solidFill>
                <a:latin typeface="Arial" charset="0"/>
              </a:rPr>
              <a:t>this</a:t>
            </a:r>
            <a:r>
              <a:rPr lang="de-DE" b="1" dirty="0" smtClean="0">
                <a:solidFill>
                  <a:srgbClr val="000000"/>
                </a:solidFill>
                <a:latin typeface="Arial" charset="0"/>
              </a:rPr>
              <a:t> </a:t>
            </a:r>
          </a:p>
          <a:p>
            <a:pPr algn="l" eaLnBrk="0" hangingPunct="0"/>
            <a:r>
              <a:rPr lang="de-DE" dirty="0" smtClean="0">
                <a:solidFill>
                  <a:srgbClr val="000000"/>
                </a:solidFill>
              </a:rPr>
              <a:t>in </a:t>
            </a:r>
            <a:r>
              <a:rPr lang="de-DE" b="1" dirty="0" err="1" smtClean="0">
                <a:solidFill>
                  <a:srgbClr val="000000"/>
                </a:solidFill>
                <a:latin typeface="Arial" charset="0"/>
              </a:rPr>
              <a:t>seconds</a:t>
            </a:r>
            <a:endParaRPr lang="en-US" b="1" dirty="0">
              <a:solidFill>
                <a:srgbClr val="000000"/>
              </a:solidFill>
              <a:latin typeface="Arial" charset="0"/>
            </a:endParaRPr>
          </a:p>
        </p:txBody>
      </p:sp>
      <p:grpSp>
        <p:nvGrpSpPr>
          <p:cNvPr id="106" name="Group 105"/>
          <p:cNvGrpSpPr/>
          <p:nvPr/>
        </p:nvGrpSpPr>
        <p:grpSpPr>
          <a:xfrm>
            <a:off x="2002794" y="3819163"/>
            <a:ext cx="4958695" cy="544443"/>
            <a:chOff x="2002794" y="3819163"/>
            <a:chExt cx="4958695" cy="544443"/>
          </a:xfrm>
        </p:grpSpPr>
        <p:sp>
          <p:nvSpPr>
            <p:cNvPr id="258" name="Rounded Rectangle 257"/>
            <p:cNvSpPr/>
            <p:nvPr/>
          </p:nvSpPr>
          <p:spPr bwMode="auto">
            <a:xfrm>
              <a:off x="2002794" y="3996282"/>
              <a:ext cx="1765227" cy="367324"/>
            </a:xfrm>
            <a:prstGeom prst="roundRect">
              <a:avLst/>
            </a:prstGeom>
            <a:noFill/>
            <a:ln w="57150" cap="flat" cmpd="sng" algn="ctr">
              <a:solidFill>
                <a:srgbClr val="00C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smtClean="0">
                <a:ln>
                  <a:noFill/>
                </a:ln>
                <a:solidFill>
                  <a:srgbClr val="000000"/>
                </a:solidFill>
                <a:effectLst/>
                <a:uLnTx/>
                <a:uFillTx/>
                <a:latin typeface="Arial" charset="0"/>
              </a:endParaRPr>
            </a:p>
          </p:txBody>
        </p:sp>
        <p:cxnSp>
          <p:nvCxnSpPr>
            <p:cNvPr id="260" name="Straight Connector 259"/>
            <p:cNvCxnSpPr/>
            <p:nvPr/>
          </p:nvCxnSpPr>
          <p:spPr bwMode="auto">
            <a:xfrm flipV="1">
              <a:off x="3727547" y="3977780"/>
              <a:ext cx="1518316" cy="207744"/>
            </a:xfrm>
            <a:prstGeom prst="line">
              <a:avLst/>
            </a:prstGeom>
            <a:solidFill>
              <a:srgbClr val="BBE0E3"/>
            </a:solidFill>
            <a:ln w="57150" cap="flat" cmpd="sng" algn="ctr">
              <a:solidFill>
                <a:srgbClr val="00CC00"/>
              </a:solidFill>
              <a:prstDash val="solid"/>
              <a:round/>
              <a:headEnd type="none" w="med" len="med"/>
              <a:tailEnd type="none" w="med" len="med"/>
            </a:ln>
            <a:effectLst/>
          </p:spPr>
        </p:cxnSp>
        <p:sp>
          <p:nvSpPr>
            <p:cNvPr id="747549" name="Rectangle 747548"/>
            <p:cNvSpPr/>
            <p:nvPr/>
          </p:nvSpPr>
          <p:spPr bwMode="auto">
            <a:xfrm>
              <a:off x="5277200" y="3819163"/>
              <a:ext cx="1684289" cy="274577"/>
            </a:xfrm>
            <a:prstGeom prst="rect">
              <a:avLst/>
            </a:prstGeom>
            <a:noFill/>
            <a:ln w="57150" cap="flat" cmpd="sng" algn="ctr">
              <a:solidFill>
                <a:srgbClr val="00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cxnSp>
        <p:nvCxnSpPr>
          <p:cNvPr id="170" name="Curved Connector 169"/>
          <p:cNvCxnSpPr/>
          <p:nvPr/>
        </p:nvCxnSpPr>
        <p:spPr bwMode="auto">
          <a:xfrm>
            <a:off x="6872377" y="2013507"/>
            <a:ext cx="64918" cy="1933430"/>
          </a:xfrm>
          <a:prstGeom prst="curvedConnector3">
            <a:avLst>
              <a:gd name="adj1" fmla="val 1110972"/>
            </a:avLst>
          </a:prstGeom>
          <a:solidFill>
            <a:schemeClr val="accent1"/>
          </a:solidFill>
          <a:ln w="57150"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Curved Connector 256"/>
          <p:cNvCxnSpPr/>
          <p:nvPr/>
        </p:nvCxnSpPr>
        <p:spPr bwMode="auto">
          <a:xfrm>
            <a:off x="6980947" y="3946617"/>
            <a:ext cx="81597" cy="774692"/>
          </a:xfrm>
          <a:prstGeom prst="curvedConnector3">
            <a:avLst>
              <a:gd name="adj1" fmla="val 380157"/>
            </a:avLst>
          </a:prstGeom>
          <a:solidFill>
            <a:schemeClr val="accent1"/>
          </a:solidFill>
          <a:ln w="57150"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Curved Connector 262"/>
          <p:cNvCxnSpPr>
            <a:stCxn id="117" idx="3"/>
            <a:endCxn id="207" idx="3"/>
          </p:cNvCxnSpPr>
          <p:nvPr/>
        </p:nvCxnSpPr>
        <p:spPr bwMode="auto">
          <a:xfrm>
            <a:off x="6962611" y="3957537"/>
            <a:ext cx="548070" cy="1869804"/>
          </a:xfrm>
          <a:prstGeom prst="curvedConnector3">
            <a:avLst>
              <a:gd name="adj1" fmla="val 262804"/>
            </a:avLst>
          </a:prstGeom>
          <a:solidFill>
            <a:schemeClr val="accent1"/>
          </a:solidFill>
          <a:ln w="57150"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Curved Connector 267"/>
          <p:cNvCxnSpPr>
            <a:stCxn id="189" idx="3"/>
            <a:endCxn id="747549" idx="3"/>
          </p:cNvCxnSpPr>
          <p:nvPr/>
        </p:nvCxnSpPr>
        <p:spPr bwMode="auto">
          <a:xfrm flipH="1">
            <a:off x="6961489" y="1319073"/>
            <a:ext cx="777780" cy="2637379"/>
          </a:xfrm>
          <a:prstGeom prst="curvedConnector3">
            <a:avLst>
              <a:gd name="adj1" fmla="val -86277"/>
            </a:avLst>
          </a:prstGeom>
          <a:solidFill>
            <a:schemeClr val="accent1"/>
          </a:solidFill>
          <a:ln w="57150"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Curved Connector 271"/>
          <p:cNvCxnSpPr>
            <a:stCxn id="188" idx="3"/>
            <a:endCxn id="747549" idx="3"/>
          </p:cNvCxnSpPr>
          <p:nvPr/>
        </p:nvCxnSpPr>
        <p:spPr bwMode="auto">
          <a:xfrm flipH="1">
            <a:off x="6961489" y="957081"/>
            <a:ext cx="322528" cy="2999371"/>
          </a:xfrm>
          <a:prstGeom prst="curvedConnector3">
            <a:avLst>
              <a:gd name="adj1" fmla="val -413834"/>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 name="Curved Connector 276"/>
          <p:cNvCxnSpPr>
            <a:stCxn id="208" idx="3"/>
            <a:endCxn id="117" idx="3"/>
          </p:cNvCxnSpPr>
          <p:nvPr/>
        </p:nvCxnSpPr>
        <p:spPr bwMode="auto">
          <a:xfrm flipH="1" flipV="1">
            <a:off x="6962611" y="3957537"/>
            <a:ext cx="628413" cy="2244391"/>
          </a:xfrm>
          <a:prstGeom prst="curvedConnector3">
            <a:avLst>
              <a:gd name="adj1" fmla="val -163111"/>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099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70"/>
                                        </p:tgtEl>
                                        <p:attrNameLst>
                                          <p:attrName>style.visibility</p:attrName>
                                        </p:attrNameLst>
                                      </p:cBhvr>
                                      <p:to>
                                        <p:strVal val="visible"/>
                                      </p:to>
                                    </p:set>
                                    <p:animEffect transition="in" filter="wipe(down)">
                                      <p:cBhvr>
                                        <p:cTn id="11" dur="500"/>
                                        <p:tgtEl>
                                          <p:spTgt spid="170"/>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57"/>
                                        </p:tgtEl>
                                        <p:attrNameLst>
                                          <p:attrName>style.visibility</p:attrName>
                                        </p:attrNameLst>
                                      </p:cBhvr>
                                      <p:to>
                                        <p:strVal val="visible"/>
                                      </p:to>
                                    </p:set>
                                    <p:animEffect transition="in" filter="wipe(up)">
                                      <p:cBhvr>
                                        <p:cTn id="15" dur="500"/>
                                        <p:tgtEl>
                                          <p:spTgt spid="257"/>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68"/>
                                        </p:tgtEl>
                                        <p:attrNameLst>
                                          <p:attrName>style.visibility</p:attrName>
                                        </p:attrNameLst>
                                      </p:cBhvr>
                                      <p:to>
                                        <p:strVal val="visible"/>
                                      </p:to>
                                    </p:set>
                                    <p:animEffect transition="in" filter="wipe(down)">
                                      <p:cBhvr>
                                        <p:cTn id="19" dur="500"/>
                                        <p:tgtEl>
                                          <p:spTgt spid="268"/>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263"/>
                                        </p:tgtEl>
                                        <p:attrNameLst>
                                          <p:attrName>style.visibility</p:attrName>
                                        </p:attrNameLst>
                                      </p:cBhvr>
                                      <p:to>
                                        <p:strVal val="visible"/>
                                      </p:to>
                                    </p:set>
                                    <p:animEffect transition="in" filter="wipe(up)">
                                      <p:cBhvr>
                                        <p:cTn id="23" dur="500"/>
                                        <p:tgtEl>
                                          <p:spTgt spid="26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2"/>
                                        </p:tgtEl>
                                        <p:attrNameLst>
                                          <p:attrName>style.visibility</p:attrName>
                                        </p:attrNameLst>
                                      </p:cBhvr>
                                      <p:to>
                                        <p:strVal val="visible"/>
                                      </p:to>
                                    </p:set>
                                    <p:animEffect transition="in" filter="wipe(down)">
                                      <p:cBhvr>
                                        <p:cTn id="28" dur="500"/>
                                        <p:tgtEl>
                                          <p:spTgt spid="272"/>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77"/>
                                        </p:tgtEl>
                                        <p:attrNameLst>
                                          <p:attrName>style.visibility</p:attrName>
                                        </p:attrNameLst>
                                      </p:cBhvr>
                                      <p:to>
                                        <p:strVal val="visible"/>
                                      </p:to>
                                    </p:set>
                                    <p:animEffect transition="in" filter="wipe(up)">
                                      <p:cBhvr>
                                        <p:cTn id="32" dur="500"/>
                                        <p:tgtEl>
                                          <p:spTgt spid="27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35590" y="4087823"/>
            <a:ext cx="6104244" cy="708025"/>
          </a:xfrm>
          <a:prstGeom prst="rect">
            <a:avLst/>
          </a:prstGeom>
          <a:solidFill>
            <a:srgbClr val="99FFCC"/>
          </a:solidFill>
          <a:ln w="9525">
            <a:noFill/>
            <a:miter lim="800000"/>
            <a:headEnd/>
            <a:tailEnd/>
          </a:ln>
        </p:spPr>
        <p:txBody>
          <a:bodyPr wrap="square">
            <a:spAutoFit/>
          </a:bodyPr>
          <a:lstStyle/>
          <a:p>
            <a:pPr eaLnBrk="0" hangingPunct="0"/>
            <a:endParaRPr lang="en-US" sz="2000"/>
          </a:p>
          <a:p>
            <a:pPr eaLnBrk="0" hangingPunct="0"/>
            <a:endParaRPr lang="en-US" sz="2000"/>
          </a:p>
        </p:txBody>
      </p:sp>
      <p:sp>
        <p:nvSpPr>
          <p:cNvPr id="19458" name="Rectangle 3"/>
          <p:cNvSpPr>
            <a:spLocks noGrp="1" noChangeArrowheads="1"/>
          </p:cNvSpPr>
          <p:nvPr>
            <p:ph type="title"/>
          </p:nvPr>
        </p:nvSpPr>
        <p:spPr>
          <a:xfrm>
            <a:off x="0" y="0"/>
            <a:ext cx="9144000" cy="692150"/>
          </a:xfrm>
        </p:spPr>
        <p:txBody>
          <a:bodyPr/>
          <a:lstStyle/>
          <a:p>
            <a:pPr defTabSz="893763" eaLnBrk="1" hangingPunct="1"/>
            <a:r>
              <a:rPr lang="en-GB" sz="4000" smtClean="0"/>
              <a:t>Outline</a:t>
            </a:r>
          </a:p>
        </p:txBody>
      </p:sp>
      <p:sp>
        <p:nvSpPr>
          <p:cNvPr id="19463" name="Text Box 27"/>
          <p:cNvSpPr txBox="1">
            <a:spLocks noChangeArrowheads="1"/>
          </p:cNvSpPr>
          <p:nvPr/>
        </p:nvSpPr>
        <p:spPr bwMode="auto">
          <a:xfrm>
            <a:off x="899592" y="2577697"/>
            <a:ext cx="2541080" cy="523220"/>
          </a:xfrm>
          <a:prstGeom prst="rect">
            <a:avLst/>
          </a:prstGeom>
          <a:noFill/>
          <a:ln w="9525">
            <a:noFill/>
            <a:miter lim="800000"/>
            <a:headEnd/>
            <a:tailEnd/>
          </a:ln>
        </p:spPr>
        <p:txBody>
          <a:bodyPr wrap="none">
            <a:spAutoFit/>
          </a:bodyPr>
          <a:lstStyle/>
          <a:p>
            <a:r>
              <a:rPr lang="de-DE" sz="2800" dirty="0" err="1" smtClean="0"/>
              <a:t>Lovely</a:t>
            </a:r>
            <a:r>
              <a:rPr lang="de-DE" sz="2800" dirty="0" smtClean="0"/>
              <a:t> NERD </a:t>
            </a:r>
            <a:endParaRPr lang="en-US" sz="2800" dirty="0">
              <a:solidFill>
                <a:srgbClr val="0000FF"/>
              </a:solidFill>
            </a:endParaRPr>
          </a:p>
        </p:txBody>
      </p:sp>
      <p:sp>
        <p:nvSpPr>
          <p:cNvPr id="9" name="Text Box 29"/>
          <p:cNvSpPr txBox="1">
            <a:spLocks noChangeArrowheads="1"/>
          </p:cNvSpPr>
          <p:nvPr/>
        </p:nvSpPr>
        <p:spPr bwMode="auto">
          <a:xfrm>
            <a:off x="899592" y="3350809"/>
            <a:ext cx="3501280" cy="523220"/>
          </a:xfrm>
          <a:prstGeom prst="rect">
            <a:avLst/>
          </a:prstGeom>
          <a:noFill/>
          <a:ln w="9525">
            <a:noFill/>
            <a:miter lim="800000"/>
            <a:headEnd/>
            <a:tailEnd/>
          </a:ln>
        </p:spPr>
        <p:txBody>
          <a:bodyPr wrap="none">
            <a:spAutoFit/>
          </a:bodyPr>
          <a:lstStyle/>
          <a:p>
            <a:r>
              <a:rPr lang="de-DE" sz="2800" dirty="0" smtClean="0"/>
              <a:t>The New </a:t>
            </a:r>
            <a:r>
              <a:rPr lang="de-DE" sz="2800" dirty="0" err="1" smtClean="0"/>
              <a:t>Chocolate</a:t>
            </a:r>
            <a:endParaRPr lang="en-US" sz="2800" dirty="0">
              <a:solidFill>
                <a:srgbClr val="0000FF"/>
              </a:solidFill>
            </a:endParaRPr>
          </a:p>
        </p:txBody>
      </p:sp>
      <p:sp>
        <p:nvSpPr>
          <p:cNvPr id="12" name="AutoShape 28"/>
          <p:cNvSpPr>
            <a:spLocks noChangeArrowheads="1"/>
          </p:cNvSpPr>
          <p:nvPr/>
        </p:nvSpPr>
        <p:spPr bwMode="auto">
          <a:xfrm>
            <a:off x="431944" y="5260065"/>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15" name="Text Box 29"/>
          <p:cNvSpPr txBox="1">
            <a:spLocks noChangeArrowheads="1"/>
          </p:cNvSpPr>
          <p:nvPr/>
        </p:nvSpPr>
        <p:spPr bwMode="auto">
          <a:xfrm>
            <a:off x="935182" y="5188628"/>
            <a:ext cx="2141933" cy="523220"/>
          </a:xfrm>
          <a:prstGeom prst="rect">
            <a:avLst/>
          </a:prstGeom>
          <a:noFill/>
          <a:ln w="9525">
            <a:noFill/>
            <a:miter lim="800000"/>
            <a:headEnd/>
            <a:tailEnd/>
          </a:ln>
        </p:spPr>
        <p:txBody>
          <a:bodyPr wrap="none">
            <a:spAutoFit/>
          </a:bodyPr>
          <a:lstStyle/>
          <a:p>
            <a:r>
              <a:rPr lang="de-DE" sz="2800" dirty="0" err="1" smtClean="0"/>
              <a:t>Conclusion</a:t>
            </a:r>
            <a:endParaRPr lang="en-US" sz="2800" dirty="0">
              <a:solidFill>
                <a:srgbClr val="0000FF"/>
              </a:solidFill>
            </a:endParaRPr>
          </a:p>
        </p:txBody>
      </p:sp>
      <p:sp>
        <p:nvSpPr>
          <p:cNvPr id="17" name="Text Box 29"/>
          <p:cNvSpPr txBox="1">
            <a:spLocks noChangeArrowheads="1"/>
          </p:cNvSpPr>
          <p:nvPr/>
        </p:nvSpPr>
        <p:spPr bwMode="auto">
          <a:xfrm>
            <a:off x="899592" y="1412776"/>
            <a:ext cx="2281394" cy="523220"/>
          </a:xfrm>
          <a:prstGeom prst="rect">
            <a:avLst/>
          </a:prstGeom>
          <a:noFill/>
          <a:ln w="9525">
            <a:noFill/>
            <a:miter lim="800000"/>
            <a:headEnd/>
            <a:tailEnd/>
          </a:ln>
        </p:spPr>
        <p:txBody>
          <a:bodyPr wrap="none">
            <a:spAutoFit/>
          </a:bodyPr>
          <a:lstStyle/>
          <a:p>
            <a:r>
              <a:rPr lang="de-DE" sz="2800" dirty="0" err="1" smtClean="0"/>
              <a:t>Introduction</a:t>
            </a:r>
            <a:endParaRPr lang="en-US" sz="2800" dirty="0">
              <a:solidFill>
                <a:srgbClr val="0000FF"/>
              </a:solidFill>
            </a:endParaRPr>
          </a:p>
        </p:txBody>
      </p:sp>
      <p:sp>
        <p:nvSpPr>
          <p:cNvPr id="19" name="Textfeld 11"/>
          <p:cNvSpPr txBox="1">
            <a:spLocks noChangeArrowheads="1"/>
          </p:cNvSpPr>
          <p:nvPr/>
        </p:nvSpPr>
        <p:spPr bwMode="auto">
          <a:xfrm>
            <a:off x="272581" y="1378153"/>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
        <p:nvSpPr>
          <p:cNvPr id="16" name="AutoShape 28"/>
          <p:cNvSpPr>
            <a:spLocks noChangeArrowheads="1"/>
          </p:cNvSpPr>
          <p:nvPr/>
        </p:nvSpPr>
        <p:spPr bwMode="auto">
          <a:xfrm>
            <a:off x="431944" y="4312231"/>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20" name="Text Box 29"/>
          <p:cNvSpPr txBox="1">
            <a:spLocks noChangeArrowheads="1"/>
          </p:cNvSpPr>
          <p:nvPr/>
        </p:nvSpPr>
        <p:spPr bwMode="auto">
          <a:xfrm>
            <a:off x="935182" y="4240794"/>
            <a:ext cx="2581156" cy="523220"/>
          </a:xfrm>
          <a:prstGeom prst="rect">
            <a:avLst/>
          </a:prstGeom>
          <a:noFill/>
          <a:ln w="9525">
            <a:noFill/>
            <a:miter lim="800000"/>
            <a:headEnd/>
            <a:tailEnd/>
          </a:ln>
        </p:spPr>
        <p:txBody>
          <a:bodyPr wrap="none">
            <a:spAutoFit/>
          </a:bodyPr>
          <a:lstStyle/>
          <a:p>
            <a:r>
              <a:rPr lang="de-DE" sz="2800" dirty="0" smtClean="0"/>
              <a:t>The Dark Side</a:t>
            </a:r>
            <a:endParaRPr lang="en-US" sz="2800" dirty="0">
              <a:solidFill>
                <a:srgbClr val="0000FF"/>
              </a:solidFill>
            </a:endParaRPr>
          </a:p>
        </p:txBody>
      </p:sp>
      <p:sp>
        <p:nvSpPr>
          <p:cNvPr id="21" name="Textfeld 11"/>
          <p:cNvSpPr txBox="1">
            <a:spLocks noChangeArrowheads="1"/>
          </p:cNvSpPr>
          <p:nvPr/>
        </p:nvSpPr>
        <p:spPr bwMode="auto">
          <a:xfrm>
            <a:off x="271735" y="2558362"/>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
        <p:nvSpPr>
          <p:cNvPr id="22" name="Textfeld 11"/>
          <p:cNvSpPr txBox="1">
            <a:spLocks noChangeArrowheads="1"/>
          </p:cNvSpPr>
          <p:nvPr/>
        </p:nvSpPr>
        <p:spPr bwMode="auto">
          <a:xfrm>
            <a:off x="271735" y="3327963"/>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Tree>
    <p:extLst>
      <p:ext uri="{BB962C8B-B14F-4D97-AF65-F5344CB8AC3E}">
        <p14:creationId xmlns:p14="http://schemas.microsoft.com/office/powerpoint/2010/main" val="86357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09448"/>
            <a:ext cx="8352928" cy="55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 name="Gruppieren 13"/>
          <p:cNvGrpSpPr>
            <a:grpSpLocks/>
          </p:cNvGrpSpPr>
          <p:nvPr/>
        </p:nvGrpSpPr>
        <p:grpSpPr bwMode="auto">
          <a:xfrm>
            <a:off x="2685588" y="2792082"/>
            <a:ext cx="3311525" cy="1871662"/>
            <a:chOff x="2578100" y="2462213"/>
            <a:chExt cx="3311525" cy="1871662"/>
          </a:xfrm>
        </p:grpSpPr>
        <p:sp>
          <p:nvSpPr>
            <p:cNvPr id="170" name="Ellipse 39"/>
            <p:cNvSpPr>
              <a:spLocks noChangeArrowheads="1"/>
            </p:cNvSpPr>
            <p:nvPr/>
          </p:nvSpPr>
          <p:spPr bwMode="auto">
            <a:xfrm>
              <a:off x="2578100" y="2462213"/>
              <a:ext cx="3311525" cy="1871662"/>
            </a:xfrm>
            <a:prstGeom prst="ellipse">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endParaRPr lang="en-US" altLang="en-US"/>
            </a:p>
          </p:txBody>
        </p:sp>
        <p:pic>
          <p:nvPicPr>
            <p:cNvPr id="171" name="Picture 110" descr="free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88" y="3636963"/>
              <a:ext cx="1211262" cy="3127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2" name="Picture 113" descr="db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738" y="2678113"/>
              <a:ext cx="1011237" cy="5095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3" name="Picture 2" descr="http://www.mpi-inf.mpg.de/yago-naga/yago/img/yago_logo_mainp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272" y="2973795"/>
              <a:ext cx="10763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22" name="Rectangle 2"/>
          <p:cNvSpPr>
            <a:spLocks noGrp="1" noChangeArrowheads="1"/>
          </p:cNvSpPr>
          <p:nvPr>
            <p:ph type="title"/>
          </p:nvPr>
        </p:nvSpPr>
        <p:spPr>
          <a:xfrm>
            <a:off x="1" y="0"/>
            <a:ext cx="9217592" cy="765175"/>
          </a:xfrm>
        </p:spPr>
        <p:txBody>
          <a:bodyPr/>
          <a:lstStyle/>
          <a:p>
            <a:r>
              <a:rPr lang="de-DE" sz="4000" b="1" dirty="0" smtClean="0"/>
              <a:t>Web </a:t>
            </a:r>
            <a:r>
              <a:rPr lang="de-DE" sz="4000" b="1" dirty="0" err="1" smtClean="0"/>
              <a:t>of</a:t>
            </a:r>
            <a:r>
              <a:rPr lang="de-DE" sz="4000" b="1" dirty="0" smtClean="0"/>
              <a:t> Data &amp; Knowledge</a:t>
            </a:r>
            <a:endParaRPr lang="en-US" sz="4000" b="1"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2479" y="6486525"/>
            <a:ext cx="66151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40"/>
          <p:cNvSpPr txBox="1"/>
          <p:nvPr/>
        </p:nvSpPr>
        <p:spPr>
          <a:xfrm>
            <a:off x="323528" y="643402"/>
            <a:ext cx="8557151" cy="430887"/>
          </a:xfrm>
          <a:prstGeom prst="rect">
            <a:avLst/>
          </a:prstGeom>
          <a:solidFill>
            <a:srgbClr val="66FF33"/>
          </a:solidFill>
        </p:spPr>
        <p:txBody>
          <a:bodyPr wrap="none" rtlCol="0">
            <a:spAutoFit/>
          </a:bodyPr>
          <a:lstStyle/>
          <a:p>
            <a:r>
              <a:rPr lang="de-DE" dirty="0" smtClean="0"/>
              <a:t> &gt; 50 Bio. </a:t>
            </a:r>
            <a:r>
              <a:rPr lang="de-DE" dirty="0" err="1">
                <a:solidFill>
                  <a:srgbClr val="3333CC"/>
                </a:solidFill>
              </a:rPr>
              <a:t>s</a:t>
            </a:r>
            <a:r>
              <a:rPr lang="de-DE" dirty="0" err="1" smtClean="0">
                <a:solidFill>
                  <a:srgbClr val="3333CC"/>
                </a:solidFill>
              </a:rPr>
              <a:t>ubject</a:t>
            </a:r>
            <a:r>
              <a:rPr lang="de-DE" dirty="0" err="1" smtClean="0"/>
              <a:t>-</a:t>
            </a:r>
            <a:r>
              <a:rPr lang="de-DE" dirty="0" err="1" smtClean="0">
                <a:solidFill>
                  <a:srgbClr val="FF0000"/>
                </a:solidFill>
              </a:rPr>
              <a:t>predicate</a:t>
            </a:r>
            <a:r>
              <a:rPr lang="de-DE" dirty="0" err="1" smtClean="0"/>
              <a:t>-</a:t>
            </a:r>
            <a:r>
              <a:rPr lang="de-DE" dirty="0" err="1" smtClean="0">
                <a:solidFill>
                  <a:srgbClr val="3333CC"/>
                </a:solidFill>
              </a:rPr>
              <a:t>object</a:t>
            </a:r>
            <a:r>
              <a:rPr lang="de-DE" dirty="0" smtClean="0"/>
              <a:t> </a:t>
            </a:r>
            <a:r>
              <a:rPr lang="de-DE" dirty="0" err="1" smtClean="0"/>
              <a:t>triples</a:t>
            </a:r>
            <a:r>
              <a:rPr lang="de-DE" dirty="0" smtClean="0"/>
              <a:t> </a:t>
            </a:r>
            <a:r>
              <a:rPr lang="de-DE" dirty="0" err="1" smtClean="0"/>
              <a:t>from</a:t>
            </a:r>
            <a:r>
              <a:rPr lang="de-DE" dirty="0" smtClean="0"/>
              <a:t> &gt; 1000 </a:t>
            </a:r>
            <a:r>
              <a:rPr lang="de-DE" dirty="0" err="1" smtClean="0"/>
              <a:t>sources</a:t>
            </a:r>
            <a:endParaRPr lang="de-DE" dirty="0"/>
          </a:p>
        </p:txBody>
      </p:sp>
      <p:sp>
        <p:nvSpPr>
          <p:cNvPr id="17" name="Textfeld 84"/>
          <p:cNvSpPr txBox="1">
            <a:spLocks noChangeArrowheads="1"/>
          </p:cNvSpPr>
          <p:nvPr/>
        </p:nvSpPr>
        <p:spPr bwMode="auto">
          <a:xfrm>
            <a:off x="-599525" y="3954460"/>
            <a:ext cx="5453737" cy="34573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lnSpc>
                <a:spcPts val="2200"/>
              </a:lnSpc>
            </a:pPr>
            <a:r>
              <a:rPr lang="de-DE" altLang="en-US" sz="2000" dirty="0">
                <a:solidFill>
                  <a:srgbClr val="3333CC"/>
                </a:solidFill>
                <a:latin typeface="Arial Narrow" pitchFamily="34" charset="0"/>
              </a:rPr>
              <a:t>           </a:t>
            </a:r>
            <a:r>
              <a:rPr lang="de-DE" altLang="en-US" sz="2000" dirty="0" err="1" smtClean="0">
                <a:solidFill>
                  <a:srgbClr val="0000FF"/>
                </a:solidFill>
                <a:latin typeface="Arial Narrow" pitchFamily="34" charset="0"/>
              </a:rPr>
              <a:t>Bob_Dylan</a:t>
            </a:r>
            <a:r>
              <a:rPr lang="de-DE" altLang="en-US" sz="2000" dirty="0" smtClean="0">
                <a:solidFill>
                  <a:srgbClr val="C00000"/>
                </a:solidFill>
                <a:latin typeface="Arial Narrow" pitchFamily="34" charset="0"/>
              </a:rPr>
              <a:t> </a:t>
            </a:r>
            <a:r>
              <a:rPr lang="de-DE" altLang="en-US" sz="2000" dirty="0">
                <a:solidFill>
                  <a:srgbClr val="C00000"/>
                </a:solidFill>
                <a:latin typeface="Arial Narrow" pitchFamily="34" charset="0"/>
              </a:rPr>
              <a:t>type </a:t>
            </a:r>
            <a:r>
              <a:rPr lang="de-DE" altLang="en-US" sz="2000" dirty="0" err="1" smtClean="0">
                <a:solidFill>
                  <a:srgbClr val="0000FF"/>
                </a:solidFill>
                <a:latin typeface="Arial Narrow" pitchFamily="34" charset="0"/>
              </a:rPr>
              <a:t>songwriter</a:t>
            </a:r>
            <a:endParaRPr lang="de-DE" altLang="en-US" sz="2000" dirty="0">
              <a:solidFill>
                <a:srgbClr val="3333CC"/>
              </a:solidFill>
              <a:latin typeface="Arial Narrow" pitchFamily="34" charset="0"/>
            </a:endParaRPr>
          </a:p>
          <a:p>
            <a:pPr eaLnBrk="1" hangingPunct="1">
              <a:lnSpc>
                <a:spcPts val="2200"/>
              </a:lnSpc>
            </a:pPr>
            <a:r>
              <a:rPr lang="de-DE" altLang="en-US" sz="2000" dirty="0">
                <a:solidFill>
                  <a:srgbClr val="3333CC"/>
                </a:solidFill>
                <a:latin typeface="Arial Narrow" pitchFamily="34" charset="0"/>
              </a:rPr>
              <a:t>           </a:t>
            </a:r>
            <a:r>
              <a:rPr lang="de-DE" altLang="en-US" sz="2000" dirty="0" err="1" smtClean="0">
                <a:solidFill>
                  <a:srgbClr val="0000FF"/>
                </a:solidFill>
                <a:latin typeface="Arial Narrow" pitchFamily="34" charset="0"/>
              </a:rPr>
              <a:t>Bob_Dylan</a:t>
            </a:r>
            <a:r>
              <a:rPr lang="de-DE" altLang="en-US" sz="2000" dirty="0" smtClean="0">
                <a:solidFill>
                  <a:srgbClr val="C00000"/>
                </a:solidFill>
                <a:latin typeface="Arial Narrow" pitchFamily="34" charset="0"/>
              </a:rPr>
              <a:t> </a:t>
            </a:r>
            <a:r>
              <a:rPr lang="de-DE" altLang="en-US" sz="2000" dirty="0">
                <a:solidFill>
                  <a:srgbClr val="C00000"/>
                </a:solidFill>
                <a:latin typeface="Arial Narrow" pitchFamily="34" charset="0"/>
              </a:rPr>
              <a:t>type </a:t>
            </a:r>
            <a:r>
              <a:rPr lang="de-DE" altLang="en-US" sz="2000" dirty="0" err="1" smtClean="0">
                <a:solidFill>
                  <a:srgbClr val="0000FF"/>
                </a:solidFill>
                <a:latin typeface="Arial Narrow" pitchFamily="34" charset="0"/>
              </a:rPr>
              <a:t>civil_rights_activist</a:t>
            </a:r>
            <a:endParaRPr lang="de-DE" altLang="en-US" sz="2000" dirty="0">
              <a:solidFill>
                <a:srgbClr val="0000FF"/>
              </a:solidFill>
              <a:latin typeface="Arial Narrow" pitchFamily="34" charset="0"/>
            </a:endParaRPr>
          </a:p>
          <a:p>
            <a:pPr eaLnBrk="1" hangingPunct="1">
              <a:lnSpc>
                <a:spcPts val="2200"/>
              </a:lnSpc>
            </a:pPr>
            <a:r>
              <a:rPr lang="de-DE" altLang="en-US" sz="2000" dirty="0">
                <a:solidFill>
                  <a:srgbClr val="3333CC"/>
                </a:solidFill>
                <a:latin typeface="Arial Narrow" pitchFamily="34" charset="0"/>
              </a:rPr>
              <a:t>           </a:t>
            </a:r>
            <a:r>
              <a:rPr lang="de-DE" altLang="en-US" sz="2000" dirty="0" err="1" smtClean="0">
                <a:solidFill>
                  <a:srgbClr val="0000FF"/>
                </a:solidFill>
                <a:latin typeface="Arial Narrow" pitchFamily="34" charset="0"/>
              </a:rPr>
              <a:t>songwriter</a:t>
            </a:r>
            <a:r>
              <a:rPr lang="de-DE" altLang="en-US" sz="2000" dirty="0" smtClean="0">
                <a:latin typeface="Arial Narrow" pitchFamily="34" charset="0"/>
              </a:rPr>
              <a:t> </a:t>
            </a:r>
            <a:r>
              <a:rPr lang="de-DE" altLang="en-US" sz="2000" dirty="0" err="1">
                <a:solidFill>
                  <a:srgbClr val="C00000"/>
                </a:solidFill>
                <a:latin typeface="Arial Narrow" pitchFamily="34" charset="0"/>
              </a:rPr>
              <a:t>subclassOf</a:t>
            </a:r>
            <a:r>
              <a:rPr lang="de-DE" altLang="en-US" sz="2000" dirty="0">
                <a:latin typeface="Arial Narrow" pitchFamily="34" charset="0"/>
              </a:rPr>
              <a:t> </a:t>
            </a:r>
            <a:r>
              <a:rPr lang="de-DE" altLang="en-US" sz="2000" dirty="0" err="1" smtClean="0">
                <a:solidFill>
                  <a:srgbClr val="0000FF"/>
                </a:solidFill>
                <a:latin typeface="Arial Narrow" pitchFamily="34" charset="0"/>
              </a:rPr>
              <a:t>artist</a:t>
            </a:r>
            <a:endParaRPr lang="de-DE" altLang="en-US" sz="2000" dirty="0" smtClean="0">
              <a:solidFill>
                <a:srgbClr val="0000FF"/>
              </a:solidFill>
              <a:latin typeface="Arial Narrow" pitchFamily="34" charset="0"/>
            </a:endParaRPr>
          </a:p>
          <a:p>
            <a:pPr eaLnBrk="1" hangingPunct="1">
              <a:lnSpc>
                <a:spcPts val="2200"/>
              </a:lnSpc>
            </a:pPr>
            <a:r>
              <a:rPr lang="de-DE" altLang="en-US" sz="2000" dirty="0">
                <a:solidFill>
                  <a:srgbClr val="0000FF"/>
                </a:solidFill>
                <a:latin typeface="Arial Narrow" pitchFamily="34" charset="0"/>
              </a:rPr>
              <a:t> </a:t>
            </a:r>
            <a:r>
              <a:rPr lang="de-DE" altLang="en-US" sz="2000" dirty="0" smtClean="0">
                <a:solidFill>
                  <a:srgbClr val="0000FF"/>
                </a:solidFill>
                <a:latin typeface="Arial Narrow" pitchFamily="34" charset="0"/>
              </a:rPr>
              <a:t>          </a:t>
            </a:r>
            <a:r>
              <a:rPr lang="de-DE" altLang="en-US" sz="2000" dirty="0" err="1" smtClean="0">
                <a:solidFill>
                  <a:srgbClr val="0000FF"/>
                </a:solidFill>
                <a:latin typeface="Arial Narrow" pitchFamily="34" charset="0"/>
              </a:rPr>
              <a:t>Bob_Dylan</a:t>
            </a:r>
            <a:r>
              <a:rPr lang="de-DE" altLang="en-US" sz="2000" dirty="0" smtClean="0">
                <a:solidFill>
                  <a:srgbClr val="0000FF"/>
                </a:solidFill>
                <a:latin typeface="Arial Narrow" pitchFamily="34" charset="0"/>
              </a:rPr>
              <a:t> </a:t>
            </a:r>
            <a:r>
              <a:rPr lang="de-DE" altLang="en-US" sz="2000" dirty="0" err="1" smtClean="0">
                <a:solidFill>
                  <a:srgbClr val="C00000"/>
                </a:solidFill>
                <a:latin typeface="Arial Narrow" pitchFamily="34" charset="0"/>
              </a:rPr>
              <a:t>composed</a:t>
            </a:r>
            <a:r>
              <a:rPr lang="de-DE" altLang="en-US" sz="2000" dirty="0" smtClean="0">
                <a:latin typeface="Arial Narrow" pitchFamily="34" charset="0"/>
              </a:rPr>
              <a:t> </a:t>
            </a:r>
            <a:r>
              <a:rPr lang="de-DE" altLang="en-US" sz="2000" dirty="0" err="1" smtClean="0">
                <a:solidFill>
                  <a:srgbClr val="0000FF"/>
                </a:solidFill>
                <a:latin typeface="Arial Narrow" pitchFamily="34" charset="0"/>
              </a:rPr>
              <a:t>Hurricane</a:t>
            </a:r>
            <a:endParaRPr lang="de-DE" altLang="en-US" sz="2000" dirty="0" smtClean="0">
              <a:solidFill>
                <a:srgbClr val="0000FF"/>
              </a:solidFill>
              <a:latin typeface="Arial Narrow" pitchFamily="34" charset="0"/>
            </a:endParaRPr>
          </a:p>
          <a:p>
            <a:pPr eaLnBrk="1" hangingPunct="1">
              <a:lnSpc>
                <a:spcPts val="2200"/>
              </a:lnSpc>
            </a:pPr>
            <a:r>
              <a:rPr lang="de-DE" altLang="en-US" sz="2000" dirty="0" smtClean="0">
                <a:solidFill>
                  <a:srgbClr val="3333CC"/>
                </a:solidFill>
                <a:latin typeface="Arial Narrow" pitchFamily="34" charset="0"/>
              </a:rPr>
              <a:t>           </a:t>
            </a:r>
            <a:r>
              <a:rPr lang="de-DE" altLang="en-US" sz="2000" dirty="0" err="1">
                <a:solidFill>
                  <a:srgbClr val="0000FF"/>
                </a:solidFill>
                <a:latin typeface="Arial Narrow" pitchFamily="34" charset="0"/>
              </a:rPr>
              <a:t>Hurricane</a:t>
            </a:r>
            <a:r>
              <a:rPr lang="de-DE" altLang="en-US" sz="2000" dirty="0">
                <a:solidFill>
                  <a:srgbClr val="0000FF"/>
                </a:solidFill>
                <a:latin typeface="Arial Narrow" pitchFamily="34" charset="0"/>
              </a:rPr>
              <a:t> </a:t>
            </a:r>
            <a:r>
              <a:rPr lang="de-DE" altLang="en-US" sz="2000" dirty="0" err="1">
                <a:solidFill>
                  <a:srgbClr val="C00000"/>
                </a:solidFill>
                <a:latin typeface="Arial Narrow" pitchFamily="34" charset="0"/>
              </a:rPr>
              <a:t>isAbout</a:t>
            </a:r>
            <a:r>
              <a:rPr lang="de-DE" altLang="en-US" sz="2000" dirty="0">
                <a:latin typeface="Arial Narrow" pitchFamily="34" charset="0"/>
              </a:rPr>
              <a:t> </a:t>
            </a:r>
            <a:r>
              <a:rPr lang="de-DE" altLang="en-US" sz="2000" dirty="0" err="1">
                <a:solidFill>
                  <a:srgbClr val="0000FF"/>
                </a:solidFill>
                <a:latin typeface="Arial Narrow" pitchFamily="34" charset="0"/>
              </a:rPr>
              <a:t>Rubin_Carter</a:t>
            </a:r>
            <a:endParaRPr lang="de-DE" altLang="en-US" sz="2000" dirty="0">
              <a:solidFill>
                <a:srgbClr val="0000FF"/>
              </a:solidFill>
              <a:latin typeface="Arial Narrow" pitchFamily="34" charset="0"/>
            </a:endParaRPr>
          </a:p>
          <a:p>
            <a:pPr eaLnBrk="1" hangingPunct="1">
              <a:lnSpc>
                <a:spcPts val="2200"/>
              </a:lnSpc>
            </a:pPr>
            <a:r>
              <a:rPr lang="de-DE" altLang="en-US" sz="2000" dirty="0">
                <a:latin typeface="Arial Narrow" pitchFamily="34" charset="0"/>
              </a:rPr>
              <a:t> </a:t>
            </a:r>
            <a:r>
              <a:rPr lang="de-DE" altLang="en-US" sz="2000" dirty="0" smtClean="0">
                <a:latin typeface="Arial Narrow" pitchFamily="34" charset="0"/>
              </a:rPr>
              <a:t>          </a:t>
            </a:r>
            <a:r>
              <a:rPr lang="de-DE" altLang="en-US" sz="2000" dirty="0" err="1" smtClean="0">
                <a:solidFill>
                  <a:srgbClr val="0000FF"/>
                </a:solidFill>
                <a:latin typeface="Arial Narrow" pitchFamily="34" charset="0"/>
              </a:rPr>
              <a:t>Steve_Jobs</a:t>
            </a:r>
            <a:r>
              <a:rPr lang="de-DE" altLang="en-US" sz="2000" dirty="0" smtClean="0">
                <a:latin typeface="Arial Narrow" pitchFamily="34" charset="0"/>
              </a:rPr>
              <a:t> </a:t>
            </a:r>
            <a:r>
              <a:rPr lang="de-DE" altLang="en-US" sz="2000" dirty="0" err="1" smtClean="0">
                <a:solidFill>
                  <a:srgbClr val="C00000"/>
                </a:solidFill>
                <a:latin typeface="Arial Narrow" pitchFamily="34" charset="0"/>
              </a:rPr>
              <a:t>marriedTo</a:t>
            </a:r>
            <a:r>
              <a:rPr lang="de-DE" altLang="en-US" sz="2000" dirty="0" smtClean="0">
                <a:latin typeface="Arial Narrow" pitchFamily="34" charset="0"/>
              </a:rPr>
              <a:t> </a:t>
            </a:r>
            <a:r>
              <a:rPr lang="de-DE" altLang="en-US" sz="2000" dirty="0" err="1" smtClean="0">
                <a:solidFill>
                  <a:srgbClr val="0000FF"/>
                </a:solidFill>
                <a:latin typeface="Arial Narrow" pitchFamily="34" charset="0"/>
              </a:rPr>
              <a:t>Sara_Lownds</a:t>
            </a:r>
            <a:endParaRPr lang="de-DE" altLang="en-US" sz="2000" dirty="0" smtClean="0">
              <a:solidFill>
                <a:srgbClr val="0000FF"/>
              </a:solidFill>
              <a:latin typeface="Arial Narrow" pitchFamily="34" charset="0"/>
            </a:endParaRPr>
          </a:p>
          <a:p>
            <a:pPr eaLnBrk="1" hangingPunct="1">
              <a:lnSpc>
                <a:spcPts val="2200"/>
              </a:lnSpc>
            </a:pPr>
            <a:r>
              <a:rPr lang="de-DE" altLang="en-US" sz="2000" dirty="0" smtClean="0">
                <a:solidFill>
                  <a:srgbClr val="C00000"/>
                </a:solidFill>
                <a:latin typeface="Arial Narrow" pitchFamily="34" charset="0"/>
              </a:rPr>
              <a:t>                                </a:t>
            </a:r>
            <a:r>
              <a:rPr lang="de-DE" altLang="en-US" sz="2000" dirty="0" err="1" smtClean="0">
                <a:solidFill>
                  <a:srgbClr val="C00000"/>
                </a:solidFill>
                <a:latin typeface="Arial Narrow" pitchFamily="34" charset="0"/>
              </a:rPr>
              <a:t>validDuring</a:t>
            </a:r>
            <a:r>
              <a:rPr lang="de-DE" altLang="en-US" sz="2000" dirty="0" smtClean="0">
                <a:solidFill>
                  <a:srgbClr val="C00000"/>
                </a:solidFill>
                <a:latin typeface="Arial Narrow" pitchFamily="34" charset="0"/>
              </a:rPr>
              <a:t> </a:t>
            </a:r>
            <a:r>
              <a:rPr lang="de-DE" altLang="en-US" sz="2000" dirty="0" smtClean="0">
                <a:solidFill>
                  <a:srgbClr val="0000FF"/>
                </a:solidFill>
                <a:latin typeface="Arial Narrow" pitchFamily="34" charset="0"/>
              </a:rPr>
              <a:t>[Sep-1965, June-1977]</a:t>
            </a:r>
          </a:p>
          <a:p>
            <a:pPr eaLnBrk="1" hangingPunct="1">
              <a:lnSpc>
                <a:spcPts val="2200"/>
              </a:lnSpc>
            </a:pPr>
            <a:r>
              <a:rPr lang="de-DE" altLang="en-US" sz="2000" dirty="0" smtClean="0">
                <a:solidFill>
                  <a:srgbClr val="0000FF"/>
                </a:solidFill>
                <a:latin typeface="Arial Narrow" pitchFamily="34" charset="0"/>
              </a:rPr>
              <a:t>           </a:t>
            </a:r>
            <a:r>
              <a:rPr lang="de-DE" altLang="en-US" sz="2000" dirty="0" err="1" smtClean="0">
                <a:solidFill>
                  <a:srgbClr val="0000FF"/>
                </a:solidFill>
                <a:latin typeface="Arial Narrow" pitchFamily="34" charset="0"/>
              </a:rPr>
              <a:t>Bob_Dylan</a:t>
            </a:r>
            <a:r>
              <a:rPr lang="de-DE" altLang="en-US" sz="2000" dirty="0" smtClean="0">
                <a:latin typeface="Arial Narrow" pitchFamily="34" charset="0"/>
              </a:rPr>
              <a:t> </a:t>
            </a:r>
            <a:r>
              <a:rPr lang="de-DE" altLang="en-US" sz="2000" dirty="0" err="1">
                <a:solidFill>
                  <a:srgbClr val="C00000"/>
                </a:solidFill>
                <a:latin typeface="Arial Narrow" pitchFamily="34" charset="0"/>
              </a:rPr>
              <a:t>knownAs</a:t>
            </a:r>
            <a:r>
              <a:rPr lang="de-DE" altLang="en-US" sz="2000" dirty="0">
                <a:latin typeface="Arial Narrow" pitchFamily="34" charset="0"/>
              </a:rPr>
              <a:t> </a:t>
            </a:r>
            <a:r>
              <a:rPr lang="de-DE" altLang="en-US" sz="2000" dirty="0" smtClean="0">
                <a:solidFill>
                  <a:srgbClr val="0000FF"/>
                </a:solidFill>
                <a:latin typeface="Arial Narrow" pitchFamily="34" charset="0"/>
              </a:rPr>
              <a:t>„</a:t>
            </a:r>
            <a:r>
              <a:rPr lang="de-DE" altLang="en-US" sz="2000" dirty="0" err="1" smtClean="0">
                <a:solidFill>
                  <a:srgbClr val="0000FF"/>
                </a:solidFill>
                <a:latin typeface="Arial Narrow" pitchFamily="34" charset="0"/>
              </a:rPr>
              <a:t>voice</a:t>
            </a:r>
            <a:r>
              <a:rPr lang="de-DE" altLang="en-US" sz="2000" dirty="0" smtClean="0">
                <a:solidFill>
                  <a:srgbClr val="0000FF"/>
                </a:solidFill>
                <a:latin typeface="Arial Narrow" pitchFamily="34" charset="0"/>
              </a:rPr>
              <a:t> </a:t>
            </a:r>
            <a:r>
              <a:rPr lang="de-DE" altLang="en-US" sz="2000" dirty="0" err="1" smtClean="0">
                <a:solidFill>
                  <a:srgbClr val="0000FF"/>
                </a:solidFill>
                <a:latin typeface="Arial Narrow" pitchFamily="34" charset="0"/>
              </a:rPr>
              <a:t>of</a:t>
            </a:r>
            <a:r>
              <a:rPr lang="de-DE" altLang="en-US" sz="2000" dirty="0" smtClean="0">
                <a:solidFill>
                  <a:srgbClr val="0000FF"/>
                </a:solidFill>
                <a:latin typeface="Arial Narrow" pitchFamily="34" charset="0"/>
              </a:rPr>
              <a:t> a </a:t>
            </a:r>
            <a:r>
              <a:rPr lang="de-DE" altLang="en-US" sz="2000" dirty="0" err="1" smtClean="0">
                <a:solidFill>
                  <a:srgbClr val="0000FF"/>
                </a:solidFill>
                <a:latin typeface="Arial Narrow" pitchFamily="34" charset="0"/>
              </a:rPr>
              <a:t>generation</a:t>
            </a:r>
            <a:r>
              <a:rPr lang="de-DE" altLang="en-US" sz="2000" dirty="0" smtClean="0">
                <a:solidFill>
                  <a:srgbClr val="0000FF"/>
                </a:solidFill>
                <a:latin typeface="Arial Narrow" pitchFamily="34" charset="0"/>
              </a:rPr>
              <a:t>“</a:t>
            </a:r>
            <a:endParaRPr lang="de-DE" altLang="en-US" sz="2000" dirty="0">
              <a:solidFill>
                <a:srgbClr val="0000FF"/>
              </a:solidFill>
              <a:latin typeface="Arial Narrow" pitchFamily="34" charset="0"/>
            </a:endParaRPr>
          </a:p>
          <a:p>
            <a:pPr eaLnBrk="1" hangingPunct="1"/>
            <a:r>
              <a:rPr lang="de-DE" altLang="en-US" sz="1800" dirty="0">
                <a:solidFill>
                  <a:srgbClr val="0000FF"/>
                </a:solidFill>
                <a:latin typeface="Arial Narrow" pitchFamily="34" charset="0"/>
              </a:rPr>
              <a:t>            </a:t>
            </a:r>
            <a:r>
              <a:rPr lang="de-DE" altLang="en-US" sz="1800" dirty="0" err="1">
                <a:solidFill>
                  <a:srgbClr val="0000FF"/>
                </a:solidFill>
                <a:latin typeface="Arial Narrow" pitchFamily="34" charset="0"/>
              </a:rPr>
              <a:t>Steve_Jobs</a:t>
            </a:r>
            <a:r>
              <a:rPr lang="de-DE" altLang="en-US" sz="1800" dirty="0">
                <a:latin typeface="Arial Narrow" pitchFamily="34" charset="0"/>
              </a:rPr>
              <a:t> </a:t>
            </a:r>
            <a:r>
              <a:rPr lang="de-DE" altLang="en-US" sz="1800" dirty="0">
                <a:solidFill>
                  <a:srgbClr val="C00000"/>
                </a:solidFill>
                <a:latin typeface="Arial Narrow" pitchFamily="34" charset="0"/>
              </a:rPr>
              <a:t>„was </a:t>
            </a:r>
            <a:r>
              <a:rPr lang="de-DE" altLang="en-US" sz="1800" dirty="0" err="1">
                <a:solidFill>
                  <a:srgbClr val="C00000"/>
                </a:solidFill>
                <a:latin typeface="Arial Narrow" pitchFamily="34" charset="0"/>
              </a:rPr>
              <a:t>big</a:t>
            </a:r>
            <a:r>
              <a:rPr lang="de-DE" altLang="en-US" sz="1800" dirty="0">
                <a:solidFill>
                  <a:srgbClr val="C00000"/>
                </a:solidFill>
                <a:latin typeface="Arial Narrow" pitchFamily="34" charset="0"/>
              </a:rPr>
              <a:t> </a:t>
            </a:r>
            <a:r>
              <a:rPr lang="de-DE" altLang="en-US" sz="1800" dirty="0" err="1">
                <a:solidFill>
                  <a:srgbClr val="C00000"/>
                </a:solidFill>
                <a:latin typeface="Arial Narrow" pitchFamily="34" charset="0"/>
              </a:rPr>
              <a:t>fan</a:t>
            </a:r>
            <a:r>
              <a:rPr lang="de-DE" altLang="en-US" sz="1800" dirty="0">
                <a:solidFill>
                  <a:srgbClr val="C00000"/>
                </a:solidFill>
                <a:latin typeface="Arial Narrow" pitchFamily="34" charset="0"/>
              </a:rPr>
              <a:t> </a:t>
            </a:r>
            <a:r>
              <a:rPr lang="de-DE" altLang="en-US" sz="1800" dirty="0" err="1">
                <a:solidFill>
                  <a:srgbClr val="C00000"/>
                </a:solidFill>
                <a:latin typeface="Arial Narrow" pitchFamily="34" charset="0"/>
              </a:rPr>
              <a:t>of</a:t>
            </a:r>
            <a:r>
              <a:rPr lang="de-DE" altLang="en-US" sz="1800" dirty="0">
                <a:solidFill>
                  <a:srgbClr val="C00000"/>
                </a:solidFill>
                <a:latin typeface="Arial Narrow" pitchFamily="34" charset="0"/>
              </a:rPr>
              <a:t>“</a:t>
            </a:r>
            <a:r>
              <a:rPr lang="de-DE" altLang="en-US" sz="1800" dirty="0">
                <a:latin typeface="Arial Narrow" pitchFamily="34" charset="0"/>
              </a:rPr>
              <a:t> </a:t>
            </a:r>
            <a:r>
              <a:rPr lang="de-DE" altLang="en-US" sz="1800" dirty="0" err="1">
                <a:solidFill>
                  <a:srgbClr val="0000FF"/>
                </a:solidFill>
                <a:latin typeface="Arial Narrow" pitchFamily="34" charset="0"/>
              </a:rPr>
              <a:t>Bob_Dylan</a:t>
            </a:r>
            <a:endParaRPr lang="de-DE" altLang="en-US" sz="1800" dirty="0">
              <a:solidFill>
                <a:srgbClr val="0000FF"/>
              </a:solidFill>
              <a:latin typeface="Arial Narrow" pitchFamily="34" charset="0"/>
            </a:endParaRPr>
          </a:p>
          <a:p>
            <a:pPr eaLnBrk="1" hangingPunct="1"/>
            <a:r>
              <a:rPr lang="de-DE" altLang="en-US" sz="1800" dirty="0">
                <a:solidFill>
                  <a:srgbClr val="0000FF"/>
                </a:solidFill>
                <a:latin typeface="Arial Narrow" pitchFamily="34" charset="0"/>
              </a:rPr>
              <a:t>            </a:t>
            </a:r>
            <a:r>
              <a:rPr lang="de-DE" altLang="en-US" sz="1800" dirty="0" err="1" smtClean="0">
                <a:solidFill>
                  <a:srgbClr val="0000FF"/>
                </a:solidFill>
                <a:latin typeface="Arial Narrow" pitchFamily="34" charset="0"/>
              </a:rPr>
              <a:t>Bob_Dylan</a:t>
            </a:r>
            <a:r>
              <a:rPr lang="de-DE" altLang="en-US" sz="1800" dirty="0" smtClean="0">
                <a:solidFill>
                  <a:srgbClr val="0000FF"/>
                </a:solidFill>
                <a:latin typeface="Arial Narrow" pitchFamily="34" charset="0"/>
              </a:rPr>
              <a:t> </a:t>
            </a:r>
            <a:r>
              <a:rPr lang="de-DE" altLang="en-US" sz="1800" dirty="0" smtClean="0">
                <a:solidFill>
                  <a:srgbClr val="C00000"/>
                </a:solidFill>
                <a:latin typeface="Arial Narrow" pitchFamily="34" charset="0"/>
              </a:rPr>
              <a:t>„</a:t>
            </a:r>
            <a:r>
              <a:rPr lang="de-DE" altLang="en-US" sz="1800" dirty="0" err="1" smtClean="0">
                <a:solidFill>
                  <a:srgbClr val="C00000"/>
                </a:solidFill>
                <a:latin typeface="Arial Narrow" pitchFamily="34" charset="0"/>
              </a:rPr>
              <a:t>briefly</a:t>
            </a:r>
            <a:r>
              <a:rPr lang="de-DE" altLang="en-US" sz="1800" dirty="0" smtClean="0">
                <a:solidFill>
                  <a:srgbClr val="C00000"/>
                </a:solidFill>
                <a:latin typeface="Arial Narrow" pitchFamily="34" charset="0"/>
              </a:rPr>
              <a:t> </a:t>
            </a:r>
            <a:r>
              <a:rPr lang="de-DE" altLang="en-US" sz="1800" dirty="0" err="1">
                <a:solidFill>
                  <a:srgbClr val="C00000"/>
                </a:solidFill>
                <a:latin typeface="Arial Narrow" pitchFamily="34" charset="0"/>
              </a:rPr>
              <a:t>dated</a:t>
            </a:r>
            <a:r>
              <a:rPr lang="de-DE" altLang="en-US" sz="1800" dirty="0">
                <a:solidFill>
                  <a:srgbClr val="C00000"/>
                </a:solidFill>
                <a:latin typeface="Arial Narrow" pitchFamily="34" charset="0"/>
              </a:rPr>
              <a:t>“</a:t>
            </a:r>
            <a:r>
              <a:rPr lang="de-DE" altLang="en-US" sz="1800" dirty="0">
                <a:latin typeface="Arial Narrow" pitchFamily="34" charset="0"/>
              </a:rPr>
              <a:t> </a:t>
            </a:r>
            <a:r>
              <a:rPr lang="de-DE" altLang="en-US" sz="1800" dirty="0" err="1" smtClean="0">
                <a:solidFill>
                  <a:srgbClr val="0000FF"/>
                </a:solidFill>
                <a:latin typeface="Arial Narrow" pitchFamily="34" charset="0"/>
              </a:rPr>
              <a:t>Joan_Baez</a:t>
            </a:r>
            <a:endParaRPr lang="de-DE" altLang="en-US" sz="1800" dirty="0" smtClean="0">
              <a:solidFill>
                <a:srgbClr val="0000FF"/>
              </a:solidFill>
              <a:latin typeface="Arial Narrow" pitchFamily="34" charset="0"/>
            </a:endParaRPr>
          </a:p>
          <a:p>
            <a:pPr eaLnBrk="1" hangingPunct="1"/>
            <a:endParaRPr lang="de-DE" altLang="en-US" sz="1800" dirty="0">
              <a:solidFill>
                <a:srgbClr val="0000FF"/>
              </a:solidFill>
              <a:latin typeface="Arial Narrow" pitchFamily="34" charset="0"/>
            </a:endParaRPr>
          </a:p>
          <a:p>
            <a:pPr eaLnBrk="1" hangingPunct="1"/>
            <a:endParaRPr lang="de-DE" altLang="en-US" sz="1800" dirty="0">
              <a:solidFill>
                <a:srgbClr val="0000FF"/>
              </a:solidFill>
              <a:latin typeface="Arial Narrow" pitchFamily="34" charset="0"/>
            </a:endParaRPr>
          </a:p>
        </p:txBody>
      </p:sp>
      <p:sp>
        <p:nvSpPr>
          <p:cNvPr id="18" name="TextBox 17"/>
          <p:cNvSpPr txBox="1">
            <a:spLocks noChangeArrowheads="1"/>
          </p:cNvSpPr>
          <p:nvPr/>
        </p:nvSpPr>
        <p:spPr bwMode="auto">
          <a:xfrm>
            <a:off x="5227484" y="4149725"/>
            <a:ext cx="3916516" cy="301621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ltLang="en-US" sz="2000" dirty="0" err="1"/>
              <a:t>taxonomic</a:t>
            </a:r>
            <a:r>
              <a:rPr lang="de-DE" altLang="en-US" sz="2000" dirty="0"/>
              <a:t> </a:t>
            </a:r>
            <a:r>
              <a:rPr lang="de-DE" altLang="en-US" sz="2000" dirty="0" err="1"/>
              <a:t>knowledge</a:t>
            </a:r>
            <a:endParaRPr lang="de-DE" altLang="en-US" sz="2000" dirty="0"/>
          </a:p>
          <a:p>
            <a:pPr eaLnBrk="1" hangingPunct="1"/>
            <a:endParaRPr lang="de-DE" altLang="en-US" sz="2000" dirty="0"/>
          </a:p>
          <a:p>
            <a:pPr eaLnBrk="1" hangingPunct="1">
              <a:spcBef>
                <a:spcPts val="600"/>
              </a:spcBef>
            </a:pPr>
            <a:r>
              <a:rPr lang="de-DE" altLang="en-US" sz="2000" dirty="0" err="1"/>
              <a:t>factual</a:t>
            </a:r>
            <a:r>
              <a:rPr lang="de-DE" altLang="en-US" sz="2000" dirty="0"/>
              <a:t> </a:t>
            </a:r>
            <a:r>
              <a:rPr lang="de-DE" altLang="en-US" sz="2000" dirty="0" err="1"/>
              <a:t>knowledge</a:t>
            </a:r>
            <a:endParaRPr lang="de-DE" altLang="en-US" sz="2000" dirty="0"/>
          </a:p>
          <a:p>
            <a:pPr eaLnBrk="1" hangingPunct="1">
              <a:spcBef>
                <a:spcPts val="0"/>
              </a:spcBef>
            </a:pPr>
            <a:endParaRPr lang="de-DE" altLang="en-US" sz="2000" dirty="0" smtClean="0"/>
          </a:p>
          <a:p>
            <a:pPr eaLnBrk="1" hangingPunct="1">
              <a:spcBef>
                <a:spcPts val="1200"/>
              </a:spcBef>
            </a:pPr>
            <a:r>
              <a:rPr lang="de-DE" altLang="en-US" sz="2000" dirty="0" smtClean="0"/>
              <a:t>temporal </a:t>
            </a:r>
            <a:r>
              <a:rPr lang="de-DE" altLang="en-US" sz="2000" dirty="0" err="1" smtClean="0"/>
              <a:t>knowledge</a:t>
            </a:r>
            <a:endParaRPr lang="de-DE" altLang="en-US" sz="2000" dirty="0" smtClean="0"/>
          </a:p>
          <a:p>
            <a:pPr eaLnBrk="1" hangingPunct="1">
              <a:spcBef>
                <a:spcPts val="600"/>
              </a:spcBef>
            </a:pPr>
            <a:r>
              <a:rPr lang="de-DE" altLang="en-US" sz="2000" dirty="0" err="1" smtClean="0"/>
              <a:t>terminological</a:t>
            </a:r>
            <a:r>
              <a:rPr lang="de-DE" altLang="en-US" sz="2000" dirty="0" smtClean="0"/>
              <a:t> </a:t>
            </a:r>
            <a:r>
              <a:rPr lang="de-DE" altLang="en-US" sz="2000" dirty="0" err="1" smtClean="0"/>
              <a:t>knowledge</a:t>
            </a:r>
            <a:endParaRPr lang="de-DE" altLang="en-US" sz="2000" dirty="0"/>
          </a:p>
          <a:p>
            <a:pPr eaLnBrk="1" hangingPunct="1">
              <a:spcBef>
                <a:spcPts val="1200"/>
              </a:spcBef>
            </a:pPr>
            <a:r>
              <a:rPr lang="de-DE" altLang="en-US" sz="2000" dirty="0" err="1" smtClean="0"/>
              <a:t>evidence</a:t>
            </a:r>
            <a:r>
              <a:rPr lang="de-DE" altLang="en-US" sz="2000" dirty="0"/>
              <a:t> </a:t>
            </a:r>
            <a:r>
              <a:rPr lang="de-DE" altLang="en-US" sz="2000" dirty="0" smtClean="0"/>
              <a:t>&amp; belief </a:t>
            </a:r>
            <a:r>
              <a:rPr lang="de-DE" altLang="en-US" sz="2000" dirty="0" err="1" smtClean="0"/>
              <a:t>knowledge</a:t>
            </a:r>
            <a:endParaRPr lang="de-DE" altLang="en-US" sz="2000" dirty="0"/>
          </a:p>
          <a:p>
            <a:pPr eaLnBrk="1" hangingPunct="1"/>
            <a:endParaRPr lang="en-US" altLang="en-US" sz="2000" dirty="0"/>
          </a:p>
        </p:txBody>
      </p:sp>
    </p:spTree>
    <p:extLst>
      <p:ext uri="{BB962C8B-B14F-4D97-AF65-F5344CB8AC3E}">
        <p14:creationId xmlns:p14="http://schemas.microsoft.com/office/powerpoint/2010/main" val="47678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55016" y="0"/>
            <a:ext cx="9199016" cy="692696"/>
          </a:xfrm>
          <a:solidFill>
            <a:srgbClr val="66FFCC"/>
          </a:solidFill>
        </p:spPr>
        <p:txBody>
          <a:bodyPr/>
          <a:lstStyle/>
          <a:p>
            <a:pPr defTabSz="893763" eaLnBrk="1" hangingPunct="1"/>
            <a:r>
              <a:rPr lang="en-GB" altLang="en-US" dirty="0" smtClean="0"/>
              <a:t>The Dark Side of Big Data</a:t>
            </a:r>
            <a:endParaRPr lang="en-GB" altLang="en-US" sz="2000" dirty="0" smtClean="0"/>
          </a:p>
        </p:txBody>
      </p:sp>
      <p:sp>
        <p:nvSpPr>
          <p:cNvPr id="16385" name="AutoShape 16" descr="data:image/jpeg;base64,/9j/4AAQSkZJRgABAQAAAQABAAD/2wCEAAkGBxQTEhUUExQWFRUXFxcaFxgYGBgXGBoXFxcXFxgYFxwYHCggGBwlHRQUITEhJSkrLi4uFx8zODMsNygtLiwBCgoKDg0OGxAQGywkICQsLCwsLCwsLCwsLCwsLCwsLCwsLCwsLCwsLCwsLCwsLCwsLCwsLCwsLCwsLCwsLCwsLP/AABEIAPYAzQMBIgACEQEDEQH/xAAcAAABBQEBAQAAAAAAAAAAAAAFAgMEBgcAAQj/xAA+EAABAgQEBAMGBQIFBAMAAAABAAIDBBEhBRIxQQZRYXEigZEHE6GxwfAUMkJS0WLhFSNykvEWQ2OiJDOT/8QAGgEAAgMBAQAAAAAAAAAAAAAAAgMBBAUABv/EACkRAAICAgIBBAIBBQEAAAAAAAABAhEDIRIxBBMiQVEyYZEUIzNCsQX/2gAMAwEAAhEDEQA/ANYaEsLwBLATiicuXJS44SF1F6FxC448ovKJS8XHHL0Lly445cgPFHFstItrFfWIR4ITaGI/sCbDqbLGeK+OZydJaHGDCNhChk1Irq9zbuPSwvootLsOMHI13iPj2SkwREih8Qf9uFR7/O9G+ZCzvGfbTGcSJaAyGNnRTnd/tFGj4qvYJwBHjjM45AfN39ldpD2WQ20Lhm7k/KirT8qK62WoeNrZnc/x3iMeodNRQD+mHSGPLIAfigUUxn1Li93MuLj8+y3Zns7hUGVtD2UyDwIzfKPIfQfA8gl/1b+EM9BfZ8+NkYhGYMJHOnJTpLF5uWdWHGjQjQGge4DmKtJp8F9AP4ShhpDQN/iKfJVzEeCA94JFm2FhoRQj+/QLl5b+UT/T30VjAfa9Mw6CYayO3c2Y/wD9RlPotS4Z4ylZ4f5MSj94b/C8baaO02JWU8Q+z4MLnQ6gWoNRuN/JUaPLxYDwfEwg1a4GhB2IIuO6sY88JleeBo+rSklZZ7P/AGoe8LYE8QHaMjaA7ARNgf6tDvRaqCCKi4Oh28k4quLXYmi8KUQvKIkQJXoXELwKTgZD4ghn9QTzcch8wsIJiDc/FKExFH6nepT/AE8Z1SN5GMQ+YTgxRnMLAhPRh+t3qljGI40iO9VHpQOqRvon2cx6pYnG81gbOIZgfrPmnmcUzI/VVd6Mfsj3fRvAmG816Iw5rDW8ZzA3Cebx1HGo+Kj0F9nb+jbfehU72icbtkIQazxTDwcgpZo/ebU8t1RontCihptsab3Wez0xEjxXRIriXuNa9K7U+QS5xUBmOLb2LizMaPFdFe4xIjyCXO/MdttKacgFf+B8EvmfDHLTcdyVUMDlDmq5zwALBtbneriQBQVWpcLgWAFKbG5+NPqqGeeqLuNbL1hUsGtFG0PkiZb0UOSdYKaCq0Uh87ODVxhpTUqvdGkqAtjOVMRoakRXhty4DvRQ3zTDpEafRQ4oOFkeYlWuFCqpj/CLIjDlArQjyKudK6XXkRtB3PxSXGnaG3emfPONcDxoVXMGYbjc80Y9nXtCfKubLTJrArlBP5oR+rK89NuS16NLDkFn/HPAbY1YsCjYguRs7oevVWMPkyTqQjL46ktGpQYzXtDmkOaRUOBBBB3BCWViXs640Mk/8JNEthZiAXV/y3GnP8rf5WytnGEVDgQfuq0ltWjMlFp0x8rwJv37f3Bd71vNTTBMOJXgWmO4XhnYJv8A6Sh/tCa0dyM2okloWju4PZyTR4OZyUUdyM890OS78O3ktAdwY1NP4PCimTyKC6WbyTJlmq+xODu6ARsHyxQ06fwh2EpFIxlzWuDdR+qmvYVFFFgtLnDISK7k0ABrvsF2LRM0d5y5RmIGuxpbmd1KwyO1rqWoN+XXuPvmFTZYitFywaVZlAFSeen+0DTX4LRcCw9rBU6/fruqPwrCL3BxHlSwFqedKeS0iWoAFlZp8pF3DClsmwyBpapv3UuXig7oa+baP72FeXXyBUCJxZCh1BIqNm3/AOPNdjg7DnVFqafuiTEHMn77KmR/afJsoC6pOzST02BHLdS5HjuWikC401pS5oN96/dq2eOhCsORg3RrA7uK/EpL4BOsNnw/hMRsTYW1YeykNa4ipKGvgdVKxpsMC1C09PpsluJvXRSmDsV0RqGWPR3PYKiGqjxhZTI8G9duiiTVMpO9FU4tDnTRlHtOwUGkWGPEPzDSo1r5XVcw3iqYhsDGvJDRYOuQOVtlofFLSYTnAVpf7qsjdRsdppYuAIpahNLdqrT8LI0jO8iCbLOzjmYG4Pqn28fRxsPUpnijAWwCC0UBVe92Fp82UUos+kZWOHGxRAMVOw17malTXYs6qhwvoAsham3miCDEnHRInpt+Wy7gcHBFHNehypH+JRG6hEpbGiQp4L4OLLEdZZnxVNZIj3VDcrHmppQGlvjRW6Ni9GlZrxjO5mxTUDwEV19Ov8pcvaqDjHZnheSda7V6fZKLYFLF8Rreennv37oVLio5b9qK5+zyAXx8xFA0W++dlQzSqLZoY420abgeHCEPIfL7KIzsfK23nQVPkktcGhDp6YOnRZq+2aHF9ECKxz6ucXU0oCQKctqqs4vDIBDCwVqKeKt/Mo7FeHEtLwxgFXXAtze79A9T0Q9+MYaHUEZzjockMuFf9T9fIBHGTfRLxpdlLiYNFNybdj9SUWwvDHZcpNvpWpHy9FaYRk4lCxznf6g5vx/KfJEG4ZDa3Mx1QhlmyBLFj+jzA5d5cwucTQ2+H8BXd0ctYb+ap+FtOcAIxjcUsaLGn36I8eXTZ0sfSIGOYxEhhxYT9gfHVU2J7SJljiPBQc6ucT3rRFZyezVVGxbDg4nLZdj8lN7AngdaLvh/tPY+0SztNLfAIvh/E8CYLmscMw1H17LGImDvaag1HRFGSz2Na6lWi/Jzf6mO1HkaHcJ8+Eiuozj2aJjLqsc3oVkGLsLXGtw4VbQ/lOzut618+S0LC510WCanxNsT/I2P0IKzrGD43sJpQkjl5+XyC7xXUmmBnVpMtGJ4iY0rLuc6rqUd3bUEICkSEcmCG1/K422Fb2ulLWg72ZjVM3LE4dPyoNBe69SlYhNvCHTM0QNE1iyyyEwNCpc9MANVOkZ0k2VibKviN1XJog8gxmP1Spssa2oQGbhvYbITNYm+tHeihy0HGJcG0exZ5xk2giAftJ9Lq14bOVbZDMRwOLMNj5GkkwyGnQV1Ar5JOSSS2HBPkZdAJWl+zOX8L3ncgD73WfPkHwnFj2kOBoR8P5WxcEyPu5dgIoTcrN8iS4qvk0sEfcWLJUIFjEqdQ4+QqrjKwdBRPw4AJP2FTePki7z4mI4/hM3F8DWlkO5DSaZ3c3n5VTfs+4fjidY2LLODWuDnmLBB8IrVrXOG9h4a6lbXM4fn1aDTRRhhzm/l943WwJHpsrGKfBUJyQWTd7K7xXgMFpD4ENsGJ/S0NY4Wo1waACbWOoQyUdELXNILXtIa9hsQSKi3UFXJ8tu9pP8AqDf7pWHwQ95fQANOo3cBbuBU+aTmjzeh+N8IDWBYRo4khe8Xy7gLU07KyYe3ZROIYAc2hRLGljE+q3kM1l4baVfz2+QXTOKSzaNiOgQ+QJDnEcz4gB2v3RTHMHjfhy2Xp7xxpmcaFrb5i3m7+VlUDhKea8t9w6sTw5i1j21JHiLjmyilTWx+oYMEX+QeXK1tIvDsNlY94EWHm/od82uJB8iFHgy+XNDeKOHoQdHNrttfsiPFHC0AwmljRDjtaP8AMZ4czg0AlwbrWm6puF4u9/hif/ZDqK82mxHyPojyYuHQMMnPsOYfCDS+1K2ty2tzFT6qjcYwckxWmorRXiVOt9VSuOT/AJ7f9KLx/wDIKzL2shYQ0lp79VPdCSeHIXgcTu5To7Lrax9GTN+40nExW9EImQSFeJjCw7ZMHAgmCio4cA01KtWHYmKUUKbwMjQKDCwyI07rro5IIzLg8lU/F5X/ADDRWuXkXitUzEwkvddDJBqVATB3bdVIleKIkKaprBrlLaCw/cPqpM1gzodx3Ts/grRHc86FoPh5ua0Ej0WZ/wChySVGr/5jg+drZVuO4YfHhPhm73dAARavOv8ACv8AhDA1jG8mgKg4jBo+C4ijc8TKDyaRQ+qt2HzGl+6o8vZGywo1N0XKVjIjBcKbKsS8xenNSxNlp/KXDe+nVHjkG8fLonzUV0PxC46aoTH4qa2oNjyRKHFJ1HqnoeFwXXc0E8zf0RNTf4M64R/JWV+WmIsybAtZuSPkjsBoFGt8IClxi1jaCwCHSRLvGLDbtzQcalV2yefJXVINyjaGqhY63dTJKINyAh+NxbGidKPsK0b9QGNjVBB/Shs3KOdeG4+R+6pUnFq41226FIns0I5mirTr0VXnSLajsFT0rGFauea7U+qrEbh5weHj85N+VNwVdv8AHq/pPmnIQETxEZeVkNt9MmVpUVgyZYKmlfv4rNeMXEzHZo+K2XGYTchWV/4Q6bxEQgCQC0v5BjQC4n4DzCteJH3FLyZe06QlnQ4TAagkVIOoJOi9ik1Vn4glaRLW+6IBHg3W1BGO3bs2FnFEPdwUhnEsI/qHqs4yLnNUuS+iOJpYx+Ef1NSxjEHm34LLnhILlFr6O4mrDF4PNvwXv+JwqbLInV5pTXHmfVdyX0dxNHxbFIeU6J2ThZ25v/HDPkQsvixHcytLwCeAgQnOHgdDDCa6OZ4aH0BVLzGpJF/wfbJlU4ohB4hUF2m3r/NV7KOoQiOPMa6LVtC0EUpcaUKgwmX+H/CyJv4NSK2EIj3NoQlwsYIsV5Bq4UTMfCzqNEtSdaHxr5LBK4nUCmqKQJigqVWMNkiDU6fBGcpdRo+qdDIwZRiRsWnTEJH6G/m28qoTjHHcGWbfsAPorlFwlpgOhAfmBqd6ka91l2M8BRSSHAPaNDW4CJpxkmwU4yi0tV0GMI46bEbmBFPl0IOhUmf4tYNXC/8ACoMbhp8CzQR/ZAcQwmJEfV7jQdDQKU021dI5p8U6tmvSk01z2uBHiBB8rj6o24il9NlnvB8J5B1IaBTuFcPxVW1oagJKe2Hx0OxITQakApt800C1kLjYoN0NmsUFzVTaXR3EkY1Og1AVHwmfbDmJiJlzPLgG3oG01r6D0U+bnianb6fYKi4DhhIaTq8lx/unKXGD/YhQ55P0gvFnDGh53ABwcQaIHNuqdUbnYPu2ZbVcc3rp8kAmhdavhOTgrMnzoxWZqJrZ4PTTuEFfQ4L0lN5/oqGcxeDz1TB4Pd1WlmiTlU8v0CZi/hB/NM/9IxFqT6UKhy821zqWsUXe6OtmZzPCcVozUNOoUzhuaAgRoEU5QLgnT7stIxeI0QnVvayy3D5mky/ShPw6pM4KcSxiyuErJESPDeB7o1AqDffX+F5C+qKYtkPu3MDW2c05QANiDQb3chY+qxfIxvHNxNnDkWRckFJQCu6Kshg/dUHlBUg8ijUsEuCHs8YFJkYgFXeQ8t0l4oCeQQafmvdgAfPVF0wG7RbPxQpqFEiRAet+3qqXMY+2GKviAfOyET3tH/TCaP8AU6/oFZjP6FrC2XPE4ILyCPqhk3ItB0p3QfDPaCMp961pI5VuV4zjmFGfle3IK2Ovr1USpqxnpyRZMNhtA8IHlzCbnoVAaafdFFgYgP06c/vVTY0QPHOv2Pqq0ors5Td7KpPwDU0Q2JKHfRWqNCHwQjEyACgGctFamoZe4Mb+o08q3+FVapNjW1OzRT+3c2QjB4IMQuIqQKDuUbmW0b2v3dz7C/mreODySSRXnlWKDk/krU/NEvcShUxEqU7NvOc90PiONVuYklowZPk22fQsPECBVDZ3iWmmqgsnagiqrmKxb6p/BAtFzgcQWBKINx5mWtQsyZiPhoh85MxNRWihwj9AWabMY+CCAvMJmmtq40VSwKGYkOvNexYcVlaaKaXRFlrxnHW5SK7LOZWOXx3FvNDsZxN+alVDlsVMCr9TsOZ2SZpIfii5dF7mIjgG1Fq29K/RIEVZpIT8YzAiRIjnF2atSaaVsNB5K5Sk9VYfme6fJG14sHGNMsknM3FTRFZeepqqqyLfopwiWVLk0WqLT+Iqw9kJxPDXRbN3tWmnU80nDpglpCJfjA0bIuXLsivop8T2bhx8cw9w6AN+YKeg+zyWB8RebC9WfUfIoxO4oW1y3++6r2IYzEINqnonxzJfASg32SZn2cQDXJEc0VrW2lhSxpz8yg857PGsrkjvsK3ZUV8jVQBOTOat6dyjeH4oWfuv1qjeaJygCoECal7RGl7P3N27jUKz4bNEhtRS+nkU5Dnc4vevoElzg0jSwJ06JEp29AySbHnx7HRV7FYm3RPGdrXzQyNEzPA2qK9t1EI3KgJy4xbCOBvYGlwNybopHFWVQgPBNt/JH3QqQvJbmDAsaZh+R5DytfSM7m3eN3dQXlPTjvG7uVEqrUBRqjYRCjTMgTU6q0nC3V0TkXDDl0T9C5N0UiXwoudRT8TwnLD02+isErKFrtFMnYGYCy50KQF4VgZWCo2RibhNc2gF6JiC3KKAJx8y2GwviODWDVzjQD+eyigkm9IyXiqWLIp7mirMePWIOQ9Cd/48lduLcalY7C6C6rswbQtLDQg1dQ7Wp5hU6cY0s2BG6oeVlV8Ua3g+NOub+AfNx7+Hbfr0RDDcWNq67oRCZnt90SXinQqrKEWuJZ9SV8/s0PC8YaaAqwS0y1wuVkUvNOBsbo1IY45upIVLL4z+CxDPGXZqWEuo62iKR5Am4uD8FQsI4hAIJKv2G40xzdQVV4NaY1/o6FhAOtbqRB4dh8wF7ExJuxFULmcY1AcOxPyRRUV3si2En8OM569f5QfEOH2tJISX485oABr8dE3K4w42cR8lMoxrRKckQn1YSFAxObo07VsjsxFY4VVbxqO0uAFghhFguRBdFoEZ4Uwkxs7yLDwjvq70t6oPh8lEmYrYUIVJ1OzW2q53ID+2q1/DcMhwIbIbNGilTqTqXHqTUrT8PBcuTM7zc6S4ooc9gz2PBaLKRPTRbDoeSuszDadlS+MYQaw0tZarVbMkzmYPiJ6lRiE2+KlNU4xlUfUmQJt7Qogxdh3CF8QcXQZaEXuILjZjKgFzvPQDUnZK4yREVydIj8X8SwZFoq0xIrhVsMEC37nE/lb8T5VWezntHndWw4LByyF3xLvoqpjc1HmIro0U5nONTl/KBsByA0H8ocJoiw326fRBKcv9WaeHx8UF71stk1xRMRAHOjvAOzTkF70o2iEYnPPit8b3vppmcTTtU2QyBMnTUc9vIldGmNhUjnp6Kp709tmpGWPjSS/giCKSWmlbEO333TEZxrUeXQeaIiKKcrdkwxjXmhNelUXL5K08b/GyNBJFxuvJylMy9ixKOPIaKMXFxvp8lyVuxMpKMeA3WikMcHd1HiLmDdE1ZXT2SmxC3einymNRWaOqh0OODZ3qnDL10KVKKfaHRk1+LDjeJIhFBUJBxx+5t3QQyzl5lI1BS/SgM9afyHP8YrvTsn4eOkanyVfENx0ulCCRqF3pxI9aRZH8QOIoEbwLheNNUdEd7lnMiryOjbU7k+RVGlMS9zFa7KHZdQfpyPIrXuG8YZFhh7DUH1B3DuR/lWMHjwfZV8jyZrotuCYVBloeSC2n7nE1c483Hfe1gK2CmxIoCr8XGQKBevm8w1WjGCjpGdKVu2SMQxFrBWqz7jDHREaWtKN4y0vBFVR+IJUsaolI6PYABCkQtFEaVJhocT2Ol0XiZ4jYARDzE/udoOoaCa+dEBixmRHF7qvcbEkmvY8h02UIyTnGhIy/EKSXsYKVCp5srn02bvj4IY1uKX/RLpQ/oOXtdMxMMNTV2uvXzS4eJgmjAT00PdNxo732Hh53FfM1sq/9xMsXhfWxYgNApUDpZMmWaQQ3Xpqoz2tbdzs39LdPMqI6aAcHNbSnX+dUShJ9AS8iEfyQ1OQHB19eQ07phri0g2FEXmJtj20Gbyt5KBDgt2FUcJPj7kVMmJOVwdjM88E29eaiOdtsiMaHQUoOh5dlC9wSbAqY9CcsXy/YmCATfRJiar2LawXM6ov2K/R40U1T0CYLeoSIcMk30S4xAbTdQ9hRTWwrDcHCoS4ZB1QSBMuZofJTYUyHdDy/hIljrofDImE6ABRJqJQEp4/lUDEIlKIILZOR6IjRXVFsBxeJKRMw8THWe3Zw6cnDYqE+BUZgnJMh1Wu/v5J6yVtFZwvTNJZMCPkiQnVaRbodwRseisOHtNgVlGE4i+Ri+KphP1/kf1D5K5xeLWZQWOBqruKakrM/JicJUWicDQqrxbL1hk0UWW4jL3DMRRS+IMZhmEQCCSEUgUnZnrWqXBCYCkwQuw9jZdCDMGlNB0t8rryFFABtm6Hb0180UECIbVaPT+E1GhRGgktDvIH5Kj6kXrRvvFOO23/AIdGIrlNAdaWPbom4UNzjbVS5d7Q67Sw0vuPMG4TMaZcK0IoeSbd9FRqK3J3+kPslBoXivSiS+BCGrq9ihrSap6JAf+0oGn8sOOSPxC/5HPewm1ABPcmibZNCv5QBXaqYEu+uhS/whrcgedfkuqIHPJJqkSYsw1zaCte3JNOmnOFBbsvHNawg/nr1pT0SJeLlieG1bc+1EKX0TKcrpuvuhP4U18fh580y6HchFTIkjMTTn+5exZQZbDT7uheRBf00n8EOxbbZQojqlSY3hryPz5qGSjihGWXwTJKJTTLWtw6lCPNMTBGY5dEyuRCQjIRq2O2i8xCGT4tm0B6Zq0+SZw8+LyP0UyWGcTDf/Hm/2OH8lLr3jHL2DUhHoKHRPzsuWuDhb+ULhuujT/FBpu24PTqgmuMrCg7VBSThNiwqPGta8x2QaNLOgxPdu0N2nmEWw4+8YCLPZ5VojcKSbNMcx4pS+bdp5hV4Zninvr/gc4c4lRBC6qK4dw7EfMPlnWiNbmFrOZWmYeqNjgOKteM4SVmdK4vZT2sU6TZY+Ssv/Q8RTZLg54BqmxlFdC5O0V5sTkR8F6+MUMHdvmKJqYe4EU25HMPRZPoq9HrJeUktoJRmMeDmFDz3QOPLFh0zN+9VL/xAWrY+oT8OK1+4KKPKAiePFm/F7BLYrrgAAH9rUuXgPFb5fO5CejxC0kjTcfUJZiWruPluicxEMSTpt6IEaA/r6pP4Rxrp2U6M7dJY7xDqFCmzpYI3uwUBaikxZQgB1RpWy9jvcCaW7BMRmO3TLsquKjaabD8GPmDT+4X76FMRYoaL7WooOHzJylg2uF5ORA29czjvS3kkrFTLz8r+2mu/khTTyXGqZXErk8ypO3ZwC9ypK9UkEmT/ADeRRvhqXzzD4Z/7kCM3zyEj4hBsNb476UKvnAmDO98Zp7S2HDY4NcbBziCLcwBeundB3Og3+FmcAIlh0zqx24p/x1UKKfE6mlTTtVeVXSV6JhrZa5CAS1zWuyu0a49dfopfDc3HgxhCisqHG3cX10I6quYZiuSgdpXXX1/t8VdcLxmGWk5gaDnevzCp5IyjaatDlJPouODxWmYZELQXCJ7oGl8sXwu9CB/tV6/Dt5LDcext0KHL+5fliOeYxcKGmXwt9TW39K0ngTjeHOsDHlrJho8Ta2fT9TOnMbK94SahTKXkxd8i0/hhyXrZZvJPBcrZUPnho+9VCnJZp6HpZMNxPLqCuE214F73N1mxhOLs9XPyMc1ToHzbCHUN/r/dIgEtPhNDyTjhmNClx2FrfEMw57hPvVMzuDtzXR5+IzG4oU0ZnKaUrsm8u4uPiEiZN61XOKsH1ZVdixMO0qAOSS6ZNreqabra68eKa17KOKA9SX2T5eMXZgaaVS2vqOo5gKLLml8p7pAj0JpceiHjscstRXITFc4HMRftRNx4xcalFIbszaEDRDI8EtNFKlboVlg4q09MRCYTouovGi6kR4BF6o7FcW1aI5XoC9oOaedBprUdwR81OgC3eymAx864PY14EF5AcAQCHQ70O9K+q1TGGlzHNFhQrM/ZBCrPnpAiH/2hj6rZJuXGV3a/ZWMKVWV8rdnzJNQsr3N5OI+KZcUT4kGWZjClPGUMa2u6rSWy0jxe56J9sAjqOl/gmHUUWS4tdi2vt5p6XmSxwc1xa4GrS00IPMFRWjmlhtbj4qU6I7Nq4C9pgiFsCcIDjZsWwBPJ+wPXTstPB5L5KaRzV34f9oc3LQ/djLGYKZc5NWjkCNRpY6J8cifZXnhfaKxHcwj8pB6FR4DL2Oy8XJFUzQk7ZIhwjUVupER65clT7LOJ1DQy2UDrtsQoJv637rlyJNis8Uqa+RQFAD1SpkWK5co+SP8AVjkmTQqHNNodVy5TH8mDk/xRY9AjAAGne6VGIcK8ly5RWwk3xojxG2BU9jc8NcuXMjClya/Qvh9rWzMIkV8VtLOocp8jQ+SN8QyT2wXOiuDn++yilxQAX0FzfouXKWVmqYZ9isEGcjHcQLf/AKQ/4WuR4fhd2I+/VcuV3D0VM35HzXxKP/lxhyiOHpZQTLmlarlyqze2W4KxIqDYrsubuuXKES1uhLz2+QXuSg7rly4GhACcBI3XLkUSOj//2Q=="/>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http://www.starwars7news.com/wp-content/uploads/2014/08/darth-va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709" y="1052736"/>
            <a:ext cx="4207645" cy="2631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upload.wikimedia.org/wikipedia/commons/thumb/b/b0/Anonymous_at_Scientology_in_Los_Angeles.jpg/350px-Anonymous_at_Scientology_in_Los_Ange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4221088"/>
            <a:ext cx="42224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SA's current embl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08" y="1437179"/>
            <a:ext cx="2026107" cy="20261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4768" y="2799601"/>
            <a:ext cx="2540119" cy="923330"/>
          </a:xfrm>
          <a:prstGeom prst="rect">
            <a:avLst/>
          </a:prstGeom>
          <a:solidFill>
            <a:srgbClr val="92D050"/>
          </a:solidFill>
        </p:spPr>
        <p:txBody>
          <a:bodyPr wrap="none" rtlCol="0">
            <a:spAutoFit/>
          </a:bodyPr>
          <a:lstStyle/>
          <a:p>
            <a:r>
              <a:rPr lang="de-DE" sz="1800" dirty="0" smtClean="0"/>
              <a:t>Nobody </a:t>
            </a:r>
            <a:r>
              <a:rPr lang="de-DE" sz="1800" dirty="0" err="1" smtClean="0"/>
              <a:t>interested</a:t>
            </a:r>
            <a:r>
              <a:rPr lang="de-DE" sz="1800" dirty="0" smtClean="0"/>
              <a:t> </a:t>
            </a:r>
          </a:p>
          <a:p>
            <a:r>
              <a:rPr lang="de-DE" sz="1800" dirty="0" smtClean="0"/>
              <a:t>in </a:t>
            </a:r>
            <a:r>
              <a:rPr lang="de-DE" sz="1800" dirty="0" err="1" smtClean="0"/>
              <a:t>your</a:t>
            </a:r>
            <a:r>
              <a:rPr lang="de-DE" sz="1800" dirty="0" smtClean="0"/>
              <a:t> </a:t>
            </a:r>
            <a:r>
              <a:rPr lang="de-DE" sz="1800" dirty="0" err="1" smtClean="0"/>
              <a:t>research</a:t>
            </a:r>
            <a:r>
              <a:rPr lang="de-DE" sz="1800" dirty="0" smtClean="0"/>
              <a:t>?</a:t>
            </a:r>
          </a:p>
          <a:p>
            <a:r>
              <a:rPr lang="de-DE" sz="1800" dirty="0" err="1" smtClean="0"/>
              <a:t>We</a:t>
            </a:r>
            <a:r>
              <a:rPr lang="de-DE" sz="1800" dirty="0" smtClean="0"/>
              <a:t> </a:t>
            </a:r>
            <a:r>
              <a:rPr lang="de-DE" sz="1800" dirty="0" err="1" smtClean="0"/>
              <a:t>read</a:t>
            </a:r>
            <a:r>
              <a:rPr lang="de-DE" sz="1800" dirty="0" smtClean="0"/>
              <a:t> </a:t>
            </a:r>
            <a:r>
              <a:rPr lang="de-DE" sz="1800" dirty="0" err="1" smtClean="0"/>
              <a:t>your</a:t>
            </a:r>
            <a:r>
              <a:rPr lang="de-DE" sz="1800" dirty="0" smtClean="0"/>
              <a:t> </a:t>
            </a:r>
            <a:r>
              <a:rPr lang="de-DE" sz="1800" dirty="0" err="1" smtClean="0"/>
              <a:t>papers</a:t>
            </a:r>
            <a:r>
              <a:rPr lang="de-DE" sz="1800" dirty="0" smtClean="0"/>
              <a:t>!</a:t>
            </a:r>
            <a:endParaRPr lang="en-US" sz="1800" dirty="0"/>
          </a:p>
        </p:txBody>
      </p:sp>
    </p:spTree>
    <p:extLst>
      <p:ext uri="{BB962C8B-B14F-4D97-AF65-F5344CB8AC3E}">
        <p14:creationId xmlns:p14="http://schemas.microsoft.com/office/powerpoint/2010/main" val="1868713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uppieren 166"/>
          <p:cNvGrpSpPr>
            <a:grpSpLocks/>
          </p:cNvGrpSpPr>
          <p:nvPr/>
        </p:nvGrpSpPr>
        <p:grpSpPr bwMode="auto">
          <a:xfrm>
            <a:off x="1692275" y="1125538"/>
            <a:ext cx="4869971" cy="1557694"/>
            <a:chOff x="2195736" y="1124744"/>
            <a:chExt cx="4176464" cy="2088232"/>
          </a:xfrm>
        </p:grpSpPr>
        <p:sp>
          <p:nvSpPr>
            <p:cNvPr id="165" name="Nach oben gebogener Pfeil 164"/>
            <p:cNvSpPr/>
            <p:nvPr/>
          </p:nvSpPr>
          <p:spPr>
            <a:xfrm flipV="1">
              <a:off x="2195736" y="1124744"/>
              <a:ext cx="4176464" cy="2088232"/>
            </a:xfrm>
            <a:prstGeom prst="bentUpArrow">
              <a:avLst>
                <a:gd name="adj1" fmla="val 10329"/>
                <a:gd name="adj2" fmla="val 8825"/>
                <a:gd name="adj3" fmla="val 11976"/>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4190" name="Textfeld 182"/>
            <p:cNvSpPr txBox="1">
              <a:spLocks noChangeArrowheads="1"/>
            </p:cNvSpPr>
            <p:nvPr/>
          </p:nvSpPr>
          <p:spPr bwMode="auto">
            <a:xfrm>
              <a:off x="5299131" y="1466331"/>
              <a:ext cx="743508" cy="5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gn="ctr"/>
              <a:r>
                <a:rPr lang="de-DE" altLang="en-US" sz="2000" b="0" dirty="0" err="1">
                  <a:solidFill>
                    <a:srgbClr val="000000"/>
                  </a:solidFill>
                  <a:latin typeface="Calibri" panose="020F0502020204030204" pitchFamily="34" charset="0"/>
                </a:rPr>
                <a:t>search</a:t>
              </a:r>
              <a:endParaRPr lang="de-DE" altLang="en-US" sz="2000" b="0" dirty="0">
                <a:solidFill>
                  <a:srgbClr val="000000"/>
                </a:solidFill>
                <a:latin typeface="Calibri" panose="020F0502020204030204" pitchFamily="34" charset="0"/>
              </a:endParaRPr>
            </a:p>
          </p:txBody>
        </p:sp>
      </p:grpSp>
      <p:sp>
        <p:nvSpPr>
          <p:cNvPr id="184" name="Zylinder 183"/>
          <p:cNvSpPr/>
          <p:nvPr/>
        </p:nvSpPr>
        <p:spPr>
          <a:xfrm rot="5400000">
            <a:off x="4325132" y="2307443"/>
            <a:ext cx="215900" cy="8507389"/>
          </a:xfrm>
          <a:prstGeom prst="can">
            <a:avLst>
              <a:gd name="adj" fmla="val 543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4104" name="Textfeld 184"/>
          <p:cNvSpPr txBox="1">
            <a:spLocks noChangeArrowheads="1"/>
          </p:cNvSpPr>
          <p:nvPr/>
        </p:nvSpPr>
        <p:spPr bwMode="auto">
          <a:xfrm>
            <a:off x="3613150" y="6364288"/>
            <a:ext cx="95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gn="ctr"/>
            <a:r>
              <a:rPr lang="de-DE" altLang="en-US" sz="1800" dirty="0">
                <a:solidFill>
                  <a:srgbClr val="000000"/>
                </a:solidFill>
                <a:latin typeface="Calibri" panose="020F0502020204030204" pitchFamily="34" charset="0"/>
              </a:rPr>
              <a:t>Internet</a:t>
            </a:r>
          </a:p>
        </p:txBody>
      </p:sp>
      <p:grpSp>
        <p:nvGrpSpPr>
          <p:cNvPr id="119" name="Group 118"/>
          <p:cNvGrpSpPr/>
          <p:nvPr/>
        </p:nvGrpSpPr>
        <p:grpSpPr>
          <a:xfrm>
            <a:off x="611188" y="1557337"/>
            <a:ext cx="1973728" cy="1384349"/>
            <a:chOff x="611188" y="1557337"/>
            <a:chExt cx="1973728" cy="1384349"/>
          </a:xfrm>
        </p:grpSpPr>
        <p:sp>
          <p:nvSpPr>
            <p:cNvPr id="13" name="Pfeil nach unten 12"/>
            <p:cNvSpPr/>
            <p:nvPr/>
          </p:nvSpPr>
          <p:spPr bwMode="auto">
            <a:xfrm>
              <a:off x="611188" y="1557337"/>
              <a:ext cx="504825" cy="1384349"/>
            </a:xfrm>
            <a:prstGeom prst="down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4118" name="Textfeld 14"/>
            <p:cNvSpPr txBox="1">
              <a:spLocks noChangeArrowheads="1"/>
            </p:cNvSpPr>
            <p:nvPr/>
          </p:nvSpPr>
          <p:spPr bwMode="auto">
            <a:xfrm>
              <a:off x="1052181" y="1773238"/>
              <a:ext cx="15327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r>
                <a:rPr lang="de-DE" altLang="en-US" sz="2000" b="0" dirty="0">
                  <a:solidFill>
                    <a:srgbClr val="000000"/>
                  </a:solidFill>
                  <a:latin typeface="Calibri" panose="020F0502020204030204" pitchFamily="34" charset="0"/>
                </a:rPr>
                <a:t>p</a:t>
              </a:r>
              <a:r>
                <a:rPr lang="de-DE" altLang="en-US" sz="2000" b="0" dirty="0" smtClean="0">
                  <a:solidFill>
                    <a:srgbClr val="000000"/>
                  </a:solidFill>
                  <a:latin typeface="Calibri" panose="020F0502020204030204" pitchFamily="34" charset="0"/>
                </a:rPr>
                <a:t>ublish &amp; recommend</a:t>
              </a:r>
              <a:endParaRPr lang="de-DE" altLang="en-US" sz="2000" b="0" dirty="0">
                <a:solidFill>
                  <a:srgbClr val="000000"/>
                </a:solidFill>
                <a:latin typeface="Calibri" panose="020F0502020204030204" pitchFamily="34" charset="0"/>
              </a:endParaRPr>
            </a:p>
          </p:txBody>
        </p:sp>
      </p:grpSp>
      <p:sp>
        <p:nvSpPr>
          <p:cNvPr id="2" name="AutoShape 4" descr="data:image/jpeg;base64,/9j/4AAQSkZJRgABAQAAAQABAAD/2wCEAAkGBwgHBgkIBwgKCgkLDRYPDQwMDRsUFRAWIB0iIiAdHx8kKDQsJCYxJx8fLT0tMTU3Ojo6Iys/RD84QzQ5OjcBCgoKDQwNGg8PGjclHyU3Nzc3Nzc3Nzc3Nzc3Nzc3Nzc3Nzc3Nzc3Nzc3Nzc3Nzc3Nzc3Nzc3Nzc3Nzc3Nzc3N//AABEIAHwAfAMBIgACEQEDEQH/xAAcAAABBQEBAQAAAAAAAAAAAAAAAQMEBQcGAgj/xABJEAABAwIBAwwOCAUFAAAAAAABAAIDBAURBhQhEhMxNUFTcXKBkbLBBxUiMjM0UVJ0gpKisdEWIyRCYWOh4UNVYvDxJTZUk6P/xAAZAQACAwEAAAAAAAAAAAAAAAAABAECBQP/xAAjEQACAgEEAgIDAAAAAAAAAAAAAQIRAwQSITEyQTNREyJh/9oADAMBAAIRAxEAPwDaLhXU9upH1VXIGRMGk+X8AN0rPbnlVdbtK9lvJo6XHAFp7s8LuoIyyuD7tezQsec1pDgcN1/3j1c6p6upFO0RQgBwHI1PYMCS3S7F8mR3SFkpQ86urqZJHec9/wA03m1Hv3vhV7nOe7FxJPlKRN0cSxzaj373wjNqPfvfCrkIoCxzaj373wjNqPfvfCrkIoCxzaj373wjNqPfvfCrkIoCxzaj373wjNaPfvfCr8EuhFAWApKUnuZjj+DwpdNUXO3ODqCumAH8NzsQeQ6CqRSKepkhOBOqZ5pUONrkk0XJnKuO5vFHXMEFbuYd7JweQ/gunWPVDNcY2pgcWvZg5rm6Do6wtLyZunba0RVDyNeHcS4ecNnn0HlSGowqH7R6GMc74ZmlI/Vipqn7L3ue749aq3uL3FztknEqwpNrpfW+CrloIWBCEKQBCEIAEIQgAXZ5P5DvqY21N2c+JjtLYGaHEf1Hc4NngUbIC0srrm6qnaHRUmBAO687HNhjw4LTMEnqM7T2xO2PGnyynhyWskTA0W6F2G6/Fx/VOfRuy/yym9gK1SJPfL7O+1fRQ3TJ+0RW2rkjt1O17IHua4M0ghpWVjYWz3jaiu9Hk6JWMgJ3SSbTs4ZUlRNtrz3cZ2NkJ+ius9sbLBCSGmQu+A6lGt/hncXrTNQPr5OMUy4p8M5dD9JtdN63wVcnbbVPNpmc8A4arY0Y6FAZXQu77VN4QrJFbRKQvDZon97I08q9qSQQhKFAAAlwUm30FTcqjN6OPXJdSXanVAaBwq1+iF9/4X/qz5qrnFcNk030dT2NmgWeocNk1Bx9lq65c7kTbau12yWGui1uR0xcBqgdGA8nAuiWXlac20NwVRQLNr/ldXzV0sVumzemjcWtLQNU/Ddx8i0lZW7JG+F7iKPQSf4jfmumnULbmUy7q4IkmUF3ljdHJcJnMeC1wOGkHkVaFczZLXmCF8stJqY42lzjrjdAAxO6qJ1RC0Y64DwaVoQ2PxF5Wuydb/DHi9abqPDycYrxbqtrp3BjT3u7whQ6qrlzmUDUgBx3FZLki0Jbdpaj1+iFTK5tu01R6/RCpldds5S6QL01zm964jgOCRKrEDoqJm7EruU4r2KycffB4WhMJUUibZ2fYyqZJcqGseW4Zu86BwLXFieQNxpLVlC2qr5hFDrL26ognScMNhaX9N8nP5k3/rf8lmaqEnk4Q3hklHlnQpVCtV1orvA6e3ziaJr9QXBpGnZ3eFTUo01wxhOwQhc+ctMngSDcW4j8t/yUqLl0iG0uyxvu0lw9Fk6JWCjYC1665X2GotdZDFXtdJJA9rRrb9JLSBuLIgNC0NHGUU7QrnadUTrP4y7iH4hMVXjMvHKkWjxh3EPxCZqfGZeOU4vI4+h23D/Rqj1+iqZXVu2nqPX6KplEe2Q+kAS4JQEuCsVEAXpACXBABglwQAlQSar2KP8Ab9R6U7otXbLiuxTtBUelO6LV2qxtR8sh/F4IF88yD6x/GPxX0MvnuQfWP4xTOh7kctR6PAC9AIAXoBaIsTLUPtDuKepMVI+0S8cqRa/Du4p6kxU+MScYqq8iX0OW7aeo9foqoVxb9qKj1+iqkBRHtkPpCBKAlCVWIBKgJQgAShCXBAGqdiraCo9Kd0WrtFxfYr2gqPSndFq7RY2o+WQ/i8EC+fX+Efwn4r6CXz9IPrH8JTOh7kc9R6PISoShaIqS7Z4d3FPUmanxiTjFP23w7uKepMVPjEnGKqvIn0PW1pdbJ2Ad13Qw5FUBdJU07rVlDcLfIMBrxdHjutOkfof0VNcKU085wH1bji09SrBp8/YSRGCMEuCUBXKiYL0jBLggkQBKAlAXrBAGo9izaCo9Kd0Wrs1xPYxlijsU4fIxpzl2hzgPutXYZ1Bv8XthY2dP8sh7H4IeWAP8I/hK3nOYN/i9sLB5PCP4xTWh7kctR6PKEIWiLEy2A6847gao9RpnkwBPdFT6dgpKZz398dJ6gusyKycjrrMausGDpZnFmjZboHxBXCeVY7ky8YuXBZZeZLvu8LK63t+304w1OxrrfJwjZHKs9iqo5w6nrma3KDqXNeMNPLsFbgqa95MWq9YvrIMJsPDRHUv593lxWfh1GxbZdDOTFfKMjltIxxhkwHkcOtN9qp/Pj5z8lLv1C20VZgpZ5yzH77h1AKtziffpPaWlG2rTFXSfJI7VzedHzn5I7VzedHzn5JgVE+/P9petfm35/tK1SItD/a2bzmc/7I7XTeczn/ZMiebfX+0jX5t9f7SKkHA8bZIdkxnh/wAIFsf+V/fImtfm31/OjOJt9fzoqQWh7tY/8v8AvkS9r5fOZz/smM4m31/OjOJt9fzoqQWiQLfJjpe0J9kMFINXI4F3lPUFAE8pIBlfp/Fd5ktklbK6EVVYZ5iMO4c/Bp5hj+q55Z7FcmWhHc+CgsdnqspK1rGNdFQxu+tl6h/V8FrVPBFTQRwQMDIo2hrGjYACKeCGmibDTxsjiYMGsYMAE4srNmeV/wAG4Q2H/9k="/>
          <p:cNvSpPr>
            <a:spLocks noChangeAspect="1" noChangeArrowheads="1"/>
          </p:cNvSpPr>
          <p:nvPr/>
        </p:nvSpPr>
        <p:spPr bwMode="auto">
          <a:xfrm>
            <a:off x="220507"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3" name="AutoShape 6" descr="data:image/jpeg;base64,/9j/4AAQSkZJRgABAQAAAQABAAD/2wCEAAkGBwgHBgkIBwgKCgkLDRYPDQwMDRsUFRAWIB0iIiAdHx8kKDQsJCYxJx8fLT0tMTU3Ojo6Iys/RD84QzQ5OjcBCgoKDQwNGg8PGjclHyU3Nzc3Nzc3Nzc3Nzc3Nzc3Nzc3Nzc3Nzc3Nzc3Nzc3Nzc3Nzc3Nzc3Nzc3Nzc3Nzc3N//AABEIAHwAfAMBIgACEQEDEQH/xAAcAAABBQEBAQAAAAAAAAAAAAAAAQMEBQcGAgj/xABJEAABAwIBAwwOCAUFAAAAAAABAAIDBAURBhQhEhMxNUFTcXKBkbLBBxUiMjM0UVJ0gpKisdEWIyRCYWOh4UNVYvDxJTZUk6P/xAAZAQACAwEAAAAAAAAAAAAAAAAABAECBQP/xAAjEQACAgEEAgIDAAAAAAAAAAAAAQIRAwQSITEyQTNREyJh/9oADAMBAAIRAxEAPwDaLhXU9upH1VXIGRMGk+X8AN0rPbnlVdbtK9lvJo6XHAFp7s8LuoIyyuD7tezQsec1pDgcN1/3j1c6p6upFO0RQgBwHI1PYMCS3S7F8mR3SFkpQ86urqZJHec9/wA03m1Hv3vhV7nOe7FxJPlKRN0cSxzaj373wjNqPfvfCrkIoCxzaj373wjNqPfvfCrkIoCxzaj373wjNqPfvfCrkIoCxzaj373wjNaPfvfCr8EuhFAWApKUnuZjj+DwpdNUXO3ODqCumAH8NzsQeQ6CqRSKepkhOBOqZ5pUONrkk0XJnKuO5vFHXMEFbuYd7JweQ/gunWPVDNcY2pgcWvZg5rm6Do6wtLyZunba0RVDyNeHcS4ecNnn0HlSGowqH7R6GMc74ZmlI/Vipqn7L3ue749aq3uL3FztknEqwpNrpfW+CrloIWBCEKQBCEIAEIQgAXZ5P5DvqY21N2c+JjtLYGaHEf1Hc4NngUbIC0srrm6qnaHRUmBAO687HNhjw4LTMEnqM7T2xO2PGnyynhyWskTA0W6F2G6/Fx/VOfRuy/yym9gK1SJPfL7O+1fRQ3TJ+0RW2rkjt1O17IHua4M0ghpWVjYWz3jaiu9Hk6JWMgJ3SSbTs4ZUlRNtrz3cZ2NkJ+ius9sbLBCSGmQu+A6lGt/hncXrTNQPr5OMUy4p8M5dD9JtdN63wVcnbbVPNpmc8A4arY0Y6FAZXQu77VN4QrJFbRKQvDZon97I08q9qSQQhKFAAAlwUm30FTcqjN6OPXJdSXanVAaBwq1+iF9/4X/qz5qrnFcNk030dT2NmgWeocNk1Bx9lq65c7kTbau12yWGui1uR0xcBqgdGA8nAuiWXlac20NwVRQLNr/ldXzV0sVumzemjcWtLQNU/Ddx8i0lZW7JG+F7iKPQSf4jfmumnULbmUy7q4IkmUF3ljdHJcJnMeC1wOGkHkVaFczZLXmCF8stJqY42lzjrjdAAxO6qJ1RC0Y64DwaVoQ2PxF5Wuydb/DHi9abqPDycYrxbqtrp3BjT3u7whQ6qrlzmUDUgBx3FZLki0Jbdpaj1+iFTK5tu01R6/RCpldds5S6QL01zm964jgOCRKrEDoqJm7EruU4r2KycffB4WhMJUUibZ2fYyqZJcqGseW4Zu86BwLXFieQNxpLVlC2qr5hFDrL26ognScMNhaX9N8nP5k3/rf8lmaqEnk4Q3hklHlnQpVCtV1orvA6e3ziaJr9QXBpGnZ3eFTUo01wxhOwQhc+ctMngSDcW4j8t/yUqLl0iG0uyxvu0lw9Fk6JWCjYC1665X2GotdZDFXtdJJA9rRrb9JLSBuLIgNC0NHGUU7QrnadUTrP4y7iH4hMVXjMvHKkWjxh3EPxCZqfGZeOU4vI4+h23D/Rqj1+iqZXVu2nqPX6KplEe2Q+kAS4JQEuCsVEAXpACXBABglwQAlQSar2KP8Ab9R6U7otXbLiuxTtBUelO6LV2qxtR8sh/F4IF88yD6x/GPxX0MvnuQfWP4xTOh7kctR6PAC9AIAXoBaIsTLUPtDuKepMVI+0S8cqRa/Du4p6kxU+MScYqq8iX0OW7aeo9foqoVxb9qKj1+iqkBRHtkPpCBKAlCVWIBKgJQgAShCXBAGqdiraCo9Kd0WrtFxfYr2gqPSndFq7RY2o+WQ/i8EC+fX+Efwn4r6CXz9IPrH8JTOh7kc9R6PISoShaIqS7Z4d3FPUmanxiTjFP23w7uKepMVPjEnGKqvIn0PW1pdbJ2Ad13Qw5FUBdJU07rVlDcLfIMBrxdHjutOkfof0VNcKU085wH1bji09SrBp8/YSRGCMEuCUBXKiYL0jBLggkQBKAlAXrBAGo9izaCo9Kd0Wrs1xPYxlijsU4fIxpzl2hzgPutXYZ1Bv8XthY2dP8sh7H4IeWAP8I/hK3nOYN/i9sLB5PCP4xTWh7kctR6PKEIWiLEy2A6847gao9RpnkwBPdFT6dgpKZz398dJ6gusyKycjrrMausGDpZnFmjZboHxBXCeVY7ky8YuXBZZeZLvu8LK63t+304w1OxrrfJwjZHKs9iqo5w6nrma3KDqXNeMNPLsFbgqa95MWq9YvrIMJsPDRHUv593lxWfh1GxbZdDOTFfKMjltIxxhkwHkcOtN9qp/Pj5z8lLv1C20VZgpZ5yzH77h1AKtziffpPaWlG2rTFXSfJI7VzedHzn5I7VzedHzn5JgVE+/P9petfm35/tK1SItD/a2bzmc/7I7XTeczn/ZMiebfX+0jX5t9f7SKkHA8bZIdkxnh/wAIFsf+V/fImtfm31/OjOJt9fzoqQWh7tY/8v8AvkS9r5fOZz/smM4m31/OjOJt9fzoqQWiQLfJjpe0J9kMFINXI4F3lPUFAE8pIBlfp/Fd5ktklbK6EVVYZ5iMO4c/Bp5hj+q55Z7FcmWhHc+CgsdnqspK1rGNdFQxu+tl6h/V8FrVPBFTQRwQMDIo2hrGjYACKeCGmibDTxsjiYMGsYMAE4srNmeV/wAG4Q2H/9k="/>
          <p:cNvSpPr>
            <a:spLocks noChangeAspect="1" noChangeArrowheads="1"/>
          </p:cNvSpPr>
          <p:nvPr/>
        </p:nvSpPr>
        <p:spPr bwMode="auto">
          <a:xfrm>
            <a:off x="307975" y="-8763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4098" name="Titel 1"/>
          <p:cNvSpPr>
            <a:spLocks noGrp="1"/>
          </p:cNvSpPr>
          <p:nvPr>
            <p:ph type="ctrTitle"/>
          </p:nvPr>
        </p:nvSpPr>
        <p:spPr>
          <a:xfrm>
            <a:off x="0" y="0"/>
            <a:ext cx="11196736" cy="981075"/>
          </a:xfrm>
        </p:spPr>
        <p:txBody>
          <a:bodyPr/>
          <a:lstStyle/>
          <a:p>
            <a:r>
              <a:rPr lang="de-DE" altLang="en-US" sz="4000" b="1" dirty="0" err="1" smtClean="0">
                <a:latin typeface="Calibri" panose="020F0502020204030204" pitchFamily="34" charset="0"/>
                <a:ea typeface="ＭＳ Ｐゴシック" pitchFamily="34" charset="-128"/>
              </a:rPr>
              <a:t>Entity</a:t>
            </a:r>
            <a:r>
              <a:rPr lang="de-DE" altLang="en-US" sz="4000" b="1" dirty="0" smtClean="0">
                <a:latin typeface="Calibri" panose="020F0502020204030204" pitchFamily="34" charset="0"/>
                <a:ea typeface="ＭＳ Ｐゴシック" pitchFamily="34" charset="-128"/>
              </a:rPr>
              <a:t> Linking: Privacy at Stake</a:t>
            </a:r>
          </a:p>
        </p:txBody>
      </p:sp>
      <p:sp>
        <p:nvSpPr>
          <p:cNvPr id="28" name="AutoShape 20" descr="Cry Freedom (1987) Poster"/>
          <p:cNvSpPr>
            <a:spLocks noChangeAspect="1" noChangeArrowheads="1"/>
          </p:cNvSpPr>
          <p:nvPr/>
        </p:nvSpPr>
        <p:spPr bwMode="auto">
          <a:xfrm>
            <a:off x="155575" y="-1447800"/>
            <a:ext cx="2038350"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29" name="AutoShape 22" descr="Cry Freedom (1987) Poster"/>
          <p:cNvSpPr>
            <a:spLocks noChangeAspect="1" noChangeArrowheads="1"/>
          </p:cNvSpPr>
          <p:nvPr/>
        </p:nvSpPr>
        <p:spPr bwMode="auto">
          <a:xfrm>
            <a:off x="307975" y="-1295400"/>
            <a:ext cx="2038350"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cxnSp>
        <p:nvCxnSpPr>
          <p:cNvPr id="305" name="Gerade Verbindung 165"/>
          <p:cNvCxnSpPr/>
          <p:nvPr/>
        </p:nvCxnSpPr>
        <p:spPr bwMode="auto">
          <a:xfrm flipH="1" flipV="1">
            <a:off x="-1534318" y="593725"/>
            <a:ext cx="123825" cy="198437"/>
          </a:xfrm>
          <a:prstGeom prst="line">
            <a:avLst/>
          </a:prstGeom>
        </p:spPr>
        <p:style>
          <a:lnRef idx="1">
            <a:schemeClr val="accent1"/>
          </a:lnRef>
          <a:fillRef idx="0">
            <a:schemeClr val="accent1"/>
          </a:fillRef>
          <a:effectRef idx="0">
            <a:schemeClr val="accent1"/>
          </a:effectRef>
          <a:fontRef idx="minor">
            <a:schemeClr val="tx1"/>
          </a:fontRef>
        </p:style>
      </p:cxnSp>
      <p:grpSp>
        <p:nvGrpSpPr>
          <p:cNvPr id="121" name="Group 120"/>
          <p:cNvGrpSpPr/>
          <p:nvPr/>
        </p:nvGrpSpPr>
        <p:grpSpPr>
          <a:xfrm>
            <a:off x="6005346" y="2765036"/>
            <a:ext cx="2281248" cy="3654125"/>
            <a:chOff x="6005346" y="2765036"/>
            <a:chExt cx="2281248" cy="3654125"/>
          </a:xfrm>
        </p:grpSpPr>
        <p:pic>
          <p:nvPicPr>
            <p:cNvPr id="4137" name="Picture 10" descr="https://encrypted-tbn0.gstatic.com/images?q=tbn:ANd9GcTrPdBEvv_pBnwPiAoNMAMWyZYptt62akf0glW4wfcf0yvNZKS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0662" y="2765036"/>
              <a:ext cx="647859" cy="71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941" y="2949903"/>
              <a:ext cx="5334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 name="Ellipse 20"/>
            <p:cNvSpPr/>
            <p:nvPr/>
          </p:nvSpPr>
          <p:spPr bwMode="auto">
            <a:xfrm>
              <a:off x="6005346" y="3338412"/>
              <a:ext cx="2281248" cy="2511525"/>
            </a:xfrm>
            <a:prstGeom prst="ellipse">
              <a:avLst/>
            </a:prstGeom>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sp>
          <p:nvSpPr>
            <p:cNvPr id="27" name="TextBox 26"/>
            <p:cNvSpPr txBox="1"/>
            <p:nvPr/>
          </p:nvSpPr>
          <p:spPr>
            <a:xfrm>
              <a:off x="6156176" y="3762906"/>
              <a:ext cx="1955407" cy="2031325"/>
            </a:xfrm>
            <a:prstGeom prst="rect">
              <a:avLst/>
            </a:prstGeom>
            <a:noFill/>
          </p:spPr>
          <p:txBody>
            <a:bodyPr wrap="none" rtlCol="0">
              <a:spAutoFit/>
            </a:bodyPr>
            <a:lstStyle/>
            <a:p>
              <a:pPr algn="ctr"/>
              <a:r>
                <a:rPr lang="en-US" sz="1800" b="0" dirty="0" err="1" smtClean="0">
                  <a:solidFill>
                    <a:srgbClr val="000000"/>
                  </a:solidFill>
                  <a:latin typeface="Calibri" panose="020F0502020204030204" pitchFamily="34" charset="0"/>
                  <a:ea typeface="ＭＳ Ｐゴシック" charset="-128"/>
                </a:rPr>
                <a:t>Levothroid</a:t>
              </a:r>
              <a:r>
                <a:rPr lang="en-US" sz="1800" b="0" dirty="0" smtClean="0">
                  <a:solidFill>
                    <a:srgbClr val="000000"/>
                  </a:solidFill>
                  <a:latin typeface="Calibri" panose="020F0502020204030204" pitchFamily="34" charset="0"/>
                  <a:ea typeface="ＭＳ Ｐゴシック" charset="-128"/>
                </a:rPr>
                <a:t> shaking</a:t>
              </a:r>
            </a:p>
            <a:p>
              <a:pPr algn="ctr"/>
              <a:r>
                <a:rPr lang="en-US" sz="1800" b="0" dirty="0" smtClean="0">
                  <a:solidFill>
                    <a:srgbClr val="000000"/>
                  </a:solidFill>
                  <a:latin typeface="Calibri" panose="020F0502020204030204" pitchFamily="34" charset="0"/>
                  <a:ea typeface="ＭＳ Ｐゴシック" charset="-128"/>
                </a:rPr>
                <a:t>Addison</a:t>
              </a:r>
              <a:r>
                <a:rPr lang="en-US" sz="1800" b="0" dirty="0">
                  <a:solidFill>
                    <a:srgbClr val="000000"/>
                  </a:solidFill>
                  <a:ea typeface="ＭＳ Ｐゴシック" charset="-128"/>
                </a:rPr>
                <a:t>’</a:t>
              </a:r>
              <a:r>
                <a:rPr lang="en-US" sz="1800" b="0" dirty="0" smtClean="0">
                  <a:solidFill>
                    <a:srgbClr val="000000"/>
                  </a:solidFill>
                  <a:latin typeface="Calibri" panose="020F0502020204030204" pitchFamily="34" charset="0"/>
                  <a:ea typeface="ＭＳ Ｐゴシック" charset="-128"/>
                </a:rPr>
                <a:t>s disease</a:t>
              </a:r>
            </a:p>
            <a:p>
              <a:pPr algn="ctr"/>
              <a:r>
                <a:rPr lang="en-US" sz="1800" b="0" dirty="0" smtClean="0">
                  <a:solidFill>
                    <a:srgbClr val="000000"/>
                  </a:solidFill>
                  <a:latin typeface="Calibri" panose="020F0502020204030204" pitchFamily="34" charset="0"/>
                  <a:ea typeface="ＭＳ Ｐゴシック" charset="-128"/>
                </a:rPr>
                <a:t>………</a:t>
              </a:r>
            </a:p>
            <a:p>
              <a:pPr algn="ctr"/>
              <a:r>
                <a:rPr lang="en-US" sz="1800" b="0" dirty="0" err="1" smtClean="0">
                  <a:solidFill>
                    <a:srgbClr val="000000"/>
                  </a:solidFill>
                  <a:latin typeface="Calibri" panose="020F0502020204030204" pitchFamily="34" charset="0"/>
                  <a:ea typeface="ＭＳ Ｐゴシック" charset="-128"/>
                </a:rPr>
                <a:t>Nive</a:t>
              </a:r>
              <a:r>
                <a:rPr lang="en-US" sz="1800" b="0" dirty="0" smtClean="0">
                  <a:solidFill>
                    <a:srgbClr val="000000"/>
                  </a:solidFill>
                  <a:latin typeface="Calibri" panose="020F0502020204030204" pitchFamily="34" charset="0"/>
                  <a:ea typeface="ＭＳ Ｐゴシック" charset="-128"/>
                </a:rPr>
                <a:t> concert</a:t>
              </a:r>
            </a:p>
            <a:p>
              <a:pPr algn="ctr"/>
              <a:r>
                <a:rPr lang="en-US" sz="1800" b="0" dirty="0" smtClean="0">
                  <a:solidFill>
                    <a:srgbClr val="000000"/>
                  </a:solidFill>
                  <a:latin typeface="Calibri" panose="020F0502020204030204" pitchFamily="34" charset="0"/>
                  <a:ea typeface="ＭＳ Ｐゴシック" charset="-128"/>
                </a:rPr>
                <a:t>Greenland singers</a:t>
              </a:r>
            </a:p>
            <a:p>
              <a:pPr algn="ctr"/>
              <a:r>
                <a:rPr lang="en-US" sz="1800" b="0" dirty="0" smtClean="0">
                  <a:solidFill>
                    <a:srgbClr val="000000"/>
                  </a:solidFill>
                  <a:latin typeface="Calibri" panose="020F0502020204030204" pitchFamily="34" charset="0"/>
                  <a:ea typeface="ＭＳ Ｐゴシック" charset="-128"/>
                </a:rPr>
                <a:t>Somalia elections</a:t>
              </a:r>
            </a:p>
            <a:p>
              <a:pPr algn="ctr"/>
              <a:r>
                <a:rPr lang="de-DE" sz="1800" b="0" dirty="0" smtClean="0">
                  <a:solidFill>
                    <a:srgbClr val="000000"/>
                  </a:solidFill>
                  <a:latin typeface="Calibri" panose="020F0502020204030204" pitchFamily="34" charset="0"/>
                  <a:ea typeface="ＭＳ Ｐゴシック" charset="-128"/>
                </a:rPr>
                <a:t>Steve </a:t>
              </a:r>
              <a:r>
                <a:rPr lang="de-DE" sz="1800" b="0" dirty="0" err="1" smtClean="0">
                  <a:solidFill>
                    <a:srgbClr val="000000"/>
                  </a:solidFill>
                  <a:latin typeface="Calibri" panose="020F0502020204030204" pitchFamily="34" charset="0"/>
                  <a:ea typeface="ＭＳ Ｐゴシック" charset="-128"/>
                </a:rPr>
                <a:t>Biko</a:t>
              </a:r>
              <a:endParaRPr lang="en-US" sz="1800" b="0" dirty="0">
                <a:solidFill>
                  <a:srgbClr val="000000"/>
                </a:solidFill>
                <a:latin typeface="Calibri" panose="020F0502020204030204" pitchFamily="34" charset="0"/>
                <a:ea typeface="ＭＳ Ｐゴシック" charset="-128"/>
              </a:endParaRPr>
            </a:p>
          </p:txBody>
        </p:sp>
        <p:sp>
          <p:nvSpPr>
            <p:cNvPr id="385" name="Textfeld 181"/>
            <p:cNvSpPr txBox="1">
              <a:spLocks noChangeArrowheads="1"/>
            </p:cNvSpPr>
            <p:nvPr/>
          </p:nvSpPr>
          <p:spPr bwMode="auto">
            <a:xfrm>
              <a:off x="7099208" y="5813867"/>
              <a:ext cx="889987"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err="1">
                  <a:solidFill>
                    <a:srgbClr val="000000"/>
                  </a:solidFill>
                  <a:latin typeface="Calibri" panose="020F0502020204030204" pitchFamily="34" charset="0"/>
                </a:rPr>
                <a:t>s</a:t>
              </a:r>
              <a:r>
                <a:rPr lang="de-DE" altLang="en-US" sz="2000" b="0" dirty="0" err="1" smtClean="0">
                  <a:solidFill>
                    <a:srgbClr val="000000"/>
                  </a:solidFill>
                  <a:latin typeface="Calibri" panose="020F0502020204030204" pitchFamily="34" charset="0"/>
                </a:rPr>
                <a:t>earch</a:t>
              </a:r>
              <a:endParaRPr lang="de-DE" altLang="en-US" sz="2000" b="0" dirty="0" smtClean="0">
                <a:solidFill>
                  <a:srgbClr val="000000"/>
                </a:solidFill>
                <a:latin typeface="Calibri" panose="020F0502020204030204" pitchFamily="34" charset="0"/>
              </a:endParaRPr>
            </a:p>
            <a:p>
              <a:pPr>
                <a:lnSpc>
                  <a:spcPts val="2000"/>
                </a:lnSpc>
              </a:pPr>
              <a:r>
                <a:rPr lang="de-DE" altLang="en-US" sz="2000" b="0" dirty="0" err="1" smtClean="0">
                  <a:solidFill>
                    <a:srgbClr val="000000"/>
                  </a:solidFill>
                  <a:latin typeface="Calibri" panose="020F0502020204030204" pitchFamily="34" charset="0"/>
                </a:rPr>
                <a:t>engine</a:t>
              </a:r>
              <a:endParaRPr lang="de-DE" altLang="en-US" sz="2000" b="0" dirty="0" smtClean="0">
                <a:solidFill>
                  <a:srgbClr val="000000"/>
                </a:solidFill>
                <a:latin typeface="Calibri" panose="020F0502020204030204" pitchFamily="34" charset="0"/>
              </a:endParaRPr>
            </a:p>
          </p:txBody>
        </p:sp>
      </p:grpSp>
      <p:sp>
        <p:nvSpPr>
          <p:cNvPr id="57" name="TextBox 56"/>
          <p:cNvSpPr txBox="1"/>
          <p:nvPr/>
        </p:nvSpPr>
        <p:spPr>
          <a:xfrm>
            <a:off x="1341421" y="1185"/>
            <a:ext cx="526041" cy="369332"/>
          </a:xfrm>
          <a:prstGeom prst="rect">
            <a:avLst/>
          </a:prstGeom>
          <a:noFill/>
        </p:spPr>
        <p:txBody>
          <a:bodyPr wrap="none" rtlCol="0">
            <a:spAutoFit/>
          </a:bodyPr>
          <a:lstStyle/>
          <a:p>
            <a:pPr algn="ctr"/>
            <a:r>
              <a:rPr lang="de-DE" dirty="0" smtClean="0">
                <a:solidFill>
                  <a:srgbClr val="000000"/>
                </a:solidFill>
                <a:latin typeface="Calibri" panose="020F0502020204030204" pitchFamily="34" charset="0"/>
              </a:rPr>
              <a:t>Zoe</a:t>
            </a:r>
            <a:endParaRPr lang="en-US" sz="1800" b="0" dirty="0">
              <a:solidFill>
                <a:srgbClr val="000000"/>
              </a:solidFill>
              <a:latin typeface="Calibri" panose="020F0502020204030204" pitchFamily="34" charset="0"/>
              <a:ea typeface="ＭＳ Ｐゴシック" charset="-128"/>
            </a:endParaRPr>
          </a:p>
        </p:txBody>
      </p:sp>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8719" y="5923185"/>
            <a:ext cx="383561" cy="386135"/>
          </a:xfrm>
          <a:prstGeom prst="rect">
            <a:avLst/>
          </a:prstGeom>
        </p:spPr>
      </p:pic>
      <p:sp>
        <p:nvSpPr>
          <p:cNvPr id="12" name="AutoShape 6" descr="data:image/jpeg;base64,/9j/4AAQSkZJRgABAQAAAQABAAD/2wBDAAkGBwgHBgkIBwgKCgkLDRYPDQwMDRsUFRAWIB0iIiAdHx8kKDQsJCYxJx8fLT0tMTU3Ojo6Iys/RD84QzQ5Ojf/2wBDAQoKCg0MDRoPDxo3JR8lNzc3Nzc3Nzc3Nzc3Nzc3Nzc3Nzc3Nzc3Nzc3Nzc3Nzc3Nzc3Nzc3Nzc3Nzc3Nzc3Nzf/wAARCADwAMwDASIAAhEBAxEB/8QAHAAAAgMBAQEBAAAAAAAAAAAABQYDBAcCAAEI/8QAQRAAAgEDAwEGAgYIAwgDAAAAAQIDAAQRBRIhMQYTIkFRYTJxBxQjQoGRFSQzUnKhsdE0YsEWNUNUY3SC8ESU4f/EABkBAAMBAQEAAAAAAAAAAAAAAAIDBAEABf/EACYRAAICAgICAgEFAQAAAAAAAAABAhEDIRIxBBMiQWEUMkJRcSP/2gAMAwEAAhEDEQA/AHZrqX6zJGZkOGPXwnpXAupNrDxEr5781UvY5DeylU43nBYeVQgzLzhR7UzRmi/+kGVcMrlj74rxunIGHKrnnJzQ8yyZyQMeddqI3X48H0oWwWy6bx0GUk+YFea9mJAUsQBmqLbs4VHGPMdK9sdgM7+PaiTRjLhvJ2ZClxtA6rmuoZpix7yd8E+RodIxQ5AYH02V5Lhj8ahD7CuNSsIwyXImJEjso6BqmE8jkgsyetCkufIMc+vSphcMvAcfj51zlEYkXjcTsCqumB94NUEk854WaZT/AJGFRid16ooVvQV766oBWIRu3uCDXKUQqI/rF2JDtuJQP83NRSXV9HuYzs654FWmu48BTAufvMPKq7NFLuJBAHQ+tbcfsyVM5N1qLKN88iZ8waiN/qUb7TPJIB0fPSo7u4dIGW2nEYPmeeapxXDEASSgyDyXoa7nEVwYVOoXLACO5Z8cnB6Gu5Lu9RTuecDGd5xiqcPd8FhsJ/cHWopodSQMFdp4pfuP0Wt5J6QLTTC8OoTSQs/eOW9ziorvUbmGSAPIoEgwcN0+fvVWFXh8L+nwnyrnVNPW5sy7yYkHiQgfFU/lNxRX4iUpUHbu5kW2jdZGBJwRnk1BHdTOoJlYY4xmvl6Vt7CDeANqLkE9DQGW5QsxSQEjk4NeV7ZXR60MMXAOS3sylVDEbfQ1WudTkjgR2lkB7zB54xXOldzcW8m/xSKTuY+XpVaYFEHewq8ec4Pl70DnOL7GRxRlpINy6rErrEqvljjfu9qmsbhpYmJOSHIpR1J2WeBDIQqtkH50waKzNbSHOftDz+Ap8U507JssFBUkMa2MkiBxGCCM5NfDYNk7oForYMPqcIx1WrKt5561apf2ePwQutpgbP6v+VRHR4lOTAymmcuAev8AKonngBw7qG9Ca15Ed67Fo6LbsDvSRT6gkVE2h2vTdMP/ACNMbTR94qjBLjKkV2MY8VCspvpYrNodop/azAeWXqF9JhRSzStt9d3A+dM1wLVwS+AqjJY9KzrtZqx1KVtP0lisO7Eu0E7z86x50jVidg7XNZW3kaKxYMFODI3w/hQR9UvHOVmY8c+HA/A10+h3iuGWyaFT96VgC3vyagutPeKINcwNJnlW3jr6ccUl5k32UrHo5/Sd4GG2WUZPmc/0q9Za+RIBdPyDjkYOKoRaYs6qXQpL1VEBzX270O+dt8llNtHR8UyMtWC4jde6rDa2Rug6uJRhVByaB3FzJKwkMxCycrGD0HvS8bhbJxHcM2VPAfiqt3qrJISpwucg0TbkgFrsdLSxtpPtbtwCPItkV3LbaXFkrcPH6nOPwFIMPaCdYsFNyl89eaYLDtVbzHupLONmx0YA1Nkx5PoojOFBY3tlEuLaW5kP8Qr1t2kYXAimjlRem4k1RE2mXRJ7mSJmGQyNwPwqaHTCwMlvqKTpj/DuuGoVKWPs2oyGdrlYyCuXIGd3UGiUdxbXMXduNjMo2hvWlazvmghNncK0WR4Q4/1o/AY20hJHx3sMmOT5GmT8iU9MbhxQj/pNqt/DcWZtm5OMkAZ6UvwptgbbBGxmxg8jb71PfRSWlxsLbS65DocjmodJBuJJYr2fOOY36fgaFdWUypaTC1oyowAYEPgHHGa4uQUUuSvpgnyqvPNBJdfZ8LFwEJx+NQ3pV1wEIQj4s8VPkVyTsbjk+iGeTvCTIMtjgCjvZiQvYy4J4mI/ktL1sXEbnbukTqPamHswjC0uCqnBuCen+Vaqx0uiPNy+x3s7yGO2RNpyqjI9Kne+hQD4hnyxSpNcR/WplkkIbdjI6VYhlR1/xDHHTmtUm3TI/UqsK3WpRsuwGRT6jihUjDdlyxHXcTk13MsckeCWY+u6qTRtG425K+5oJjccUiZ5tuzErEpyMHpU7ahIYt3eFVHUDrQqaQxvtI5P9KGatqqxwkR9TwKW210USjFl/Ubt7x1g+sSJEM5AOM0ndpe0kWhW8celoN7jcZdvI5xmrct81tpU5HEzxhA/+Z+v8qzvW+8v9eW0jJKxIE3HoBjnP412KHOWybI66CFt2g1DUn3yXEs7ZIKsfCaJW0V5ckRJ3dtETjMsnA+QoAb+GxQ2mnopxktMwySfaq8F3cu+UusMPXinPFb+KBU6H19NsLcIZO0TS3AGO7HhA+Robd6pdW+Y1u5tnkTISDShc3swYtO+W8m61XXUZwjJ4XXrkmtWF9nexMKavfxzqhnJZvIkc0Iugzwnu5CyfdFVrqVnYks3PwjFcQSSKcMDk1RGNKxMmmy5YWru292VY1GOT1o/p8OnsQ77yw6lRSz3syvzzxwBRHTdV+qvidAVPGAOla9nRVD1YHTI2WJYozkZ3uTxVfV5bexkDrKGOMgIMCgVxfRTBZbWSMv+6aGanM15B9YX4ojtkU9ce1TPDJvscppIZbbXGnjJLCZUPi3dQKO6LrEVzKLSRgkchByeelZrbiUFbm2BB/d+7+NFY5d8JngJVl+NB5H2rZYkgo5GnZpmtTrPeYDYAUBQBQzuyrPGGY4/mKHdn9Vd4Ns3duCOGfqDROfd3KBthPr0rodUx0tvkdRMgYMxzjy64rq6vZVjxFHliQwDfCR8qoksmSMZ8gPOpJiUCeGTlcEkVk8cbTDhORciujOFVYEiyoXcucmmHswzGxmDxHInYZ3deBS1awTRxHc3BPhOeaaOzMSrYSFmBJlJPPsKNJLoHLbirCctlC8hcjxE1HFY91I208Z4q/3Ssc7+a67pQPiyax443ZKpNqissLhs8ke1SFThvC3SpQMcZqO5yYwNxxnms0jrYG1cZ4jjYFV5Y1nms3ZaY89DtGPWn3tPdiysHKnkjAFZfOxl1CGItx3gJHvSLTY3dBrUHUygdVgbvCnoQOKB3FrncfhmvSZHf91PSrN1KHvrtgcLI6Ln2q72giihtmUsEMgUK59MdKOGloF7EbU1RHijhPiJ3ceQruBFYAEbpCaqzd40jM+AAeo/0ojolr9ZnVYiSD1NVt1GydJuRJ+jbmcDwFk9AKuxdkLqQBoVKk+WK0PQNJi2KhAPHOacrDSoAwO1enFR+6TeixYopbMOi7EagTnu2X8Cav2nY2ZWIaF3kJ5O01vEWlW69FH5VMbKBFwEH5Uy5tbFf809H561fsc0TZQFHzzS1d6Jdwsy8nn0r9G67plrNFno3ypN1HQEkyVxjrmke+UHQ9YYTRiElnNbyZKkEUR0ucTZSU/abTu919KdNX7OnaWCBqStQ0+Wym79FI2nkD0qrHnjk0yfJgcNor3BmsLl4BN4FOV96t6bfbbleNgYYf3rvVY1vNNEsI3NAcs3ntNB7NyJDg8jpTnFMSm72Oti6W1z3chH1a4G5D6OKaYZZJoUY5JK9RShZlbiwZGGWicY+RH96M6BNIRJasxLx8rz1qWWmVwd6CzLHtRQrF2yDU7qX2owJZeiDzr1ujrLvkjAGcYBovFbqJ+925fbwM8Vk8iRTDG2rB0TuDtu4SrP8Ix0pq0rCQOm8AB+Bt9hQW9zcQzSJGqAdCB/rRXs6JDp3AkYbzgk+wrsUlJGZYNdhwBfMflXXGOMfjXCgDqcfOvuxclt3NOas89Hj8+ap3bOybQQPf0qaSUp1BA8iaDa/eG2spNjgSSjaPnQSVBIVe0F813fGOIhlQkD3IpU02P9fNy/IVjkjzb2onJDI9rIFYiaQ7Q/l86pxJ3UbnIWCIbQD0ZvM1Nf0UIp25ElxDE7H7SfaT7UX7QhZ4HgkUlVPGfalSe5C3SmI8xuGU04mVNX0Zry2PeTIuJEXqGHUflTJ2qYuLTTM/MIWXu2znPCj0pv7H2uXwo27TQK9tFe6S5tcssgHK8gGnTs1ZGFV3E7iOaPyMlQN8fHbHSwjEG3H50atbsLjJHFBY2wgGegrxZwcg1BGbWyuUV0Nq6iD8q+TagdvUYpbiuGx4uPnXT3Em31HtVKlKSE+mNl+5vBICpNUZAjqRySarGVic4rouQuTSHb7HJV0UryNShQ9KTddsEkhk8PPSm69lB5FLupMSjYIpUW1K0HJJrZn2nN3dw9lL0lUx496F20BjvniK8pkVd1fda6gJ0OGV94ogIQ9+tyQAtxDvX5+dezCVxTPKyR+ZJpcndybT9+E9aM6RIYtRt5W53kKwFBGiKToRwAuCfxq3aMyXkDAkYlB/nSpjsfZpq2iTQkRMFYHndXy5lMBWJdrAKA5A8/auoSO5WZh9kSNxqvftDFh4nQgnOVOfzrz5/I9bEmlo7nYOe73rtz0HBFE+z4RbWbLuT3xznnyFLd+BLOJI5ounQNTB2XVvqEpI6zH+i07x8bStCfIyK6aGLYSBzkHzNcNCQTsLE+lTAsoJIGD8NRzBHGZCyjHJBq+Wjx47K9wVjiZ5uFUZJY+VJerPLqDTXHiESLiIE456Zpi2veSPI5YQKNqqPPnrQzXInkCwQjEZbxE8cYqbLIfFC7cvBbxQRytkwx5ZEOcn3pX1u8bZHbN9kzNufHRR6US1G8WO/eFMkbcEt7UuSLLeauUmYYeUKPl5UGHHvkwsjqNFS8AS0ErDa24V87Oa9Po2otKmXgY/aRMeGHrXWsoWmMOcedCWgkiYbhguMj3q2KUokztPRobadDdlb/AEbb3Dnc1sp4z60y6G4f7MqVkHJQ9RWediLi4iuysTts67D0rQ5TJtScRDI58HWvN8q4vj2el47VDNbxIfjYD51O9zp8K4abn/KM0qwa4mcKuJB1D9KuW/aCKYFNiuR1KJkCk47loZPWw4l/pkrbRNGr+jHFSyLGsZZSGz6Ui6nqlnczGOQKD5DG3Fe0y4lt87JmdfIMelUN8ULhtjjNgRA1xKn2Ib1FD47pntvF1qO/1RYoEU5PsDSXIbVHF2OMjml2/DAnNWptWupvDBAigebtVS5uLmSEm6hQKPNDS3Gts7sRO0q5vUUdTnipbN3/AEPHM/W3kMYOegOOKo65KZNaOOgIxRCO3VNJeJm8UsoIGfOvXiqxo857ky+vNuoY5ZjknHSprVTJeW4IxlhuFQowY+HkIMGr2nlUljlb4pG2qPSkZGGlQ7WVo86GNLtwBgrGVyDXyTQLjkAKwP7rYr7oLGVbds4Ks0b/AD8qYijqRjmqMeGDib+pnB0mLDdnrpMt3e/1IA4pi7OWdxbWLpMpUmUlR6DAqXJJ2ZPNXbP9kQT0YimxxxiqQueWcnbZaaCd2JMMhjY5HnVK6t7hJI4ApHeevtTTZBzbQneQNvSoNQjPfQSsQAjEH3zQzlEljYqala30bxrBJGg4J3Lk0vX8w/SdykkzMlvHngcFj1p81l0gtJZedxUqoHt51mUgnui5TJ3cvjrUWaUSvFbFe8MMl1NcSxswjU4x0616JUmvrG67te8VhGf9DVq+SOF/HjaFOY2HDH3rqCOeO2S5NtEIgAqlM8elCpNRGSWxa1qIx6xmRc4kIavptBcrI5IGwfZj0FMvaGytNQiW/R9jy/tkUfA3rS/EgWGQRuxlU42nzFURyfGhfCmGeyNisUO8jLFzzT7Z2xeHg0o9mlAtkGQeeceRpyspSuMAn5V5uabcy+C+IM1bs3JdKxilVcjldvWlDUNFCWqRqspnWbJffgMnpitYcJdQgDcrY6g0tahp90jnYoceW6n4p8dgTgpaFez0DTDok801ysV7I26KMN8AH3a9oHfeJWBIQ9KLHRbu6l4tkRfNlo/pfZ42seCdxYcnHWmZMnIGGNQPsduyaYXCbc0l6ndOZnIUlFGSw+771q1xaqNMaPaCQM81nSQdzLPu3eLgjHBFIio81yDcm1SF23v55rmOGC2nYyAlMr8Q9alfUGkVo2ysi8MrURhimsrsXVmUd0BWMOf2YPpQkWc/fz3U7gu4JIAqnIsUuhMOa7E/cs+qSSn4A2S1WRdm9ulAO2OP4R+9Qk3GBKhHxGrdhmONpOh4C1XKNIkUrYUEht27tTkdW+dFdOZZDExBGKXrZXUNI5J8XJNM/Zq2E7RJKSEbPix0FTZFQ9Oxq0W9FutwiZDCQMG98U5JMndB4yrtxuw3OKUdF0+S4F3biEzRq3hlHUj1p20/RZBEu7bjbg5HNOwyfQjKkVDeW4395tb/AM8Vbs5YZ4y8IAXdjG/Nen7OTOx/WVwf+mK+2mmPYK8UjhizbgQAOMD+1P2K5IarJM2cJyeFri9iaVcbRtzkkmp9O/wMP8NfLxgsJyOKXkgkrBj3Qrdp75UE0aMoCoBz6ms2e5ljuSImwRgnHSmTtTeoQxuDwW+EdTSHq90wiVEGxX6kdfxry/3TPQiuMS5cXcd48iIq98zdWAIzRT6uE0f6vI4VicqEbALehpEkvFte6a2HnliTkk1JqGpXU1ptjkKuXDU+WJvoHmuwg93JBdJG0e4M2Cq9Pcmh97ayJNLNDzGni5PTJqWB532SOWZgMDC8kmvXUrIJIuneEAr51tcXQSfIP9nGH1dG6c05WAWRRzSP2eO2Hb6GmOC7MWAMiocupWW49obrO2jydztj51beKDz/AJ0rRaoV53Vxda1JjEZyfamRnoyUBmeeztR45AB+6OTVmxu7eblQwU9Mika0kuElF1Ihkx5YzR6DtVa8RXETRM3wkrwaYpWLlj/obJoI5LV8ngikWSCMXLQkZH86YhrCPbkBscfhSjqN0i3HfpJ492GGfKgyK6ozFBrsln0iMvuFDNVhjgtZMDpGT0o9HdiSBW65FLPbK6W30m5lz1GwY9TQRTc0hk9RZkKxF5s7WJY5GKJxptZfROTk9a9pwCo5yTLtwigedXo4niBEyLk8hWHJr15TR5cYHraEyLsUZXdyTTJ2c1OC3vViYbBtKKccckcn8M0AEkggIVVVQecU19ldIh1C4cvD30arhdp5BPnUuSd7HxjSHnsl3SahexwurwAKykHk5FOSXC42++elZhZW91pWqE2xLhYvIY2gHoa0nRb36/Yxzqq5B2sCPOuxZP6F5Youd4pGDkY96p3bnvB1+H0q5Im4DKj8qqXW5XUBRgKMVTZPoLaf/gIf4aH9o55I7ZlUgcZFEbDiyi/hoH2rdkSKQjwAlT+Nd5UvgdiVzMl1u5kurpxgtsyQv+tLvehu8S4TvAeQSfh96cdUZYZSrrhWz40GSfb5UkatJ3dzIIY2Axz6VBh6LpWUTPFGjYtkZFJHebsmvW8kcr7hEGUcHJxVco6xFm4VzmpbaBltnl3Iw3dM1c64CFbZfsZO/vCUlZI0xnmqdxMX1Ub3yNx5qWaUWuGhVfGvNULkEzpKeCcEgUlR3Y5Mb9FOxueOelH2TcAehNLekyKUUj0plicPEjVDmWy7H0V5UZVLEnAqayCd4pdgAemTXrrmBwvXPpmpdEsYklYXSGRXILKx5x7elFihy7OnJoaYFtGtdgkjyfKgurWjqrCOIOByMH/3FMFp2T0G5ijEUtxDIeoaU5r5edjLlbX9RvN7Z4EpHT51WvHdaJffHlsSHvLtYDGpYDpj0qCGLGTNksfWmC+7G60jMzSWwXb13+VKNs96960UqoIAcKVOScGglha2xqmntBpLloUKdPmaSO2Or/pC4SwhIMKEFyPWjXaTURYWksgOZD4VFJOlp3hLOfExJJNFgxJfNic+X+B1G8cU42g+A/ED1qy+pb3wsHizjcxySKriFiXc8AthR5muoowtyqIM46050ITYyQaal3bmS1J7tgNx9D6US7O3VzoV0jK7BM8//td6Hbm2iDrygI3g+WaMatpitFHdbd0LZwy1NKaQY3aUbXUGTVI9oYSYmAHBDUw6BaLaT3cSMSu8MB5DNZX2XvLzS9UNkAWinGUU+taNo9ze2ERjnhLl23M9FhauxeWLGlkX0oVqg23AAx8P+prqPVCZNsqOFPQ4qPUSGmQr02Dr8zVq4sm4sI2B/Uoif3aDdo2tZrR4JLuONwpxlquus0mi4gOWKcEcGsl7Q3rtdtBMO5liJBRjzmk+RJ9DMMbZR1bUUBCSKpQcA564pfvJUldjHHswMlV5q7M6zvtYKFHOCaG30yQ70i+N+MmpIRaLJdA/UC7pChAKbenpUkKhLTYhywO5xtyKkmeNDHnxZj2t86h7sMMQTNFKw8URPDCqXtUKTrYNvbmV5N20Bc+YqRj3w4HQj+lU79J4iO8UhSeATVqxOfC559aNqogxlug7pE/dYDdKarKcNHt8j0pOiDcbR0oxp93swHOAOlRTjey7FKtDRGocj2oi8H2asvUUMsJUkAOAAaNwJuGN1JWmN7I7PV7nT2KbllQ/Epq+naNo1xHdd2n3V6gUMu9PLgsBkUJns+QNvHzqmOWSQD4N7QU1ntL9aj7qW6MgxgKpxml5AkMbSkbc9BUwso1kzsXPkcVBcKb26W0jYK7YAUe9Zz5MycorpUInaa5e91ARDiJOnzrrTYV78JuAVQd2ak7S2jWfaK4tFXLQEK27jccdaoWTO0ksspwoQ/ias/iiD90m2Xbt4+/kjhG541JaQdFr1msaush/4i4z6Go9PhKwXLsONvWoJJNqIMYx04oboI0Ls9cdyoNyqvER3ciDqyn71NVvGNPjl025cPZzxFrWU/D7Cs57N3E7gd3GXbaVO44GKdY2udWsTAJIkt7Be9A6lh5jPyzUk3ug6BruW1Cwa3O5kYLuHrnoPyra0AKjd5gfnWa6Tb2+p63am1j2WVqoeTjo2OBTxJDJLtInYAGn4ouhWRX9hjwnoy5oZqnFwMYPhH9TUKWh3IxmeNm6gHrXFzAqOAZWJx61UnSJ+LDNh4rOIn92lrtxo2m3lsJ7q1Ly9FdBg/jTHYA/Uov4a4m7x3MbrmOuyrlGzIy4ysw1OyGo3M5is7TJBx3jtgAUA7W6ZqGh3wtpHhlKjOU5Ar9DTWZ3sAX6ZFZx9JVnbz2ypNHJDJtLLL3YwT+dQRuLVlXPkZZtuopUa9VSJ1yhXoCKhvO7kCoxxtOcgcimDTLnQrnQ7jSdfkktbqI77S8UZ3e2KVZbWcg90WkAbwtjBYeuKqTRm30cXhkjO0P3oPw55qWwBM6oQSQOfaq4t50kgypRpDgFhxTDpulGAmR2zITnNdkkoxCxwuRH+sQOCkZYYzzV/TYJXjd5lwXOQB5UTjizHjJ/Kpo12rgVI5aLYxSIIJpbVecsv86OafrEb48WCPI0J5BqtPCudyja3qKS1YxD7DqMMsRwwHs1VLqeIrxjikgatPakd8u8eor132hUxnaGGByMVqUnoF8VsM6nqdtaQtNK2EFDvo01S3v+18k13he8GLfeeAwpD1PUbjVZiJHIhXOB5Go9PuZLdkZXKMDlT5iroeOow32efkz8p19Dv9J2ltZa+bsOXN6CSffzpXVUjtiCMHdgYotNqcupWSSXztIYV2oT6mgzxun2bjblt3i9K2N1QMQmHUaPIyDk4UD1NG37LW199QhtpZkuZ7beA+Au8ckfKgBAWwhjRuWkyG9KbPo7vZNR1q1gv5VKWYfDnjII6UMr+gpCWstxp2pPbS7ww4APQ+VPGgW1tcRXAYSLsXcdjkChf0lWRtO0UE42lHiXaw6U2fRto89/HvkAEG8GRv3seVBOPKqCU6Wxy0KCWy0qMR2ylJkVzxg5PqaYoDmDIQqfME1YS3TYFA2r5AeXoKl+rRFduDj51RCDSJnNAjULtIIycspHwBRndVXfO4Uuy9OMgZovJZBXCiQCP7oI+Gh19AsVwVB4IzR8GdyQX05gbKH+GpJZkUbWdVJOB86RLjtPpthqL211FdqQdjyLJwPwzTLamNrRGDm5tpgMS7gMDypj3oUl9nV8LnvBIZTHAgO9t2Kz3tfdpfZWHdIy8Kx6Ux38VxBcfVbq5aaB8m3mJ6/5W96HtaxkeJeOTz1rz/Im4Oki3BhT22Za3Z8STmSdctnIzyKKQ6YAR4QRjBprubFNxKqKhjtcNyvFTPLJrZdHHFCl2l0oHTDPGuGtz3igDrXWnSC5tYZQPiUE00XsAMTIy5Ughx7UpaLE1rd3VhKSNr7o/wCGmqXKNPsW1xla+wrHGAM19ZQBmp1XwA1G3XHrSrG0V8dar3DDHFSytskK1WlOa4JFGSPMvAwvvVHVpFjt3VFUMR6UX2YQsfKgWoDvg5HTpTodoVk6YGjRHsQUOGV+WxUMe2R1Ew2snX5VPYZTvYSMg818uLJlYsFLLjnFXct0zzXHpkkd08cWEfIByB6VBcXM0jrJMc+pJ5rnvInXagIb3rkEE7ZK5I5sL2l7GlsSqF8DAz5Gi2nadfW8to9xM1nb3iF45UPLeRpWiYxMrA4K9R5GittfuoDxs4KHK5OcH2rPX9ney9DtoXYfU+103f3Oqt+joHKiVlyxx5AVsOk6SdI023sdNISFAQzOvib3rJtB+kvWtPijgdLW4hXyZNrfyrQeyPbqPtFeCzFoYrhV3tj4cfP8a3i0hbbY0W0N2gUNc7jjxbxn8qulScHcRjr71EDNuGEUDzOalCuRyR+Apq6AZxJbJKSXyaGamqpOoC/cH9TRbYfWhOrA/WV/gH9TXGCJ2y7NMtu+s2CNPvO+4iJ5U/vUu9kO1E+h6vEk2Rpk7YmVjwD5N/76VrFlPBPA/cvv7gmKeLHH41lv0ldnjpl4t1YxfqN0Nx9I3/dFMCX5NMn0+3urU2/eB7aYd7C+fgc8qQaX4BLvkhuwFu4jtkUfyI9jVL6Me0Emo2baNeEfWYAWgcn419Pwph16xnWCLVo1zc24IukHPeRjr+IqbyMPsj+R+LJwl+AcYFbg1XlgCn2o1DZw39pHd2k5MMyhkYDrUMujy4x3xIryHCa7PQjljIAzQKVOOlL952cvNQ1TvrC4gte5i3G5lfheemPOm6fTLpchDkUGvbLULYNc2Qje5XwrHL8JJ9aLDPjkXI7LHlHXZQjEcoPdSLKucb06N71w9vvUlTyKuT6WmhvDbzX63NxcsD3SoB3OR0GOoqeTT3iYliwXryK3N8J19B4Zc42KupRmO5U48JHJr0UIYZovqFqJBsbJHUGqkVuU8Ocil8xyQM1FhHavtHWga7TDtYYJ5NNVzaLKNvlQ2503bKo2nafOmrILcOxPVZPrUsscRZA20gDke9WxBcMCCODxgU5dmhfvY3+naZ2fF8r5aa5yAyY8h/Wqslk0QMTxlJFGGVuoNVZZ8YpkmKKlJpme6jbNazLkYyKrJKwNMXaiALJAce1LrqQ/FVYpcoJkXkR4zaLcXlU6MQ2Kgg5FSxHL80wSEYpCuKK6Rrd1ol9DqNm2JImzg9GHoaDIc13LkxEA49K04/R3Yrttp/aa2VQ6w3qr9pAx5z6j2pq5yOa/JGmalcaZcx3lrM0M0Z4dTg5r9H9ge1kXajSRKwCXcR2yx55+daaNVCNXB+sr/AP6mi3PpQnVT+sr/AP6mhMFq3nGjdpkmLE2+qYRgfhVx0NFu0GkjVtGvdOC4lfxRM37woP2ji7/AE8iIhZYiHj9mHIozpWrNd6LaXz53oAs481YdTSsGVzTspy49JmCx3Fxp16Lq3LRT28u3g48SnBFb12a1yDW9Eh1S2T9qcTR46Hoayz6VdNOna59YtrUm0vEEokHwh/Pn1qH6Le0D6TrJt7nw2d4QrZOAp8m/wDfWn2xK2qNONt+gNU3w7jpd9JuYMc9xIfT0U0XdSefL2r7Pb27pPbzeK2uRk5PGfWq9hI8Tfo+6cC5iXK4/wCIg+9U2eFq0MxzaOJIj1BPyoff2ZngdAcZGOT5UfZFIPIqCWAFTjrjFQOFlccujJP9n7icSziZVgE24TsQCuOMA9fwqpfa7JoV7EEvXurZz9oJOTj1FDtT1i80e/l03Uw81vDK7wgcDnz96U7qafVbk7CzuxJYIvwjzPyqyMFOOxLnKMtGvMEvI0uYge7lAZB7e9ctbjGAuK+6KYjpNosMgkVYlAZfP1q6VyM449a8fJcZtHrQerAhiweRVLVHjgtnlmOFXnAPU0euIjyQOgzmk3tjcPFBHtj4B3En71Hi+UqByNqLaK8Wra7p799pn1i3tzzxnk+4ohp5a4tEllcvK2TIW65oeO0qTae3iKMV+DyBr72TlaSd42bcZIy5XzXkda9PyYNY/wDDzfGyN5P9BPa2Pa0J/wA1K8owxPvinjttBtgiYDgNg0l3CbWPzzR+K7xoDzFWQ6g8xUsC5YmoYm2kk1ZtsEniqSQsR5FdzE91kV4IeK+XAIirjiqjCQsnt1po+j/tLNoOrRXYbKghJlA4KEjJ+dKkCkT9QRjkV1p8vc3ZT1PI9qJHH7EgnSeJZYmDI4ypHmKF6t/iV/gH9TSv9E+vR32gpp0kwa6tMgqTyU8iKaNTINwpwfgH9TWUaArlQyMCMkih/Zq5Frrc2l3BLW98hMa+SsvX8/8ASijhmJGKC38Mtvf2N4kcjGG4U+Fc4U9a8zC3DL+D0Z8XjPfSHGbvsfFIsZH1G5C7T94Dw5rJpi48UJAOc+mK3rV7dL6y1azcZSaAtHzxux/XNYYdC1FlANlfkgY4gbmvUIOmar9HPagaxarpOp7Tdwr9kxOe8AFMV7BNfw7VbudStmDRyAfF7fI9KxCw03VNPmiubaw1BZ4jmNxA3FbJpWpzazpcVwIprW5i8Msc0ewt6kE9a5qzUy/pmpC+jeOaPubuIfb25+77irMkg28fnQ6+tk1RY5YpTa31uSYpt21XPow8xXtPvnud8N3EYbqHwuR+zc+qnzFQ58bW0NxyV7FXth2ch1R+8aMd4PvYpHbslGk0YWaS052vJGOqnqPyrZpYkb745980I1DSxMrAKCD6DmpE8kHot+ElTFe91LRNLFhp2jrmK2iZ7mUA7sDzx881YudSt4vq6RESzXCB4o1PxKehNBtV7LLdzAXNvdKoJ2PAvOD5GgtpY65Bqsjixu37nAjcwlQEHQU9Y452m1sXzeK+L0Mt5rj2d1HFqVisET8GVXzj517W9Ch1C2wzqsUgyJD0GehpQ7Tx67qNy2zTL8xqvBFu/X8qtBe1Wp2FnbQWE8fc25jmE8LICc8cn2rX4kYyUkDDyXKLTKHaPsDqWhrarskkM78ThgU2+nzo92W0f9HW7SMe8uJB9o+PIeVH4oNWvILW3vu+dLZQFBjOM4xV+HTpIifsXGB0C4FL8nLKfxQ3x8cYbYkduoCdMR/+oKQLtcOfmK1ftxpl5NpDLb21xM+9SQkROPyrPLjQdXLnGk356f8Ax3/tVHhJrHTJfLalksCgc1ctFGD61P8AoDWN3+59Q/8Arv8A2q1a6JrC5B0m/A/7Z/7VWSkajIFcXY2w0SXRtUCf7qv+v/LN/auL7RdWaEBdJvzk/wDLt/auMAMX7b8KrFjHeZoyuhawrg/ofUMDj/DP/aq0uga4Z9y6PqJH/bP/AGokcH9C1i40XUbe/s5CrRsC6j/iD0NbtZ6vba3Y21/bOu2WMFlJ+FvMVgaaRq31eMHSr/d/2zf2rQvo8tbm30SZLyzuYnN0xCvGVONq+X511m2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ea typeface="ＭＳ Ｐゴシック" charset="-128"/>
            </a:endParaRPr>
          </a:p>
        </p:txBody>
      </p:sp>
      <p:pic>
        <p:nvPicPr>
          <p:cNvPr id="1032" name="Picture 8" descr="http://i2.listal.com/image/356494/600full-waris-diri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61" y="-40818"/>
            <a:ext cx="1265042" cy="1581303"/>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21517" y="3049853"/>
            <a:ext cx="2916000" cy="3322662"/>
            <a:chOff x="21517" y="3049853"/>
            <a:chExt cx="2916000" cy="3322662"/>
          </a:xfrm>
        </p:grpSpPr>
        <p:grpSp>
          <p:nvGrpSpPr>
            <p:cNvPr id="18" name="Group 17"/>
            <p:cNvGrpSpPr/>
            <p:nvPr/>
          </p:nvGrpSpPr>
          <p:grpSpPr>
            <a:xfrm>
              <a:off x="21517" y="3049853"/>
              <a:ext cx="2916000" cy="3322662"/>
              <a:chOff x="21517" y="3049853"/>
              <a:chExt cx="2916000" cy="3322662"/>
            </a:xfrm>
          </p:grpSpPr>
          <p:grpSp>
            <p:nvGrpSpPr>
              <p:cNvPr id="17" name="Group 16"/>
              <p:cNvGrpSpPr/>
              <p:nvPr/>
            </p:nvGrpSpPr>
            <p:grpSpPr>
              <a:xfrm>
                <a:off x="21517" y="3049853"/>
                <a:ext cx="2916000" cy="3322662"/>
                <a:chOff x="21517" y="3049853"/>
                <a:chExt cx="2916000" cy="3322662"/>
              </a:xfrm>
            </p:grpSpPr>
            <p:grpSp>
              <p:nvGrpSpPr>
                <p:cNvPr id="118" name="Group 117"/>
                <p:cNvGrpSpPr/>
                <p:nvPr/>
              </p:nvGrpSpPr>
              <p:grpSpPr>
                <a:xfrm>
                  <a:off x="21517" y="3216020"/>
                  <a:ext cx="2916000" cy="3156495"/>
                  <a:chOff x="21517" y="3216020"/>
                  <a:chExt cx="2916000" cy="3156495"/>
                </a:xfrm>
              </p:grpSpPr>
              <p:sp>
                <p:nvSpPr>
                  <p:cNvPr id="20" name="Ellipse 19"/>
                  <p:cNvSpPr/>
                  <p:nvPr/>
                </p:nvSpPr>
                <p:spPr bwMode="auto">
                  <a:xfrm>
                    <a:off x="21517" y="3325835"/>
                    <a:ext cx="2916000" cy="2475580"/>
                  </a:xfrm>
                  <a:prstGeom prst="ellipse">
                    <a:avLst/>
                  </a:prstGeom>
                  <a:ln w="28575"/>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cxnSp>
                <p:nvCxnSpPr>
                  <p:cNvPr id="381" name="Straight Connector 380"/>
                  <p:cNvCxnSpPr>
                    <a:stCxn id="80" idx="2"/>
                  </p:cNvCxnSpPr>
                  <p:nvPr/>
                </p:nvCxnSpPr>
                <p:spPr bwMode="auto">
                  <a:xfrm>
                    <a:off x="518202" y="3767511"/>
                    <a:ext cx="1606268" cy="371286"/>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p:spPr>
              </p:cxnSp>
              <p:grpSp>
                <p:nvGrpSpPr>
                  <p:cNvPr id="24" name="Group 23"/>
                  <p:cNvGrpSpPr/>
                  <p:nvPr/>
                </p:nvGrpSpPr>
                <p:grpSpPr>
                  <a:xfrm>
                    <a:off x="828000" y="3216020"/>
                    <a:ext cx="2106282" cy="338554"/>
                    <a:chOff x="828000" y="3216020"/>
                    <a:chExt cx="2106282" cy="338554"/>
                  </a:xfrm>
                </p:grpSpPr>
                <p:sp>
                  <p:nvSpPr>
                    <p:cNvPr id="5" name="Rectangle 4"/>
                    <p:cNvSpPr/>
                    <p:nvPr/>
                  </p:nvSpPr>
                  <p:spPr bwMode="auto">
                    <a:xfrm>
                      <a:off x="871422" y="3226623"/>
                      <a:ext cx="2044393" cy="323476"/>
                    </a:xfrm>
                    <a:prstGeom prst="rect">
                      <a:avLst/>
                    </a:prstGeom>
                    <a:solidFill>
                      <a:schemeClr val="accent3">
                        <a:lumMod val="95000"/>
                      </a:schemeClr>
                    </a:solidFill>
                    <a:ln>
                      <a:headEnd type="none" w="med" len="med"/>
                      <a:tailEnd type="none" w="med" len="med"/>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a:endParaRPr lang="en-US" sz="1800" b="0" smtClean="0">
                        <a:solidFill>
                          <a:srgbClr val="000000"/>
                        </a:solidFill>
                        <a:latin typeface="Calibri" panose="020F0502020204030204" pitchFamily="34" charset="0"/>
                      </a:endParaRPr>
                    </a:p>
                  </p:txBody>
                </p:sp>
                <p:sp>
                  <p:nvSpPr>
                    <p:cNvPr id="8" name="TextBox 7"/>
                    <p:cNvSpPr txBox="1"/>
                    <p:nvPr/>
                  </p:nvSpPr>
                  <p:spPr>
                    <a:xfrm>
                      <a:off x="828000" y="3216020"/>
                      <a:ext cx="2106282" cy="338554"/>
                    </a:xfrm>
                    <a:prstGeom prst="rect">
                      <a:avLst/>
                    </a:prstGeom>
                    <a:noFill/>
                  </p:spPr>
                  <p:txBody>
                    <a:bodyPr wrap="none" rtlCol="0">
                      <a:spAutoFit/>
                    </a:bodyPr>
                    <a:lstStyle/>
                    <a:p>
                      <a:r>
                        <a:rPr lang="de-DE" sz="1600" dirty="0" smtClean="0">
                          <a:solidFill>
                            <a:srgbClr val="000000"/>
                          </a:solidFill>
                          <a:latin typeface="Calibri" panose="020F0502020204030204" pitchFamily="34" charset="0"/>
                          <a:ea typeface="ＭＳ Ｐゴシック" charset="-128"/>
                        </a:rPr>
                        <a:t>female   29y   </a:t>
                      </a:r>
                      <a:r>
                        <a:rPr lang="de-DE" sz="1600" dirty="0" err="1" smtClean="0">
                          <a:solidFill>
                            <a:srgbClr val="000000"/>
                          </a:solidFill>
                          <a:latin typeface="Calibri" panose="020F0502020204030204" pitchFamily="34" charset="0"/>
                          <a:ea typeface="ＭＳ Ｐゴシック" charset="-128"/>
                        </a:rPr>
                        <a:t>Jamame</a:t>
                      </a:r>
                      <a:r>
                        <a:rPr lang="de-DE" sz="1600" dirty="0" smtClean="0">
                          <a:solidFill>
                            <a:srgbClr val="000000"/>
                          </a:solidFill>
                          <a:latin typeface="Calibri" panose="020F0502020204030204" pitchFamily="34" charset="0"/>
                          <a:ea typeface="ＭＳ Ｐゴシック" charset="-128"/>
                        </a:rPr>
                        <a:t> </a:t>
                      </a:r>
                      <a:endParaRPr lang="en-US" sz="1600" dirty="0">
                        <a:solidFill>
                          <a:srgbClr val="000000"/>
                        </a:solidFill>
                        <a:latin typeface="Calibri" panose="020F0502020204030204" pitchFamily="34" charset="0"/>
                        <a:ea typeface="ＭＳ Ｐゴシック" charset="-128"/>
                      </a:endParaRPr>
                    </a:p>
                  </p:txBody>
                </p:sp>
                <p:cxnSp>
                  <p:nvCxnSpPr>
                    <p:cNvPr id="10" name="Straight Connector 9"/>
                    <p:cNvCxnSpPr/>
                    <p:nvPr/>
                  </p:nvCxnSpPr>
                  <p:spPr bwMode="auto">
                    <a:xfrm>
                      <a:off x="1542117" y="3241082"/>
                      <a:ext cx="0" cy="307938"/>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176" name="Straight Connector 175"/>
                    <p:cNvCxnSpPr/>
                    <p:nvPr/>
                  </p:nvCxnSpPr>
                  <p:spPr bwMode="auto">
                    <a:xfrm>
                      <a:off x="2017812" y="3234392"/>
                      <a:ext cx="0" cy="307938"/>
                    </a:xfrm>
                    <a:prstGeom prst="line">
                      <a:avLst/>
                    </a:prstGeom>
                    <a:solidFill>
                      <a:srgbClr val="FF0000"/>
                    </a:solidFill>
                    <a:ln w="28575" cap="flat" cmpd="sng" algn="ctr">
                      <a:solidFill>
                        <a:schemeClr val="tx1"/>
                      </a:solidFill>
                      <a:prstDash val="solid"/>
                      <a:round/>
                      <a:headEnd type="none" w="med" len="med"/>
                      <a:tailEnd type="none" w="med" len="med"/>
                    </a:ln>
                    <a:effectLst/>
                  </p:spPr>
                </p:cxnSp>
              </p:grpSp>
              <p:sp>
                <p:nvSpPr>
                  <p:cNvPr id="179" name="Textfeld 181"/>
                  <p:cNvSpPr txBox="1">
                    <a:spLocks noChangeArrowheads="1"/>
                  </p:cNvSpPr>
                  <p:nvPr/>
                </p:nvSpPr>
                <p:spPr bwMode="auto">
                  <a:xfrm>
                    <a:off x="1502568" y="5767221"/>
                    <a:ext cx="1082348"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err="1">
                        <a:solidFill>
                          <a:srgbClr val="000000"/>
                        </a:solidFill>
                        <a:latin typeface="Calibri" panose="020F0502020204030204" pitchFamily="34" charset="0"/>
                      </a:rPr>
                      <a:t>s</a:t>
                    </a:r>
                    <a:r>
                      <a:rPr lang="de-DE" altLang="en-US" sz="2000" b="0" dirty="0" err="1" smtClean="0">
                        <a:solidFill>
                          <a:srgbClr val="000000"/>
                        </a:solidFill>
                        <a:latin typeface="Calibri" panose="020F0502020204030204" pitchFamily="34" charset="0"/>
                      </a:rPr>
                      <a:t>ocial</a:t>
                    </a:r>
                    <a:r>
                      <a:rPr lang="de-DE" altLang="en-US" sz="2000" b="0" dirty="0" smtClean="0">
                        <a:solidFill>
                          <a:srgbClr val="000000"/>
                        </a:solidFill>
                        <a:latin typeface="Calibri" panose="020F0502020204030204" pitchFamily="34" charset="0"/>
                      </a:rPr>
                      <a:t> </a:t>
                    </a:r>
                  </a:p>
                  <a:p>
                    <a:pPr>
                      <a:lnSpc>
                        <a:spcPts val="2000"/>
                      </a:lnSpc>
                    </a:pPr>
                    <a:r>
                      <a:rPr lang="de-DE" altLang="en-US" sz="2000" b="0" dirty="0" err="1" smtClean="0">
                        <a:solidFill>
                          <a:srgbClr val="000000"/>
                        </a:solidFill>
                        <a:latin typeface="Calibri" panose="020F0502020204030204" pitchFamily="34" charset="0"/>
                      </a:rPr>
                      <a:t>network</a:t>
                    </a:r>
                    <a:endParaRPr lang="de-DE" altLang="en-US" sz="2000" b="0" dirty="0">
                      <a:solidFill>
                        <a:srgbClr val="000000"/>
                      </a:solidFill>
                      <a:latin typeface="Calibri" panose="020F0502020204030204" pitchFamily="34" charset="0"/>
                    </a:endParaRPr>
                  </a:p>
                </p:txBody>
              </p:sp>
              <p:pic>
                <p:nvPicPr>
                  <p:cNvPr id="513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5536" y="5877272"/>
                    <a:ext cx="1109979" cy="41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518202" y="4628256"/>
                    <a:ext cx="706440" cy="638276"/>
                    <a:chOff x="-3735963" y="2010768"/>
                    <a:chExt cx="1041713" cy="1480242"/>
                  </a:xfrm>
                </p:grpSpPr>
                <p:pic>
                  <p:nvPicPr>
                    <p:cNvPr id="218" name="Picture 2" descr="Film"/>
                    <p:cNvPicPr>
                      <a:picLocks noChangeAspect="1" noChangeArrowheads="1"/>
                    </p:cNvPicPr>
                    <p:nvPr/>
                  </p:nvPicPr>
                  <p:blipFill>
                    <a:blip r:embed="rId9" cstate="print"/>
                    <a:srcRect/>
                    <a:stretch>
                      <a:fillRect/>
                    </a:stretch>
                  </p:blipFill>
                  <p:spPr bwMode="auto">
                    <a:xfrm>
                      <a:off x="-3735963" y="2010768"/>
                      <a:ext cx="1041713" cy="1480242"/>
                    </a:xfrm>
                    <a:prstGeom prst="rect">
                      <a:avLst/>
                    </a:prstGeom>
                    <a:noFill/>
                  </p:spPr>
                </p:pic>
                <p:pic>
                  <p:nvPicPr>
                    <p:cNvPr id="5143" name="Picture 2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4749" y="2250118"/>
                      <a:ext cx="648030" cy="104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1" name="Straight Connector 50"/>
                  <p:cNvCxnSpPr>
                    <a:stCxn id="80" idx="2"/>
                  </p:cNvCxnSpPr>
                  <p:nvPr/>
                </p:nvCxnSpPr>
                <p:spPr bwMode="auto">
                  <a:xfrm flipH="1">
                    <a:off x="287530" y="3767511"/>
                    <a:ext cx="230672" cy="422358"/>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p:spPr>
              </p:cxnSp>
              <p:grpSp>
                <p:nvGrpSpPr>
                  <p:cNvPr id="31" name="Group 30"/>
                  <p:cNvGrpSpPr/>
                  <p:nvPr/>
                </p:nvGrpSpPr>
                <p:grpSpPr>
                  <a:xfrm>
                    <a:off x="1478911" y="4720388"/>
                    <a:ext cx="819789" cy="473685"/>
                    <a:chOff x="492636" y="3154767"/>
                    <a:chExt cx="1104389" cy="680180"/>
                  </a:xfrm>
                </p:grpSpPr>
                <p:pic>
                  <p:nvPicPr>
                    <p:cNvPr id="5145" name="Picture 25" descr="http://lofiles.org/wp-content/uploads/2010/12/niveedit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7795" y="3154767"/>
                      <a:ext cx="1019230" cy="68018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2636" y="3204277"/>
                      <a:ext cx="321797" cy="58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666839" y="5187492"/>
                    <a:ext cx="184731" cy="323165"/>
                  </a:xfrm>
                  <a:prstGeom prst="rect">
                    <a:avLst/>
                  </a:prstGeom>
                  <a:noFill/>
                </p:spPr>
                <p:txBody>
                  <a:bodyPr wrap="none" rtlCol="0">
                    <a:spAutoFit/>
                  </a:bodyPr>
                  <a:lstStyle/>
                  <a:p>
                    <a:pPr>
                      <a:lnSpc>
                        <a:spcPts val="1800"/>
                      </a:lnSpc>
                    </a:pPr>
                    <a:endParaRPr lang="de-DE" sz="1800" b="0" dirty="0" smtClean="0">
                      <a:solidFill>
                        <a:srgbClr val="000000"/>
                      </a:solidFill>
                      <a:latin typeface="Calibri" panose="020F0502020204030204" pitchFamily="34" charset="0"/>
                      <a:ea typeface="ＭＳ Ｐゴシック" charset="-128"/>
                    </a:endParaRPr>
                  </a:p>
                </p:txBody>
              </p:sp>
              <p:sp>
                <p:nvSpPr>
                  <p:cNvPr id="355" name="TextBox 354"/>
                  <p:cNvSpPr txBox="1"/>
                  <p:nvPr/>
                </p:nvSpPr>
                <p:spPr>
                  <a:xfrm>
                    <a:off x="1308059" y="5170422"/>
                    <a:ext cx="1354218" cy="369332"/>
                  </a:xfrm>
                  <a:prstGeom prst="rect">
                    <a:avLst/>
                  </a:prstGeom>
                  <a:noFill/>
                </p:spPr>
                <p:txBody>
                  <a:bodyPr wrap="none" rtlCol="0">
                    <a:spAutoFit/>
                  </a:bodyPr>
                  <a:lstStyle/>
                  <a:p>
                    <a:pPr algn="ctr"/>
                    <a:r>
                      <a:rPr lang="de-DE" sz="1800" b="0" dirty="0" err="1" smtClean="0">
                        <a:solidFill>
                          <a:srgbClr val="000000"/>
                        </a:solidFill>
                        <a:latin typeface="Calibri" panose="020F0502020204030204" pitchFamily="34" charset="0"/>
                        <a:ea typeface="ＭＳ Ｐゴシック" charset="-128"/>
                      </a:rPr>
                      <a:t>Nive</a:t>
                    </a:r>
                    <a:r>
                      <a:rPr lang="de-DE" sz="1800" b="0" dirty="0" smtClean="0">
                        <a:solidFill>
                          <a:srgbClr val="000000"/>
                        </a:solidFill>
                        <a:latin typeface="Calibri" panose="020F0502020204030204" pitchFamily="34" charset="0"/>
                        <a:ea typeface="ＭＳ Ｐゴシック" charset="-128"/>
                      </a:rPr>
                      <a:t> Nielsen</a:t>
                    </a:r>
                    <a:endParaRPr lang="en-US" sz="1800" b="0" dirty="0">
                      <a:solidFill>
                        <a:srgbClr val="000000"/>
                      </a:solidFill>
                      <a:latin typeface="Calibri" panose="020F0502020204030204" pitchFamily="34" charset="0"/>
                      <a:ea typeface="ＭＳ Ｐゴシック" charset="-128"/>
                    </a:endParaRPr>
                  </a:p>
                </p:txBody>
              </p:sp>
              <p:cxnSp>
                <p:nvCxnSpPr>
                  <p:cNvPr id="34" name="Straight Arrow Connector 33"/>
                  <p:cNvCxnSpPr>
                    <a:stCxn id="80" idx="2"/>
                    <a:endCxn id="218" idx="0"/>
                  </p:cNvCxnSpPr>
                  <p:nvPr/>
                </p:nvCxnSpPr>
                <p:spPr bwMode="auto">
                  <a:xfrm>
                    <a:off x="518202" y="3767511"/>
                    <a:ext cx="353220" cy="860745"/>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cxnSp>
                <p:nvCxnSpPr>
                  <p:cNvPr id="358" name="Straight Arrow Connector 357"/>
                  <p:cNvCxnSpPr>
                    <a:endCxn id="5138" idx="0"/>
                  </p:cNvCxnSpPr>
                  <p:nvPr/>
                </p:nvCxnSpPr>
                <p:spPr bwMode="auto">
                  <a:xfrm>
                    <a:off x="460375" y="3639810"/>
                    <a:ext cx="1137971" cy="1115057"/>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grpSp>
            <p:pic>
              <p:nvPicPr>
                <p:cNvPr id="1026" name="Picture 2" descr="http://t1.gstatic.com/images?q=tbn:ANd9GcSth9ItjvZSjjigp3TYyJlb7pF59tj77EVppmIDkRTfga9pjfutG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4156" y="4030121"/>
                  <a:ext cx="442684" cy="54709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http://i2.listal.com/image/356494/600full-waris-dirie.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1139" y="3049853"/>
                  <a:ext cx="574126" cy="7176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0.gstatic.com/images?q=tbn:ANd9GcSgxHToP53ejGk2qTBnU5iFula8haebiJl43Cio8QwpgJhRXk0Q"/>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57852" y="3780531"/>
                  <a:ext cx="488473" cy="540760"/>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TextBox 68"/>
              <p:cNvSpPr txBox="1"/>
              <p:nvPr/>
            </p:nvSpPr>
            <p:spPr>
              <a:xfrm>
                <a:off x="510966" y="5237843"/>
                <a:ext cx="1026435" cy="451406"/>
              </a:xfrm>
              <a:prstGeom prst="rect">
                <a:avLst/>
              </a:prstGeom>
              <a:noFill/>
            </p:spPr>
            <p:txBody>
              <a:bodyPr wrap="none" rtlCol="0">
                <a:spAutoFit/>
              </a:bodyPr>
              <a:lstStyle/>
              <a:p>
                <a:pPr>
                  <a:lnSpc>
                    <a:spcPts val="1400"/>
                  </a:lnSpc>
                </a:pPr>
                <a:r>
                  <a:rPr lang="de-DE" sz="1800" b="0" dirty="0" smtClean="0">
                    <a:solidFill>
                      <a:srgbClr val="000000"/>
                    </a:solidFill>
                    <a:latin typeface="Calibri" panose="020F0502020204030204" pitchFamily="34" charset="0"/>
                    <a:ea typeface="ＭＳ Ｐゴシック" charset="-128"/>
                  </a:rPr>
                  <a:t>Cry</a:t>
                </a:r>
              </a:p>
              <a:p>
                <a:pPr>
                  <a:lnSpc>
                    <a:spcPts val="1400"/>
                  </a:lnSpc>
                </a:pPr>
                <a:r>
                  <a:rPr lang="de-DE" sz="1800" b="0" dirty="0" smtClean="0">
                    <a:solidFill>
                      <a:srgbClr val="000000"/>
                    </a:solidFill>
                    <a:latin typeface="Calibri" panose="020F0502020204030204" pitchFamily="34" charset="0"/>
                    <a:ea typeface="ＭＳ Ｐゴシック" charset="-128"/>
                  </a:rPr>
                  <a:t>Freedom</a:t>
                </a:r>
                <a:endParaRPr lang="en-US" sz="1800" b="0" dirty="0">
                  <a:solidFill>
                    <a:srgbClr val="000000"/>
                  </a:solidFill>
                  <a:latin typeface="Calibri" panose="020F0502020204030204" pitchFamily="34" charset="0"/>
                  <a:ea typeface="ＭＳ Ｐゴシック" charset="-128"/>
                </a:endParaRPr>
              </a:p>
            </p:txBody>
          </p:sp>
        </p:grpSp>
        <p:grpSp>
          <p:nvGrpSpPr>
            <p:cNvPr id="91" name="Group 913"/>
            <p:cNvGrpSpPr/>
            <p:nvPr/>
          </p:nvGrpSpPr>
          <p:grpSpPr bwMode="auto">
            <a:xfrm>
              <a:off x="2451100" y="4518697"/>
              <a:ext cx="283113" cy="346257"/>
              <a:chOff x="838200" y="1371600"/>
              <a:chExt cx="381000" cy="533400"/>
            </a:xfrm>
            <a:solidFill>
              <a:srgbClr val="33CC33"/>
            </a:solidFill>
          </p:grpSpPr>
          <p:sp>
            <p:nvSpPr>
              <p:cNvPr id="92"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endParaRPr>
              </a:p>
            </p:txBody>
          </p:sp>
          <p:cxnSp>
            <p:nvCxnSpPr>
              <p:cNvPr id="93"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4"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6"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7"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8"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9"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0"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13" name="Straight Arrow Connector 112"/>
            <p:cNvCxnSpPr>
              <a:endCxn id="92" idx="0"/>
            </p:cNvCxnSpPr>
            <p:nvPr/>
          </p:nvCxnSpPr>
          <p:spPr bwMode="auto">
            <a:xfrm>
              <a:off x="2102089" y="4321291"/>
              <a:ext cx="490568" cy="197406"/>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grpSp>
      <p:grpSp>
        <p:nvGrpSpPr>
          <p:cNvPr id="35" name="Group 34"/>
          <p:cNvGrpSpPr/>
          <p:nvPr/>
        </p:nvGrpSpPr>
        <p:grpSpPr>
          <a:xfrm>
            <a:off x="1684337" y="1484313"/>
            <a:ext cx="4218454" cy="4896001"/>
            <a:chOff x="1684337" y="1484313"/>
            <a:chExt cx="4218454" cy="4896001"/>
          </a:xfrm>
        </p:grpSpPr>
        <p:grpSp>
          <p:nvGrpSpPr>
            <p:cNvPr id="9" name="Group 8"/>
            <p:cNvGrpSpPr/>
            <p:nvPr/>
          </p:nvGrpSpPr>
          <p:grpSpPr>
            <a:xfrm>
              <a:off x="1684337" y="1484313"/>
              <a:ext cx="4218454" cy="4896001"/>
              <a:chOff x="1684337" y="1484313"/>
              <a:chExt cx="4218454" cy="4896001"/>
            </a:xfrm>
          </p:grpSpPr>
          <p:grpSp>
            <p:nvGrpSpPr>
              <p:cNvPr id="163" name="Gruppieren 162"/>
              <p:cNvGrpSpPr>
                <a:grpSpLocks/>
              </p:cNvGrpSpPr>
              <p:nvPr/>
            </p:nvGrpSpPr>
            <p:grpSpPr bwMode="auto">
              <a:xfrm>
                <a:off x="1684337" y="1484313"/>
                <a:ext cx="3032126" cy="1152525"/>
                <a:chOff x="2123728" y="1484784"/>
                <a:chExt cx="2592288" cy="1152128"/>
              </a:xfrm>
            </p:grpSpPr>
            <p:sp>
              <p:nvSpPr>
                <p:cNvPr id="158" name="Nach oben gebogener Pfeil 157"/>
                <p:cNvSpPr/>
                <p:nvPr/>
              </p:nvSpPr>
              <p:spPr>
                <a:xfrm flipV="1">
                  <a:off x="2123728" y="1484784"/>
                  <a:ext cx="2592288" cy="1152128"/>
                </a:xfrm>
                <a:prstGeom prst="bentUpArrow">
                  <a:avLst>
                    <a:gd name="adj1" fmla="val 16317"/>
                    <a:gd name="adj2" fmla="val 12352"/>
                    <a:gd name="adj3" fmla="val 20659"/>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4192" name="Textfeld 181"/>
                <p:cNvSpPr txBox="1">
                  <a:spLocks noChangeArrowheads="1"/>
                </p:cNvSpPr>
                <p:nvPr/>
              </p:nvSpPr>
              <p:spPr bwMode="auto">
                <a:xfrm>
                  <a:off x="3463235" y="1685710"/>
                  <a:ext cx="1067711" cy="70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r>
                    <a:rPr lang="de-DE" altLang="en-US" sz="2000" b="0" dirty="0">
                      <a:solidFill>
                        <a:srgbClr val="000000"/>
                      </a:solidFill>
                      <a:latin typeface="Calibri" panose="020F0502020204030204" pitchFamily="34" charset="0"/>
                    </a:rPr>
                    <a:t>discuss </a:t>
                  </a:r>
                  <a:r>
                    <a:rPr lang="de-DE" altLang="en-US" sz="2000" b="0" dirty="0" smtClean="0">
                      <a:solidFill>
                        <a:srgbClr val="000000"/>
                      </a:solidFill>
                      <a:latin typeface="Calibri" panose="020F0502020204030204" pitchFamily="34" charset="0"/>
                    </a:rPr>
                    <a:t>&amp; seek </a:t>
                  </a:r>
                  <a:r>
                    <a:rPr lang="de-DE" altLang="en-US" sz="2000" b="0" dirty="0">
                      <a:solidFill>
                        <a:srgbClr val="000000"/>
                      </a:solidFill>
                      <a:latin typeface="Calibri" panose="020F0502020204030204" pitchFamily="34" charset="0"/>
                    </a:rPr>
                    <a:t>help</a:t>
                  </a:r>
                </a:p>
              </p:txBody>
            </p:sp>
          </p:grpSp>
          <p:grpSp>
            <p:nvGrpSpPr>
              <p:cNvPr id="7" name="Group 6"/>
              <p:cNvGrpSpPr/>
              <p:nvPr/>
            </p:nvGrpSpPr>
            <p:grpSpPr>
              <a:xfrm>
                <a:off x="2195737" y="2636838"/>
                <a:ext cx="3707054" cy="3743476"/>
                <a:chOff x="2195737" y="2636838"/>
                <a:chExt cx="3707054" cy="3743476"/>
              </a:xfrm>
            </p:grpSpPr>
            <p:sp>
              <p:nvSpPr>
                <p:cNvPr id="21" name="Ellipse 20"/>
                <p:cNvSpPr/>
                <p:nvPr/>
              </p:nvSpPr>
              <p:spPr bwMode="auto">
                <a:xfrm>
                  <a:off x="3026253" y="3428999"/>
                  <a:ext cx="2876538" cy="2265005"/>
                </a:xfrm>
                <a:prstGeom prst="ellipse">
                  <a:avLst/>
                </a:prstGeom>
                <a:ln w="38100">
                  <a:prstDash val="dash"/>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sp>
              <p:nvSpPr>
                <p:cNvPr id="396" name="Folded Corner 848"/>
                <p:cNvSpPr/>
                <p:nvPr/>
              </p:nvSpPr>
              <p:spPr bwMode="auto">
                <a:xfrm flipH="1">
                  <a:off x="3799318" y="3639810"/>
                  <a:ext cx="1616433" cy="1489381"/>
                </a:xfrm>
                <a:prstGeom prst="foldedCorner">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latin typeface="Calibri" panose="020F0502020204030204" pitchFamily="34" charset="0"/>
                  </a:endParaRPr>
                </a:p>
              </p:txBody>
            </p:sp>
            <p:pic>
              <p:nvPicPr>
                <p:cNvPr id="512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26400" y="5893200"/>
                  <a:ext cx="1398245" cy="36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 name="Textfeld 181"/>
                <p:cNvSpPr txBox="1">
                  <a:spLocks noChangeArrowheads="1"/>
                </p:cNvSpPr>
                <p:nvPr/>
              </p:nvSpPr>
              <p:spPr bwMode="auto">
                <a:xfrm>
                  <a:off x="4732801" y="5775020"/>
                  <a:ext cx="893193"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a:solidFill>
                        <a:srgbClr val="000000"/>
                      </a:solidFill>
                      <a:latin typeface="Calibri" panose="020F0502020204030204" pitchFamily="34" charset="0"/>
                    </a:rPr>
                    <a:t>o</a:t>
                  </a:r>
                  <a:r>
                    <a:rPr lang="de-DE" altLang="en-US" sz="2000" b="0" dirty="0" smtClean="0">
                      <a:solidFill>
                        <a:srgbClr val="000000"/>
                      </a:solidFill>
                      <a:latin typeface="Calibri" panose="020F0502020204030204" pitchFamily="34" charset="0"/>
                    </a:rPr>
                    <a:t>nline </a:t>
                  </a:r>
                </a:p>
                <a:p>
                  <a:pPr>
                    <a:lnSpc>
                      <a:spcPts val="2000"/>
                    </a:lnSpc>
                  </a:pPr>
                  <a:r>
                    <a:rPr lang="de-DE" altLang="en-US" sz="2000" b="0" dirty="0" err="1" smtClean="0">
                      <a:solidFill>
                        <a:srgbClr val="000000"/>
                      </a:solidFill>
                      <a:latin typeface="Calibri" panose="020F0502020204030204" pitchFamily="34" charset="0"/>
                    </a:rPr>
                    <a:t>forum</a:t>
                  </a:r>
                  <a:endParaRPr lang="de-DE" altLang="en-US" sz="2000" b="0" dirty="0">
                    <a:solidFill>
                      <a:srgbClr val="000000"/>
                    </a:solidFill>
                    <a:latin typeface="Calibri" panose="020F0502020204030204" pitchFamily="34" charset="0"/>
                  </a:endParaRPr>
                </a:p>
              </p:txBody>
            </p:sp>
            <p:pic>
              <p:nvPicPr>
                <p:cNvPr id="4196" name="Picture 30" descr="http://www.clker.com/cliparts/b/1/f/a/1195445301811339265dagobert83_female_user_icon.svg.med.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78924" y="4625181"/>
                  <a:ext cx="481101" cy="48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 name="Picture 36" descr="http://www.whenwhowhere.com/sites/whenwhowhere.com/files/images/images%20(2).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40391" y="2636838"/>
                  <a:ext cx="791866" cy="79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2195737" y="2756478"/>
                  <a:ext cx="2182588" cy="342799"/>
                  <a:chOff x="-1537174" y="2198324"/>
                  <a:chExt cx="2182588" cy="342799"/>
                </a:xfrm>
              </p:grpSpPr>
              <p:sp>
                <p:nvSpPr>
                  <p:cNvPr id="181" name="Rectangle 180"/>
                  <p:cNvSpPr/>
                  <p:nvPr/>
                </p:nvSpPr>
                <p:spPr bwMode="auto">
                  <a:xfrm>
                    <a:off x="-1496773" y="2225940"/>
                    <a:ext cx="2066236" cy="315183"/>
                  </a:xfrm>
                  <a:prstGeom prst="rect">
                    <a:avLst/>
                  </a:prstGeom>
                  <a:solidFill>
                    <a:schemeClr val="accent3">
                      <a:lumMod val="95000"/>
                    </a:schemeClr>
                  </a:solidFill>
                  <a:ln>
                    <a:headEnd type="none" w="med" len="med"/>
                    <a:tailEnd type="none" w="med" len="med"/>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a:endParaRPr lang="en-US" sz="1800" b="0" smtClean="0">
                      <a:solidFill>
                        <a:srgbClr val="000000"/>
                      </a:solidFill>
                      <a:latin typeface="Calibri" panose="020F0502020204030204" pitchFamily="34" charset="0"/>
                    </a:endParaRPr>
                  </a:p>
                </p:txBody>
              </p:sp>
              <p:sp>
                <p:nvSpPr>
                  <p:cNvPr id="182" name="TextBox 181"/>
                  <p:cNvSpPr txBox="1"/>
                  <p:nvPr/>
                </p:nvSpPr>
                <p:spPr>
                  <a:xfrm>
                    <a:off x="-1537174" y="2198324"/>
                    <a:ext cx="2182588" cy="338554"/>
                  </a:xfrm>
                  <a:prstGeom prst="rect">
                    <a:avLst/>
                  </a:prstGeom>
                  <a:noFill/>
                </p:spPr>
                <p:txBody>
                  <a:bodyPr wrap="square" rtlCol="0">
                    <a:spAutoFit/>
                  </a:bodyPr>
                  <a:lstStyle/>
                  <a:p>
                    <a:r>
                      <a:rPr lang="de-DE" sz="1600" dirty="0" err="1" smtClean="0">
                        <a:solidFill>
                          <a:srgbClr val="000000"/>
                        </a:solidFill>
                        <a:latin typeface="Calibri" panose="020F0502020204030204" pitchFamily="34" charset="0"/>
                        <a:ea typeface="ＭＳ Ｐゴシック" charset="-128"/>
                      </a:rPr>
                      <a:t>female</a:t>
                    </a:r>
                    <a:r>
                      <a:rPr lang="de-DE" sz="1600" dirty="0" smtClean="0">
                        <a:solidFill>
                          <a:srgbClr val="000000"/>
                        </a:solidFill>
                        <a:latin typeface="Calibri" panose="020F0502020204030204" pitchFamily="34" charset="0"/>
                        <a:ea typeface="ＭＳ Ｐゴシック" charset="-128"/>
                      </a:rPr>
                      <a:t>  25-30  Somalia </a:t>
                    </a:r>
                    <a:endParaRPr lang="en-US" sz="1600" dirty="0">
                      <a:solidFill>
                        <a:srgbClr val="000000"/>
                      </a:solidFill>
                      <a:latin typeface="Calibri" panose="020F0502020204030204" pitchFamily="34" charset="0"/>
                      <a:ea typeface="ＭＳ Ｐゴシック" charset="-128"/>
                    </a:endParaRPr>
                  </a:p>
                </p:txBody>
              </p:sp>
              <p:cxnSp>
                <p:nvCxnSpPr>
                  <p:cNvPr id="183" name="Straight Connector 182"/>
                  <p:cNvCxnSpPr/>
                  <p:nvPr/>
                </p:nvCxnSpPr>
                <p:spPr bwMode="auto">
                  <a:xfrm>
                    <a:off x="-823445" y="2237620"/>
                    <a:ext cx="0" cy="303503"/>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185" name="Straight Connector 184"/>
                  <p:cNvCxnSpPr/>
                  <p:nvPr/>
                </p:nvCxnSpPr>
                <p:spPr bwMode="auto">
                  <a:xfrm>
                    <a:off x="-248109" y="2225940"/>
                    <a:ext cx="0" cy="313200"/>
                  </a:xfrm>
                  <a:prstGeom prst="line">
                    <a:avLst/>
                  </a:prstGeom>
                  <a:solidFill>
                    <a:srgbClr val="FF0000"/>
                  </a:solidFill>
                  <a:ln w="28575" cap="flat" cmpd="sng" algn="ctr">
                    <a:solidFill>
                      <a:schemeClr val="tx1"/>
                    </a:solidFill>
                    <a:prstDash val="solid"/>
                    <a:round/>
                    <a:headEnd type="none" w="med" len="med"/>
                    <a:tailEnd type="none" w="med" len="med"/>
                  </a:ln>
                  <a:effectLst/>
                </p:spPr>
              </p:cxnSp>
            </p:grpSp>
            <p:sp>
              <p:nvSpPr>
                <p:cNvPr id="330" name="Folded Corner 848"/>
                <p:cNvSpPr/>
                <p:nvPr/>
              </p:nvSpPr>
              <p:spPr bwMode="auto">
                <a:xfrm flipH="1">
                  <a:off x="3586982" y="3830225"/>
                  <a:ext cx="1616433" cy="1489381"/>
                </a:xfrm>
                <a:prstGeom prst="foldedCorner">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latin typeface="Calibri" panose="020F0502020204030204" pitchFamily="34" charset="0"/>
                  </a:endParaRPr>
                </a:p>
              </p:txBody>
            </p:sp>
            <p:sp>
              <p:nvSpPr>
                <p:cNvPr id="64" name="TextBox 63"/>
                <p:cNvSpPr txBox="1"/>
                <p:nvPr/>
              </p:nvSpPr>
              <p:spPr>
                <a:xfrm>
                  <a:off x="3564000" y="3888000"/>
                  <a:ext cx="1690656" cy="1015663"/>
                </a:xfrm>
                <a:prstGeom prst="rect">
                  <a:avLst/>
                </a:prstGeom>
                <a:noFill/>
              </p:spPr>
              <p:txBody>
                <a:bodyPr wrap="none" rtlCol="0">
                  <a:spAutoFit/>
                </a:bodyPr>
                <a:lstStyle/>
                <a:p>
                  <a:pPr>
                    <a:lnSpc>
                      <a:spcPts val="1800"/>
                    </a:lnSpc>
                  </a:pPr>
                  <a:r>
                    <a:rPr lang="de-DE" sz="1600" b="0" dirty="0" err="1" smtClean="0">
                      <a:solidFill>
                        <a:srgbClr val="000000"/>
                      </a:solidFill>
                      <a:latin typeface="Calibri" panose="020F0502020204030204" pitchFamily="34" charset="0"/>
                      <a:ea typeface="ＭＳ Ｐゴシック" charset="-128"/>
                    </a:rPr>
                    <a:t>Synthroid</a:t>
                  </a:r>
                  <a:r>
                    <a:rPr lang="de-DE" sz="1600" b="0" dirty="0" smtClean="0">
                      <a:solidFill>
                        <a:srgbClr val="000000"/>
                      </a:solidFill>
                      <a:latin typeface="Calibri" panose="020F0502020204030204" pitchFamily="34" charset="0"/>
                      <a:ea typeface="ＭＳ Ｐゴシック" charset="-128"/>
                    </a:rPr>
                    <a:t> </a:t>
                  </a:r>
                  <a:r>
                    <a:rPr lang="de-DE" sz="1600" b="0" dirty="0" err="1" smtClean="0">
                      <a:solidFill>
                        <a:srgbClr val="000000"/>
                      </a:solidFill>
                      <a:latin typeface="Calibri" panose="020F0502020204030204" pitchFamily="34" charset="0"/>
                      <a:ea typeface="ＭＳ Ｐゴシック" charset="-128"/>
                    </a:rPr>
                    <a:t>tremble</a:t>
                  </a:r>
                  <a:endParaRPr lang="de-DE" sz="1600" b="0" dirty="0" smtClean="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t>
                  </a:r>
                  <a:endParaRPr lang="de-DE" sz="1600" b="0" dirty="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Addison </a:t>
                  </a:r>
                  <a:r>
                    <a:rPr lang="de-DE" sz="1600" b="0" dirty="0" err="1" smtClean="0">
                      <a:solidFill>
                        <a:srgbClr val="000000"/>
                      </a:solidFill>
                      <a:latin typeface="Calibri" panose="020F0502020204030204" pitchFamily="34" charset="0"/>
                      <a:ea typeface="ＭＳ Ｐゴシック" charset="-128"/>
                    </a:rPr>
                    <a:t>disorder</a:t>
                  </a:r>
                  <a:endParaRPr lang="de-DE" sz="1600" b="0" dirty="0" smtClean="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t>
                  </a:r>
                </a:p>
              </p:txBody>
            </p:sp>
            <p:pic>
              <p:nvPicPr>
                <p:cNvPr id="4197" name="Picture 32" descr="https://cdn1.iconfinder.com/data/icons/PRACTIKA/256/user.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44540" y="4821418"/>
                  <a:ext cx="453274" cy="45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 name="Picture 34" descr="http://www.clker.com/cliparts/Y/W/j/J/s/P/user-icon-female-white-shirt-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07241" y="4030121"/>
                  <a:ext cx="401477" cy="40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2" name="Group 913"/>
            <p:cNvGrpSpPr/>
            <p:nvPr/>
          </p:nvGrpSpPr>
          <p:grpSpPr bwMode="auto">
            <a:xfrm>
              <a:off x="3185025" y="4098672"/>
              <a:ext cx="283113" cy="346257"/>
              <a:chOff x="838200" y="1371600"/>
              <a:chExt cx="381000" cy="533400"/>
            </a:xfrm>
            <a:solidFill>
              <a:srgbClr val="33CC33"/>
            </a:solidFill>
          </p:grpSpPr>
          <p:sp>
            <p:nvSpPr>
              <p:cNvPr id="103"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endParaRPr>
              </a:p>
            </p:txBody>
          </p:sp>
          <p:cxnSp>
            <p:nvCxnSpPr>
              <p:cNvPr id="104"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5"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6"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7"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8"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9"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0"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1"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2"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14" name="Straight Arrow Connector 113"/>
            <p:cNvCxnSpPr>
              <a:endCxn id="103" idx="2"/>
            </p:cNvCxnSpPr>
            <p:nvPr/>
          </p:nvCxnSpPr>
          <p:spPr bwMode="auto">
            <a:xfrm flipH="1" flipV="1">
              <a:off x="3326582" y="4444929"/>
              <a:ext cx="92893" cy="180252"/>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grpSp>
    </p:spTree>
    <p:custDataLst>
      <p:tags r:id="rId1"/>
    </p:custDataLst>
    <p:extLst>
      <p:ext uri="{BB962C8B-B14F-4D97-AF65-F5344CB8AC3E}">
        <p14:creationId xmlns:p14="http://schemas.microsoft.com/office/powerpoint/2010/main" val="4136676723"/>
      </p:ext>
    </p:extLst>
  </p:cSld>
  <p:clrMapOvr>
    <a:masterClrMapping/>
  </p:clrMapOvr>
  <mc:AlternateContent xmlns:mc="http://schemas.openxmlformats.org/markup-compatibility/2006" xmlns:p14="http://schemas.microsoft.com/office/powerpoint/2010/main">
    <mc:Choice Requires="p14">
      <p:transition spd="slow" p14:dur="2000" advTm="61315"/>
    </mc:Choice>
    <mc:Fallback xmlns="">
      <p:transition spd="slow" advTm="613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up)">
                                      <p:cBhvr>
                                        <p:cTn id="7" dur="500"/>
                                        <p:tgtEl>
                                          <p:spTgt spid="1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7"/>
                                        </p:tgtEl>
                                        <p:attrNameLst>
                                          <p:attrName>style.visibility</p:attrName>
                                        </p:attrNameLst>
                                      </p:cBhvr>
                                      <p:to>
                                        <p:strVal val="visible"/>
                                      </p:to>
                                    </p:set>
                                    <p:animEffect transition="in" filter="wipe(up)">
                                      <p:cBhvr>
                                        <p:cTn id="21" dur="500"/>
                                        <p:tgtEl>
                                          <p:spTgt spid="167"/>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wipe(up)">
                                      <p:cBhvr>
                                        <p:cTn id="25" dur="500"/>
                                        <p:tgtEl>
                                          <p:spTgt spid="121"/>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Nach oben gebogener Pfeil 157"/>
          <p:cNvSpPr/>
          <p:nvPr/>
        </p:nvSpPr>
        <p:spPr bwMode="auto">
          <a:xfrm flipV="1">
            <a:off x="1684337" y="1484313"/>
            <a:ext cx="3032126" cy="1152525"/>
          </a:xfrm>
          <a:prstGeom prst="bentUpArrow">
            <a:avLst>
              <a:gd name="adj1" fmla="val 16317"/>
              <a:gd name="adj2" fmla="val 12352"/>
              <a:gd name="adj3" fmla="val 20659"/>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grpSp>
        <p:nvGrpSpPr>
          <p:cNvPr id="90" name="Group 89"/>
          <p:cNvGrpSpPr/>
          <p:nvPr/>
        </p:nvGrpSpPr>
        <p:grpSpPr>
          <a:xfrm>
            <a:off x="21517" y="3325835"/>
            <a:ext cx="2916000" cy="3046680"/>
            <a:chOff x="21517" y="3325835"/>
            <a:chExt cx="2916000" cy="3046680"/>
          </a:xfrm>
        </p:grpSpPr>
        <p:sp>
          <p:nvSpPr>
            <p:cNvPr id="91" name="Ellipse 19"/>
            <p:cNvSpPr/>
            <p:nvPr/>
          </p:nvSpPr>
          <p:spPr bwMode="auto">
            <a:xfrm>
              <a:off x="21517" y="3325835"/>
              <a:ext cx="2916000" cy="2475580"/>
            </a:xfrm>
            <a:prstGeom prst="ellipse">
              <a:avLst/>
            </a:prstGeom>
            <a:ln w="28575"/>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sp>
          <p:nvSpPr>
            <p:cNvPr id="94" name="Textfeld 181"/>
            <p:cNvSpPr txBox="1">
              <a:spLocks noChangeArrowheads="1"/>
            </p:cNvSpPr>
            <p:nvPr/>
          </p:nvSpPr>
          <p:spPr bwMode="auto">
            <a:xfrm>
              <a:off x="1502568" y="5767221"/>
              <a:ext cx="1082348"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err="1">
                  <a:solidFill>
                    <a:srgbClr val="000000"/>
                  </a:solidFill>
                  <a:latin typeface="Calibri" panose="020F0502020204030204" pitchFamily="34" charset="0"/>
                </a:rPr>
                <a:t>s</a:t>
              </a:r>
              <a:r>
                <a:rPr lang="de-DE" altLang="en-US" sz="2000" b="0" dirty="0" err="1" smtClean="0">
                  <a:solidFill>
                    <a:srgbClr val="000000"/>
                  </a:solidFill>
                  <a:latin typeface="Calibri" panose="020F0502020204030204" pitchFamily="34" charset="0"/>
                </a:rPr>
                <a:t>ocial</a:t>
              </a:r>
              <a:r>
                <a:rPr lang="de-DE" altLang="en-US" sz="2000" b="0" dirty="0" smtClean="0">
                  <a:solidFill>
                    <a:srgbClr val="000000"/>
                  </a:solidFill>
                  <a:latin typeface="Calibri" panose="020F0502020204030204" pitchFamily="34" charset="0"/>
                </a:rPr>
                <a:t> </a:t>
              </a:r>
            </a:p>
            <a:p>
              <a:pPr>
                <a:lnSpc>
                  <a:spcPts val="2000"/>
                </a:lnSpc>
              </a:pPr>
              <a:r>
                <a:rPr lang="de-DE" altLang="en-US" sz="2000" b="0" dirty="0" err="1" smtClean="0">
                  <a:solidFill>
                    <a:srgbClr val="000000"/>
                  </a:solidFill>
                  <a:latin typeface="Calibri" panose="020F0502020204030204" pitchFamily="34" charset="0"/>
                </a:rPr>
                <a:t>network</a:t>
              </a:r>
              <a:endParaRPr lang="de-DE" altLang="en-US" sz="2000" b="0" dirty="0">
                <a:solidFill>
                  <a:srgbClr val="000000"/>
                </a:solidFill>
                <a:latin typeface="Calibri" panose="020F0502020204030204" pitchFamily="34" charset="0"/>
              </a:endParaRPr>
            </a:p>
          </p:txBody>
        </p:sp>
        <p:cxnSp>
          <p:nvCxnSpPr>
            <p:cNvPr id="104" name="Straight Connector 103"/>
            <p:cNvCxnSpPr>
              <a:stCxn id="148" idx="2"/>
            </p:cNvCxnSpPr>
            <p:nvPr/>
          </p:nvCxnSpPr>
          <p:spPr bwMode="auto">
            <a:xfrm flipH="1">
              <a:off x="287530" y="3767511"/>
              <a:ext cx="230672" cy="422358"/>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p:spPr>
        </p:cxnSp>
        <p:grpSp>
          <p:nvGrpSpPr>
            <p:cNvPr id="98" name="Group 97"/>
            <p:cNvGrpSpPr/>
            <p:nvPr/>
          </p:nvGrpSpPr>
          <p:grpSpPr>
            <a:xfrm>
              <a:off x="518202" y="4628256"/>
              <a:ext cx="706440" cy="638276"/>
              <a:chOff x="-3735963" y="2010768"/>
              <a:chExt cx="1041713" cy="1480242"/>
            </a:xfrm>
          </p:grpSpPr>
          <p:pic>
            <p:nvPicPr>
              <p:cNvPr id="109" name="Picture 2" descr="Film"/>
              <p:cNvPicPr>
                <a:picLocks noChangeAspect="1" noChangeArrowheads="1"/>
              </p:cNvPicPr>
              <p:nvPr/>
            </p:nvPicPr>
            <p:blipFill>
              <a:blip r:embed="rId4" cstate="print"/>
              <a:srcRect/>
              <a:stretch>
                <a:fillRect/>
              </a:stretch>
            </p:blipFill>
            <p:spPr bwMode="auto">
              <a:xfrm>
                <a:off x="-3735963" y="2010768"/>
                <a:ext cx="1041713" cy="1480242"/>
              </a:xfrm>
              <a:prstGeom prst="rect">
                <a:avLst/>
              </a:prstGeom>
              <a:noFill/>
            </p:spPr>
          </p:pic>
          <p:pic>
            <p:nvPicPr>
              <p:cNvPr id="110"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749" y="2250118"/>
                <a:ext cx="648030" cy="104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9" name="Group 98"/>
            <p:cNvGrpSpPr/>
            <p:nvPr/>
          </p:nvGrpSpPr>
          <p:grpSpPr>
            <a:xfrm>
              <a:off x="1478911" y="4720388"/>
              <a:ext cx="819789" cy="473685"/>
              <a:chOff x="492636" y="3154767"/>
              <a:chExt cx="1104389" cy="680180"/>
            </a:xfrm>
          </p:grpSpPr>
          <p:pic>
            <p:nvPicPr>
              <p:cNvPr id="106" name="Picture 25" descr="http://lofiles.org/wp-content/uploads/2010/12/niveedit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795" y="3154767"/>
                <a:ext cx="1019230" cy="68018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636" y="3204277"/>
                <a:ext cx="321797" cy="58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0" name="TextBox 99"/>
            <p:cNvSpPr txBox="1"/>
            <p:nvPr/>
          </p:nvSpPr>
          <p:spPr>
            <a:xfrm>
              <a:off x="666839" y="5187492"/>
              <a:ext cx="184731" cy="323165"/>
            </a:xfrm>
            <a:prstGeom prst="rect">
              <a:avLst/>
            </a:prstGeom>
            <a:noFill/>
          </p:spPr>
          <p:txBody>
            <a:bodyPr wrap="none" rtlCol="0">
              <a:spAutoFit/>
            </a:bodyPr>
            <a:lstStyle/>
            <a:p>
              <a:pPr>
                <a:lnSpc>
                  <a:spcPts val="1800"/>
                </a:lnSpc>
              </a:pPr>
              <a:endParaRPr lang="de-DE" sz="1800" b="0" dirty="0" smtClean="0">
                <a:solidFill>
                  <a:srgbClr val="000000"/>
                </a:solidFill>
                <a:latin typeface="Calibri" panose="020F0502020204030204" pitchFamily="34" charset="0"/>
                <a:ea typeface="ＭＳ Ｐゴシック" charset="-128"/>
              </a:endParaRPr>
            </a:p>
          </p:txBody>
        </p:sp>
        <p:cxnSp>
          <p:nvCxnSpPr>
            <p:cNvPr id="102" name="Straight Arrow Connector 101"/>
            <p:cNvCxnSpPr>
              <a:stCxn id="148" idx="2"/>
              <a:endCxn id="109" idx="0"/>
            </p:cNvCxnSpPr>
            <p:nvPr/>
          </p:nvCxnSpPr>
          <p:spPr bwMode="auto">
            <a:xfrm>
              <a:off x="518202" y="3767511"/>
              <a:ext cx="353220" cy="860745"/>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cxnSp>
          <p:nvCxnSpPr>
            <p:cNvPr id="103" name="Straight Arrow Connector 102"/>
            <p:cNvCxnSpPr>
              <a:stCxn id="148" idx="2"/>
              <a:endCxn id="107" idx="0"/>
            </p:cNvCxnSpPr>
            <p:nvPr/>
          </p:nvCxnSpPr>
          <p:spPr bwMode="auto">
            <a:xfrm>
              <a:off x="518202" y="3767511"/>
              <a:ext cx="1080144" cy="987356"/>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cxnSp>
          <p:nvCxnSpPr>
            <p:cNvPr id="105" name="Straight Connector 104"/>
            <p:cNvCxnSpPr>
              <a:stCxn id="148" idx="2"/>
            </p:cNvCxnSpPr>
            <p:nvPr/>
          </p:nvCxnSpPr>
          <p:spPr bwMode="auto">
            <a:xfrm>
              <a:off x="518202" y="3767511"/>
              <a:ext cx="1606268" cy="371286"/>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p:spPr>
        </p:cxnSp>
      </p:grpSp>
      <p:grpSp>
        <p:nvGrpSpPr>
          <p:cNvPr id="115" name="Group 114"/>
          <p:cNvGrpSpPr/>
          <p:nvPr/>
        </p:nvGrpSpPr>
        <p:grpSpPr>
          <a:xfrm>
            <a:off x="6005346" y="2765036"/>
            <a:ext cx="2281248" cy="3084901"/>
            <a:chOff x="6005346" y="2765036"/>
            <a:chExt cx="2281248" cy="3084901"/>
          </a:xfrm>
        </p:grpSpPr>
        <p:pic>
          <p:nvPicPr>
            <p:cNvPr id="116" name="Picture 10" descr="https://encrypted-tbn0.gstatic.com/images?q=tbn:ANd9GcTrPdBEvv_pBnwPiAoNMAMWyZYptt62akf0glW4wfcf0yvNZKS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0662" y="2765036"/>
              <a:ext cx="647859" cy="71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2941" y="2949903"/>
              <a:ext cx="5334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 name="Ellipse 20"/>
            <p:cNvSpPr/>
            <p:nvPr/>
          </p:nvSpPr>
          <p:spPr bwMode="auto">
            <a:xfrm>
              <a:off x="6005346" y="3338412"/>
              <a:ext cx="2281248" cy="2511525"/>
            </a:xfrm>
            <a:prstGeom prst="ellipse">
              <a:avLst/>
            </a:prstGeom>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grpSp>
      <p:grpSp>
        <p:nvGrpSpPr>
          <p:cNvPr id="126" name="Group 125"/>
          <p:cNvGrpSpPr/>
          <p:nvPr/>
        </p:nvGrpSpPr>
        <p:grpSpPr>
          <a:xfrm>
            <a:off x="3026253" y="2636838"/>
            <a:ext cx="2876538" cy="3624459"/>
            <a:chOff x="3026253" y="2636838"/>
            <a:chExt cx="2876538" cy="3624459"/>
          </a:xfrm>
        </p:grpSpPr>
        <p:sp>
          <p:nvSpPr>
            <p:cNvPr id="127" name="Ellipse 20"/>
            <p:cNvSpPr/>
            <p:nvPr/>
          </p:nvSpPr>
          <p:spPr bwMode="auto">
            <a:xfrm>
              <a:off x="3026253" y="3428999"/>
              <a:ext cx="2876538" cy="2265005"/>
            </a:xfrm>
            <a:prstGeom prst="ellipse">
              <a:avLst/>
            </a:prstGeom>
            <a:ln w="38100">
              <a:prstDash val="dash"/>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sp>
          <p:nvSpPr>
            <p:cNvPr id="128" name="Folded Corner 848"/>
            <p:cNvSpPr/>
            <p:nvPr/>
          </p:nvSpPr>
          <p:spPr bwMode="auto">
            <a:xfrm flipH="1">
              <a:off x="3799318" y="3639810"/>
              <a:ext cx="1616433" cy="1489381"/>
            </a:xfrm>
            <a:prstGeom prst="foldedCorner">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latin typeface="Calibri" panose="020F0502020204030204" pitchFamily="34" charset="0"/>
              </a:endParaRPr>
            </a:p>
          </p:txBody>
        </p:sp>
        <p:pic>
          <p:nvPicPr>
            <p:cNvPr id="12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6582" y="5894037"/>
              <a:ext cx="1398245" cy="36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30" descr="http://www.clker.com/cliparts/b/1/f/a/1195445301811339265dagobert83_female_user_icon.svg.me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8924" y="4625181"/>
              <a:ext cx="481101" cy="48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36" descr="http://www.whenwhowhere.com/sites/whenwhowhere.com/files/images/images%20(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40391" y="2636838"/>
              <a:ext cx="791866" cy="79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Folded Corner 848"/>
            <p:cNvSpPr/>
            <p:nvPr/>
          </p:nvSpPr>
          <p:spPr bwMode="auto">
            <a:xfrm flipH="1">
              <a:off x="3586982" y="3830225"/>
              <a:ext cx="1616433" cy="1489381"/>
            </a:xfrm>
            <a:prstGeom prst="foldedCorner">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latin typeface="Calibri" panose="020F0502020204030204" pitchFamily="34" charset="0"/>
              </a:endParaRPr>
            </a:p>
          </p:txBody>
        </p:sp>
        <p:sp>
          <p:nvSpPr>
            <p:cNvPr id="135" name="TextBox 134"/>
            <p:cNvSpPr txBox="1"/>
            <p:nvPr/>
          </p:nvSpPr>
          <p:spPr>
            <a:xfrm>
              <a:off x="3564000" y="3888000"/>
              <a:ext cx="1690656" cy="1015663"/>
            </a:xfrm>
            <a:prstGeom prst="rect">
              <a:avLst/>
            </a:prstGeom>
            <a:noFill/>
          </p:spPr>
          <p:txBody>
            <a:bodyPr wrap="none" rtlCol="0">
              <a:spAutoFit/>
            </a:bodyPr>
            <a:lstStyle/>
            <a:p>
              <a:pPr>
                <a:lnSpc>
                  <a:spcPts val="1800"/>
                </a:lnSpc>
              </a:pPr>
              <a:r>
                <a:rPr lang="de-DE" sz="1600" b="0" dirty="0" err="1" smtClean="0">
                  <a:solidFill>
                    <a:srgbClr val="000000"/>
                  </a:solidFill>
                  <a:latin typeface="Calibri" panose="020F0502020204030204" pitchFamily="34" charset="0"/>
                  <a:ea typeface="ＭＳ Ｐゴシック" charset="-128"/>
                </a:rPr>
                <a:t>Synthroid</a:t>
              </a:r>
              <a:r>
                <a:rPr lang="de-DE" sz="1600" b="0" dirty="0" smtClean="0">
                  <a:solidFill>
                    <a:srgbClr val="000000"/>
                  </a:solidFill>
                  <a:latin typeface="Calibri" panose="020F0502020204030204" pitchFamily="34" charset="0"/>
                  <a:ea typeface="ＭＳ Ｐゴシック" charset="-128"/>
                </a:rPr>
                <a:t> </a:t>
              </a:r>
              <a:r>
                <a:rPr lang="de-DE" sz="1600" b="0" dirty="0" err="1" smtClean="0">
                  <a:solidFill>
                    <a:srgbClr val="000000"/>
                  </a:solidFill>
                  <a:latin typeface="Calibri" panose="020F0502020204030204" pitchFamily="34" charset="0"/>
                  <a:ea typeface="ＭＳ Ｐゴシック" charset="-128"/>
                </a:rPr>
                <a:t>tremble</a:t>
              </a:r>
              <a:endParaRPr lang="de-DE" sz="1600" b="0" dirty="0" smtClean="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t>
              </a:r>
              <a:endParaRPr lang="de-DE" sz="1600" b="0" dirty="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Addison </a:t>
              </a:r>
              <a:r>
                <a:rPr lang="de-DE" sz="1600" b="0" dirty="0" err="1" smtClean="0">
                  <a:solidFill>
                    <a:srgbClr val="000000"/>
                  </a:solidFill>
                  <a:latin typeface="Calibri" panose="020F0502020204030204" pitchFamily="34" charset="0"/>
                  <a:ea typeface="ＭＳ Ｐゴシック" charset="-128"/>
                </a:rPr>
                <a:t>disorder</a:t>
              </a:r>
              <a:endParaRPr lang="de-DE" sz="1600" b="0" dirty="0" smtClean="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t>
              </a:r>
            </a:p>
          </p:txBody>
        </p:sp>
        <p:pic>
          <p:nvPicPr>
            <p:cNvPr id="136" name="Picture 32" descr="https://cdn1.iconfinder.com/data/icons/PRACTIKA/256/us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44540" y="4821418"/>
              <a:ext cx="453274" cy="45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34" descr="http://www.clker.com/cliparts/Y/W/j/J/s/P/user-icon-female-white-shirt-hi.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07241" y="4030121"/>
              <a:ext cx="401477" cy="40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7" name="Gruppieren 166"/>
          <p:cNvGrpSpPr>
            <a:grpSpLocks/>
          </p:cNvGrpSpPr>
          <p:nvPr/>
        </p:nvGrpSpPr>
        <p:grpSpPr bwMode="auto">
          <a:xfrm>
            <a:off x="1692275" y="1125538"/>
            <a:ext cx="4869971" cy="1557694"/>
            <a:chOff x="2195736" y="1124744"/>
            <a:chExt cx="4176464" cy="2088232"/>
          </a:xfrm>
        </p:grpSpPr>
        <p:sp>
          <p:nvSpPr>
            <p:cNvPr id="165" name="Nach oben gebogener Pfeil 164"/>
            <p:cNvSpPr/>
            <p:nvPr/>
          </p:nvSpPr>
          <p:spPr>
            <a:xfrm flipV="1">
              <a:off x="2195736" y="1124744"/>
              <a:ext cx="4176464" cy="2088232"/>
            </a:xfrm>
            <a:prstGeom prst="bentUpArrow">
              <a:avLst>
                <a:gd name="adj1" fmla="val 10329"/>
                <a:gd name="adj2" fmla="val 8825"/>
                <a:gd name="adj3" fmla="val 11976"/>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4190" name="Textfeld 182"/>
            <p:cNvSpPr txBox="1">
              <a:spLocks noChangeArrowheads="1"/>
            </p:cNvSpPr>
            <p:nvPr/>
          </p:nvSpPr>
          <p:spPr bwMode="auto">
            <a:xfrm>
              <a:off x="5299131" y="1466331"/>
              <a:ext cx="743508" cy="5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gn="ctr"/>
              <a:r>
                <a:rPr lang="de-DE" altLang="en-US" sz="2000" b="0" dirty="0" err="1">
                  <a:solidFill>
                    <a:srgbClr val="000000"/>
                  </a:solidFill>
                  <a:latin typeface="Calibri" panose="020F0502020204030204" pitchFamily="34" charset="0"/>
                </a:rPr>
                <a:t>search</a:t>
              </a:r>
              <a:endParaRPr lang="de-DE" altLang="en-US" sz="2000" b="0" dirty="0">
                <a:solidFill>
                  <a:srgbClr val="000000"/>
                </a:solidFill>
                <a:latin typeface="Calibri" panose="020F0502020204030204" pitchFamily="34" charset="0"/>
              </a:endParaRPr>
            </a:p>
          </p:txBody>
        </p:sp>
      </p:grpSp>
      <p:sp>
        <p:nvSpPr>
          <p:cNvPr id="184" name="Zylinder 183"/>
          <p:cNvSpPr/>
          <p:nvPr/>
        </p:nvSpPr>
        <p:spPr>
          <a:xfrm rot="5400000">
            <a:off x="4325132" y="2307443"/>
            <a:ext cx="215900" cy="8507389"/>
          </a:xfrm>
          <a:prstGeom prst="can">
            <a:avLst>
              <a:gd name="adj" fmla="val 543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4104" name="Textfeld 184"/>
          <p:cNvSpPr txBox="1">
            <a:spLocks noChangeArrowheads="1"/>
          </p:cNvSpPr>
          <p:nvPr/>
        </p:nvSpPr>
        <p:spPr bwMode="auto">
          <a:xfrm>
            <a:off x="3613150" y="6364288"/>
            <a:ext cx="95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gn="ctr"/>
            <a:r>
              <a:rPr lang="de-DE" altLang="en-US" sz="1800" dirty="0">
                <a:solidFill>
                  <a:srgbClr val="000000"/>
                </a:solidFill>
                <a:latin typeface="Calibri" panose="020F0502020204030204" pitchFamily="34" charset="0"/>
              </a:rPr>
              <a:t>Internet</a:t>
            </a:r>
          </a:p>
        </p:txBody>
      </p:sp>
      <p:sp>
        <p:nvSpPr>
          <p:cNvPr id="13" name="Pfeil nach unten 12"/>
          <p:cNvSpPr/>
          <p:nvPr/>
        </p:nvSpPr>
        <p:spPr bwMode="auto">
          <a:xfrm>
            <a:off x="611188" y="1557337"/>
            <a:ext cx="504825" cy="1384349"/>
          </a:xfrm>
          <a:prstGeom prst="down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cxnSp>
        <p:nvCxnSpPr>
          <p:cNvPr id="169" name="Gerade Verbindung mit Pfeil 186"/>
          <p:cNvCxnSpPr/>
          <p:nvPr/>
        </p:nvCxnSpPr>
        <p:spPr>
          <a:xfrm flipV="1">
            <a:off x="2989901" y="3233563"/>
            <a:ext cx="900308" cy="192651"/>
          </a:xfrm>
          <a:prstGeom prst="straightConnector1">
            <a:avLst/>
          </a:prstGeom>
          <a:ln w="762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wgHBgkIBwgKCgkLDRYPDQwMDRsUFRAWIB0iIiAdHx8kKDQsJCYxJx8fLT0tMTU3Ojo6Iys/RD84QzQ5OjcBCgoKDQwNGg8PGjclHyU3Nzc3Nzc3Nzc3Nzc3Nzc3Nzc3Nzc3Nzc3Nzc3Nzc3Nzc3Nzc3Nzc3Nzc3Nzc3Nzc3N//AABEIAHwAfAMBIgACEQEDEQH/xAAcAAABBQEBAQAAAAAAAAAAAAAAAQMEBQcGAgj/xABJEAABAwIBAwwOCAUFAAAAAAABAAIDBAURBhQhEhMxNUFTcXKBkbLBBxUiMjM0UVJ0gpKisdEWIyRCYWOh4UNVYvDxJTZUk6P/xAAZAQACAwEAAAAAAAAAAAAAAAAABAECBQP/xAAjEQACAgEEAgIDAAAAAAAAAAAAAQIRAwQSITEyQTNREyJh/9oADAMBAAIRAxEAPwDaLhXU9upH1VXIGRMGk+X8AN0rPbnlVdbtK9lvJo6XHAFp7s8LuoIyyuD7tezQsec1pDgcN1/3j1c6p6upFO0RQgBwHI1PYMCS3S7F8mR3SFkpQ86urqZJHec9/wA03m1Hv3vhV7nOe7FxJPlKRN0cSxzaj373wjNqPfvfCrkIoCxzaj373wjNqPfvfCrkIoCxzaj373wjNqPfvfCrkIoCxzaj373wjNaPfvfCr8EuhFAWApKUnuZjj+DwpdNUXO3ODqCumAH8NzsQeQ6CqRSKepkhOBOqZ5pUONrkk0XJnKuO5vFHXMEFbuYd7JweQ/gunWPVDNcY2pgcWvZg5rm6Do6wtLyZunba0RVDyNeHcS4ecNnn0HlSGowqH7R6GMc74ZmlI/Vipqn7L3ue749aq3uL3FztknEqwpNrpfW+CrloIWBCEKQBCEIAEIQgAXZ5P5DvqY21N2c+JjtLYGaHEf1Hc4NngUbIC0srrm6qnaHRUmBAO687HNhjw4LTMEnqM7T2xO2PGnyynhyWskTA0W6F2G6/Fx/VOfRuy/yym9gK1SJPfL7O+1fRQ3TJ+0RW2rkjt1O17IHua4M0ghpWVjYWz3jaiu9Hk6JWMgJ3SSbTs4ZUlRNtrz3cZ2NkJ+ius9sbLBCSGmQu+A6lGt/hncXrTNQPr5OMUy4p8M5dD9JtdN63wVcnbbVPNpmc8A4arY0Y6FAZXQu77VN4QrJFbRKQvDZon97I08q9qSQQhKFAAAlwUm30FTcqjN6OPXJdSXanVAaBwq1+iF9/4X/qz5qrnFcNk030dT2NmgWeocNk1Bx9lq65c7kTbau12yWGui1uR0xcBqgdGA8nAuiWXlac20NwVRQLNr/ldXzV0sVumzemjcWtLQNU/Ddx8i0lZW7JG+F7iKPQSf4jfmumnULbmUy7q4IkmUF3ljdHJcJnMeC1wOGkHkVaFczZLXmCF8stJqY42lzjrjdAAxO6qJ1RC0Y64DwaVoQ2PxF5Wuydb/DHi9abqPDycYrxbqtrp3BjT3u7whQ6qrlzmUDUgBx3FZLki0Jbdpaj1+iFTK5tu01R6/RCpldds5S6QL01zm964jgOCRKrEDoqJm7EruU4r2KycffB4WhMJUUibZ2fYyqZJcqGseW4Zu86BwLXFieQNxpLVlC2qr5hFDrL26ognScMNhaX9N8nP5k3/rf8lmaqEnk4Q3hklHlnQpVCtV1orvA6e3ziaJr9QXBpGnZ3eFTUo01wxhOwQhc+ctMngSDcW4j8t/yUqLl0iG0uyxvu0lw9Fk6JWCjYC1665X2GotdZDFXtdJJA9rRrb9JLSBuLIgNC0NHGUU7QrnadUTrP4y7iH4hMVXjMvHKkWjxh3EPxCZqfGZeOU4vI4+h23D/Rqj1+iqZXVu2nqPX6KplEe2Q+kAS4JQEuCsVEAXpACXBABglwQAlQSar2KP8Ab9R6U7otXbLiuxTtBUelO6LV2qxtR8sh/F4IF88yD6x/GPxX0MvnuQfWP4xTOh7kctR6PAC9AIAXoBaIsTLUPtDuKepMVI+0S8cqRa/Du4p6kxU+MScYqq8iX0OW7aeo9foqoVxb9qKj1+iqkBRHtkPpCBKAlCVWIBKgJQgAShCXBAGqdiraCo9Kd0WrtFxfYr2gqPSndFq7RY2o+WQ/i8EC+fX+Efwn4r6CXz9IPrH8JTOh7kc9R6PISoShaIqS7Z4d3FPUmanxiTjFP23w7uKepMVPjEnGKqvIn0PW1pdbJ2Ad13Qw5FUBdJU07rVlDcLfIMBrxdHjutOkfof0VNcKU085wH1bji09SrBp8/YSRGCMEuCUBXKiYL0jBLggkQBKAlAXrBAGo9izaCo9Kd0Wrs1xPYxlijsU4fIxpzl2hzgPutXYZ1Bv8XthY2dP8sh7H4IeWAP8I/hK3nOYN/i9sLB5PCP4xTWh7kctR6PKEIWiLEy2A6847gao9RpnkwBPdFT6dgpKZz398dJ6gusyKycjrrMausGDpZnFmjZboHxBXCeVY7ky8YuXBZZeZLvu8LK63t+304w1OxrrfJwjZHKs9iqo5w6nrma3KDqXNeMNPLsFbgqa95MWq9YvrIMJsPDRHUv593lxWfh1GxbZdDOTFfKMjltIxxhkwHkcOtN9qp/Pj5z8lLv1C20VZgpZ5yzH77h1AKtziffpPaWlG2rTFXSfJI7VzedHzn5I7VzedHzn5JgVE+/P9petfm35/tK1SItD/a2bzmc/7I7XTeczn/ZMiebfX+0jX5t9f7SKkHA8bZIdkxnh/wAIFsf+V/fImtfm31/OjOJt9fzoqQWh7tY/8v8AvkS9r5fOZz/smM4m31/OjOJt9fzoqQWiQLfJjpe0J9kMFINXI4F3lPUFAE8pIBlfp/Fd5ktklbK6EVVYZ5iMO4c/Bp5hj+q55Z7FcmWhHc+CgsdnqspK1rGNdFQxu+tl6h/V8FrVPBFTQRwQMDIo2hrGjYACKeCGmibDTxsjiYMGsYMAE4srNmeV/wAG4Q2H/9k="/>
          <p:cNvSpPr>
            <a:spLocks noChangeAspect="1" noChangeArrowheads="1"/>
          </p:cNvSpPr>
          <p:nvPr/>
        </p:nvSpPr>
        <p:spPr bwMode="auto">
          <a:xfrm>
            <a:off x="220507"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3" name="AutoShape 6" descr="data:image/jpeg;base64,/9j/4AAQSkZJRgABAQAAAQABAAD/2wCEAAkGBwgHBgkIBwgKCgkLDRYPDQwMDRsUFRAWIB0iIiAdHx8kKDQsJCYxJx8fLT0tMTU3Ojo6Iys/RD84QzQ5OjcBCgoKDQwNGg8PGjclHyU3Nzc3Nzc3Nzc3Nzc3Nzc3Nzc3Nzc3Nzc3Nzc3Nzc3Nzc3Nzc3Nzc3Nzc3Nzc3Nzc3N//AABEIAHwAfAMBIgACEQEDEQH/xAAcAAABBQEBAQAAAAAAAAAAAAAAAQMEBQcGAgj/xABJEAABAwIBAwwOCAUFAAAAAAABAAIDBAURBhQhEhMxNUFTcXKBkbLBBxUiMjM0UVJ0gpKisdEWIyRCYWOh4UNVYvDxJTZUk6P/xAAZAQACAwEAAAAAAAAAAAAAAAAABAECBQP/xAAjEQACAgEEAgIDAAAAAAAAAAAAAQIRAwQSITEyQTNREyJh/9oADAMBAAIRAxEAPwDaLhXU9upH1VXIGRMGk+X8AN0rPbnlVdbtK9lvJo6XHAFp7s8LuoIyyuD7tezQsec1pDgcN1/3j1c6p6upFO0RQgBwHI1PYMCS3S7F8mR3SFkpQ86urqZJHec9/wA03m1Hv3vhV7nOe7FxJPlKRN0cSxzaj373wjNqPfvfCrkIoCxzaj373wjNqPfvfCrkIoCxzaj373wjNqPfvfCrkIoCxzaj373wjNaPfvfCr8EuhFAWApKUnuZjj+DwpdNUXO3ODqCumAH8NzsQeQ6CqRSKepkhOBOqZ5pUONrkk0XJnKuO5vFHXMEFbuYd7JweQ/gunWPVDNcY2pgcWvZg5rm6Do6wtLyZunba0RVDyNeHcS4ecNnn0HlSGowqH7R6GMc74ZmlI/Vipqn7L3ue749aq3uL3FztknEqwpNrpfW+CrloIWBCEKQBCEIAEIQgAXZ5P5DvqY21N2c+JjtLYGaHEf1Hc4NngUbIC0srrm6qnaHRUmBAO687HNhjw4LTMEnqM7T2xO2PGnyynhyWskTA0W6F2G6/Fx/VOfRuy/yym9gK1SJPfL7O+1fRQ3TJ+0RW2rkjt1O17IHua4M0ghpWVjYWz3jaiu9Hk6JWMgJ3SSbTs4ZUlRNtrz3cZ2NkJ+ius9sbLBCSGmQu+A6lGt/hncXrTNQPr5OMUy4p8M5dD9JtdN63wVcnbbVPNpmc8A4arY0Y6FAZXQu77VN4QrJFbRKQvDZon97I08q9qSQQhKFAAAlwUm30FTcqjN6OPXJdSXanVAaBwq1+iF9/4X/qz5qrnFcNk030dT2NmgWeocNk1Bx9lq65c7kTbau12yWGui1uR0xcBqgdGA8nAuiWXlac20NwVRQLNr/ldXzV0sVumzemjcWtLQNU/Ddx8i0lZW7JG+F7iKPQSf4jfmumnULbmUy7q4IkmUF3ljdHJcJnMeC1wOGkHkVaFczZLXmCF8stJqY42lzjrjdAAxO6qJ1RC0Y64DwaVoQ2PxF5Wuydb/DHi9abqPDycYrxbqtrp3BjT3u7whQ6qrlzmUDUgBx3FZLki0Jbdpaj1+iFTK5tu01R6/RCpldds5S6QL01zm964jgOCRKrEDoqJm7EruU4r2KycffB4WhMJUUibZ2fYyqZJcqGseW4Zu86BwLXFieQNxpLVlC2qr5hFDrL26ognScMNhaX9N8nP5k3/rf8lmaqEnk4Q3hklHlnQpVCtV1orvA6e3ziaJr9QXBpGnZ3eFTUo01wxhOwQhc+ctMngSDcW4j8t/yUqLl0iG0uyxvu0lw9Fk6JWCjYC1665X2GotdZDFXtdJJA9rRrb9JLSBuLIgNC0NHGUU7QrnadUTrP4y7iH4hMVXjMvHKkWjxh3EPxCZqfGZeOU4vI4+h23D/Rqj1+iqZXVu2nqPX6KplEe2Q+kAS4JQEuCsVEAXpACXBABglwQAlQSar2KP8Ab9R6U7otXbLiuxTtBUelO6LV2qxtR8sh/F4IF88yD6x/GPxX0MvnuQfWP4xTOh7kctR6PAC9AIAXoBaIsTLUPtDuKepMVI+0S8cqRa/Du4p6kxU+MScYqq8iX0OW7aeo9foqoVxb9qKj1+iqkBRHtkPpCBKAlCVWIBKgJQgAShCXBAGqdiraCo9Kd0WrtFxfYr2gqPSndFq7RY2o+WQ/i8EC+fX+Efwn4r6CXz9IPrH8JTOh7kc9R6PISoShaIqS7Z4d3FPUmanxiTjFP23w7uKepMVPjEnGKqvIn0PW1pdbJ2Ad13Qw5FUBdJU07rVlDcLfIMBrxdHjutOkfof0VNcKU085wH1bji09SrBp8/YSRGCMEuCUBXKiYL0jBLggkQBKAlAXrBAGo9izaCo9Kd0Wrs1xPYxlijsU4fIxpzl2hzgPutXYZ1Bv8XthY2dP8sh7H4IeWAP8I/hK3nOYN/i9sLB5PCP4xTWh7kctR6PKEIWiLEy2A6847gao9RpnkwBPdFT6dgpKZz398dJ6gusyKycjrrMausGDpZnFmjZboHxBXCeVY7ky8YuXBZZeZLvu8LK63t+304w1OxrrfJwjZHKs9iqo5w6nrma3KDqXNeMNPLsFbgqa95MWq9YvrIMJsPDRHUv593lxWfh1GxbZdDOTFfKMjltIxxhkwHkcOtN9qp/Pj5z8lLv1C20VZgpZ5yzH77h1AKtziffpPaWlG2rTFXSfJI7VzedHzn5I7VzedHzn5JgVE+/P9petfm35/tK1SItD/a2bzmc/7I7XTeczn/ZMiebfX+0jX5t9f7SKkHA8bZIdkxnh/wAIFsf+V/fImtfm31/OjOJt9fzoqQWh7tY/8v8AvkS9r5fOZz/smM4m31/OjOJt9fzoqQWiQLfJjpe0J9kMFINXI4F3lPUFAE8pIBlfp/Fd5ktklbK6EVVYZ5iMO4c/Bp5hj+q55Z7FcmWhHc+CgsdnqspK1rGNdFQxu+tl6h/V8FrVPBFTQRwQMDIo2hrGjYACKeCGmibDTxsjiYMGsYMAE4srNmeV/wAG4Q2H/9k="/>
          <p:cNvSpPr>
            <a:spLocks noChangeAspect="1" noChangeArrowheads="1"/>
          </p:cNvSpPr>
          <p:nvPr/>
        </p:nvSpPr>
        <p:spPr bwMode="auto">
          <a:xfrm>
            <a:off x="307975" y="-8763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4098" name="Titel 1"/>
          <p:cNvSpPr>
            <a:spLocks noGrp="1"/>
          </p:cNvSpPr>
          <p:nvPr>
            <p:ph type="ctrTitle"/>
          </p:nvPr>
        </p:nvSpPr>
        <p:spPr>
          <a:xfrm>
            <a:off x="0" y="0"/>
            <a:ext cx="8445839" cy="981075"/>
          </a:xfrm>
        </p:spPr>
        <p:txBody>
          <a:bodyPr/>
          <a:lstStyle/>
          <a:p>
            <a:r>
              <a:rPr lang="de-DE" altLang="en-US" sz="4000" b="1" dirty="0" smtClean="0">
                <a:latin typeface="Calibri" panose="020F0502020204030204" pitchFamily="34" charset="0"/>
                <a:ea typeface="ＭＳ Ｐゴシック" pitchFamily="34" charset="-128"/>
              </a:rPr>
              <a:t>Privacy </a:t>
            </a:r>
            <a:r>
              <a:rPr lang="de-DE" altLang="en-US" sz="4000" b="1" dirty="0" err="1" smtClean="0">
                <a:latin typeface="Calibri" panose="020F0502020204030204" pitchFamily="34" charset="0"/>
                <a:ea typeface="ＭＳ Ｐゴシック" pitchFamily="34" charset="-128"/>
              </a:rPr>
              <a:t>Adversaries</a:t>
            </a:r>
            <a:endParaRPr lang="de-DE" altLang="en-US" sz="4000" b="1" dirty="0" smtClean="0">
              <a:latin typeface="Calibri" panose="020F0502020204030204" pitchFamily="34" charset="0"/>
              <a:ea typeface="ＭＳ Ｐゴシック" pitchFamily="34" charset="-128"/>
            </a:endParaRPr>
          </a:p>
        </p:txBody>
      </p:sp>
      <p:sp>
        <p:nvSpPr>
          <p:cNvPr id="28" name="AutoShape 20" descr="Cry Freedom (1987) Poster"/>
          <p:cNvSpPr>
            <a:spLocks noChangeAspect="1" noChangeArrowheads="1"/>
          </p:cNvSpPr>
          <p:nvPr/>
        </p:nvSpPr>
        <p:spPr bwMode="auto">
          <a:xfrm>
            <a:off x="155575" y="-1447800"/>
            <a:ext cx="2038350"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29" name="AutoShape 22" descr="Cry Freedom (1987) Poster"/>
          <p:cNvSpPr>
            <a:spLocks noChangeAspect="1" noChangeArrowheads="1"/>
          </p:cNvSpPr>
          <p:nvPr/>
        </p:nvSpPr>
        <p:spPr bwMode="auto">
          <a:xfrm>
            <a:off x="307975" y="-1295400"/>
            <a:ext cx="2038350"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cxnSp>
        <p:nvCxnSpPr>
          <p:cNvPr id="305" name="Gerade Verbindung 165"/>
          <p:cNvCxnSpPr/>
          <p:nvPr/>
        </p:nvCxnSpPr>
        <p:spPr bwMode="auto">
          <a:xfrm flipH="1" flipV="1">
            <a:off x="-1534318" y="593725"/>
            <a:ext cx="123825" cy="198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8" name="Gerade Verbindung mit Pfeil 186"/>
          <p:cNvCxnSpPr/>
          <p:nvPr/>
        </p:nvCxnSpPr>
        <p:spPr>
          <a:xfrm>
            <a:off x="4803985" y="2962740"/>
            <a:ext cx="1424199" cy="157548"/>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1" name="Gerade Verbindung mit Pfeil 186"/>
          <p:cNvCxnSpPr/>
          <p:nvPr/>
        </p:nvCxnSpPr>
        <p:spPr>
          <a:xfrm flipV="1">
            <a:off x="2666934" y="4704724"/>
            <a:ext cx="3757846" cy="650421"/>
          </a:xfrm>
          <a:prstGeom prst="straightConnector1">
            <a:avLst/>
          </a:prstGeom>
          <a:ln w="762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Curved Connector 143"/>
          <p:cNvCxnSpPr>
            <a:stCxn id="165" idx="0"/>
          </p:cNvCxnSpPr>
          <p:nvPr/>
        </p:nvCxnSpPr>
        <p:spPr bwMode="auto">
          <a:xfrm rot="5400000">
            <a:off x="3374467" y="-90625"/>
            <a:ext cx="276456" cy="5824170"/>
          </a:xfrm>
          <a:prstGeom prst="curvedConnector3">
            <a:avLst>
              <a:gd name="adj1" fmla="val -84564"/>
            </a:avLst>
          </a:prstGeom>
          <a:solidFill>
            <a:srgbClr val="FF0000"/>
          </a:solidFill>
          <a:ln w="76200" cap="flat" cmpd="sng" algn="ctr">
            <a:solidFill>
              <a:srgbClr val="FF0000"/>
            </a:solidFill>
            <a:prstDash val="solid"/>
            <a:round/>
            <a:headEnd type="triangle" w="med" len="med"/>
            <a:tailEnd type="triangle" w="med" len="med"/>
          </a:ln>
          <a:effectLst/>
        </p:spPr>
      </p:cxnSp>
      <p:sp>
        <p:nvSpPr>
          <p:cNvPr id="108" name="Rechteck 172"/>
          <p:cNvSpPr/>
          <p:nvPr/>
        </p:nvSpPr>
        <p:spPr bwMode="auto">
          <a:xfrm>
            <a:off x="6614052" y="-1"/>
            <a:ext cx="2519480" cy="2664000"/>
          </a:xfrm>
          <a:prstGeom prst="rect">
            <a:avLst/>
          </a:prstGeom>
          <a:ln>
            <a:headEnd type="none" w="med" len="med"/>
            <a:tailEnd type="none" w="med" len="med"/>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algn="ctr"/>
            <a:endParaRPr lang="de-DE" sz="1800" b="0">
              <a:solidFill>
                <a:srgbClr val="000000"/>
              </a:solidFill>
              <a:latin typeface="Calibri" panose="020F0502020204030204" pitchFamily="34" charset="0"/>
            </a:endParaRPr>
          </a:p>
        </p:txBody>
      </p:sp>
      <p:sp>
        <p:nvSpPr>
          <p:cNvPr id="42" name="TextBox 41"/>
          <p:cNvSpPr txBox="1"/>
          <p:nvPr/>
        </p:nvSpPr>
        <p:spPr>
          <a:xfrm>
            <a:off x="6614051" y="61912"/>
            <a:ext cx="2638467" cy="887422"/>
          </a:xfrm>
          <a:prstGeom prst="rect">
            <a:avLst/>
          </a:prstGeom>
          <a:noFill/>
        </p:spPr>
        <p:txBody>
          <a:bodyPr wrap="square" rtlCol="0">
            <a:spAutoFit/>
          </a:bodyPr>
          <a:lstStyle/>
          <a:p>
            <a:pPr>
              <a:lnSpc>
                <a:spcPts val="3100"/>
              </a:lnSpc>
            </a:pPr>
            <a:r>
              <a:rPr lang="de-DE" sz="2800" dirty="0" err="1" smtClean="0">
                <a:solidFill>
                  <a:srgbClr val="FF0000"/>
                </a:solidFill>
                <a:latin typeface="Calibri" pitchFamily="34" charset="0"/>
                <a:ea typeface="ＭＳ Ｐゴシック" charset="-128"/>
              </a:rPr>
              <a:t>Linkability</a:t>
            </a:r>
            <a:r>
              <a:rPr lang="de-DE" sz="2800" dirty="0" smtClean="0">
                <a:solidFill>
                  <a:srgbClr val="FF0000"/>
                </a:solidFill>
                <a:latin typeface="Calibri" pitchFamily="34" charset="0"/>
                <a:ea typeface="ＭＳ Ｐゴシック" charset="-128"/>
              </a:rPr>
              <a:t> </a:t>
            </a:r>
          </a:p>
          <a:p>
            <a:pPr>
              <a:lnSpc>
                <a:spcPts val="3100"/>
              </a:lnSpc>
            </a:pPr>
            <a:r>
              <a:rPr lang="de-DE" sz="2800" dirty="0" err="1" smtClean="0">
                <a:solidFill>
                  <a:srgbClr val="FF0000"/>
                </a:solidFill>
                <a:latin typeface="Calibri" pitchFamily="34" charset="0"/>
                <a:ea typeface="ＭＳ Ｐゴシック" charset="-128"/>
              </a:rPr>
              <a:t>Threats</a:t>
            </a:r>
            <a:r>
              <a:rPr lang="de-DE" sz="2800" dirty="0" smtClean="0">
                <a:solidFill>
                  <a:srgbClr val="FF0000"/>
                </a:solidFill>
                <a:latin typeface="Calibri" pitchFamily="34" charset="0"/>
                <a:ea typeface="ＭＳ Ｐゴシック" charset="-128"/>
              </a:rPr>
              <a:t>:</a:t>
            </a:r>
            <a:endParaRPr lang="en-US" sz="2800" dirty="0">
              <a:solidFill>
                <a:srgbClr val="FF0000"/>
              </a:solidFill>
              <a:latin typeface="Calibri" pitchFamily="34" charset="0"/>
              <a:ea typeface="ＭＳ Ｐゴシック" charset="-128"/>
            </a:endParaRPr>
          </a:p>
        </p:txBody>
      </p:sp>
      <p:sp>
        <p:nvSpPr>
          <p:cNvPr id="43" name="TextBox 42"/>
          <p:cNvSpPr txBox="1"/>
          <p:nvPr/>
        </p:nvSpPr>
        <p:spPr>
          <a:xfrm>
            <a:off x="6614052" y="908720"/>
            <a:ext cx="2638468" cy="1785104"/>
          </a:xfrm>
          <a:prstGeom prst="rect">
            <a:avLst/>
          </a:prstGeom>
          <a:noFill/>
        </p:spPr>
        <p:txBody>
          <a:bodyPr wrap="square" rtlCol="0">
            <a:spAutoFit/>
          </a:bodyPr>
          <a:lstStyle/>
          <a:p>
            <a:pPr marL="108000" indent="-108000">
              <a:lnSpc>
                <a:spcPts val="2000"/>
              </a:lnSpc>
              <a:buFont typeface="Wingdings" panose="05000000000000000000" pitchFamily="2" charset="2"/>
              <a:buChar char="§"/>
            </a:pPr>
            <a:r>
              <a:rPr lang="de-DE" sz="2000" b="0" dirty="0" smtClean="0">
                <a:solidFill>
                  <a:srgbClr val="000000"/>
                </a:solidFill>
                <a:latin typeface="Calibri" panose="020F0502020204030204" pitchFamily="34" charset="0"/>
                <a:ea typeface="ＭＳ Ｐゴシック" charset="-128"/>
              </a:rPr>
              <a:t> </a:t>
            </a:r>
            <a:r>
              <a:rPr lang="de-DE" sz="2000" dirty="0" smtClean="0">
                <a:solidFill>
                  <a:srgbClr val="000000"/>
                </a:solidFill>
                <a:latin typeface="Calibri" pitchFamily="34" charset="0"/>
                <a:ea typeface="ＭＳ Ｐゴシック" charset="-128"/>
              </a:rPr>
              <a:t>Weak cues: </a:t>
            </a:r>
            <a:r>
              <a:rPr lang="de-DE" sz="2000" b="0" dirty="0" smtClean="0">
                <a:solidFill>
                  <a:srgbClr val="000000"/>
                </a:solidFill>
                <a:latin typeface="Calibri" pitchFamily="34" charset="0"/>
                <a:ea typeface="ＭＳ Ｐゴシック" charset="-128"/>
              </a:rPr>
              <a:t>profiles, friends, etc.</a:t>
            </a:r>
          </a:p>
          <a:p>
            <a:pPr marL="108000" indent="-108000">
              <a:lnSpc>
                <a:spcPts val="2000"/>
              </a:lnSpc>
              <a:spcBef>
                <a:spcPts val="600"/>
              </a:spcBef>
              <a:buFont typeface="Wingdings" panose="05000000000000000000" pitchFamily="2" charset="2"/>
              <a:buChar char="§"/>
            </a:pPr>
            <a:r>
              <a:rPr lang="de-DE" sz="2000" b="0" dirty="0" smtClean="0">
                <a:solidFill>
                  <a:srgbClr val="000000"/>
                </a:solidFill>
                <a:latin typeface="Calibri" pitchFamily="34" charset="0"/>
                <a:ea typeface="ＭＳ Ｐゴシック" charset="-128"/>
              </a:rPr>
              <a:t> </a:t>
            </a:r>
            <a:r>
              <a:rPr lang="de-DE" sz="2000" dirty="0" smtClean="0">
                <a:solidFill>
                  <a:srgbClr val="095BFF"/>
                </a:solidFill>
                <a:latin typeface="Calibri" pitchFamily="34" charset="0"/>
                <a:ea typeface="ＭＳ Ｐゴシック" charset="-128"/>
              </a:rPr>
              <a:t>Semantic cues:</a:t>
            </a:r>
            <a:r>
              <a:rPr lang="de-DE" sz="2000" b="0" dirty="0" smtClean="0">
                <a:solidFill>
                  <a:srgbClr val="000000"/>
                </a:solidFill>
                <a:latin typeface="Calibri" pitchFamily="34" charset="0"/>
                <a:ea typeface="ＭＳ Ｐゴシック" charset="-128"/>
              </a:rPr>
              <a:t> health, taste, queries</a:t>
            </a:r>
          </a:p>
          <a:p>
            <a:pPr marL="108000" indent="-108000">
              <a:lnSpc>
                <a:spcPts val="2000"/>
              </a:lnSpc>
              <a:spcBef>
                <a:spcPts val="600"/>
              </a:spcBef>
              <a:buFont typeface="Wingdings" panose="05000000000000000000" pitchFamily="2" charset="2"/>
              <a:buChar char="§"/>
            </a:pPr>
            <a:r>
              <a:rPr lang="de-DE" sz="2000" b="0" dirty="0">
                <a:solidFill>
                  <a:srgbClr val="000000"/>
                </a:solidFill>
                <a:latin typeface="Calibri" pitchFamily="34" charset="0"/>
                <a:ea typeface="ＭＳ Ｐゴシック" charset="-128"/>
              </a:rPr>
              <a:t> </a:t>
            </a:r>
            <a:r>
              <a:rPr lang="de-DE" sz="2000" dirty="0" smtClean="0">
                <a:solidFill>
                  <a:srgbClr val="095BFF"/>
                </a:solidFill>
                <a:latin typeface="Calibri" pitchFamily="34" charset="0"/>
                <a:ea typeface="ＭＳ Ｐゴシック" charset="-128"/>
              </a:rPr>
              <a:t>Statistical cues: </a:t>
            </a:r>
            <a:r>
              <a:rPr lang="de-DE" sz="2000" b="0" dirty="0" smtClean="0">
                <a:solidFill>
                  <a:srgbClr val="000000"/>
                </a:solidFill>
                <a:latin typeface="Calibri" pitchFamily="34" charset="0"/>
                <a:ea typeface="ＭＳ Ｐゴシック" charset="-128"/>
              </a:rPr>
              <a:t>correlations</a:t>
            </a:r>
          </a:p>
        </p:txBody>
      </p:sp>
      <p:sp>
        <p:nvSpPr>
          <p:cNvPr id="79" name="Textfeld 181"/>
          <p:cNvSpPr txBox="1">
            <a:spLocks noChangeArrowheads="1"/>
          </p:cNvSpPr>
          <p:nvPr/>
        </p:nvSpPr>
        <p:spPr bwMode="auto">
          <a:xfrm>
            <a:off x="3251120" y="1685308"/>
            <a:ext cx="12488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r>
              <a:rPr lang="de-DE" altLang="en-US" sz="2000" b="0" dirty="0">
                <a:solidFill>
                  <a:srgbClr val="000000"/>
                </a:solidFill>
                <a:latin typeface="Calibri" panose="020F0502020204030204" pitchFamily="34" charset="0"/>
              </a:rPr>
              <a:t>discuss </a:t>
            </a:r>
            <a:r>
              <a:rPr lang="de-DE" altLang="en-US" sz="2000" b="0" dirty="0" smtClean="0">
                <a:solidFill>
                  <a:srgbClr val="000000"/>
                </a:solidFill>
                <a:latin typeface="Calibri" panose="020F0502020204030204" pitchFamily="34" charset="0"/>
              </a:rPr>
              <a:t>&amp; seek </a:t>
            </a:r>
            <a:r>
              <a:rPr lang="de-DE" altLang="en-US" sz="2000" b="0" dirty="0">
                <a:solidFill>
                  <a:srgbClr val="000000"/>
                </a:solidFill>
                <a:latin typeface="Calibri" panose="020F0502020204030204" pitchFamily="34" charset="0"/>
              </a:rPr>
              <a:t>help</a:t>
            </a:r>
          </a:p>
        </p:txBody>
      </p:sp>
      <p:sp>
        <p:nvSpPr>
          <p:cNvPr id="81" name="Textfeld 14"/>
          <p:cNvSpPr txBox="1">
            <a:spLocks noChangeArrowheads="1"/>
          </p:cNvSpPr>
          <p:nvPr/>
        </p:nvSpPr>
        <p:spPr bwMode="auto">
          <a:xfrm>
            <a:off x="1052181" y="1773238"/>
            <a:ext cx="15327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r>
              <a:rPr lang="de-DE" altLang="en-US" sz="2000" b="0" dirty="0">
                <a:solidFill>
                  <a:srgbClr val="000000"/>
                </a:solidFill>
                <a:latin typeface="Calibri" panose="020F0502020204030204" pitchFamily="34" charset="0"/>
              </a:rPr>
              <a:t>p</a:t>
            </a:r>
            <a:r>
              <a:rPr lang="de-DE" altLang="en-US" sz="2000" b="0" dirty="0" smtClean="0">
                <a:solidFill>
                  <a:srgbClr val="000000"/>
                </a:solidFill>
                <a:latin typeface="Calibri" panose="020F0502020204030204" pitchFamily="34" charset="0"/>
              </a:rPr>
              <a:t>ublish &amp; recommend</a:t>
            </a:r>
            <a:endParaRPr lang="de-DE" altLang="en-US" sz="2000" b="0" dirty="0">
              <a:solidFill>
                <a:srgbClr val="000000"/>
              </a:solidFill>
              <a:latin typeface="Calibri" panose="020F0502020204030204" pitchFamily="34" charset="0"/>
            </a:endParaRPr>
          </a:p>
        </p:txBody>
      </p:sp>
      <p:pic>
        <p:nvPicPr>
          <p:cNvPr id="83"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95536" y="5877272"/>
            <a:ext cx="1109979" cy="41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6156176" y="3762906"/>
            <a:ext cx="1955407" cy="2031325"/>
          </a:xfrm>
          <a:prstGeom prst="rect">
            <a:avLst/>
          </a:prstGeom>
          <a:noFill/>
        </p:spPr>
        <p:txBody>
          <a:bodyPr wrap="none" rtlCol="0">
            <a:spAutoFit/>
          </a:bodyPr>
          <a:lstStyle/>
          <a:p>
            <a:pPr algn="ctr"/>
            <a:r>
              <a:rPr lang="de-DE" sz="1800" b="0" dirty="0" err="1">
                <a:solidFill>
                  <a:srgbClr val="000000"/>
                </a:solidFill>
                <a:latin typeface="Calibri" panose="020F0502020204030204" pitchFamily="34" charset="0"/>
                <a:ea typeface="ＭＳ Ｐゴシック" charset="-128"/>
              </a:rPr>
              <a:t>L</a:t>
            </a:r>
            <a:r>
              <a:rPr lang="de-DE" sz="1800" b="0" dirty="0" err="1" smtClean="0">
                <a:solidFill>
                  <a:srgbClr val="000000"/>
                </a:solidFill>
                <a:latin typeface="Calibri" panose="020F0502020204030204" pitchFamily="34" charset="0"/>
                <a:ea typeface="ＭＳ Ｐゴシック" charset="-128"/>
              </a:rPr>
              <a:t>evothroid</a:t>
            </a:r>
            <a:r>
              <a:rPr lang="de-DE" sz="1800" b="0" dirty="0" smtClean="0">
                <a:solidFill>
                  <a:srgbClr val="000000"/>
                </a:solidFill>
                <a:latin typeface="Calibri" panose="020F0502020204030204" pitchFamily="34" charset="0"/>
                <a:ea typeface="ＭＳ Ｐゴシック" charset="-128"/>
              </a:rPr>
              <a:t> </a:t>
            </a:r>
            <a:r>
              <a:rPr lang="de-DE" sz="1800" b="0" dirty="0" err="1" smtClean="0">
                <a:solidFill>
                  <a:srgbClr val="000000"/>
                </a:solidFill>
                <a:latin typeface="Calibri" panose="020F0502020204030204" pitchFamily="34" charset="0"/>
                <a:ea typeface="ＭＳ Ｐゴシック" charset="-128"/>
              </a:rPr>
              <a:t>shaking</a:t>
            </a:r>
            <a:endParaRPr lang="de-DE" sz="1800" b="0" dirty="0" smtClean="0">
              <a:solidFill>
                <a:srgbClr val="000000"/>
              </a:solidFill>
              <a:latin typeface="Calibri" panose="020F0502020204030204" pitchFamily="34" charset="0"/>
              <a:ea typeface="ＭＳ Ｐゴシック" charset="-128"/>
            </a:endParaRPr>
          </a:p>
          <a:p>
            <a:pPr algn="ctr"/>
            <a:r>
              <a:rPr lang="de-DE" sz="1800" b="0" dirty="0" smtClean="0">
                <a:solidFill>
                  <a:srgbClr val="000000"/>
                </a:solidFill>
                <a:latin typeface="Calibri" panose="020F0502020204030204" pitchFamily="34" charset="0"/>
                <a:ea typeface="ＭＳ Ｐゴシック" charset="-128"/>
              </a:rPr>
              <a:t>Addison</a:t>
            </a:r>
            <a:r>
              <a:rPr lang="en-US" sz="1800" b="0" dirty="0">
                <a:solidFill>
                  <a:srgbClr val="000000"/>
                </a:solidFill>
                <a:ea typeface="ＭＳ Ｐゴシック" charset="-128"/>
              </a:rPr>
              <a:t>’</a:t>
            </a:r>
            <a:r>
              <a:rPr lang="de-DE" sz="1800" b="0" dirty="0" smtClean="0">
                <a:solidFill>
                  <a:srgbClr val="000000"/>
                </a:solidFill>
                <a:latin typeface="Calibri" panose="020F0502020204030204" pitchFamily="34" charset="0"/>
                <a:ea typeface="ＭＳ Ｐゴシック" charset="-128"/>
              </a:rPr>
              <a:t>s disease</a:t>
            </a:r>
            <a:endParaRPr lang="en-US" sz="1800" b="0" dirty="0" smtClean="0">
              <a:solidFill>
                <a:srgbClr val="000000"/>
              </a:solidFill>
              <a:latin typeface="Calibri" panose="020F0502020204030204" pitchFamily="34" charset="0"/>
              <a:ea typeface="ＭＳ Ｐゴシック" charset="-128"/>
            </a:endParaRPr>
          </a:p>
          <a:p>
            <a:pPr algn="ctr"/>
            <a:r>
              <a:rPr lang="de-DE" sz="1800" b="0" dirty="0" smtClean="0">
                <a:solidFill>
                  <a:srgbClr val="000000"/>
                </a:solidFill>
                <a:latin typeface="Calibri" panose="020F0502020204030204" pitchFamily="34" charset="0"/>
                <a:ea typeface="ＭＳ Ｐゴシック" charset="-128"/>
              </a:rPr>
              <a:t>………</a:t>
            </a:r>
          </a:p>
          <a:p>
            <a:pPr algn="ctr"/>
            <a:r>
              <a:rPr lang="de-DE" sz="1800" b="0" dirty="0" err="1" smtClean="0">
                <a:solidFill>
                  <a:srgbClr val="000000"/>
                </a:solidFill>
                <a:latin typeface="Calibri" panose="020F0502020204030204" pitchFamily="34" charset="0"/>
                <a:ea typeface="ＭＳ Ｐゴシック" charset="-128"/>
              </a:rPr>
              <a:t>Nive</a:t>
            </a:r>
            <a:r>
              <a:rPr lang="de-DE" sz="1800" b="0" dirty="0" smtClean="0">
                <a:solidFill>
                  <a:srgbClr val="000000"/>
                </a:solidFill>
                <a:latin typeface="Calibri" panose="020F0502020204030204" pitchFamily="34" charset="0"/>
                <a:ea typeface="ＭＳ Ｐゴシック" charset="-128"/>
              </a:rPr>
              <a:t> </a:t>
            </a:r>
            <a:r>
              <a:rPr lang="de-DE" sz="1800" b="0" dirty="0" err="1" smtClean="0">
                <a:solidFill>
                  <a:srgbClr val="000000"/>
                </a:solidFill>
                <a:latin typeface="Calibri" panose="020F0502020204030204" pitchFamily="34" charset="0"/>
                <a:ea typeface="ＭＳ Ｐゴシック" charset="-128"/>
              </a:rPr>
              <a:t>concert</a:t>
            </a:r>
            <a:endParaRPr lang="de-DE" sz="1800" b="0" dirty="0" smtClean="0">
              <a:solidFill>
                <a:srgbClr val="000000"/>
              </a:solidFill>
              <a:latin typeface="Calibri" panose="020F0502020204030204" pitchFamily="34" charset="0"/>
              <a:ea typeface="ＭＳ Ｐゴシック" charset="-128"/>
            </a:endParaRPr>
          </a:p>
          <a:p>
            <a:pPr algn="ctr"/>
            <a:r>
              <a:rPr lang="de-DE" sz="1800" b="0" dirty="0" err="1" smtClean="0">
                <a:solidFill>
                  <a:srgbClr val="000000"/>
                </a:solidFill>
                <a:latin typeface="Calibri" panose="020F0502020204030204" pitchFamily="34" charset="0"/>
                <a:ea typeface="ＭＳ Ｐゴシック" charset="-128"/>
              </a:rPr>
              <a:t>Greenland</a:t>
            </a:r>
            <a:r>
              <a:rPr lang="de-DE" sz="1800" b="0" dirty="0" smtClean="0">
                <a:solidFill>
                  <a:srgbClr val="000000"/>
                </a:solidFill>
                <a:latin typeface="Calibri" panose="020F0502020204030204" pitchFamily="34" charset="0"/>
                <a:ea typeface="ＭＳ Ｐゴシック" charset="-128"/>
              </a:rPr>
              <a:t> </a:t>
            </a:r>
            <a:r>
              <a:rPr lang="de-DE" sz="1800" b="0" dirty="0" err="1" smtClean="0">
                <a:solidFill>
                  <a:srgbClr val="000000"/>
                </a:solidFill>
                <a:latin typeface="Calibri" panose="020F0502020204030204" pitchFamily="34" charset="0"/>
                <a:ea typeface="ＭＳ Ｐゴシック" charset="-128"/>
              </a:rPr>
              <a:t>singers</a:t>
            </a:r>
            <a:endParaRPr lang="de-DE" sz="1800" b="0" dirty="0" smtClean="0">
              <a:solidFill>
                <a:srgbClr val="000000"/>
              </a:solidFill>
              <a:latin typeface="Calibri" panose="020F0502020204030204" pitchFamily="34" charset="0"/>
              <a:ea typeface="ＭＳ Ｐゴシック" charset="-128"/>
            </a:endParaRPr>
          </a:p>
          <a:p>
            <a:pPr algn="ctr"/>
            <a:r>
              <a:rPr lang="de-DE" sz="1800" b="0" dirty="0" smtClean="0">
                <a:solidFill>
                  <a:srgbClr val="000000"/>
                </a:solidFill>
                <a:latin typeface="Calibri" panose="020F0502020204030204" pitchFamily="34" charset="0"/>
                <a:ea typeface="ＭＳ Ｐゴシック" charset="-128"/>
              </a:rPr>
              <a:t>Somalia </a:t>
            </a:r>
            <a:r>
              <a:rPr lang="de-DE" sz="1800" b="0" dirty="0" err="1" smtClean="0">
                <a:solidFill>
                  <a:srgbClr val="000000"/>
                </a:solidFill>
                <a:latin typeface="Calibri" panose="020F0502020204030204" pitchFamily="34" charset="0"/>
                <a:ea typeface="ＭＳ Ｐゴシック" charset="-128"/>
              </a:rPr>
              <a:t>elections</a:t>
            </a:r>
            <a:endParaRPr lang="de-DE" sz="1800" b="0" dirty="0" smtClean="0">
              <a:solidFill>
                <a:srgbClr val="000000"/>
              </a:solidFill>
              <a:latin typeface="Calibri" panose="020F0502020204030204" pitchFamily="34" charset="0"/>
              <a:ea typeface="ＭＳ Ｐゴシック" charset="-128"/>
            </a:endParaRPr>
          </a:p>
          <a:p>
            <a:pPr algn="ctr"/>
            <a:r>
              <a:rPr lang="de-DE" sz="1800" b="0" dirty="0" smtClean="0">
                <a:solidFill>
                  <a:srgbClr val="000000"/>
                </a:solidFill>
                <a:latin typeface="Calibri" panose="020F0502020204030204" pitchFamily="34" charset="0"/>
                <a:ea typeface="ＭＳ Ｐゴシック" charset="-128"/>
              </a:rPr>
              <a:t>Steve </a:t>
            </a:r>
            <a:r>
              <a:rPr lang="de-DE" sz="1800" b="0" dirty="0" err="1" smtClean="0">
                <a:solidFill>
                  <a:srgbClr val="000000"/>
                </a:solidFill>
                <a:latin typeface="Calibri" panose="020F0502020204030204" pitchFamily="34" charset="0"/>
                <a:ea typeface="ＭＳ Ｐゴシック" charset="-128"/>
              </a:rPr>
              <a:t>Biko</a:t>
            </a:r>
            <a:endParaRPr lang="en-US" sz="1800" b="0" dirty="0">
              <a:solidFill>
                <a:srgbClr val="000000"/>
              </a:solidFill>
              <a:latin typeface="Calibri" panose="020F0502020204030204" pitchFamily="34" charset="0"/>
              <a:ea typeface="ＭＳ Ｐゴシック" charset="-128"/>
            </a:endParaRPr>
          </a:p>
        </p:txBody>
      </p:sp>
      <p:cxnSp>
        <p:nvCxnSpPr>
          <p:cNvPr id="425" name="Gerade Verbindung mit Pfeil 186"/>
          <p:cNvCxnSpPr/>
          <p:nvPr/>
        </p:nvCxnSpPr>
        <p:spPr>
          <a:xfrm flipV="1">
            <a:off x="4969057" y="4098672"/>
            <a:ext cx="1373897" cy="201135"/>
          </a:xfrm>
          <a:prstGeom prst="straightConnector1">
            <a:avLst/>
          </a:prstGeom>
          <a:ln w="762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194317" y="5170422"/>
            <a:ext cx="1354218" cy="369332"/>
          </a:xfrm>
          <a:prstGeom prst="rect">
            <a:avLst/>
          </a:prstGeom>
          <a:noFill/>
        </p:spPr>
        <p:txBody>
          <a:bodyPr wrap="none" rtlCol="0">
            <a:spAutoFit/>
          </a:bodyPr>
          <a:lstStyle/>
          <a:p>
            <a:pPr algn="ctr"/>
            <a:r>
              <a:rPr lang="de-DE" sz="1800" b="0" dirty="0" err="1" smtClean="0">
                <a:solidFill>
                  <a:srgbClr val="000000"/>
                </a:solidFill>
                <a:latin typeface="Calibri" panose="020F0502020204030204" pitchFamily="34" charset="0"/>
                <a:ea typeface="ＭＳ Ｐゴシック" charset="-128"/>
              </a:rPr>
              <a:t>Nive</a:t>
            </a:r>
            <a:r>
              <a:rPr lang="de-DE" sz="1800" b="0" dirty="0" smtClean="0">
                <a:solidFill>
                  <a:srgbClr val="000000"/>
                </a:solidFill>
                <a:latin typeface="Calibri" panose="020F0502020204030204" pitchFamily="34" charset="0"/>
                <a:ea typeface="ＭＳ Ｐゴシック" charset="-128"/>
              </a:rPr>
              <a:t> Nielsen</a:t>
            </a:r>
            <a:endParaRPr lang="en-US" sz="1800" b="0" dirty="0">
              <a:solidFill>
                <a:srgbClr val="000000"/>
              </a:solidFill>
              <a:latin typeface="Calibri" panose="020F0502020204030204" pitchFamily="34" charset="0"/>
              <a:ea typeface="ＭＳ Ｐゴシック" charset="-128"/>
            </a:endParaRPr>
          </a:p>
        </p:txBody>
      </p:sp>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08719" y="5923185"/>
            <a:ext cx="383561" cy="386135"/>
          </a:xfrm>
          <a:prstGeom prst="rect">
            <a:avLst/>
          </a:prstGeom>
        </p:spPr>
      </p:pic>
      <p:sp>
        <p:nvSpPr>
          <p:cNvPr id="87" name="Rectangle 86"/>
          <p:cNvSpPr/>
          <p:nvPr/>
        </p:nvSpPr>
        <p:spPr bwMode="auto">
          <a:xfrm>
            <a:off x="2236138" y="2784094"/>
            <a:ext cx="2066236" cy="315183"/>
          </a:xfrm>
          <a:prstGeom prst="rect">
            <a:avLst/>
          </a:prstGeom>
          <a:solidFill>
            <a:schemeClr val="accent3">
              <a:lumMod val="95000"/>
            </a:schemeClr>
          </a:solidFill>
          <a:ln>
            <a:headEnd type="none" w="med" len="med"/>
            <a:tailEnd type="none" w="med" len="med"/>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a:endParaRPr lang="en-US" sz="1800" b="0" smtClean="0">
              <a:solidFill>
                <a:srgbClr val="000000"/>
              </a:solidFill>
              <a:latin typeface="Calibri" panose="020F0502020204030204" pitchFamily="34" charset="0"/>
            </a:endParaRPr>
          </a:p>
        </p:txBody>
      </p:sp>
      <p:sp>
        <p:nvSpPr>
          <p:cNvPr id="88" name="TextBox 87"/>
          <p:cNvSpPr txBox="1"/>
          <p:nvPr/>
        </p:nvSpPr>
        <p:spPr>
          <a:xfrm>
            <a:off x="2195737" y="2756478"/>
            <a:ext cx="2182588" cy="338554"/>
          </a:xfrm>
          <a:prstGeom prst="rect">
            <a:avLst/>
          </a:prstGeom>
          <a:noFill/>
        </p:spPr>
        <p:txBody>
          <a:bodyPr wrap="square" rtlCol="0">
            <a:spAutoFit/>
          </a:bodyPr>
          <a:lstStyle/>
          <a:p>
            <a:r>
              <a:rPr lang="de-DE" sz="1600" dirty="0" err="1" smtClean="0">
                <a:solidFill>
                  <a:srgbClr val="000000"/>
                </a:solidFill>
                <a:latin typeface="Calibri" panose="020F0502020204030204" pitchFamily="34" charset="0"/>
                <a:ea typeface="ＭＳ Ｐゴシック" charset="-128"/>
              </a:rPr>
              <a:t>female</a:t>
            </a:r>
            <a:r>
              <a:rPr lang="de-DE" sz="1600" dirty="0" smtClean="0">
                <a:solidFill>
                  <a:srgbClr val="000000"/>
                </a:solidFill>
                <a:latin typeface="Calibri" panose="020F0502020204030204" pitchFamily="34" charset="0"/>
                <a:ea typeface="ＭＳ Ｐゴシック" charset="-128"/>
              </a:rPr>
              <a:t>  25-30  Somalia </a:t>
            </a:r>
            <a:endParaRPr lang="en-US" sz="1600" dirty="0">
              <a:solidFill>
                <a:srgbClr val="000000"/>
              </a:solidFill>
              <a:latin typeface="Calibri" panose="020F0502020204030204" pitchFamily="34" charset="0"/>
              <a:ea typeface="ＭＳ Ｐゴシック" charset="-128"/>
            </a:endParaRPr>
          </a:p>
        </p:txBody>
      </p:sp>
      <p:cxnSp>
        <p:nvCxnSpPr>
          <p:cNvPr id="89" name="Straight Connector 88"/>
          <p:cNvCxnSpPr/>
          <p:nvPr/>
        </p:nvCxnSpPr>
        <p:spPr bwMode="auto">
          <a:xfrm>
            <a:off x="2909466" y="2795774"/>
            <a:ext cx="0" cy="303503"/>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118" name="Straight Connector 117"/>
          <p:cNvCxnSpPr/>
          <p:nvPr/>
        </p:nvCxnSpPr>
        <p:spPr bwMode="auto">
          <a:xfrm>
            <a:off x="3484802" y="2784094"/>
            <a:ext cx="0" cy="313200"/>
          </a:xfrm>
          <a:prstGeom prst="line">
            <a:avLst/>
          </a:prstGeom>
          <a:solidFill>
            <a:srgbClr val="FF0000"/>
          </a:solidFill>
          <a:ln w="28575" cap="flat" cmpd="sng" algn="ctr">
            <a:solidFill>
              <a:schemeClr val="tx1"/>
            </a:solidFill>
            <a:prstDash val="solid"/>
            <a:round/>
            <a:headEnd type="none" w="med" len="med"/>
            <a:tailEnd type="none" w="med" len="med"/>
          </a:ln>
          <a:effectLst/>
        </p:spPr>
      </p:cxnSp>
      <p:sp>
        <p:nvSpPr>
          <p:cNvPr id="121" name="Rectangle 120"/>
          <p:cNvSpPr/>
          <p:nvPr/>
        </p:nvSpPr>
        <p:spPr bwMode="auto">
          <a:xfrm>
            <a:off x="871422" y="3226623"/>
            <a:ext cx="2044393" cy="323476"/>
          </a:xfrm>
          <a:prstGeom prst="rect">
            <a:avLst/>
          </a:prstGeom>
          <a:solidFill>
            <a:schemeClr val="accent3">
              <a:lumMod val="95000"/>
            </a:schemeClr>
          </a:solidFill>
          <a:ln>
            <a:headEnd type="none" w="med" len="med"/>
            <a:tailEnd type="none" w="med" len="med"/>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a:endParaRPr lang="en-US" sz="1800" b="0" smtClean="0">
              <a:solidFill>
                <a:srgbClr val="000000"/>
              </a:solidFill>
              <a:latin typeface="Calibri" panose="020F0502020204030204" pitchFamily="34" charset="0"/>
            </a:endParaRPr>
          </a:p>
        </p:txBody>
      </p:sp>
      <p:sp>
        <p:nvSpPr>
          <p:cNvPr id="125" name="TextBox 124"/>
          <p:cNvSpPr txBox="1"/>
          <p:nvPr/>
        </p:nvSpPr>
        <p:spPr>
          <a:xfrm>
            <a:off x="828000" y="3216020"/>
            <a:ext cx="2106282" cy="338554"/>
          </a:xfrm>
          <a:prstGeom prst="rect">
            <a:avLst/>
          </a:prstGeom>
          <a:noFill/>
        </p:spPr>
        <p:txBody>
          <a:bodyPr wrap="none" rtlCol="0">
            <a:spAutoFit/>
          </a:bodyPr>
          <a:lstStyle/>
          <a:p>
            <a:r>
              <a:rPr lang="de-DE" sz="1600" dirty="0" smtClean="0">
                <a:solidFill>
                  <a:srgbClr val="000000"/>
                </a:solidFill>
                <a:latin typeface="Calibri" panose="020F0502020204030204" pitchFamily="34" charset="0"/>
                <a:ea typeface="ＭＳ Ｐゴシック" charset="-128"/>
              </a:rPr>
              <a:t>female   29y   </a:t>
            </a:r>
            <a:r>
              <a:rPr lang="de-DE" sz="1600" dirty="0" err="1" smtClean="0">
                <a:solidFill>
                  <a:srgbClr val="000000"/>
                </a:solidFill>
                <a:latin typeface="Calibri" panose="020F0502020204030204" pitchFamily="34" charset="0"/>
                <a:ea typeface="ＭＳ Ｐゴシック" charset="-128"/>
              </a:rPr>
              <a:t>Jamame</a:t>
            </a:r>
            <a:r>
              <a:rPr lang="de-DE" sz="1600" dirty="0" smtClean="0">
                <a:solidFill>
                  <a:srgbClr val="000000"/>
                </a:solidFill>
                <a:latin typeface="Calibri" panose="020F0502020204030204" pitchFamily="34" charset="0"/>
                <a:ea typeface="ＭＳ Ｐゴシック" charset="-128"/>
              </a:rPr>
              <a:t> </a:t>
            </a:r>
            <a:endParaRPr lang="en-US" sz="1600" dirty="0">
              <a:solidFill>
                <a:srgbClr val="000000"/>
              </a:solidFill>
              <a:latin typeface="Calibri" panose="020F0502020204030204" pitchFamily="34" charset="0"/>
              <a:ea typeface="ＭＳ Ｐゴシック" charset="-128"/>
            </a:endParaRPr>
          </a:p>
        </p:txBody>
      </p:sp>
      <p:cxnSp>
        <p:nvCxnSpPr>
          <p:cNvPr id="142" name="Straight Connector 141"/>
          <p:cNvCxnSpPr/>
          <p:nvPr/>
        </p:nvCxnSpPr>
        <p:spPr bwMode="auto">
          <a:xfrm>
            <a:off x="1542117" y="3241082"/>
            <a:ext cx="0" cy="307938"/>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2017812" y="3234392"/>
            <a:ext cx="0" cy="307938"/>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433" name="Gerade Verbindung mit Pfeil 186"/>
          <p:cNvCxnSpPr/>
          <p:nvPr/>
        </p:nvCxnSpPr>
        <p:spPr>
          <a:xfrm flipV="1">
            <a:off x="821627" y="3032886"/>
            <a:ext cx="3522472" cy="200677"/>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6" name="Textfeld 181"/>
          <p:cNvSpPr txBox="1">
            <a:spLocks noChangeArrowheads="1"/>
          </p:cNvSpPr>
          <p:nvPr/>
        </p:nvSpPr>
        <p:spPr bwMode="auto">
          <a:xfrm>
            <a:off x="4732801" y="5775020"/>
            <a:ext cx="893193"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a:solidFill>
                  <a:srgbClr val="000000"/>
                </a:solidFill>
                <a:latin typeface="Calibri" panose="020F0502020204030204" pitchFamily="34" charset="0"/>
              </a:rPr>
              <a:t>o</a:t>
            </a:r>
            <a:r>
              <a:rPr lang="de-DE" altLang="en-US" sz="2000" b="0" dirty="0" smtClean="0">
                <a:solidFill>
                  <a:srgbClr val="000000"/>
                </a:solidFill>
                <a:latin typeface="Calibri" panose="020F0502020204030204" pitchFamily="34" charset="0"/>
              </a:rPr>
              <a:t>nline </a:t>
            </a:r>
          </a:p>
          <a:p>
            <a:pPr>
              <a:lnSpc>
                <a:spcPts val="2000"/>
              </a:lnSpc>
            </a:pPr>
            <a:r>
              <a:rPr lang="de-DE" altLang="en-US" sz="2000" b="0" dirty="0" err="1" smtClean="0">
                <a:solidFill>
                  <a:srgbClr val="000000"/>
                </a:solidFill>
                <a:latin typeface="Calibri" panose="020F0502020204030204" pitchFamily="34" charset="0"/>
              </a:rPr>
              <a:t>forum</a:t>
            </a:r>
            <a:endParaRPr lang="de-DE" altLang="en-US" sz="2000" b="0" dirty="0">
              <a:solidFill>
                <a:srgbClr val="000000"/>
              </a:solidFill>
              <a:latin typeface="Calibri" panose="020F0502020204030204" pitchFamily="34" charset="0"/>
            </a:endParaRPr>
          </a:p>
        </p:txBody>
      </p:sp>
      <p:sp>
        <p:nvSpPr>
          <p:cNvPr id="147" name="Textfeld 181"/>
          <p:cNvSpPr txBox="1">
            <a:spLocks noChangeArrowheads="1"/>
          </p:cNvSpPr>
          <p:nvPr/>
        </p:nvSpPr>
        <p:spPr bwMode="auto">
          <a:xfrm>
            <a:off x="7099208" y="5813867"/>
            <a:ext cx="889987"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err="1">
                <a:solidFill>
                  <a:srgbClr val="000000"/>
                </a:solidFill>
                <a:latin typeface="Calibri" panose="020F0502020204030204" pitchFamily="34" charset="0"/>
              </a:rPr>
              <a:t>s</a:t>
            </a:r>
            <a:r>
              <a:rPr lang="de-DE" altLang="en-US" sz="2000" b="0" dirty="0" err="1" smtClean="0">
                <a:solidFill>
                  <a:srgbClr val="000000"/>
                </a:solidFill>
                <a:latin typeface="Calibri" panose="020F0502020204030204" pitchFamily="34" charset="0"/>
              </a:rPr>
              <a:t>earch</a:t>
            </a:r>
            <a:endParaRPr lang="de-DE" altLang="en-US" sz="2000" b="0" dirty="0" smtClean="0">
              <a:solidFill>
                <a:srgbClr val="000000"/>
              </a:solidFill>
              <a:latin typeface="Calibri" panose="020F0502020204030204" pitchFamily="34" charset="0"/>
            </a:endParaRPr>
          </a:p>
          <a:p>
            <a:pPr>
              <a:lnSpc>
                <a:spcPts val="2000"/>
              </a:lnSpc>
            </a:pPr>
            <a:r>
              <a:rPr lang="de-DE" altLang="en-US" sz="2000" b="0" dirty="0" err="1" smtClean="0">
                <a:solidFill>
                  <a:srgbClr val="000000"/>
                </a:solidFill>
                <a:latin typeface="Calibri" panose="020F0502020204030204" pitchFamily="34" charset="0"/>
              </a:rPr>
              <a:t>engine</a:t>
            </a:r>
            <a:endParaRPr lang="de-DE" altLang="en-US" sz="2000" b="0" dirty="0" smtClean="0">
              <a:solidFill>
                <a:srgbClr val="000000"/>
              </a:solidFill>
              <a:latin typeface="Calibri" panose="020F0502020204030204" pitchFamily="34" charset="0"/>
            </a:endParaRPr>
          </a:p>
        </p:txBody>
      </p:sp>
      <p:sp>
        <p:nvSpPr>
          <p:cNvPr id="72" name="TextBox 71"/>
          <p:cNvSpPr txBox="1"/>
          <p:nvPr/>
        </p:nvSpPr>
        <p:spPr>
          <a:xfrm>
            <a:off x="510966" y="5237843"/>
            <a:ext cx="1026435" cy="451406"/>
          </a:xfrm>
          <a:prstGeom prst="rect">
            <a:avLst/>
          </a:prstGeom>
          <a:noFill/>
        </p:spPr>
        <p:txBody>
          <a:bodyPr wrap="none" rtlCol="0">
            <a:spAutoFit/>
          </a:bodyPr>
          <a:lstStyle/>
          <a:p>
            <a:pPr>
              <a:lnSpc>
                <a:spcPts val="1400"/>
              </a:lnSpc>
            </a:pPr>
            <a:r>
              <a:rPr lang="de-DE" sz="1800" b="0" dirty="0" smtClean="0">
                <a:solidFill>
                  <a:srgbClr val="000000"/>
                </a:solidFill>
                <a:latin typeface="Calibri" panose="020F0502020204030204" pitchFamily="34" charset="0"/>
                <a:ea typeface="ＭＳ Ｐゴシック" charset="-128"/>
              </a:rPr>
              <a:t>Cry</a:t>
            </a:r>
          </a:p>
          <a:p>
            <a:pPr>
              <a:lnSpc>
                <a:spcPts val="1400"/>
              </a:lnSpc>
            </a:pPr>
            <a:r>
              <a:rPr lang="de-DE" sz="1800" b="0" dirty="0" smtClean="0">
                <a:solidFill>
                  <a:srgbClr val="000000"/>
                </a:solidFill>
                <a:latin typeface="Calibri" panose="020F0502020204030204" pitchFamily="34" charset="0"/>
                <a:ea typeface="ＭＳ Ｐゴシック" charset="-128"/>
              </a:rPr>
              <a:t>Freedom</a:t>
            </a:r>
            <a:endParaRPr lang="en-US" sz="1800" b="0" dirty="0">
              <a:solidFill>
                <a:srgbClr val="000000"/>
              </a:solidFill>
              <a:latin typeface="Calibri" panose="020F0502020204030204" pitchFamily="34" charset="0"/>
              <a:ea typeface="ＭＳ Ｐゴシック" charset="-128"/>
            </a:endParaRPr>
          </a:p>
        </p:txBody>
      </p:sp>
      <p:grpSp>
        <p:nvGrpSpPr>
          <p:cNvPr id="73" name="Group 913"/>
          <p:cNvGrpSpPr/>
          <p:nvPr/>
        </p:nvGrpSpPr>
        <p:grpSpPr bwMode="auto">
          <a:xfrm>
            <a:off x="2451100" y="4518697"/>
            <a:ext cx="283113" cy="346257"/>
            <a:chOff x="838200" y="1371600"/>
            <a:chExt cx="381000" cy="533400"/>
          </a:xfrm>
          <a:solidFill>
            <a:srgbClr val="33CC33"/>
          </a:solidFill>
        </p:grpSpPr>
        <p:sp>
          <p:nvSpPr>
            <p:cNvPr id="74"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endParaRPr>
            </a:p>
          </p:txBody>
        </p:sp>
        <p:cxnSp>
          <p:nvCxnSpPr>
            <p:cNvPr id="75"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2"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6"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3"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01" name="Group 913"/>
          <p:cNvGrpSpPr/>
          <p:nvPr/>
        </p:nvGrpSpPr>
        <p:grpSpPr bwMode="auto">
          <a:xfrm>
            <a:off x="3185025" y="4098672"/>
            <a:ext cx="283113" cy="346257"/>
            <a:chOff x="838200" y="1371600"/>
            <a:chExt cx="381000" cy="533400"/>
          </a:xfrm>
          <a:solidFill>
            <a:srgbClr val="33CC33"/>
          </a:solidFill>
        </p:grpSpPr>
        <p:sp>
          <p:nvSpPr>
            <p:cNvPr id="111"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endParaRPr>
            </a:p>
          </p:txBody>
        </p:sp>
        <p:cxnSp>
          <p:nvCxnSpPr>
            <p:cNvPr id="112"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3"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4"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9"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2"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3"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4"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0"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3"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38" name="Straight Arrow Connector 137"/>
          <p:cNvCxnSpPr>
            <a:stCxn id="149" idx="2"/>
            <a:endCxn id="74" idx="0"/>
          </p:cNvCxnSpPr>
          <p:nvPr/>
        </p:nvCxnSpPr>
        <p:spPr bwMode="auto">
          <a:xfrm>
            <a:off x="2102089" y="4321291"/>
            <a:ext cx="490568" cy="197406"/>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cxnSp>
        <p:nvCxnSpPr>
          <p:cNvPr id="139" name="Straight Arrow Connector 138"/>
          <p:cNvCxnSpPr>
            <a:stCxn id="131" idx="0"/>
            <a:endCxn id="111" idx="2"/>
          </p:cNvCxnSpPr>
          <p:nvPr/>
        </p:nvCxnSpPr>
        <p:spPr bwMode="auto">
          <a:xfrm flipH="1" flipV="1">
            <a:off x="3326582" y="4444929"/>
            <a:ext cx="92893" cy="180252"/>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cxnSp>
        <p:nvCxnSpPr>
          <p:cNvPr id="140" name="Gerade Verbindung mit Pfeil 186"/>
          <p:cNvCxnSpPr>
            <a:endCxn id="131" idx="1"/>
          </p:cNvCxnSpPr>
          <p:nvPr/>
        </p:nvCxnSpPr>
        <p:spPr>
          <a:xfrm>
            <a:off x="2520326" y="4138797"/>
            <a:ext cx="658598" cy="727004"/>
          </a:xfrm>
          <a:prstGeom prst="straightConnector1">
            <a:avLst/>
          </a:prstGeom>
          <a:ln w="762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1" name="Picture 2" descr="http://t1.gstatic.com/images?q=tbn:ANd9GcSth9ItjvZSjjigp3TYyJlb7pF59tj77EVppmIDkRTfga9pjfutG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4156" y="4030121"/>
            <a:ext cx="442684" cy="547091"/>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ttp://i2.listal.com/image/356494/600full-waris-diri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061" y="-40818"/>
            <a:ext cx="1265042" cy="1581303"/>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8" descr="http://i2.listal.com/image/356494/600full-waris-dirie.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1139" y="3049853"/>
            <a:ext cx="574126" cy="71765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0" descr="http://t0.gstatic.com/images?q=tbn:ANd9GcSgxHToP53ejGk2qTBnU5iFula8haebiJl43Cio8QwpgJhRXk0Q"/>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57852" y="3780531"/>
            <a:ext cx="488473" cy="5407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8577458"/>
      </p:ext>
    </p:extLst>
  </p:cSld>
  <p:clrMapOvr>
    <a:masterClrMapping/>
  </p:clrMapOvr>
  <mc:AlternateContent xmlns:mc="http://schemas.openxmlformats.org/markup-compatibility/2006" xmlns:p14="http://schemas.microsoft.com/office/powerpoint/2010/main">
    <mc:Choice Requires="p14">
      <p:transition spd="slow" p14:dur="2000" advTm="82304"/>
    </mc:Choice>
    <mc:Fallback xmlns="">
      <p:transition spd="slow" advTm="823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p:cTn id="7" dur="500" fill="hold"/>
                                        <p:tgtEl>
                                          <p:spTgt spid="169"/>
                                        </p:tgtEl>
                                        <p:attrNameLst>
                                          <p:attrName>ppt_w</p:attrName>
                                        </p:attrNameLst>
                                      </p:cBhvr>
                                      <p:tavLst>
                                        <p:tav tm="0">
                                          <p:val>
                                            <p:fltVal val="0"/>
                                          </p:val>
                                        </p:tav>
                                        <p:tav tm="100000">
                                          <p:val>
                                            <p:strVal val="#ppt_w"/>
                                          </p:val>
                                        </p:tav>
                                      </p:tavLst>
                                    </p:anim>
                                    <p:anim calcmode="lin" valueType="num">
                                      <p:cBhvr>
                                        <p:cTn id="8" dur="500" fill="hold"/>
                                        <p:tgtEl>
                                          <p:spTgt spid="169"/>
                                        </p:tgtEl>
                                        <p:attrNameLst>
                                          <p:attrName>ppt_h</p:attrName>
                                        </p:attrNameLst>
                                      </p:cBhvr>
                                      <p:tavLst>
                                        <p:tav tm="0">
                                          <p:val>
                                            <p:fltVal val="0"/>
                                          </p:val>
                                        </p:tav>
                                        <p:tav tm="100000">
                                          <p:val>
                                            <p:strVal val="#ppt_h"/>
                                          </p:val>
                                        </p:tav>
                                      </p:tavLst>
                                    </p:anim>
                                    <p:animEffect transition="in" filter="fade">
                                      <p:cBhvr>
                                        <p:cTn id="9" dur="500"/>
                                        <p:tgtEl>
                                          <p:spTgt spid="169"/>
                                        </p:tgtEl>
                                      </p:cBhvr>
                                    </p:animEffect>
                                  </p:childTnLst>
                                  <p:subTnLst>
                                    <p:set>
                                      <p:cBhvr override="childStyle">
                                        <p:cTn dur="1" fill="hold" display="0" masterRel="nextClick" afterEffect="1"/>
                                        <p:tgtEl>
                                          <p:spTgt spid="16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0"/>
                                        </p:tgtEl>
                                        <p:attrNameLst>
                                          <p:attrName>style.visibility</p:attrName>
                                        </p:attrNameLst>
                                      </p:cBhvr>
                                      <p:to>
                                        <p:strVal val="visible"/>
                                      </p:to>
                                    </p:set>
                                    <p:anim calcmode="lin" valueType="num">
                                      <p:cBhvr>
                                        <p:cTn id="14" dur="500" fill="hold"/>
                                        <p:tgtEl>
                                          <p:spTgt spid="140"/>
                                        </p:tgtEl>
                                        <p:attrNameLst>
                                          <p:attrName>ppt_w</p:attrName>
                                        </p:attrNameLst>
                                      </p:cBhvr>
                                      <p:tavLst>
                                        <p:tav tm="0">
                                          <p:val>
                                            <p:fltVal val="0"/>
                                          </p:val>
                                        </p:tav>
                                        <p:tav tm="100000">
                                          <p:val>
                                            <p:strVal val="#ppt_w"/>
                                          </p:val>
                                        </p:tav>
                                      </p:tavLst>
                                    </p:anim>
                                    <p:anim calcmode="lin" valueType="num">
                                      <p:cBhvr>
                                        <p:cTn id="15" dur="500" fill="hold"/>
                                        <p:tgtEl>
                                          <p:spTgt spid="140"/>
                                        </p:tgtEl>
                                        <p:attrNameLst>
                                          <p:attrName>ppt_h</p:attrName>
                                        </p:attrNameLst>
                                      </p:cBhvr>
                                      <p:tavLst>
                                        <p:tav tm="0">
                                          <p:val>
                                            <p:fltVal val="0"/>
                                          </p:val>
                                        </p:tav>
                                        <p:tav tm="100000">
                                          <p:val>
                                            <p:strVal val="#ppt_h"/>
                                          </p:val>
                                        </p:tav>
                                      </p:tavLst>
                                    </p:anim>
                                    <p:animEffect transition="in" filter="fade">
                                      <p:cBhvr>
                                        <p:cTn id="16" dur="500"/>
                                        <p:tgtEl>
                                          <p:spTgt spid="140"/>
                                        </p:tgtEl>
                                      </p:cBhvr>
                                    </p:animEffect>
                                  </p:childTnLst>
                                  <p:subTnLst>
                                    <p:set>
                                      <p:cBhvr override="childStyle">
                                        <p:cTn dur="1" fill="hold" display="0" masterRel="nextClick" afterEffect="1"/>
                                        <p:tgtEl>
                                          <p:spTgt spid="14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25"/>
                                        </p:tgtEl>
                                        <p:attrNameLst>
                                          <p:attrName>style.visibility</p:attrName>
                                        </p:attrNameLst>
                                      </p:cBhvr>
                                      <p:to>
                                        <p:strVal val="visible"/>
                                      </p:to>
                                    </p:set>
                                    <p:anim calcmode="lin" valueType="num">
                                      <p:cBhvr>
                                        <p:cTn id="21" dur="500" fill="hold"/>
                                        <p:tgtEl>
                                          <p:spTgt spid="425"/>
                                        </p:tgtEl>
                                        <p:attrNameLst>
                                          <p:attrName>ppt_w</p:attrName>
                                        </p:attrNameLst>
                                      </p:cBhvr>
                                      <p:tavLst>
                                        <p:tav tm="0">
                                          <p:val>
                                            <p:fltVal val="0"/>
                                          </p:val>
                                        </p:tav>
                                        <p:tav tm="100000">
                                          <p:val>
                                            <p:strVal val="#ppt_w"/>
                                          </p:val>
                                        </p:tav>
                                      </p:tavLst>
                                    </p:anim>
                                    <p:anim calcmode="lin" valueType="num">
                                      <p:cBhvr>
                                        <p:cTn id="22" dur="500" fill="hold"/>
                                        <p:tgtEl>
                                          <p:spTgt spid="425"/>
                                        </p:tgtEl>
                                        <p:attrNameLst>
                                          <p:attrName>ppt_h</p:attrName>
                                        </p:attrNameLst>
                                      </p:cBhvr>
                                      <p:tavLst>
                                        <p:tav tm="0">
                                          <p:val>
                                            <p:fltVal val="0"/>
                                          </p:val>
                                        </p:tav>
                                        <p:tav tm="100000">
                                          <p:val>
                                            <p:strVal val="#ppt_h"/>
                                          </p:val>
                                        </p:tav>
                                      </p:tavLst>
                                    </p:anim>
                                    <p:animEffect transition="in" filter="fade">
                                      <p:cBhvr>
                                        <p:cTn id="23" dur="500"/>
                                        <p:tgtEl>
                                          <p:spTgt spid="4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28"/>
                                        </p:tgtEl>
                                        <p:attrNameLst>
                                          <p:attrName>style.visibility</p:attrName>
                                        </p:attrNameLst>
                                      </p:cBhvr>
                                      <p:to>
                                        <p:strVal val="visible"/>
                                      </p:to>
                                    </p:set>
                                    <p:anim calcmode="lin" valueType="num">
                                      <p:cBhvr>
                                        <p:cTn id="28" dur="500" fill="hold"/>
                                        <p:tgtEl>
                                          <p:spTgt spid="428"/>
                                        </p:tgtEl>
                                        <p:attrNameLst>
                                          <p:attrName>ppt_w</p:attrName>
                                        </p:attrNameLst>
                                      </p:cBhvr>
                                      <p:tavLst>
                                        <p:tav tm="0">
                                          <p:val>
                                            <p:fltVal val="0"/>
                                          </p:val>
                                        </p:tav>
                                        <p:tav tm="100000">
                                          <p:val>
                                            <p:strVal val="#ppt_w"/>
                                          </p:val>
                                        </p:tav>
                                      </p:tavLst>
                                    </p:anim>
                                    <p:anim calcmode="lin" valueType="num">
                                      <p:cBhvr>
                                        <p:cTn id="29" dur="500" fill="hold"/>
                                        <p:tgtEl>
                                          <p:spTgt spid="428"/>
                                        </p:tgtEl>
                                        <p:attrNameLst>
                                          <p:attrName>ppt_h</p:attrName>
                                        </p:attrNameLst>
                                      </p:cBhvr>
                                      <p:tavLst>
                                        <p:tav tm="0">
                                          <p:val>
                                            <p:fltVal val="0"/>
                                          </p:val>
                                        </p:tav>
                                        <p:tav tm="100000">
                                          <p:val>
                                            <p:strVal val="#ppt_h"/>
                                          </p:val>
                                        </p:tav>
                                      </p:tavLst>
                                    </p:anim>
                                    <p:animEffect transition="in" filter="fade">
                                      <p:cBhvr>
                                        <p:cTn id="30" dur="500"/>
                                        <p:tgtEl>
                                          <p:spTgt spid="4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31"/>
                                        </p:tgtEl>
                                        <p:attrNameLst>
                                          <p:attrName>style.visibility</p:attrName>
                                        </p:attrNameLst>
                                      </p:cBhvr>
                                      <p:to>
                                        <p:strVal val="visible"/>
                                      </p:to>
                                    </p:set>
                                    <p:anim calcmode="lin" valueType="num">
                                      <p:cBhvr>
                                        <p:cTn id="35" dur="500" fill="hold"/>
                                        <p:tgtEl>
                                          <p:spTgt spid="431"/>
                                        </p:tgtEl>
                                        <p:attrNameLst>
                                          <p:attrName>ppt_w</p:attrName>
                                        </p:attrNameLst>
                                      </p:cBhvr>
                                      <p:tavLst>
                                        <p:tav tm="0">
                                          <p:val>
                                            <p:fltVal val="0"/>
                                          </p:val>
                                        </p:tav>
                                        <p:tav tm="100000">
                                          <p:val>
                                            <p:strVal val="#ppt_w"/>
                                          </p:val>
                                        </p:tav>
                                      </p:tavLst>
                                    </p:anim>
                                    <p:anim calcmode="lin" valueType="num">
                                      <p:cBhvr>
                                        <p:cTn id="36" dur="500" fill="hold"/>
                                        <p:tgtEl>
                                          <p:spTgt spid="431"/>
                                        </p:tgtEl>
                                        <p:attrNameLst>
                                          <p:attrName>ppt_h</p:attrName>
                                        </p:attrNameLst>
                                      </p:cBhvr>
                                      <p:tavLst>
                                        <p:tav tm="0">
                                          <p:val>
                                            <p:fltVal val="0"/>
                                          </p:val>
                                        </p:tav>
                                        <p:tav tm="100000">
                                          <p:val>
                                            <p:strVal val="#ppt_h"/>
                                          </p:val>
                                        </p:tav>
                                      </p:tavLst>
                                    </p:anim>
                                    <p:animEffect transition="in" filter="fade">
                                      <p:cBhvr>
                                        <p:cTn id="37" dur="500"/>
                                        <p:tgtEl>
                                          <p:spTgt spid="43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4"/>
                                        </p:tgtEl>
                                        <p:attrNameLst>
                                          <p:attrName>style.visibility</p:attrName>
                                        </p:attrNameLst>
                                      </p:cBhvr>
                                      <p:to>
                                        <p:strVal val="visible"/>
                                      </p:to>
                                    </p:set>
                                    <p:anim calcmode="lin" valueType="num">
                                      <p:cBhvr>
                                        <p:cTn id="42" dur="500" fill="hold"/>
                                        <p:tgtEl>
                                          <p:spTgt spid="144"/>
                                        </p:tgtEl>
                                        <p:attrNameLst>
                                          <p:attrName>ppt_w</p:attrName>
                                        </p:attrNameLst>
                                      </p:cBhvr>
                                      <p:tavLst>
                                        <p:tav tm="0">
                                          <p:val>
                                            <p:fltVal val="0"/>
                                          </p:val>
                                        </p:tav>
                                        <p:tav tm="100000">
                                          <p:val>
                                            <p:strVal val="#ppt_w"/>
                                          </p:val>
                                        </p:tav>
                                      </p:tavLst>
                                    </p:anim>
                                    <p:anim calcmode="lin" valueType="num">
                                      <p:cBhvr>
                                        <p:cTn id="43" dur="500" fill="hold"/>
                                        <p:tgtEl>
                                          <p:spTgt spid="144"/>
                                        </p:tgtEl>
                                        <p:attrNameLst>
                                          <p:attrName>ppt_h</p:attrName>
                                        </p:attrNameLst>
                                      </p:cBhvr>
                                      <p:tavLst>
                                        <p:tav tm="0">
                                          <p:val>
                                            <p:fltVal val="0"/>
                                          </p:val>
                                        </p:tav>
                                        <p:tav tm="100000">
                                          <p:val>
                                            <p:strVal val="#ppt_h"/>
                                          </p:val>
                                        </p:tav>
                                      </p:tavLst>
                                    </p:anim>
                                    <p:animEffect transition="in" filter="fade">
                                      <p:cBhvr>
                                        <p:cTn id="44" dur="500"/>
                                        <p:tgtEl>
                                          <p:spTgt spid="14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33"/>
                                        </p:tgtEl>
                                        <p:attrNameLst>
                                          <p:attrName>style.visibility</p:attrName>
                                        </p:attrNameLst>
                                      </p:cBhvr>
                                      <p:to>
                                        <p:strVal val="visible"/>
                                      </p:to>
                                    </p:set>
                                    <p:anim calcmode="lin" valueType="num">
                                      <p:cBhvr>
                                        <p:cTn id="49" dur="500" fill="hold"/>
                                        <p:tgtEl>
                                          <p:spTgt spid="433"/>
                                        </p:tgtEl>
                                        <p:attrNameLst>
                                          <p:attrName>ppt_w</p:attrName>
                                        </p:attrNameLst>
                                      </p:cBhvr>
                                      <p:tavLst>
                                        <p:tav tm="0">
                                          <p:val>
                                            <p:fltVal val="0"/>
                                          </p:val>
                                        </p:tav>
                                        <p:tav tm="100000">
                                          <p:val>
                                            <p:strVal val="#ppt_w"/>
                                          </p:val>
                                        </p:tav>
                                      </p:tavLst>
                                    </p:anim>
                                    <p:anim calcmode="lin" valueType="num">
                                      <p:cBhvr>
                                        <p:cTn id="50" dur="500" fill="hold"/>
                                        <p:tgtEl>
                                          <p:spTgt spid="433"/>
                                        </p:tgtEl>
                                        <p:attrNameLst>
                                          <p:attrName>ppt_h</p:attrName>
                                        </p:attrNameLst>
                                      </p:cBhvr>
                                      <p:tavLst>
                                        <p:tav tm="0">
                                          <p:val>
                                            <p:fltVal val="0"/>
                                          </p:val>
                                        </p:tav>
                                        <p:tav tm="100000">
                                          <p:val>
                                            <p:strVal val="#ppt_h"/>
                                          </p:val>
                                        </p:tav>
                                      </p:tavLst>
                                    </p:anim>
                                    <p:animEffect transition="in" filter="fade">
                                      <p:cBhvr>
                                        <p:cTn id="51" dur="5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7" name="Curved Connector 246"/>
          <p:cNvCxnSpPr/>
          <p:nvPr/>
        </p:nvCxnSpPr>
        <p:spPr bwMode="auto">
          <a:xfrm rot="5400000">
            <a:off x="3374467" y="-90625"/>
            <a:ext cx="276456" cy="5824170"/>
          </a:xfrm>
          <a:prstGeom prst="curvedConnector3">
            <a:avLst>
              <a:gd name="adj1" fmla="val -84564"/>
            </a:avLst>
          </a:prstGeom>
          <a:solidFill>
            <a:srgbClr val="FF0000"/>
          </a:solidFill>
          <a:ln w="76200" cap="flat" cmpd="sng" algn="ctr">
            <a:solidFill>
              <a:srgbClr val="FF0000"/>
            </a:solidFill>
            <a:prstDash val="solid"/>
            <a:round/>
            <a:headEnd type="triangle" w="med" len="med"/>
            <a:tailEnd type="triangle" w="lg" len="med"/>
          </a:ln>
          <a:effectLst/>
        </p:spPr>
      </p:cxnSp>
      <p:pic>
        <p:nvPicPr>
          <p:cNvPr id="272" name="Picture 10" descr="https://encrypted-tbn0.gstatic.com/images?q=tbn:ANd9GcTrPdBEvv_pBnwPiAoNMAMWyZYptt62akf0glW4wfcf0yvNZKS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0662" y="2765036"/>
            <a:ext cx="647859" cy="71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 name="Group 99"/>
          <p:cNvGrpSpPr/>
          <p:nvPr/>
        </p:nvGrpSpPr>
        <p:grpSpPr>
          <a:xfrm>
            <a:off x="21517" y="3325835"/>
            <a:ext cx="2916000" cy="3046680"/>
            <a:chOff x="21517" y="3325835"/>
            <a:chExt cx="2916000" cy="3046680"/>
          </a:xfrm>
        </p:grpSpPr>
        <p:sp>
          <p:nvSpPr>
            <p:cNvPr id="101" name="Ellipse 19"/>
            <p:cNvSpPr/>
            <p:nvPr/>
          </p:nvSpPr>
          <p:spPr bwMode="auto">
            <a:xfrm>
              <a:off x="21517" y="3325835"/>
              <a:ext cx="2916000" cy="2475580"/>
            </a:xfrm>
            <a:prstGeom prst="ellipse">
              <a:avLst/>
            </a:prstGeom>
            <a:ln w="28575"/>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sp>
          <p:nvSpPr>
            <p:cNvPr id="102" name="Textfeld 181"/>
            <p:cNvSpPr txBox="1">
              <a:spLocks noChangeArrowheads="1"/>
            </p:cNvSpPr>
            <p:nvPr/>
          </p:nvSpPr>
          <p:spPr bwMode="auto">
            <a:xfrm>
              <a:off x="1502568" y="5767221"/>
              <a:ext cx="1082348"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err="1">
                  <a:solidFill>
                    <a:srgbClr val="000000"/>
                  </a:solidFill>
                  <a:latin typeface="Calibri" panose="020F0502020204030204" pitchFamily="34" charset="0"/>
                </a:rPr>
                <a:t>s</a:t>
              </a:r>
              <a:r>
                <a:rPr lang="de-DE" altLang="en-US" sz="2000" b="0" dirty="0" err="1" smtClean="0">
                  <a:solidFill>
                    <a:srgbClr val="000000"/>
                  </a:solidFill>
                  <a:latin typeface="Calibri" panose="020F0502020204030204" pitchFamily="34" charset="0"/>
                </a:rPr>
                <a:t>ocial</a:t>
              </a:r>
              <a:r>
                <a:rPr lang="de-DE" altLang="en-US" sz="2000" b="0" dirty="0" smtClean="0">
                  <a:solidFill>
                    <a:srgbClr val="000000"/>
                  </a:solidFill>
                  <a:latin typeface="Calibri" panose="020F0502020204030204" pitchFamily="34" charset="0"/>
                </a:rPr>
                <a:t> </a:t>
              </a:r>
            </a:p>
            <a:p>
              <a:pPr>
                <a:lnSpc>
                  <a:spcPts val="2000"/>
                </a:lnSpc>
              </a:pPr>
              <a:r>
                <a:rPr lang="de-DE" altLang="en-US" sz="2000" b="0" dirty="0" err="1" smtClean="0">
                  <a:solidFill>
                    <a:srgbClr val="000000"/>
                  </a:solidFill>
                  <a:latin typeface="Calibri" panose="020F0502020204030204" pitchFamily="34" charset="0"/>
                </a:rPr>
                <a:t>network</a:t>
              </a:r>
              <a:endParaRPr lang="de-DE" altLang="en-US" sz="2000" b="0" dirty="0">
                <a:solidFill>
                  <a:srgbClr val="000000"/>
                </a:solidFill>
                <a:latin typeface="Calibri" panose="020F0502020204030204" pitchFamily="34" charset="0"/>
              </a:endParaRPr>
            </a:p>
          </p:txBody>
        </p:sp>
        <p:cxnSp>
          <p:nvCxnSpPr>
            <p:cNvPr id="103" name="Straight Connector 102"/>
            <p:cNvCxnSpPr/>
            <p:nvPr/>
          </p:nvCxnSpPr>
          <p:spPr bwMode="auto">
            <a:xfrm flipH="1">
              <a:off x="287530" y="3767511"/>
              <a:ext cx="230672" cy="422358"/>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p:spPr>
        </p:cxnSp>
        <p:grpSp>
          <p:nvGrpSpPr>
            <p:cNvPr id="104" name="Group 103"/>
            <p:cNvGrpSpPr/>
            <p:nvPr/>
          </p:nvGrpSpPr>
          <p:grpSpPr>
            <a:xfrm>
              <a:off x="518202" y="4628256"/>
              <a:ext cx="706440" cy="638276"/>
              <a:chOff x="-3735963" y="2010768"/>
              <a:chExt cx="1041713" cy="1480242"/>
            </a:xfrm>
          </p:grpSpPr>
          <p:pic>
            <p:nvPicPr>
              <p:cNvPr id="112" name="Picture 2" descr="Film"/>
              <p:cNvPicPr>
                <a:picLocks noChangeAspect="1" noChangeArrowheads="1"/>
              </p:cNvPicPr>
              <p:nvPr/>
            </p:nvPicPr>
            <p:blipFill>
              <a:blip r:embed="rId5" cstate="print"/>
              <a:srcRect/>
              <a:stretch>
                <a:fillRect/>
              </a:stretch>
            </p:blipFill>
            <p:spPr bwMode="auto">
              <a:xfrm>
                <a:off x="-3735963" y="2010768"/>
                <a:ext cx="1041713" cy="1480242"/>
              </a:xfrm>
              <a:prstGeom prst="rect">
                <a:avLst/>
              </a:prstGeom>
              <a:noFill/>
            </p:spPr>
          </p:pic>
          <p:pic>
            <p:nvPicPr>
              <p:cNvPr id="113"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4749" y="2250118"/>
                <a:ext cx="648030" cy="104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5" name="Group 104"/>
            <p:cNvGrpSpPr/>
            <p:nvPr/>
          </p:nvGrpSpPr>
          <p:grpSpPr>
            <a:xfrm>
              <a:off x="1478911" y="4720388"/>
              <a:ext cx="819789" cy="473685"/>
              <a:chOff x="492636" y="3154767"/>
              <a:chExt cx="1104389" cy="680180"/>
            </a:xfrm>
          </p:grpSpPr>
          <p:pic>
            <p:nvPicPr>
              <p:cNvPr id="110" name="Picture 25" descr="http://lofiles.org/wp-content/uploads/2010/12/niveedit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795" y="3154767"/>
                <a:ext cx="1019230" cy="68018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636" y="3204277"/>
                <a:ext cx="321797" cy="58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6" name="TextBox 105"/>
            <p:cNvSpPr txBox="1"/>
            <p:nvPr/>
          </p:nvSpPr>
          <p:spPr>
            <a:xfrm>
              <a:off x="666839" y="5187492"/>
              <a:ext cx="184731" cy="323165"/>
            </a:xfrm>
            <a:prstGeom prst="rect">
              <a:avLst/>
            </a:prstGeom>
            <a:noFill/>
          </p:spPr>
          <p:txBody>
            <a:bodyPr wrap="none" rtlCol="0">
              <a:spAutoFit/>
            </a:bodyPr>
            <a:lstStyle/>
            <a:p>
              <a:pPr>
                <a:lnSpc>
                  <a:spcPts val="1800"/>
                </a:lnSpc>
              </a:pPr>
              <a:endParaRPr lang="de-DE" sz="1800" b="0" dirty="0" smtClean="0">
                <a:solidFill>
                  <a:srgbClr val="000000"/>
                </a:solidFill>
                <a:latin typeface="Calibri" panose="020F0502020204030204" pitchFamily="34" charset="0"/>
                <a:ea typeface="ＭＳ Ｐゴシック" charset="-128"/>
              </a:endParaRPr>
            </a:p>
          </p:txBody>
        </p:sp>
        <p:cxnSp>
          <p:nvCxnSpPr>
            <p:cNvPr id="107" name="Straight Arrow Connector 106"/>
            <p:cNvCxnSpPr>
              <a:endCxn id="112" idx="0"/>
            </p:cNvCxnSpPr>
            <p:nvPr/>
          </p:nvCxnSpPr>
          <p:spPr bwMode="auto">
            <a:xfrm>
              <a:off x="518202" y="3767511"/>
              <a:ext cx="353220" cy="860745"/>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cxnSp>
          <p:nvCxnSpPr>
            <p:cNvPr id="108" name="Straight Arrow Connector 107"/>
            <p:cNvCxnSpPr>
              <a:endCxn id="111" idx="0"/>
            </p:cNvCxnSpPr>
            <p:nvPr/>
          </p:nvCxnSpPr>
          <p:spPr bwMode="auto">
            <a:xfrm>
              <a:off x="518202" y="3767511"/>
              <a:ext cx="1080144" cy="987356"/>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cxnSp>
          <p:nvCxnSpPr>
            <p:cNvPr id="109" name="Straight Connector 108"/>
            <p:cNvCxnSpPr/>
            <p:nvPr/>
          </p:nvCxnSpPr>
          <p:spPr bwMode="auto">
            <a:xfrm>
              <a:off x="518202" y="3767511"/>
              <a:ext cx="1606268" cy="371286"/>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p:spPr>
        </p:cxnSp>
      </p:grpSp>
      <p:grpSp>
        <p:nvGrpSpPr>
          <p:cNvPr id="167" name="Gruppieren 166"/>
          <p:cNvGrpSpPr>
            <a:grpSpLocks/>
          </p:cNvGrpSpPr>
          <p:nvPr/>
        </p:nvGrpSpPr>
        <p:grpSpPr bwMode="auto">
          <a:xfrm>
            <a:off x="1218981" y="1125538"/>
            <a:ext cx="5343265" cy="1695922"/>
            <a:chOff x="2195736" y="1124744"/>
            <a:chExt cx="4176464" cy="2088232"/>
          </a:xfrm>
        </p:grpSpPr>
        <p:sp>
          <p:nvSpPr>
            <p:cNvPr id="165" name="Nach oben gebogener Pfeil 164"/>
            <p:cNvSpPr/>
            <p:nvPr/>
          </p:nvSpPr>
          <p:spPr>
            <a:xfrm flipV="1">
              <a:off x="2195736" y="1124744"/>
              <a:ext cx="4176464" cy="2088232"/>
            </a:xfrm>
            <a:prstGeom prst="bentUpArrow">
              <a:avLst>
                <a:gd name="adj1" fmla="val 10329"/>
                <a:gd name="adj2" fmla="val 8825"/>
                <a:gd name="adj3" fmla="val 11976"/>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4190" name="Textfeld 182"/>
            <p:cNvSpPr txBox="1">
              <a:spLocks noChangeArrowheads="1"/>
            </p:cNvSpPr>
            <p:nvPr/>
          </p:nvSpPr>
          <p:spPr bwMode="auto">
            <a:xfrm>
              <a:off x="5299131" y="1466331"/>
              <a:ext cx="743508" cy="5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gn="ctr"/>
              <a:r>
                <a:rPr lang="de-DE" altLang="en-US" sz="2000" b="0" dirty="0" err="1">
                  <a:solidFill>
                    <a:srgbClr val="000000"/>
                  </a:solidFill>
                  <a:latin typeface="Calibri" panose="020F0502020204030204" pitchFamily="34" charset="0"/>
                </a:rPr>
                <a:t>search</a:t>
              </a:r>
              <a:endParaRPr lang="de-DE" altLang="en-US" sz="2000" b="0" dirty="0">
                <a:solidFill>
                  <a:srgbClr val="000000"/>
                </a:solidFill>
                <a:latin typeface="Calibri" panose="020F0502020204030204" pitchFamily="34" charset="0"/>
              </a:endParaRPr>
            </a:p>
          </p:txBody>
        </p:sp>
      </p:grpSp>
      <p:sp>
        <p:nvSpPr>
          <p:cNvPr id="278" name="Textfeld 181"/>
          <p:cNvSpPr txBox="1">
            <a:spLocks noChangeArrowheads="1"/>
          </p:cNvSpPr>
          <p:nvPr/>
        </p:nvSpPr>
        <p:spPr bwMode="auto">
          <a:xfrm>
            <a:off x="1502568" y="5767221"/>
            <a:ext cx="1082348"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err="1">
                <a:solidFill>
                  <a:srgbClr val="000000"/>
                </a:solidFill>
                <a:latin typeface="Calibri" panose="020F0502020204030204" pitchFamily="34" charset="0"/>
              </a:rPr>
              <a:t>s</a:t>
            </a:r>
            <a:r>
              <a:rPr lang="de-DE" altLang="en-US" sz="2000" b="0" dirty="0" err="1" smtClean="0">
                <a:solidFill>
                  <a:srgbClr val="000000"/>
                </a:solidFill>
                <a:latin typeface="Calibri" panose="020F0502020204030204" pitchFamily="34" charset="0"/>
              </a:rPr>
              <a:t>ocial</a:t>
            </a:r>
            <a:r>
              <a:rPr lang="de-DE" altLang="en-US" sz="2000" b="0" dirty="0" smtClean="0">
                <a:solidFill>
                  <a:srgbClr val="000000"/>
                </a:solidFill>
                <a:latin typeface="Calibri" panose="020F0502020204030204" pitchFamily="34" charset="0"/>
              </a:rPr>
              <a:t> </a:t>
            </a:r>
          </a:p>
          <a:p>
            <a:pPr>
              <a:lnSpc>
                <a:spcPts val="2000"/>
              </a:lnSpc>
            </a:pPr>
            <a:r>
              <a:rPr lang="de-DE" altLang="en-US" sz="2000" b="0" dirty="0" err="1" smtClean="0">
                <a:solidFill>
                  <a:srgbClr val="000000"/>
                </a:solidFill>
                <a:latin typeface="Calibri" panose="020F0502020204030204" pitchFamily="34" charset="0"/>
              </a:rPr>
              <a:t>network</a:t>
            </a:r>
            <a:endParaRPr lang="de-DE" altLang="en-US" sz="2000" b="0" dirty="0">
              <a:solidFill>
                <a:srgbClr val="000000"/>
              </a:solidFill>
              <a:latin typeface="Calibri" panose="020F0502020204030204" pitchFamily="34" charset="0"/>
            </a:endParaRPr>
          </a:p>
        </p:txBody>
      </p:sp>
      <p:sp>
        <p:nvSpPr>
          <p:cNvPr id="158" name="Nach oben gebogener Pfeil 157"/>
          <p:cNvSpPr/>
          <p:nvPr/>
        </p:nvSpPr>
        <p:spPr bwMode="auto">
          <a:xfrm flipV="1">
            <a:off x="950525" y="1484312"/>
            <a:ext cx="3765938" cy="1152525"/>
          </a:xfrm>
          <a:prstGeom prst="bentUpArrow">
            <a:avLst>
              <a:gd name="adj1" fmla="val 16317"/>
              <a:gd name="adj2" fmla="val 12352"/>
              <a:gd name="adj3" fmla="val 20659"/>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pic>
        <p:nvPicPr>
          <p:cNvPr id="27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2941" y="2949903"/>
            <a:ext cx="5334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 name="Ellipse 20"/>
          <p:cNvSpPr/>
          <p:nvPr/>
        </p:nvSpPr>
        <p:spPr bwMode="auto">
          <a:xfrm>
            <a:off x="6005346" y="3338412"/>
            <a:ext cx="2281248" cy="2511525"/>
          </a:xfrm>
          <a:prstGeom prst="ellipse">
            <a:avLst/>
          </a:prstGeom>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sp>
        <p:nvSpPr>
          <p:cNvPr id="275" name="Textfeld 181"/>
          <p:cNvSpPr txBox="1">
            <a:spLocks noChangeArrowheads="1"/>
          </p:cNvSpPr>
          <p:nvPr/>
        </p:nvSpPr>
        <p:spPr bwMode="auto">
          <a:xfrm>
            <a:off x="7092280" y="5813867"/>
            <a:ext cx="889987"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err="1">
                <a:solidFill>
                  <a:srgbClr val="000000"/>
                </a:solidFill>
                <a:latin typeface="Calibri" panose="020F0502020204030204" pitchFamily="34" charset="0"/>
              </a:rPr>
              <a:t>s</a:t>
            </a:r>
            <a:r>
              <a:rPr lang="de-DE" altLang="en-US" sz="2000" b="0" dirty="0" err="1" smtClean="0">
                <a:solidFill>
                  <a:srgbClr val="000000"/>
                </a:solidFill>
                <a:latin typeface="Calibri" panose="020F0502020204030204" pitchFamily="34" charset="0"/>
              </a:rPr>
              <a:t>earch</a:t>
            </a:r>
            <a:endParaRPr lang="de-DE" altLang="en-US" sz="2000" b="0" dirty="0" smtClean="0">
              <a:solidFill>
                <a:srgbClr val="000000"/>
              </a:solidFill>
              <a:latin typeface="Calibri" panose="020F0502020204030204" pitchFamily="34" charset="0"/>
            </a:endParaRPr>
          </a:p>
          <a:p>
            <a:pPr>
              <a:lnSpc>
                <a:spcPts val="2000"/>
              </a:lnSpc>
            </a:pPr>
            <a:r>
              <a:rPr lang="de-DE" altLang="en-US" sz="2000" b="0" dirty="0" err="1" smtClean="0">
                <a:solidFill>
                  <a:srgbClr val="000000"/>
                </a:solidFill>
                <a:latin typeface="Calibri" panose="020F0502020204030204" pitchFamily="34" charset="0"/>
              </a:rPr>
              <a:t>engine</a:t>
            </a:r>
            <a:endParaRPr lang="de-DE" altLang="en-US" sz="2000" b="0" dirty="0" smtClean="0">
              <a:solidFill>
                <a:srgbClr val="000000"/>
              </a:solidFill>
              <a:latin typeface="Calibri" panose="020F0502020204030204" pitchFamily="34" charset="0"/>
            </a:endParaRPr>
          </a:p>
        </p:txBody>
      </p:sp>
      <p:sp>
        <p:nvSpPr>
          <p:cNvPr id="262" name="Ellipse 20"/>
          <p:cNvSpPr/>
          <p:nvPr/>
        </p:nvSpPr>
        <p:spPr bwMode="auto">
          <a:xfrm>
            <a:off x="3026253" y="3428999"/>
            <a:ext cx="2876538" cy="2265005"/>
          </a:xfrm>
          <a:prstGeom prst="ellipse">
            <a:avLst/>
          </a:prstGeom>
          <a:ln w="38100">
            <a:prstDash val="dash"/>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de-DE" sz="1800" b="0">
              <a:solidFill>
                <a:prstClr val="white"/>
              </a:solidFill>
              <a:latin typeface="Calibri" panose="020F0502020204030204" pitchFamily="34" charset="0"/>
            </a:endParaRPr>
          </a:p>
        </p:txBody>
      </p:sp>
      <p:sp>
        <p:nvSpPr>
          <p:cNvPr id="263" name="Folded Corner 848"/>
          <p:cNvSpPr/>
          <p:nvPr/>
        </p:nvSpPr>
        <p:spPr bwMode="auto">
          <a:xfrm flipH="1">
            <a:off x="3799318" y="3639810"/>
            <a:ext cx="1616433" cy="1489381"/>
          </a:xfrm>
          <a:prstGeom prst="foldedCorner">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latin typeface="Calibri" panose="020F0502020204030204" pitchFamily="34" charset="0"/>
            </a:endParaRPr>
          </a:p>
        </p:txBody>
      </p:sp>
      <p:pic>
        <p:nvPicPr>
          <p:cNvPr id="26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6582" y="5894037"/>
            <a:ext cx="1398245" cy="36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5" name="Textfeld 181"/>
          <p:cNvSpPr txBox="1">
            <a:spLocks noChangeArrowheads="1"/>
          </p:cNvSpPr>
          <p:nvPr/>
        </p:nvSpPr>
        <p:spPr bwMode="auto">
          <a:xfrm>
            <a:off x="4726108" y="5775020"/>
            <a:ext cx="893193"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nSpc>
                <a:spcPts val="2000"/>
              </a:lnSpc>
            </a:pPr>
            <a:r>
              <a:rPr lang="de-DE" altLang="en-US" sz="2000" b="0" dirty="0">
                <a:solidFill>
                  <a:srgbClr val="000000"/>
                </a:solidFill>
                <a:latin typeface="Calibri" panose="020F0502020204030204" pitchFamily="34" charset="0"/>
              </a:rPr>
              <a:t>o</a:t>
            </a:r>
            <a:r>
              <a:rPr lang="de-DE" altLang="en-US" sz="2000" b="0" dirty="0" smtClean="0">
                <a:solidFill>
                  <a:srgbClr val="000000"/>
                </a:solidFill>
                <a:latin typeface="Calibri" panose="020F0502020204030204" pitchFamily="34" charset="0"/>
              </a:rPr>
              <a:t>nline </a:t>
            </a:r>
          </a:p>
          <a:p>
            <a:pPr>
              <a:lnSpc>
                <a:spcPts val="2000"/>
              </a:lnSpc>
            </a:pPr>
            <a:r>
              <a:rPr lang="de-DE" altLang="en-US" sz="2000" b="0" dirty="0" err="1" smtClean="0">
                <a:solidFill>
                  <a:srgbClr val="000000"/>
                </a:solidFill>
                <a:latin typeface="Calibri" panose="020F0502020204030204" pitchFamily="34" charset="0"/>
              </a:rPr>
              <a:t>forum</a:t>
            </a:r>
            <a:endParaRPr lang="de-DE" altLang="en-US" sz="2000" b="0" dirty="0">
              <a:solidFill>
                <a:srgbClr val="000000"/>
              </a:solidFill>
              <a:latin typeface="Calibri" panose="020F0502020204030204" pitchFamily="34" charset="0"/>
            </a:endParaRPr>
          </a:p>
        </p:txBody>
      </p:sp>
      <p:pic>
        <p:nvPicPr>
          <p:cNvPr id="266" name="Picture 30" descr="http://www.clker.com/cliparts/b/1/f/a/1195445301811339265dagobert83_female_user_icon.svg.me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8924" y="4625181"/>
            <a:ext cx="481101" cy="48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 name="Folded Corner 848"/>
          <p:cNvSpPr/>
          <p:nvPr/>
        </p:nvSpPr>
        <p:spPr bwMode="auto">
          <a:xfrm flipH="1">
            <a:off x="3586982" y="3830225"/>
            <a:ext cx="1616433" cy="1489381"/>
          </a:xfrm>
          <a:prstGeom prst="foldedCorner">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latin typeface="Calibri" panose="020F0502020204030204" pitchFamily="34" charset="0"/>
            </a:endParaRPr>
          </a:p>
        </p:txBody>
      </p:sp>
      <p:sp>
        <p:nvSpPr>
          <p:cNvPr id="269" name="TextBox 268"/>
          <p:cNvSpPr txBox="1"/>
          <p:nvPr/>
        </p:nvSpPr>
        <p:spPr>
          <a:xfrm>
            <a:off x="3564000" y="3888000"/>
            <a:ext cx="1690656" cy="1015663"/>
          </a:xfrm>
          <a:prstGeom prst="rect">
            <a:avLst/>
          </a:prstGeom>
          <a:noFill/>
        </p:spPr>
        <p:txBody>
          <a:bodyPr wrap="none" rtlCol="0">
            <a:spAutoFit/>
          </a:bodyPr>
          <a:lstStyle/>
          <a:p>
            <a:pPr>
              <a:lnSpc>
                <a:spcPts val="1800"/>
              </a:lnSpc>
            </a:pPr>
            <a:r>
              <a:rPr lang="de-DE" sz="1600" b="0" dirty="0" err="1" smtClean="0">
                <a:solidFill>
                  <a:srgbClr val="000000"/>
                </a:solidFill>
                <a:latin typeface="Calibri" panose="020F0502020204030204" pitchFamily="34" charset="0"/>
                <a:ea typeface="ＭＳ Ｐゴシック" charset="-128"/>
              </a:rPr>
              <a:t>Synthroid</a:t>
            </a:r>
            <a:r>
              <a:rPr lang="de-DE" sz="1600" b="0" dirty="0" smtClean="0">
                <a:solidFill>
                  <a:srgbClr val="000000"/>
                </a:solidFill>
                <a:latin typeface="Calibri" panose="020F0502020204030204" pitchFamily="34" charset="0"/>
                <a:ea typeface="ＭＳ Ｐゴシック" charset="-128"/>
              </a:rPr>
              <a:t> </a:t>
            </a:r>
            <a:r>
              <a:rPr lang="de-DE" sz="1600" b="0" dirty="0" err="1" smtClean="0">
                <a:solidFill>
                  <a:srgbClr val="000000"/>
                </a:solidFill>
                <a:latin typeface="Calibri" panose="020F0502020204030204" pitchFamily="34" charset="0"/>
                <a:ea typeface="ＭＳ Ｐゴシック" charset="-128"/>
              </a:rPr>
              <a:t>tremble</a:t>
            </a:r>
            <a:endParaRPr lang="de-DE" sz="1600" b="0" dirty="0" smtClean="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t>
            </a:r>
            <a:endParaRPr lang="de-DE" sz="1600" b="0" dirty="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Addison </a:t>
            </a:r>
            <a:r>
              <a:rPr lang="de-DE" sz="1600" b="0" dirty="0" err="1" smtClean="0">
                <a:solidFill>
                  <a:srgbClr val="000000"/>
                </a:solidFill>
                <a:latin typeface="Calibri" panose="020F0502020204030204" pitchFamily="34" charset="0"/>
                <a:ea typeface="ＭＳ Ｐゴシック" charset="-128"/>
              </a:rPr>
              <a:t>disorder</a:t>
            </a:r>
            <a:endParaRPr lang="de-DE" sz="1600" b="0" dirty="0" smtClean="0">
              <a:solidFill>
                <a:srgbClr val="000000"/>
              </a:solidFill>
              <a:latin typeface="Calibri" panose="020F0502020204030204" pitchFamily="34" charset="0"/>
              <a:ea typeface="ＭＳ Ｐゴシック" charset="-128"/>
            </a:endParaRPr>
          </a:p>
          <a:p>
            <a:pPr>
              <a:lnSpc>
                <a:spcPts val="1800"/>
              </a:lnSpc>
            </a:pPr>
            <a:r>
              <a:rPr lang="de-DE" sz="1600" b="0" dirty="0" smtClean="0">
                <a:solidFill>
                  <a:srgbClr val="000000"/>
                </a:solidFill>
                <a:latin typeface="Calibri" panose="020F0502020204030204" pitchFamily="34" charset="0"/>
                <a:ea typeface="ＭＳ Ｐゴシック" charset="-128"/>
              </a:rPr>
              <a:t>……….</a:t>
            </a:r>
          </a:p>
        </p:txBody>
      </p:sp>
      <p:pic>
        <p:nvPicPr>
          <p:cNvPr id="270" name="Picture 32" descr="https://cdn1.iconfinder.com/data/icons/PRACTIKA/256/us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44540" y="4821418"/>
            <a:ext cx="453274" cy="45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34" descr="http://www.clker.com/cliparts/Y/W/j/J/s/P/user-icon-female-white-shirt-h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7241" y="4030121"/>
            <a:ext cx="401477" cy="40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 name="Zylinder 183"/>
          <p:cNvSpPr/>
          <p:nvPr/>
        </p:nvSpPr>
        <p:spPr>
          <a:xfrm rot="5400000">
            <a:off x="4325132" y="2307443"/>
            <a:ext cx="215900" cy="8507389"/>
          </a:xfrm>
          <a:prstGeom prst="can">
            <a:avLst>
              <a:gd name="adj" fmla="val 543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13" name="Pfeil nach unten 12"/>
          <p:cNvSpPr/>
          <p:nvPr/>
        </p:nvSpPr>
        <p:spPr bwMode="auto">
          <a:xfrm>
            <a:off x="611188" y="1557337"/>
            <a:ext cx="504825" cy="1384349"/>
          </a:xfrm>
          <a:prstGeom prst="down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de-DE" sz="1800" b="0">
              <a:solidFill>
                <a:prstClr val="white"/>
              </a:solidFill>
              <a:latin typeface="Calibri" panose="020F0502020204030204" pitchFamily="34" charset="0"/>
            </a:endParaRPr>
          </a:p>
        </p:txBody>
      </p:sp>
      <p:sp>
        <p:nvSpPr>
          <p:cNvPr id="243" name="Textfeld 184"/>
          <p:cNvSpPr txBox="1">
            <a:spLocks noChangeArrowheads="1"/>
          </p:cNvSpPr>
          <p:nvPr/>
        </p:nvSpPr>
        <p:spPr bwMode="auto">
          <a:xfrm>
            <a:off x="3613150" y="6364288"/>
            <a:ext cx="95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algn="ctr"/>
            <a:r>
              <a:rPr lang="de-DE" altLang="en-US" sz="1800">
                <a:solidFill>
                  <a:srgbClr val="000000"/>
                </a:solidFill>
                <a:latin typeface="Calibri" panose="020F0502020204030204" pitchFamily="34" charset="0"/>
              </a:rPr>
              <a:t>Internet</a:t>
            </a:r>
          </a:p>
        </p:txBody>
      </p:sp>
      <p:cxnSp>
        <p:nvCxnSpPr>
          <p:cNvPr id="244" name="Gerade Verbindung mit Pfeil 186"/>
          <p:cNvCxnSpPr/>
          <p:nvPr/>
        </p:nvCxnSpPr>
        <p:spPr>
          <a:xfrm flipV="1">
            <a:off x="2989901" y="3233563"/>
            <a:ext cx="900308" cy="192651"/>
          </a:xfrm>
          <a:prstGeom prst="straightConnector1">
            <a:avLst/>
          </a:prstGeom>
          <a:ln w="762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6" name="Gerade Verbindung mit Pfeil 186"/>
          <p:cNvCxnSpPr/>
          <p:nvPr/>
        </p:nvCxnSpPr>
        <p:spPr>
          <a:xfrm flipV="1">
            <a:off x="2666934" y="4704724"/>
            <a:ext cx="3757846" cy="650421"/>
          </a:xfrm>
          <a:prstGeom prst="straightConnector1">
            <a:avLst/>
          </a:prstGeom>
          <a:ln w="762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8"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395536" y="5877272"/>
            <a:ext cx="1109979" cy="41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 name="TextBox 248"/>
          <p:cNvSpPr txBox="1"/>
          <p:nvPr/>
        </p:nvSpPr>
        <p:spPr>
          <a:xfrm>
            <a:off x="6156177" y="3762906"/>
            <a:ext cx="1955407" cy="1754326"/>
          </a:xfrm>
          <a:prstGeom prst="rect">
            <a:avLst/>
          </a:prstGeom>
          <a:noFill/>
        </p:spPr>
        <p:txBody>
          <a:bodyPr wrap="none" rtlCol="0">
            <a:spAutoFit/>
          </a:bodyPr>
          <a:lstStyle/>
          <a:p>
            <a:pPr algn="ctr"/>
            <a:r>
              <a:rPr lang="de-DE" sz="1800" b="0" dirty="0" err="1">
                <a:solidFill>
                  <a:srgbClr val="000000"/>
                </a:solidFill>
                <a:latin typeface="Calibri" panose="020F0502020204030204" pitchFamily="34" charset="0"/>
                <a:ea typeface="ＭＳ Ｐゴシック" charset="-128"/>
              </a:rPr>
              <a:t>L</a:t>
            </a:r>
            <a:r>
              <a:rPr lang="de-DE" sz="1800" b="0" dirty="0" err="1" smtClean="0">
                <a:solidFill>
                  <a:srgbClr val="000000"/>
                </a:solidFill>
                <a:latin typeface="Calibri" panose="020F0502020204030204" pitchFamily="34" charset="0"/>
                <a:ea typeface="ＭＳ Ｐゴシック" charset="-128"/>
              </a:rPr>
              <a:t>evothroid</a:t>
            </a:r>
            <a:r>
              <a:rPr lang="de-DE" sz="1800" b="0" dirty="0" smtClean="0">
                <a:solidFill>
                  <a:srgbClr val="000000"/>
                </a:solidFill>
                <a:latin typeface="Calibri" panose="020F0502020204030204" pitchFamily="34" charset="0"/>
                <a:ea typeface="ＭＳ Ｐゴシック" charset="-128"/>
              </a:rPr>
              <a:t> </a:t>
            </a:r>
            <a:r>
              <a:rPr lang="de-DE" sz="1800" b="0" dirty="0" err="1" smtClean="0">
                <a:solidFill>
                  <a:srgbClr val="000000"/>
                </a:solidFill>
                <a:latin typeface="Calibri" panose="020F0502020204030204" pitchFamily="34" charset="0"/>
                <a:ea typeface="ＭＳ Ｐゴシック" charset="-128"/>
              </a:rPr>
              <a:t>shaking</a:t>
            </a:r>
            <a:endParaRPr lang="de-DE" sz="1800" b="0" dirty="0" smtClean="0">
              <a:solidFill>
                <a:srgbClr val="000000"/>
              </a:solidFill>
              <a:latin typeface="Calibri" panose="020F0502020204030204" pitchFamily="34" charset="0"/>
              <a:ea typeface="ＭＳ Ｐゴシック" charset="-128"/>
            </a:endParaRPr>
          </a:p>
          <a:p>
            <a:pPr algn="ctr"/>
            <a:r>
              <a:rPr lang="de-DE" sz="1800" b="0" dirty="0">
                <a:solidFill>
                  <a:srgbClr val="000000"/>
                </a:solidFill>
                <a:latin typeface="Calibri" panose="020F0502020204030204" pitchFamily="34" charset="0"/>
                <a:ea typeface="ＭＳ Ｐゴシック" charset="-128"/>
              </a:rPr>
              <a:t>Addison’s </a:t>
            </a:r>
            <a:r>
              <a:rPr lang="de-DE" sz="1800" b="0" dirty="0" smtClean="0">
                <a:solidFill>
                  <a:srgbClr val="000000"/>
                </a:solidFill>
                <a:latin typeface="Calibri" panose="020F0502020204030204" pitchFamily="34" charset="0"/>
                <a:ea typeface="ＭＳ Ｐゴシック" charset="-128"/>
              </a:rPr>
              <a:t>disease</a:t>
            </a:r>
            <a:endParaRPr lang="en-US" sz="1800" b="0" dirty="0" smtClean="0">
              <a:solidFill>
                <a:srgbClr val="000000"/>
              </a:solidFill>
              <a:latin typeface="Calibri" panose="020F0502020204030204" pitchFamily="34" charset="0"/>
              <a:ea typeface="ＭＳ Ｐゴシック" charset="-128"/>
            </a:endParaRPr>
          </a:p>
          <a:p>
            <a:pPr algn="ctr"/>
            <a:r>
              <a:rPr lang="de-DE" sz="1800" b="0" dirty="0" smtClean="0">
                <a:solidFill>
                  <a:srgbClr val="000000"/>
                </a:solidFill>
                <a:latin typeface="Calibri" panose="020F0502020204030204" pitchFamily="34" charset="0"/>
                <a:ea typeface="ＭＳ Ｐゴシック" charset="-128"/>
              </a:rPr>
              <a:t>………</a:t>
            </a:r>
          </a:p>
          <a:p>
            <a:pPr algn="ctr"/>
            <a:r>
              <a:rPr lang="de-DE" sz="1800" b="0" dirty="0" err="1" smtClean="0">
                <a:solidFill>
                  <a:srgbClr val="000000"/>
                </a:solidFill>
                <a:latin typeface="Calibri" panose="020F0502020204030204" pitchFamily="34" charset="0"/>
                <a:ea typeface="ＭＳ Ｐゴシック" charset="-128"/>
              </a:rPr>
              <a:t>Nive</a:t>
            </a:r>
            <a:r>
              <a:rPr lang="de-DE" sz="1800" b="0" dirty="0" smtClean="0">
                <a:solidFill>
                  <a:srgbClr val="000000"/>
                </a:solidFill>
                <a:latin typeface="Calibri" panose="020F0502020204030204" pitchFamily="34" charset="0"/>
                <a:ea typeface="ＭＳ Ｐゴシック" charset="-128"/>
              </a:rPr>
              <a:t> </a:t>
            </a:r>
            <a:r>
              <a:rPr lang="de-DE" sz="1800" b="0" dirty="0" err="1" smtClean="0">
                <a:solidFill>
                  <a:srgbClr val="000000"/>
                </a:solidFill>
                <a:latin typeface="Calibri" panose="020F0502020204030204" pitchFamily="34" charset="0"/>
                <a:ea typeface="ＭＳ Ｐゴシック" charset="-128"/>
              </a:rPr>
              <a:t>concert</a:t>
            </a:r>
            <a:endParaRPr lang="de-DE" sz="1800" b="0" dirty="0" smtClean="0">
              <a:solidFill>
                <a:srgbClr val="000000"/>
              </a:solidFill>
              <a:latin typeface="Calibri" panose="020F0502020204030204" pitchFamily="34" charset="0"/>
              <a:ea typeface="ＭＳ Ｐゴシック" charset="-128"/>
            </a:endParaRPr>
          </a:p>
          <a:p>
            <a:pPr algn="ctr"/>
            <a:r>
              <a:rPr lang="de-DE" sz="1800" b="0" dirty="0" err="1" smtClean="0">
                <a:solidFill>
                  <a:srgbClr val="000000"/>
                </a:solidFill>
                <a:latin typeface="Calibri" panose="020F0502020204030204" pitchFamily="34" charset="0"/>
                <a:ea typeface="ＭＳ Ｐゴシック" charset="-128"/>
              </a:rPr>
              <a:t>Greenland</a:t>
            </a:r>
            <a:r>
              <a:rPr lang="de-DE" sz="1800" b="0" dirty="0" smtClean="0">
                <a:solidFill>
                  <a:srgbClr val="000000"/>
                </a:solidFill>
                <a:latin typeface="Calibri" panose="020F0502020204030204" pitchFamily="34" charset="0"/>
                <a:ea typeface="ＭＳ Ｐゴシック" charset="-128"/>
              </a:rPr>
              <a:t> </a:t>
            </a:r>
            <a:r>
              <a:rPr lang="de-DE" sz="1800" b="0" dirty="0" err="1" smtClean="0">
                <a:solidFill>
                  <a:srgbClr val="000000"/>
                </a:solidFill>
                <a:latin typeface="Calibri" panose="020F0502020204030204" pitchFamily="34" charset="0"/>
                <a:ea typeface="ＭＳ Ｐゴシック" charset="-128"/>
              </a:rPr>
              <a:t>singers</a:t>
            </a:r>
            <a:endParaRPr lang="de-DE" sz="1800" b="0" dirty="0" smtClean="0">
              <a:solidFill>
                <a:srgbClr val="000000"/>
              </a:solidFill>
              <a:latin typeface="Calibri" panose="020F0502020204030204" pitchFamily="34" charset="0"/>
              <a:ea typeface="ＭＳ Ｐゴシック" charset="-128"/>
            </a:endParaRPr>
          </a:p>
          <a:p>
            <a:pPr algn="ctr"/>
            <a:r>
              <a:rPr lang="de-DE" sz="1800" b="0" dirty="0" smtClean="0">
                <a:solidFill>
                  <a:srgbClr val="000000"/>
                </a:solidFill>
                <a:latin typeface="Calibri" panose="020F0502020204030204" pitchFamily="34" charset="0"/>
                <a:ea typeface="ＭＳ Ｐゴシック" charset="-128"/>
              </a:rPr>
              <a:t>Somalia </a:t>
            </a:r>
            <a:r>
              <a:rPr lang="de-DE" sz="1800" b="0" dirty="0" err="1" smtClean="0">
                <a:solidFill>
                  <a:srgbClr val="000000"/>
                </a:solidFill>
                <a:latin typeface="Calibri" panose="020F0502020204030204" pitchFamily="34" charset="0"/>
                <a:ea typeface="ＭＳ Ｐゴシック" charset="-128"/>
              </a:rPr>
              <a:t>elections</a:t>
            </a:r>
            <a:endParaRPr lang="en-US" sz="1800" b="0" dirty="0">
              <a:solidFill>
                <a:srgbClr val="000000"/>
              </a:solidFill>
              <a:latin typeface="Calibri" panose="020F0502020204030204" pitchFamily="34" charset="0"/>
              <a:ea typeface="ＭＳ Ｐゴシック" charset="-128"/>
            </a:endParaRPr>
          </a:p>
        </p:txBody>
      </p:sp>
      <p:cxnSp>
        <p:nvCxnSpPr>
          <p:cNvPr id="250" name="Gerade Verbindung mit Pfeil 186"/>
          <p:cNvCxnSpPr/>
          <p:nvPr/>
        </p:nvCxnSpPr>
        <p:spPr>
          <a:xfrm flipV="1">
            <a:off x="4969057" y="3901677"/>
            <a:ext cx="1373897" cy="398129"/>
          </a:xfrm>
          <a:prstGeom prst="straightConnector1">
            <a:avLst/>
          </a:prstGeom>
          <a:ln w="762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2" name="Picture 25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08719" y="5923185"/>
            <a:ext cx="383561" cy="386135"/>
          </a:xfrm>
          <a:prstGeom prst="rect">
            <a:avLst/>
          </a:prstGeom>
        </p:spPr>
      </p:pic>
      <p:sp>
        <p:nvSpPr>
          <p:cNvPr id="253" name="Rectangle 252"/>
          <p:cNvSpPr/>
          <p:nvPr/>
        </p:nvSpPr>
        <p:spPr bwMode="auto">
          <a:xfrm>
            <a:off x="2236138" y="2784094"/>
            <a:ext cx="2066236" cy="315183"/>
          </a:xfrm>
          <a:prstGeom prst="rect">
            <a:avLst/>
          </a:prstGeom>
          <a:solidFill>
            <a:schemeClr val="accent3">
              <a:lumMod val="95000"/>
            </a:schemeClr>
          </a:solidFill>
          <a:ln>
            <a:headEnd type="none" w="med" len="med"/>
            <a:tailEnd type="none" w="med" len="med"/>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a:endParaRPr lang="en-US" sz="1800" b="0" smtClean="0">
              <a:solidFill>
                <a:srgbClr val="000000"/>
              </a:solidFill>
              <a:latin typeface="Calibri" panose="020F0502020204030204" pitchFamily="34" charset="0"/>
            </a:endParaRPr>
          </a:p>
        </p:txBody>
      </p:sp>
      <p:sp>
        <p:nvSpPr>
          <p:cNvPr id="254" name="TextBox 253"/>
          <p:cNvSpPr txBox="1"/>
          <p:nvPr/>
        </p:nvSpPr>
        <p:spPr>
          <a:xfrm>
            <a:off x="2195737" y="2756478"/>
            <a:ext cx="2182588" cy="338554"/>
          </a:xfrm>
          <a:prstGeom prst="rect">
            <a:avLst/>
          </a:prstGeom>
          <a:noFill/>
        </p:spPr>
        <p:txBody>
          <a:bodyPr wrap="square" rtlCol="0">
            <a:spAutoFit/>
          </a:bodyPr>
          <a:lstStyle/>
          <a:p>
            <a:r>
              <a:rPr lang="de-DE" sz="1600" dirty="0" err="1" smtClean="0">
                <a:solidFill>
                  <a:srgbClr val="000000"/>
                </a:solidFill>
                <a:latin typeface="Calibri" panose="020F0502020204030204" pitchFamily="34" charset="0"/>
                <a:ea typeface="ＭＳ Ｐゴシック" charset="-128"/>
              </a:rPr>
              <a:t>female</a:t>
            </a:r>
            <a:r>
              <a:rPr lang="de-DE" sz="1600" dirty="0" smtClean="0">
                <a:solidFill>
                  <a:srgbClr val="000000"/>
                </a:solidFill>
                <a:latin typeface="Calibri" panose="020F0502020204030204" pitchFamily="34" charset="0"/>
                <a:ea typeface="ＭＳ Ｐゴシック" charset="-128"/>
              </a:rPr>
              <a:t>  25-30  Somalia </a:t>
            </a:r>
            <a:endParaRPr lang="en-US" sz="1600" dirty="0">
              <a:solidFill>
                <a:srgbClr val="000000"/>
              </a:solidFill>
              <a:latin typeface="Calibri" panose="020F0502020204030204" pitchFamily="34" charset="0"/>
              <a:ea typeface="ＭＳ Ｐゴシック" charset="-128"/>
            </a:endParaRPr>
          </a:p>
        </p:txBody>
      </p:sp>
      <p:cxnSp>
        <p:nvCxnSpPr>
          <p:cNvPr id="255" name="Straight Connector 254"/>
          <p:cNvCxnSpPr/>
          <p:nvPr/>
        </p:nvCxnSpPr>
        <p:spPr bwMode="auto">
          <a:xfrm>
            <a:off x="2909466" y="2795774"/>
            <a:ext cx="0" cy="303503"/>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256" name="Straight Connector 255"/>
          <p:cNvCxnSpPr/>
          <p:nvPr/>
        </p:nvCxnSpPr>
        <p:spPr bwMode="auto">
          <a:xfrm>
            <a:off x="3484802" y="2784094"/>
            <a:ext cx="0" cy="313200"/>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261" name="Gerade Verbindung mit Pfeil 186"/>
          <p:cNvCxnSpPr/>
          <p:nvPr/>
        </p:nvCxnSpPr>
        <p:spPr>
          <a:xfrm flipV="1">
            <a:off x="821627" y="3032886"/>
            <a:ext cx="3522472" cy="200677"/>
          </a:xfrm>
          <a:prstGeom prst="straightConnector1">
            <a:avLst/>
          </a:prstGeom>
          <a:ln w="76200">
            <a:solidFill>
              <a:srgbClr val="FF0000"/>
            </a:solidFill>
            <a:headEnd type="triangle" w="med" len="med"/>
            <a:tailEnd type="triangle" w="lg" len="med"/>
          </a:ln>
        </p:spPr>
        <p:style>
          <a:lnRef idx="1">
            <a:schemeClr val="accent1"/>
          </a:lnRef>
          <a:fillRef idx="0">
            <a:schemeClr val="accent1"/>
          </a:fillRef>
          <a:effectRef idx="0">
            <a:schemeClr val="accent1"/>
          </a:effectRef>
          <a:fontRef idx="minor">
            <a:schemeClr val="tx1"/>
          </a:fontRef>
        </p:style>
      </p:cxnSp>
      <p:sp>
        <p:nvSpPr>
          <p:cNvPr id="2" name="AutoShape 4" descr="data:image/jpeg;base64,/9j/4AAQSkZJRgABAQAAAQABAAD/2wCEAAkGBwgHBgkIBwgKCgkLDRYPDQwMDRsUFRAWIB0iIiAdHx8kKDQsJCYxJx8fLT0tMTU3Ojo6Iys/RD84QzQ5OjcBCgoKDQwNGg8PGjclHyU3Nzc3Nzc3Nzc3Nzc3Nzc3Nzc3Nzc3Nzc3Nzc3Nzc3Nzc3Nzc3Nzc3Nzc3Nzc3Nzc3N//AABEIAHwAfAMBIgACEQEDEQH/xAAcAAABBQEBAQAAAAAAAAAAAAAAAQMEBQcGAgj/xABJEAABAwIBAwwOCAUFAAAAAAABAAIDBAURBhQhEhMxNUFTcXKBkbLBBxUiMjM0UVJ0gpKisdEWIyRCYWOh4UNVYvDxJTZUk6P/xAAZAQACAwEAAAAAAAAAAAAAAAAABAECBQP/xAAjEQACAgEEAgIDAAAAAAAAAAAAAQIRAwQSITEyQTNREyJh/9oADAMBAAIRAxEAPwDaLhXU9upH1VXIGRMGk+X8AN0rPbnlVdbtK9lvJo6XHAFp7s8LuoIyyuD7tezQsec1pDgcN1/3j1c6p6upFO0RQgBwHI1PYMCS3S7F8mR3SFkpQ86urqZJHec9/wA03m1Hv3vhV7nOe7FxJPlKRN0cSxzaj373wjNqPfvfCrkIoCxzaj373wjNqPfvfCrkIoCxzaj373wjNqPfvfCrkIoCxzaj373wjNaPfvfCr8EuhFAWApKUnuZjj+DwpdNUXO3ODqCumAH8NzsQeQ6CqRSKepkhOBOqZ5pUONrkk0XJnKuO5vFHXMEFbuYd7JweQ/gunWPVDNcY2pgcWvZg5rm6Do6wtLyZunba0RVDyNeHcS4ecNnn0HlSGowqH7R6GMc74ZmlI/Vipqn7L3ue749aq3uL3FztknEqwpNrpfW+CrloIWBCEKQBCEIAEIQgAXZ5P5DvqY21N2c+JjtLYGaHEf1Hc4NngUbIC0srrm6qnaHRUmBAO687HNhjw4LTMEnqM7T2xO2PGnyynhyWskTA0W6F2G6/Fx/VOfRuy/yym9gK1SJPfL7O+1fRQ3TJ+0RW2rkjt1O17IHua4M0ghpWVjYWz3jaiu9Hk6JWMgJ3SSbTs4ZUlRNtrz3cZ2NkJ+ius9sbLBCSGmQu+A6lGt/hncXrTNQPr5OMUy4p8M5dD9JtdN63wVcnbbVPNpmc8A4arY0Y6FAZXQu77VN4QrJFbRKQvDZon97I08q9qSQQhKFAAAlwUm30FTcqjN6OPXJdSXanVAaBwq1+iF9/4X/qz5qrnFcNk030dT2NmgWeocNk1Bx9lq65c7kTbau12yWGui1uR0xcBqgdGA8nAuiWXlac20NwVRQLNr/ldXzV0sVumzemjcWtLQNU/Ddx8i0lZW7JG+F7iKPQSf4jfmumnULbmUy7q4IkmUF3ljdHJcJnMeC1wOGkHkVaFczZLXmCF8stJqY42lzjrjdAAxO6qJ1RC0Y64DwaVoQ2PxF5Wuydb/DHi9abqPDycYrxbqtrp3BjT3u7whQ6qrlzmUDUgBx3FZLki0Jbdpaj1+iFTK5tu01R6/RCpldds5S6QL01zm964jgOCRKrEDoqJm7EruU4r2KycffB4WhMJUUibZ2fYyqZJcqGseW4Zu86BwLXFieQNxpLVlC2qr5hFDrL26ognScMNhaX9N8nP5k3/rf8lmaqEnk4Q3hklHlnQpVCtV1orvA6e3ziaJr9QXBpGnZ3eFTUo01wxhOwQhc+ctMngSDcW4j8t/yUqLl0iG0uyxvu0lw9Fk6JWCjYC1665X2GotdZDFXtdJJA9rRrb9JLSBuLIgNC0NHGUU7QrnadUTrP4y7iH4hMVXjMvHKkWjxh3EPxCZqfGZeOU4vI4+h23D/Rqj1+iqZXVu2nqPX6KplEe2Q+kAS4JQEuCsVEAXpACXBABglwQAlQSar2KP8Ab9R6U7otXbLiuxTtBUelO6LV2qxtR8sh/F4IF88yD6x/GPxX0MvnuQfWP4xTOh7kctR6PAC9AIAXoBaIsTLUPtDuKepMVI+0S8cqRa/Du4p6kxU+MScYqq8iX0OW7aeo9foqoVxb9qKj1+iqkBRHtkPpCBKAlCVWIBKgJQgAShCXBAGqdiraCo9Kd0WrtFxfYr2gqPSndFq7RY2o+WQ/i8EC+fX+Efwn4r6CXz9IPrH8JTOh7kc9R6PISoShaIqS7Z4d3FPUmanxiTjFP23w7uKepMVPjEnGKqvIn0PW1pdbJ2Ad13Qw5FUBdJU07rVlDcLfIMBrxdHjutOkfof0VNcKU085wH1bji09SrBp8/YSRGCMEuCUBXKiYL0jBLggkQBKAlAXrBAGo9izaCo9Kd0Wrs1xPYxlijsU4fIxpzl2hzgPutXYZ1Bv8XthY2dP8sh7H4IeWAP8I/hK3nOYN/i9sLB5PCP4xTWh7kctR6PKEIWiLEy2A6847gao9RpnkwBPdFT6dgpKZz398dJ6gusyKycjrrMausGDpZnFmjZboHxBXCeVY7ky8YuXBZZeZLvu8LK63t+304w1OxrrfJwjZHKs9iqo5w6nrma3KDqXNeMNPLsFbgqa95MWq9YvrIMJsPDRHUv593lxWfh1GxbZdDOTFfKMjltIxxhkwHkcOtN9qp/Pj5z8lLv1C20VZgpZ5yzH77h1AKtziffpPaWlG2rTFXSfJI7VzedHzn5I7VzedHzn5JgVE+/P9petfm35/tK1SItD/a2bzmc/7I7XTeczn/ZMiebfX+0jX5t9f7SKkHA8bZIdkxnh/wAIFsf+V/fImtfm31/OjOJt9fzoqQWh7tY/8v8AvkS9r5fOZz/smM4m31/OjOJt9fzoqQWiQLfJjpe0J9kMFINXI4F3lPUFAE8pIBlfp/Fd5ktklbK6EVVYZ5iMO4c/Bp5hj+q55Z7FcmWhHc+CgsdnqspK1rGNdFQxu+tl6h/V8FrVPBFTQRwQMDIo2hrGjYACKeCGmibDTxsjiYMGsYMAE4srNmeV/wAG4Q2H/9k="/>
          <p:cNvSpPr>
            <a:spLocks noChangeAspect="1" noChangeArrowheads="1"/>
          </p:cNvSpPr>
          <p:nvPr/>
        </p:nvSpPr>
        <p:spPr bwMode="auto">
          <a:xfrm>
            <a:off x="220507"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3" name="AutoShape 6" descr="data:image/jpeg;base64,/9j/4AAQSkZJRgABAQAAAQABAAD/2wCEAAkGBwgHBgkIBwgKCgkLDRYPDQwMDRsUFRAWIB0iIiAdHx8kKDQsJCYxJx8fLT0tMTU3Ojo6Iys/RD84QzQ5OjcBCgoKDQwNGg8PGjclHyU3Nzc3Nzc3Nzc3Nzc3Nzc3Nzc3Nzc3Nzc3Nzc3Nzc3Nzc3Nzc3Nzc3Nzc3Nzc3Nzc3N//AABEIAHwAfAMBIgACEQEDEQH/xAAcAAABBQEBAQAAAAAAAAAAAAAAAQMEBQcGAgj/xABJEAABAwIBAwwOCAUFAAAAAAABAAIDBAURBhQhEhMxNUFTcXKBkbLBBxUiMjM0UVJ0gpKisdEWIyRCYWOh4UNVYvDxJTZUk6P/xAAZAQACAwEAAAAAAAAAAAAAAAAABAECBQP/xAAjEQACAgEEAgIDAAAAAAAAAAAAAQIRAwQSITEyQTNREyJh/9oADAMBAAIRAxEAPwDaLhXU9upH1VXIGRMGk+X8AN0rPbnlVdbtK9lvJo6XHAFp7s8LuoIyyuD7tezQsec1pDgcN1/3j1c6p6upFO0RQgBwHI1PYMCS3S7F8mR3SFkpQ86urqZJHec9/wA03m1Hv3vhV7nOe7FxJPlKRN0cSxzaj373wjNqPfvfCrkIoCxzaj373wjNqPfvfCrkIoCxzaj373wjNqPfvfCrkIoCxzaj373wjNaPfvfCr8EuhFAWApKUnuZjj+DwpdNUXO3ODqCumAH8NzsQeQ6CqRSKepkhOBOqZ5pUONrkk0XJnKuO5vFHXMEFbuYd7JweQ/gunWPVDNcY2pgcWvZg5rm6Do6wtLyZunba0RVDyNeHcS4ecNnn0HlSGowqH7R6GMc74ZmlI/Vipqn7L3ue749aq3uL3FztknEqwpNrpfW+CrloIWBCEKQBCEIAEIQgAXZ5P5DvqY21N2c+JjtLYGaHEf1Hc4NngUbIC0srrm6qnaHRUmBAO687HNhjw4LTMEnqM7T2xO2PGnyynhyWskTA0W6F2G6/Fx/VOfRuy/yym9gK1SJPfL7O+1fRQ3TJ+0RW2rkjt1O17IHua4M0ghpWVjYWz3jaiu9Hk6JWMgJ3SSbTs4ZUlRNtrz3cZ2NkJ+ius9sbLBCSGmQu+A6lGt/hncXrTNQPr5OMUy4p8M5dD9JtdN63wVcnbbVPNpmc8A4arY0Y6FAZXQu77VN4QrJFbRKQvDZon97I08q9qSQQhKFAAAlwUm30FTcqjN6OPXJdSXanVAaBwq1+iF9/4X/qz5qrnFcNk030dT2NmgWeocNk1Bx9lq65c7kTbau12yWGui1uR0xcBqgdGA8nAuiWXlac20NwVRQLNr/ldXzV0sVumzemjcWtLQNU/Ddx8i0lZW7JG+F7iKPQSf4jfmumnULbmUy7q4IkmUF3ljdHJcJnMeC1wOGkHkVaFczZLXmCF8stJqY42lzjrjdAAxO6qJ1RC0Y64DwaVoQ2PxF5Wuydb/DHi9abqPDycYrxbqtrp3BjT3u7whQ6qrlzmUDUgBx3FZLki0Jbdpaj1+iFTK5tu01R6/RCpldds5S6QL01zm964jgOCRKrEDoqJm7EruU4r2KycffB4WhMJUUibZ2fYyqZJcqGseW4Zu86BwLXFieQNxpLVlC2qr5hFDrL26ognScMNhaX9N8nP5k3/rf8lmaqEnk4Q3hklHlnQpVCtV1orvA6e3ziaJr9QXBpGnZ3eFTUo01wxhOwQhc+ctMngSDcW4j8t/yUqLl0iG0uyxvu0lw9Fk6JWCjYC1665X2GotdZDFXtdJJA9rRrb9JLSBuLIgNC0NHGUU7QrnadUTrP4y7iH4hMVXjMvHKkWjxh3EPxCZqfGZeOU4vI4+h23D/Rqj1+iqZXVu2nqPX6KplEe2Q+kAS4JQEuCsVEAXpACXBABglwQAlQSar2KP8Ab9R6U7otXbLiuxTtBUelO6LV2qxtR8sh/F4IF88yD6x/GPxX0MvnuQfWP4xTOh7kctR6PAC9AIAXoBaIsTLUPtDuKepMVI+0S8cqRa/Du4p6kxU+MScYqq8iX0OW7aeo9foqoVxb9qKj1+iqkBRHtkPpCBKAlCVWIBKgJQgAShCXBAGqdiraCo9Kd0WrtFxfYr2gqPSndFq7RY2o+WQ/i8EC+fX+Efwn4r6CXz9IPrH8JTOh7kc9R6PISoShaIqS7Z4d3FPUmanxiTjFP23w7uKepMVPjEnGKqvIn0PW1pdbJ2Ad13Qw5FUBdJU07rVlDcLfIMBrxdHjutOkfof0VNcKU085wH1bji09SrBp8/YSRGCMEuCUBXKiYL0jBLggkQBKAlAXrBAGo9izaCo9Kd0Wrs1xPYxlijsU4fIxpzl2hzgPutXYZ1Bv8XthY2dP8sh7H4IeWAP8I/hK3nOYN/i9sLB5PCP4xTWh7kctR6PKEIWiLEy2A6847gao9RpnkwBPdFT6dgpKZz398dJ6gusyKycjrrMausGDpZnFmjZboHxBXCeVY7ky8YuXBZZeZLvu8LK63t+304w1OxrrfJwjZHKs9iqo5w6nrma3KDqXNeMNPLsFbgqa95MWq9YvrIMJsPDRHUv593lxWfh1GxbZdDOTFfKMjltIxxhkwHkcOtN9qp/Pj5z8lLv1C20VZgpZ5yzH77h1AKtziffpPaWlG2rTFXSfJI7VzedHzn5I7VzedHzn5JgVE+/P9petfm35/tK1SItD/a2bzmc/7I7XTeczn/ZMiebfX+0jX5t9f7SKkHA8bZIdkxnh/wAIFsf+V/fImtfm31/OjOJt9fzoqQWh7tY/8v8AvkS9r5fOZz/smM4m31/OjOJt9fzoqQWiQLfJjpe0J9kMFINXI4F3lPUFAE8pIBlfp/Fd5ktklbK6EVVYZ5iMO4c/Bp5hj+q55Z7FcmWhHc+CgsdnqspK1rGNdFQxu+tl6h/V8FrVPBFTQRwQMDIo2hrGjYACKeCGmibDTxsjiYMGsYMAE4srNmeV/wAG4Q2H/9k="/>
          <p:cNvSpPr>
            <a:spLocks noChangeAspect="1" noChangeArrowheads="1"/>
          </p:cNvSpPr>
          <p:nvPr/>
        </p:nvSpPr>
        <p:spPr bwMode="auto">
          <a:xfrm>
            <a:off x="307975" y="-8763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28" name="AutoShape 20" descr="Cry Freedom (1987) Poster"/>
          <p:cNvSpPr>
            <a:spLocks noChangeAspect="1" noChangeArrowheads="1"/>
          </p:cNvSpPr>
          <p:nvPr/>
        </p:nvSpPr>
        <p:spPr bwMode="auto">
          <a:xfrm>
            <a:off x="155575" y="-1447800"/>
            <a:ext cx="2038350"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29" name="AutoShape 22" descr="Cry Freedom (1987) Poster"/>
          <p:cNvSpPr>
            <a:spLocks noChangeAspect="1" noChangeArrowheads="1"/>
          </p:cNvSpPr>
          <p:nvPr/>
        </p:nvSpPr>
        <p:spPr bwMode="auto">
          <a:xfrm>
            <a:off x="307975" y="-1295400"/>
            <a:ext cx="2038350"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cxnSp>
        <p:nvCxnSpPr>
          <p:cNvPr id="305" name="Gerade Verbindung 165"/>
          <p:cNvCxnSpPr/>
          <p:nvPr/>
        </p:nvCxnSpPr>
        <p:spPr bwMode="auto">
          <a:xfrm flipH="1" flipV="1">
            <a:off x="-1534318" y="593725"/>
            <a:ext cx="123825" cy="198437"/>
          </a:xfrm>
          <a:prstGeom prst="line">
            <a:avLst/>
          </a:prstGeom>
        </p:spPr>
        <p:style>
          <a:lnRef idx="1">
            <a:schemeClr val="accent1"/>
          </a:lnRef>
          <a:fillRef idx="0">
            <a:schemeClr val="accent1"/>
          </a:fillRef>
          <a:effectRef idx="0">
            <a:schemeClr val="accent1"/>
          </a:effectRef>
          <a:fontRef idx="minor">
            <a:schemeClr val="tx1"/>
          </a:fontRef>
        </p:style>
      </p:cxnSp>
      <p:sp>
        <p:nvSpPr>
          <p:cNvPr id="77" name="Titel 1"/>
          <p:cNvSpPr txBox="1">
            <a:spLocks/>
          </p:cNvSpPr>
          <p:nvPr/>
        </p:nvSpPr>
        <p:spPr bwMode="auto">
          <a:xfrm>
            <a:off x="-540568" y="0"/>
            <a:ext cx="895286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a:lnSpc>
                <a:spcPts val="4400"/>
              </a:lnSpc>
            </a:pPr>
            <a:r>
              <a:rPr lang="de-DE" altLang="en-US" sz="4000" kern="0" dirty="0" smtClean="0">
                <a:solidFill>
                  <a:srgbClr val="000000"/>
                </a:solidFill>
                <a:latin typeface="Calibri" panose="020F0502020204030204" pitchFamily="34" charset="0"/>
                <a:ea typeface="ＭＳ Ｐゴシック" pitchFamily="34" charset="-128"/>
              </a:rPr>
              <a:t>Goal: </a:t>
            </a:r>
            <a:r>
              <a:rPr lang="de-DE" altLang="en-US" sz="4000" kern="0" dirty="0" err="1" smtClean="0">
                <a:solidFill>
                  <a:srgbClr val="000000"/>
                </a:solidFill>
                <a:latin typeface="Calibri" panose="020F0502020204030204" pitchFamily="34" charset="0"/>
                <a:ea typeface="ＭＳ Ｐゴシック" pitchFamily="34" charset="-128"/>
              </a:rPr>
              <a:t>Automated</a:t>
            </a:r>
            <a:r>
              <a:rPr lang="de-DE" altLang="en-US" sz="4000" kern="0" dirty="0" smtClean="0">
                <a:solidFill>
                  <a:srgbClr val="000000"/>
                </a:solidFill>
                <a:latin typeface="Calibri" panose="020F0502020204030204" pitchFamily="34" charset="0"/>
                <a:ea typeface="ＭＳ Ｐゴシック" pitchFamily="34" charset="-128"/>
              </a:rPr>
              <a:t> </a:t>
            </a:r>
          </a:p>
          <a:p>
            <a:pPr>
              <a:lnSpc>
                <a:spcPts val="4400"/>
              </a:lnSpc>
            </a:pPr>
            <a:r>
              <a:rPr lang="de-DE" altLang="en-US" sz="4000" kern="0" dirty="0" smtClean="0">
                <a:solidFill>
                  <a:srgbClr val="000000"/>
                </a:solidFill>
                <a:latin typeface="Calibri" panose="020F0502020204030204" pitchFamily="34" charset="0"/>
                <a:ea typeface="ＭＳ Ｐゴシック" pitchFamily="34" charset="-128"/>
              </a:rPr>
              <a:t>Privacy </a:t>
            </a:r>
            <a:r>
              <a:rPr lang="de-DE" altLang="en-US" sz="4000" kern="0" dirty="0" err="1" smtClean="0">
                <a:solidFill>
                  <a:srgbClr val="000000"/>
                </a:solidFill>
                <a:latin typeface="Calibri" pitchFamily="34" charset="0"/>
                <a:ea typeface="ＭＳ Ｐゴシック" pitchFamily="34" charset="-128"/>
              </a:rPr>
              <a:t>Advisor</a:t>
            </a:r>
            <a:endParaRPr lang="de-DE" altLang="en-US" sz="4000" kern="0" dirty="0" smtClean="0">
              <a:solidFill>
                <a:srgbClr val="000000"/>
              </a:solidFill>
              <a:latin typeface="Calibri" pitchFamily="34" charset="0"/>
              <a:ea typeface="ＭＳ Ｐゴシック" pitchFamily="34" charset="-128"/>
            </a:endParaRPr>
          </a:p>
        </p:txBody>
      </p:sp>
      <p:sp>
        <p:nvSpPr>
          <p:cNvPr id="292" name="Textfeld 181"/>
          <p:cNvSpPr txBox="1">
            <a:spLocks noChangeArrowheads="1"/>
          </p:cNvSpPr>
          <p:nvPr/>
        </p:nvSpPr>
        <p:spPr bwMode="auto">
          <a:xfrm>
            <a:off x="3251120" y="1685308"/>
            <a:ext cx="12488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r>
              <a:rPr lang="de-DE" altLang="en-US" sz="2000" b="0" dirty="0">
                <a:solidFill>
                  <a:srgbClr val="000000"/>
                </a:solidFill>
                <a:latin typeface="Calibri" panose="020F0502020204030204" pitchFamily="34" charset="0"/>
              </a:rPr>
              <a:t>discuss </a:t>
            </a:r>
            <a:r>
              <a:rPr lang="de-DE" altLang="en-US" sz="2000" b="0" dirty="0" smtClean="0">
                <a:solidFill>
                  <a:srgbClr val="000000"/>
                </a:solidFill>
                <a:latin typeface="Calibri" panose="020F0502020204030204" pitchFamily="34" charset="0"/>
              </a:rPr>
              <a:t>&amp; seek </a:t>
            </a:r>
            <a:r>
              <a:rPr lang="de-DE" altLang="en-US" sz="2000" b="0" dirty="0">
                <a:solidFill>
                  <a:srgbClr val="000000"/>
                </a:solidFill>
                <a:latin typeface="Calibri" panose="020F0502020204030204" pitchFamily="34" charset="0"/>
              </a:rPr>
              <a:t>help</a:t>
            </a:r>
          </a:p>
        </p:txBody>
      </p:sp>
      <p:sp>
        <p:nvSpPr>
          <p:cNvPr id="293" name="Textfeld 14"/>
          <p:cNvSpPr txBox="1">
            <a:spLocks noChangeArrowheads="1"/>
          </p:cNvSpPr>
          <p:nvPr/>
        </p:nvSpPr>
        <p:spPr bwMode="auto">
          <a:xfrm>
            <a:off x="1052181" y="1773238"/>
            <a:ext cx="15327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r>
              <a:rPr lang="de-DE" altLang="en-US" sz="2000" b="0" dirty="0">
                <a:solidFill>
                  <a:srgbClr val="000000"/>
                </a:solidFill>
                <a:latin typeface="Calibri" panose="020F0502020204030204" pitchFamily="34" charset="0"/>
              </a:rPr>
              <a:t>p</a:t>
            </a:r>
            <a:r>
              <a:rPr lang="de-DE" altLang="en-US" sz="2000" b="0" dirty="0" smtClean="0">
                <a:solidFill>
                  <a:srgbClr val="000000"/>
                </a:solidFill>
                <a:latin typeface="Calibri" panose="020F0502020204030204" pitchFamily="34" charset="0"/>
              </a:rPr>
              <a:t>ublish &amp; recommend</a:t>
            </a:r>
            <a:endParaRPr lang="de-DE" altLang="en-US" sz="2000" b="0" dirty="0">
              <a:solidFill>
                <a:srgbClr val="000000"/>
              </a:solidFill>
              <a:latin typeface="Calibri" panose="020F0502020204030204" pitchFamily="34" charset="0"/>
            </a:endParaRPr>
          </a:p>
        </p:txBody>
      </p:sp>
      <p:pic>
        <p:nvPicPr>
          <p:cNvPr id="74" name="Picture 8" descr="http://i2.listal.com/image/356494/600full-waris-diri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061" y="-40818"/>
            <a:ext cx="1338130" cy="1672663"/>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1194317" y="5170422"/>
            <a:ext cx="1354218" cy="369332"/>
          </a:xfrm>
          <a:prstGeom prst="rect">
            <a:avLst/>
          </a:prstGeom>
          <a:noFill/>
        </p:spPr>
        <p:txBody>
          <a:bodyPr wrap="none" rtlCol="0">
            <a:spAutoFit/>
          </a:bodyPr>
          <a:lstStyle/>
          <a:p>
            <a:pPr algn="ctr"/>
            <a:r>
              <a:rPr lang="de-DE" sz="1800" b="0" dirty="0" err="1" smtClean="0">
                <a:solidFill>
                  <a:srgbClr val="000000"/>
                </a:solidFill>
                <a:latin typeface="Calibri" panose="020F0502020204030204" pitchFamily="34" charset="0"/>
                <a:ea typeface="ＭＳ Ｐゴシック" charset="-128"/>
              </a:rPr>
              <a:t>Nive</a:t>
            </a:r>
            <a:r>
              <a:rPr lang="de-DE" sz="1800" b="0" dirty="0" smtClean="0">
                <a:solidFill>
                  <a:srgbClr val="000000"/>
                </a:solidFill>
                <a:latin typeface="Calibri" panose="020F0502020204030204" pitchFamily="34" charset="0"/>
                <a:ea typeface="ＭＳ Ｐゴシック" charset="-128"/>
              </a:rPr>
              <a:t> Nielsen</a:t>
            </a:r>
            <a:endParaRPr lang="en-US" sz="1800" b="0" dirty="0">
              <a:solidFill>
                <a:srgbClr val="000000"/>
              </a:solidFill>
              <a:latin typeface="Calibri" panose="020F0502020204030204" pitchFamily="34" charset="0"/>
              <a:ea typeface="ＭＳ Ｐゴシック" charset="-128"/>
            </a:endParaRPr>
          </a:p>
        </p:txBody>
      </p:sp>
      <p:sp>
        <p:nvSpPr>
          <p:cNvPr id="84" name="TextBox 83"/>
          <p:cNvSpPr txBox="1"/>
          <p:nvPr/>
        </p:nvSpPr>
        <p:spPr>
          <a:xfrm>
            <a:off x="510966" y="5237843"/>
            <a:ext cx="1026435" cy="451406"/>
          </a:xfrm>
          <a:prstGeom prst="rect">
            <a:avLst/>
          </a:prstGeom>
          <a:noFill/>
        </p:spPr>
        <p:txBody>
          <a:bodyPr wrap="none" rtlCol="0">
            <a:spAutoFit/>
          </a:bodyPr>
          <a:lstStyle/>
          <a:p>
            <a:pPr>
              <a:lnSpc>
                <a:spcPts val="1400"/>
              </a:lnSpc>
            </a:pPr>
            <a:r>
              <a:rPr lang="de-DE" sz="1800" b="0" dirty="0" smtClean="0">
                <a:solidFill>
                  <a:srgbClr val="000000"/>
                </a:solidFill>
                <a:latin typeface="Calibri" panose="020F0502020204030204" pitchFamily="34" charset="0"/>
                <a:ea typeface="ＭＳ Ｐゴシック" charset="-128"/>
              </a:rPr>
              <a:t>Cry</a:t>
            </a:r>
          </a:p>
          <a:p>
            <a:pPr>
              <a:lnSpc>
                <a:spcPts val="1400"/>
              </a:lnSpc>
            </a:pPr>
            <a:r>
              <a:rPr lang="de-DE" sz="1800" b="0" dirty="0" smtClean="0">
                <a:solidFill>
                  <a:srgbClr val="000000"/>
                </a:solidFill>
                <a:latin typeface="Calibri" panose="020F0502020204030204" pitchFamily="34" charset="0"/>
                <a:ea typeface="ＭＳ Ｐゴシック" charset="-128"/>
              </a:rPr>
              <a:t>Freedom</a:t>
            </a:r>
            <a:endParaRPr lang="en-US" sz="1800" b="0" dirty="0">
              <a:solidFill>
                <a:srgbClr val="000000"/>
              </a:solidFill>
              <a:latin typeface="Calibri" panose="020F0502020204030204" pitchFamily="34" charset="0"/>
              <a:ea typeface="ＭＳ Ｐゴシック" charset="-128"/>
            </a:endParaRPr>
          </a:p>
        </p:txBody>
      </p:sp>
      <p:grpSp>
        <p:nvGrpSpPr>
          <p:cNvPr id="85" name="Group 913"/>
          <p:cNvGrpSpPr/>
          <p:nvPr/>
        </p:nvGrpSpPr>
        <p:grpSpPr bwMode="auto">
          <a:xfrm>
            <a:off x="2451100" y="4518697"/>
            <a:ext cx="283113" cy="346257"/>
            <a:chOff x="838200" y="1371600"/>
            <a:chExt cx="381000" cy="533400"/>
          </a:xfrm>
          <a:solidFill>
            <a:srgbClr val="33CC33"/>
          </a:solidFill>
        </p:grpSpPr>
        <p:sp>
          <p:nvSpPr>
            <p:cNvPr id="86" name="Folded Corner 914"/>
            <p:cNvSpPr/>
            <p:nvPr/>
          </p:nvSpPr>
          <p:spPr>
            <a:xfrm>
              <a:off x="838200" y="1371600"/>
              <a:ext cx="381000" cy="533400"/>
            </a:xfrm>
            <a:prstGeom prst="foldedCorner">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solidFill>
                  <a:prstClr val="white"/>
                </a:solidFill>
              </a:endParaRPr>
            </a:p>
          </p:txBody>
        </p:sp>
        <p:cxnSp>
          <p:nvCxnSpPr>
            <p:cNvPr id="87"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3"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4"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96" name="Straight Arrow Connector 95"/>
          <p:cNvCxnSpPr>
            <a:stCxn id="99" idx="2"/>
            <a:endCxn id="86" idx="0"/>
          </p:cNvCxnSpPr>
          <p:nvPr/>
        </p:nvCxnSpPr>
        <p:spPr bwMode="auto">
          <a:xfrm>
            <a:off x="2102089" y="4321291"/>
            <a:ext cx="490568" cy="197406"/>
          </a:xfrm>
          <a:prstGeom prst="straightConnector1">
            <a:avLst/>
          </a:prstGeom>
          <a:solidFill>
            <a:srgbClr val="FF0000"/>
          </a:solidFill>
          <a:ln w="19050" cap="flat" cmpd="sng" algn="ctr">
            <a:solidFill>
              <a:schemeClr val="tx1"/>
            </a:solidFill>
            <a:prstDash val="solid"/>
            <a:round/>
            <a:headEnd type="none" w="med" len="med"/>
            <a:tailEnd type="triangle" w="lg" len="med"/>
          </a:ln>
          <a:effectLst/>
        </p:spPr>
      </p:cxnSp>
      <p:pic>
        <p:nvPicPr>
          <p:cNvPr id="97" name="Picture 2" descr="http://t1.gstatic.com/images?q=tbn:ANd9GcSth9ItjvZSjjigp3TYyJlb7pF59tj77EVppmIDkRTfga9pjfutG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4156" y="4030121"/>
            <a:ext cx="442684" cy="54709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0" descr="http://t0.gstatic.com/images?q=tbn:ANd9GcSgxHToP53ejGk2qTBnU5iFula8haebiJl43Cio8QwpgJhRXk0Q"/>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57852" y="3780531"/>
            <a:ext cx="488473" cy="540760"/>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p:cNvSpPr/>
          <p:nvPr/>
        </p:nvSpPr>
        <p:spPr bwMode="auto">
          <a:xfrm>
            <a:off x="871422" y="3226623"/>
            <a:ext cx="2044393" cy="323476"/>
          </a:xfrm>
          <a:prstGeom prst="rect">
            <a:avLst/>
          </a:prstGeom>
          <a:solidFill>
            <a:schemeClr val="accent3">
              <a:lumMod val="95000"/>
            </a:schemeClr>
          </a:solidFill>
          <a:ln>
            <a:headEnd type="none" w="med" len="med"/>
            <a:tailEnd type="none" w="med" len="med"/>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a:endParaRPr lang="en-US" sz="1800" b="0" smtClean="0">
              <a:solidFill>
                <a:srgbClr val="000000"/>
              </a:solidFill>
              <a:latin typeface="Calibri" panose="020F0502020204030204" pitchFamily="34" charset="0"/>
            </a:endParaRPr>
          </a:p>
        </p:txBody>
      </p:sp>
      <p:sp>
        <p:nvSpPr>
          <p:cNvPr id="115" name="TextBox 114"/>
          <p:cNvSpPr txBox="1"/>
          <p:nvPr/>
        </p:nvSpPr>
        <p:spPr>
          <a:xfrm>
            <a:off x="828000" y="3216020"/>
            <a:ext cx="2106282" cy="338554"/>
          </a:xfrm>
          <a:prstGeom prst="rect">
            <a:avLst/>
          </a:prstGeom>
          <a:noFill/>
        </p:spPr>
        <p:txBody>
          <a:bodyPr wrap="none" rtlCol="0">
            <a:spAutoFit/>
          </a:bodyPr>
          <a:lstStyle/>
          <a:p>
            <a:r>
              <a:rPr lang="de-DE" sz="1600" dirty="0" smtClean="0">
                <a:solidFill>
                  <a:srgbClr val="000000"/>
                </a:solidFill>
                <a:latin typeface="Calibri" panose="020F0502020204030204" pitchFamily="34" charset="0"/>
                <a:ea typeface="ＭＳ Ｐゴシック" charset="-128"/>
              </a:rPr>
              <a:t>female   29y   </a:t>
            </a:r>
            <a:r>
              <a:rPr lang="de-DE" sz="1600" dirty="0" err="1" smtClean="0">
                <a:solidFill>
                  <a:srgbClr val="000000"/>
                </a:solidFill>
                <a:latin typeface="Calibri" panose="020F0502020204030204" pitchFamily="34" charset="0"/>
                <a:ea typeface="ＭＳ Ｐゴシック" charset="-128"/>
              </a:rPr>
              <a:t>Jamame</a:t>
            </a:r>
            <a:r>
              <a:rPr lang="de-DE" sz="1600" dirty="0" smtClean="0">
                <a:solidFill>
                  <a:srgbClr val="000000"/>
                </a:solidFill>
                <a:latin typeface="Calibri" panose="020F0502020204030204" pitchFamily="34" charset="0"/>
                <a:ea typeface="ＭＳ Ｐゴシック" charset="-128"/>
              </a:rPr>
              <a:t> </a:t>
            </a:r>
            <a:endParaRPr lang="en-US" sz="1600" dirty="0">
              <a:solidFill>
                <a:srgbClr val="000000"/>
              </a:solidFill>
              <a:latin typeface="Calibri" panose="020F0502020204030204" pitchFamily="34" charset="0"/>
              <a:ea typeface="ＭＳ Ｐゴシック" charset="-128"/>
            </a:endParaRPr>
          </a:p>
        </p:txBody>
      </p:sp>
      <p:cxnSp>
        <p:nvCxnSpPr>
          <p:cNvPr id="116" name="Straight Connector 115"/>
          <p:cNvCxnSpPr/>
          <p:nvPr/>
        </p:nvCxnSpPr>
        <p:spPr bwMode="auto">
          <a:xfrm>
            <a:off x="1542117" y="3241082"/>
            <a:ext cx="0" cy="307938"/>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2017812" y="3234392"/>
            <a:ext cx="0" cy="307938"/>
          </a:xfrm>
          <a:prstGeom prst="line">
            <a:avLst/>
          </a:prstGeom>
          <a:solidFill>
            <a:srgbClr val="FF0000"/>
          </a:solidFill>
          <a:ln w="28575" cap="flat" cmpd="sng" algn="ctr">
            <a:solidFill>
              <a:schemeClr val="tx1"/>
            </a:solidFill>
            <a:prstDash val="solid"/>
            <a:round/>
            <a:headEnd type="none" w="med" len="med"/>
            <a:tailEnd type="none" w="med" len="med"/>
          </a:ln>
          <a:effectLst/>
        </p:spPr>
      </p:cxnSp>
      <p:cxnSp>
        <p:nvCxnSpPr>
          <p:cNvPr id="245" name="Gerade Verbindung mit Pfeil 186"/>
          <p:cNvCxnSpPr/>
          <p:nvPr/>
        </p:nvCxnSpPr>
        <p:spPr>
          <a:xfrm>
            <a:off x="4716463" y="2962740"/>
            <a:ext cx="1424199" cy="157548"/>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26143" y="2443341"/>
            <a:ext cx="9144000" cy="4414659"/>
          </a:xfrm>
          <a:prstGeom prst="roundRect">
            <a:avLst/>
          </a:prstGeom>
          <a:solidFill>
            <a:srgbClr val="F2F2F2">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dirty="0">
              <a:solidFill>
                <a:srgbClr val="FFFFFF"/>
              </a:solidFill>
              <a:latin typeface="Calibri" panose="020F0502020204030204" pitchFamily="34" charset="0"/>
            </a:endParaRPr>
          </a:p>
        </p:txBody>
      </p:sp>
      <p:pic>
        <p:nvPicPr>
          <p:cNvPr id="98" name="Picture 8" descr="http://i2.listal.com/image/356494/600full-waris-dirie.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1139" y="3049853"/>
            <a:ext cx="574126" cy="717658"/>
          </a:xfrm>
          <a:prstGeom prst="rect">
            <a:avLst/>
          </a:prstGeom>
          <a:noFill/>
          <a:extLst>
            <a:ext uri="{909E8E84-426E-40DD-AFC4-6F175D3DCCD1}">
              <a14:hiddenFill xmlns:a14="http://schemas.microsoft.com/office/drawing/2010/main">
                <a:solidFill>
                  <a:srgbClr val="FFFFFF"/>
                </a:solidFill>
              </a14:hiddenFill>
            </a:ext>
          </a:extLst>
        </p:spPr>
      </p:pic>
      <p:sp>
        <p:nvSpPr>
          <p:cNvPr id="80" name="Rechteck 172"/>
          <p:cNvSpPr/>
          <p:nvPr/>
        </p:nvSpPr>
        <p:spPr bwMode="auto">
          <a:xfrm>
            <a:off x="6627390" y="1"/>
            <a:ext cx="2516610" cy="3204000"/>
          </a:xfrm>
          <a:prstGeom prst="rect">
            <a:avLst/>
          </a:prstGeom>
          <a:gradFill flip="none" rotWithShape="1">
            <a:gsLst>
              <a:gs pos="0">
                <a:schemeClr val="accent5">
                  <a:lumMod val="50000"/>
                  <a:tint val="66000"/>
                  <a:satMod val="160000"/>
                </a:schemeClr>
              </a:gs>
              <a:gs pos="50000">
                <a:schemeClr val="accent5">
                  <a:lumMod val="50000"/>
                  <a:tint val="44500"/>
                  <a:satMod val="160000"/>
                </a:schemeClr>
              </a:gs>
              <a:gs pos="100000">
                <a:schemeClr val="accent5">
                  <a:lumMod val="50000"/>
                  <a:tint val="23500"/>
                  <a:satMod val="160000"/>
                </a:schemeClr>
              </a:gs>
            </a:gsLst>
            <a:path path="circle">
              <a:fillToRect t="100000" r="100000"/>
            </a:path>
            <a:tileRect l="-100000" b="-10000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b="0" dirty="0">
              <a:solidFill>
                <a:prstClr val="white"/>
              </a:solidFill>
              <a:latin typeface="Calibri" panose="020F0502020204030204" pitchFamily="34" charset="0"/>
            </a:endParaRPr>
          </a:p>
        </p:txBody>
      </p:sp>
      <p:sp>
        <p:nvSpPr>
          <p:cNvPr id="81" name="TextBox 80"/>
          <p:cNvSpPr txBox="1"/>
          <p:nvPr/>
        </p:nvSpPr>
        <p:spPr>
          <a:xfrm>
            <a:off x="6660232" y="44624"/>
            <a:ext cx="2095125" cy="954107"/>
          </a:xfrm>
          <a:prstGeom prst="rect">
            <a:avLst/>
          </a:prstGeom>
          <a:noFill/>
        </p:spPr>
        <p:txBody>
          <a:bodyPr wrap="none" rtlCol="0">
            <a:spAutoFit/>
          </a:bodyPr>
          <a:lstStyle/>
          <a:p>
            <a:r>
              <a:rPr lang="de-DE" sz="2800" dirty="0" smtClean="0">
                <a:solidFill>
                  <a:srgbClr val="095BFF"/>
                </a:solidFill>
                <a:latin typeface="Calibri" pitchFamily="34" charset="0"/>
                <a:ea typeface="ＭＳ Ｐゴシック" charset="-128"/>
              </a:rPr>
              <a:t>Privacy</a:t>
            </a:r>
          </a:p>
          <a:p>
            <a:r>
              <a:rPr lang="de-DE" sz="2800" dirty="0" err="1" smtClean="0">
                <a:solidFill>
                  <a:srgbClr val="095BFF"/>
                </a:solidFill>
                <a:latin typeface="Calibri" pitchFamily="34" charset="0"/>
                <a:ea typeface="ＭＳ Ｐゴシック" charset="-128"/>
              </a:rPr>
              <a:t>Adviser</a:t>
            </a:r>
            <a:r>
              <a:rPr lang="de-DE" sz="2800" dirty="0" smtClean="0">
                <a:solidFill>
                  <a:srgbClr val="095BFF"/>
                </a:solidFill>
                <a:latin typeface="Calibri" pitchFamily="34" charset="0"/>
                <a:ea typeface="ＭＳ Ｐゴシック" charset="-128"/>
              </a:rPr>
              <a:t> (PA):</a:t>
            </a:r>
            <a:endParaRPr lang="en-US" sz="2800" dirty="0">
              <a:solidFill>
                <a:srgbClr val="095BFF"/>
              </a:solidFill>
              <a:latin typeface="Calibri" pitchFamily="34" charset="0"/>
              <a:ea typeface="ＭＳ Ｐゴシック" charset="-128"/>
            </a:endParaRPr>
          </a:p>
        </p:txBody>
      </p:sp>
      <p:sp>
        <p:nvSpPr>
          <p:cNvPr id="82" name="TextBox 81"/>
          <p:cNvSpPr txBox="1"/>
          <p:nvPr/>
        </p:nvSpPr>
        <p:spPr>
          <a:xfrm>
            <a:off x="6627390" y="996962"/>
            <a:ext cx="2625130" cy="1169551"/>
          </a:xfrm>
          <a:prstGeom prst="rect">
            <a:avLst/>
          </a:prstGeom>
          <a:noFill/>
        </p:spPr>
        <p:txBody>
          <a:bodyPr wrap="square" rtlCol="0">
            <a:spAutoFit/>
          </a:bodyPr>
          <a:lstStyle/>
          <a:p>
            <a:pPr>
              <a:defRPr/>
            </a:pPr>
            <a:r>
              <a:rPr lang="de-DE" sz="2000" b="0" dirty="0" err="1">
                <a:solidFill>
                  <a:srgbClr val="000000"/>
                </a:solidFill>
                <a:latin typeface="Calibri" pitchFamily="34" charset="0"/>
                <a:ea typeface="ＭＳ Ｐゴシック" pitchFamily="34" charset="-128"/>
              </a:rPr>
              <a:t>S</a:t>
            </a:r>
            <a:r>
              <a:rPr lang="de-DE" sz="2000" b="0" smtClean="0">
                <a:solidFill>
                  <a:srgbClr val="000000"/>
                </a:solidFill>
                <a:latin typeface="Calibri" pitchFamily="34" charset="0"/>
                <a:ea typeface="ＭＳ Ｐゴシック" pitchFamily="34" charset="-128"/>
              </a:rPr>
              <a:t>oftware </a:t>
            </a:r>
            <a:r>
              <a:rPr lang="de-DE" sz="2000" b="0" dirty="0" err="1">
                <a:solidFill>
                  <a:srgbClr val="000000"/>
                </a:solidFill>
                <a:latin typeface="Calibri" pitchFamily="34" charset="0"/>
                <a:ea typeface="ＭＳ Ｐゴシック" pitchFamily="34" charset="-128"/>
              </a:rPr>
              <a:t>tool</a:t>
            </a:r>
            <a:r>
              <a:rPr lang="de-DE" sz="2000" b="0" dirty="0">
                <a:solidFill>
                  <a:srgbClr val="000000"/>
                </a:solidFill>
                <a:latin typeface="Calibri" pitchFamily="34" charset="0"/>
                <a:ea typeface="ＭＳ Ｐゴシック" pitchFamily="34" charset="-128"/>
              </a:rPr>
              <a:t> </a:t>
            </a:r>
            <a:r>
              <a:rPr lang="de-DE" sz="2000" b="0" dirty="0" err="1">
                <a:solidFill>
                  <a:srgbClr val="000000"/>
                </a:solidFill>
                <a:latin typeface="Calibri" pitchFamily="34" charset="0"/>
                <a:ea typeface="ＭＳ Ｐゴシック" pitchFamily="34" charset="-128"/>
              </a:rPr>
              <a:t>that</a:t>
            </a:r>
            <a:endParaRPr lang="en-US" sz="2000" b="0" dirty="0">
              <a:solidFill>
                <a:srgbClr val="000000"/>
              </a:solidFill>
              <a:latin typeface="Calibri" pitchFamily="34" charset="0"/>
              <a:ea typeface="ＭＳ Ｐゴシック" pitchFamily="34" charset="-128"/>
            </a:endParaRPr>
          </a:p>
          <a:p>
            <a:pPr marL="180000" indent="-180000">
              <a:lnSpc>
                <a:spcPts val="2000"/>
              </a:lnSpc>
              <a:buFont typeface="Wingdings" panose="05000000000000000000" pitchFamily="2" charset="2"/>
              <a:buChar char="§"/>
              <a:defRPr/>
            </a:pPr>
            <a:r>
              <a:rPr lang="en-US" sz="2000" b="0" dirty="0">
                <a:solidFill>
                  <a:srgbClr val="000000"/>
                </a:solidFill>
                <a:latin typeface="Calibri" pitchFamily="34" charset="0"/>
                <a:ea typeface="ＭＳ Ｐゴシック" pitchFamily="34" charset="-128"/>
              </a:rPr>
              <a:t>analyses risk</a:t>
            </a:r>
          </a:p>
          <a:p>
            <a:pPr marL="180000" indent="-180000">
              <a:lnSpc>
                <a:spcPts val="2000"/>
              </a:lnSpc>
              <a:buFont typeface="Wingdings" panose="05000000000000000000" pitchFamily="2" charset="2"/>
              <a:buChar char="§"/>
              <a:defRPr/>
            </a:pPr>
            <a:r>
              <a:rPr lang="en-US" sz="2000" b="0" dirty="0">
                <a:solidFill>
                  <a:srgbClr val="000000"/>
                </a:solidFill>
                <a:latin typeface="Calibri" pitchFamily="34" charset="0"/>
                <a:ea typeface="ＭＳ Ｐゴシック" pitchFamily="34" charset="-128"/>
              </a:rPr>
              <a:t>alerts user</a:t>
            </a:r>
          </a:p>
          <a:p>
            <a:pPr marL="180000" indent="-180000">
              <a:lnSpc>
                <a:spcPts val="2000"/>
              </a:lnSpc>
              <a:buFont typeface="Wingdings" panose="05000000000000000000" pitchFamily="2" charset="2"/>
              <a:buChar char="§"/>
              <a:defRPr/>
            </a:pPr>
            <a:r>
              <a:rPr lang="en-US" sz="2000" b="0" dirty="0">
                <a:solidFill>
                  <a:srgbClr val="000000"/>
                </a:solidFill>
                <a:latin typeface="Calibri" pitchFamily="34" charset="0"/>
                <a:ea typeface="ＭＳ Ｐゴシック" pitchFamily="34" charset="-128"/>
              </a:rPr>
              <a:t>advises </a:t>
            </a:r>
            <a:r>
              <a:rPr lang="en-US" sz="2000" b="0" dirty="0" smtClean="0">
                <a:solidFill>
                  <a:srgbClr val="000000"/>
                </a:solidFill>
                <a:latin typeface="Calibri" pitchFamily="34" charset="0"/>
                <a:ea typeface="ＭＳ Ｐゴシック" pitchFamily="34" charset="-128"/>
              </a:rPr>
              <a:t>user</a:t>
            </a:r>
            <a:endParaRPr lang="en-US" sz="2000" b="0" dirty="0">
              <a:solidFill>
                <a:srgbClr val="000000"/>
              </a:solidFill>
              <a:latin typeface="Calibri" pitchFamily="34" charset="0"/>
              <a:ea typeface="ＭＳ Ｐゴシック" pitchFamily="34" charset="-128"/>
            </a:endParaRPr>
          </a:p>
        </p:txBody>
      </p:sp>
      <p:sp>
        <p:nvSpPr>
          <p:cNvPr id="76" name="TextBox 75"/>
          <p:cNvSpPr txBox="1"/>
          <p:nvPr/>
        </p:nvSpPr>
        <p:spPr>
          <a:xfrm>
            <a:off x="6627390" y="2098948"/>
            <a:ext cx="2625130" cy="1118255"/>
          </a:xfrm>
          <a:prstGeom prst="rect">
            <a:avLst/>
          </a:prstGeom>
          <a:noFill/>
        </p:spPr>
        <p:txBody>
          <a:bodyPr wrap="square" rtlCol="0">
            <a:spAutoFit/>
          </a:bodyPr>
          <a:lstStyle/>
          <a:p>
            <a:pPr marL="396000" lvl="1" indent="-180000">
              <a:lnSpc>
                <a:spcPts val="2000"/>
              </a:lnSpc>
              <a:buFont typeface="Arial" panose="020B0604020202020204" pitchFamily="34" charset="0"/>
              <a:buChar char="•"/>
              <a:defRPr/>
            </a:pPr>
            <a:r>
              <a:rPr lang="en-US" sz="2000" b="0" dirty="0" smtClean="0">
                <a:solidFill>
                  <a:srgbClr val="000000"/>
                </a:solidFill>
                <a:latin typeface="Calibri" pitchFamily="34" charset="0"/>
                <a:ea typeface="ＭＳ Ｐゴシック" pitchFamily="34" charset="-128"/>
              </a:rPr>
              <a:t>explains consequences</a:t>
            </a:r>
            <a:endParaRPr lang="en-US" sz="2000" b="0" dirty="0">
              <a:solidFill>
                <a:srgbClr val="000000"/>
              </a:solidFill>
              <a:latin typeface="Calibri" pitchFamily="34" charset="0"/>
              <a:ea typeface="ＭＳ Ｐゴシック" pitchFamily="34" charset="-128"/>
            </a:endParaRPr>
          </a:p>
          <a:p>
            <a:pPr marL="396000" lvl="1" indent="-180000">
              <a:lnSpc>
                <a:spcPts val="2000"/>
              </a:lnSpc>
              <a:buFont typeface="Arial" panose="020B0604020202020204" pitchFamily="34" charset="0"/>
              <a:buChar char="•"/>
              <a:defRPr/>
            </a:pPr>
            <a:r>
              <a:rPr lang="de-DE" sz="2000" b="0" dirty="0" err="1">
                <a:solidFill>
                  <a:srgbClr val="000000"/>
                </a:solidFill>
                <a:latin typeface="Calibri" pitchFamily="34" charset="0"/>
                <a:ea typeface="ＭＳ Ｐゴシック" pitchFamily="34" charset="-128"/>
              </a:rPr>
              <a:t>recommends</a:t>
            </a:r>
            <a:r>
              <a:rPr lang="de-DE" sz="2000" b="0" dirty="0">
                <a:solidFill>
                  <a:srgbClr val="000000"/>
                </a:solidFill>
                <a:latin typeface="Calibri" pitchFamily="34" charset="0"/>
                <a:ea typeface="ＭＳ Ｐゴシック" pitchFamily="34" charset="-128"/>
              </a:rPr>
              <a:t> </a:t>
            </a:r>
            <a:r>
              <a:rPr lang="de-DE" sz="2000" b="0" dirty="0" smtClean="0">
                <a:solidFill>
                  <a:srgbClr val="000000"/>
                </a:solidFill>
                <a:latin typeface="Calibri" pitchFamily="34" charset="0"/>
                <a:ea typeface="ＭＳ Ｐゴシック" pitchFamily="34" charset="-128"/>
              </a:rPr>
              <a:t/>
            </a:r>
            <a:br>
              <a:rPr lang="de-DE" sz="2000" b="0" dirty="0" smtClean="0">
                <a:solidFill>
                  <a:srgbClr val="000000"/>
                </a:solidFill>
                <a:latin typeface="Calibri" pitchFamily="34" charset="0"/>
                <a:ea typeface="ＭＳ Ｐゴシック" pitchFamily="34" charset="-128"/>
              </a:rPr>
            </a:br>
            <a:r>
              <a:rPr lang="de-DE" sz="2000" b="0" dirty="0" err="1" smtClean="0">
                <a:solidFill>
                  <a:srgbClr val="000000"/>
                </a:solidFill>
                <a:latin typeface="Calibri" pitchFamily="34" charset="0"/>
                <a:ea typeface="ＭＳ Ｐゴシック" pitchFamily="34" charset="-128"/>
              </a:rPr>
              <a:t>policy</a:t>
            </a:r>
            <a:r>
              <a:rPr lang="de-DE" sz="2000" b="0" dirty="0" smtClean="0">
                <a:solidFill>
                  <a:srgbClr val="000000"/>
                </a:solidFill>
                <a:latin typeface="Calibri" pitchFamily="34" charset="0"/>
                <a:ea typeface="ＭＳ Ｐゴシック" pitchFamily="34" charset="-128"/>
              </a:rPr>
              <a:t> changes</a:t>
            </a:r>
            <a:endParaRPr lang="en-US" sz="2000" b="0" dirty="0">
              <a:solidFill>
                <a:srgbClr val="000000"/>
              </a:solidFill>
              <a:latin typeface="Calibri" pitchFamily="34" charset="0"/>
              <a:ea typeface="ＭＳ Ｐゴシック" pitchFamily="34" charset="-128"/>
            </a:endParaRPr>
          </a:p>
        </p:txBody>
      </p:sp>
      <p:sp>
        <p:nvSpPr>
          <p:cNvPr id="6" name="Rounded Rectangular Callout 5"/>
          <p:cNvSpPr/>
          <p:nvPr/>
        </p:nvSpPr>
        <p:spPr>
          <a:xfrm flipH="1" flipV="1">
            <a:off x="1579857" y="4203465"/>
            <a:ext cx="5445034" cy="1968053"/>
          </a:xfrm>
          <a:prstGeom prst="wedgeRoundRectCallout">
            <a:avLst>
              <a:gd name="adj1" fmla="val -49195"/>
              <a:gd name="adj2" fmla="val 113474"/>
              <a:gd name="adj3" fmla="val 16667"/>
            </a:avLst>
          </a:prstGeom>
          <a:solidFill>
            <a:srgbClr val="99FF66"/>
          </a:solidFill>
          <a:ln w="19050">
            <a:solidFill>
              <a:srgbClr val="FFFFC5"/>
            </a:solidFill>
            <a:headEnd type="none" w="med" len="med"/>
            <a:tailEnd type="none" w="med" len="med"/>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de-DE" sz="1800" b="0" dirty="0">
                <a:solidFill>
                  <a:srgbClr val="000000"/>
                </a:solidFill>
                <a:latin typeface="Calibri" panose="020F0502020204030204" pitchFamily="34" charset="0"/>
              </a:rPr>
              <a:t> </a:t>
            </a:r>
            <a:endParaRPr lang="en-US" sz="1800" b="0" dirty="0">
              <a:solidFill>
                <a:srgbClr val="000000"/>
              </a:solidFill>
              <a:latin typeface="Calibri" panose="020F0502020204030204" pitchFamily="34" charset="0"/>
            </a:endParaRPr>
          </a:p>
        </p:txBody>
      </p:sp>
      <p:sp>
        <p:nvSpPr>
          <p:cNvPr id="7" name="TextBox 6"/>
          <p:cNvSpPr txBox="1"/>
          <p:nvPr/>
        </p:nvSpPr>
        <p:spPr>
          <a:xfrm>
            <a:off x="2067900" y="4402903"/>
            <a:ext cx="4448910" cy="1754326"/>
          </a:xfrm>
          <a:prstGeom prst="rect">
            <a:avLst/>
          </a:prstGeom>
          <a:no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defRPr>
                <a:latin typeface="Calibri" panose="020F0502020204030204" pitchFamily="34"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a:r>
              <a:rPr lang="de-DE" sz="1800" dirty="0" err="1">
                <a:solidFill>
                  <a:srgbClr val="000000"/>
                </a:solidFill>
              </a:rPr>
              <a:t>Your</a:t>
            </a:r>
            <a:r>
              <a:rPr lang="de-DE" sz="1800" dirty="0">
                <a:solidFill>
                  <a:srgbClr val="000000"/>
                </a:solidFill>
              </a:rPr>
              <a:t> </a:t>
            </a:r>
            <a:r>
              <a:rPr lang="de-DE" sz="1800" dirty="0" err="1">
                <a:solidFill>
                  <a:srgbClr val="000000"/>
                </a:solidFill>
              </a:rPr>
              <a:t>queries</a:t>
            </a:r>
            <a:r>
              <a:rPr lang="de-DE" sz="1800" dirty="0">
                <a:solidFill>
                  <a:srgbClr val="000000"/>
                </a:solidFill>
              </a:rPr>
              <a:t> </a:t>
            </a:r>
            <a:r>
              <a:rPr lang="de-DE" sz="1800" dirty="0" err="1">
                <a:solidFill>
                  <a:srgbClr val="000000"/>
                </a:solidFill>
              </a:rPr>
              <a:t>may</a:t>
            </a:r>
            <a:r>
              <a:rPr lang="de-DE" sz="1800" dirty="0">
                <a:solidFill>
                  <a:srgbClr val="000000"/>
                </a:solidFill>
              </a:rPr>
              <a:t> </a:t>
            </a:r>
            <a:r>
              <a:rPr lang="de-DE" sz="1800" dirty="0" err="1">
                <a:solidFill>
                  <a:srgbClr val="000000"/>
                </a:solidFill>
              </a:rPr>
              <a:t>lead</a:t>
            </a:r>
            <a:r>
              <a:rPr lang="de-DE" sz="1800" dirty="0">
                <a:solidFill>
                  <a:srgbClr val="000000"/>
                </a:solidFill>
              </a:rPr>
              <a:t> </a:t>
            </a:r>
            <a:r>
              <a:rPr lang="de-DE" sz="1800" dirty="0" err="1">
                <a:solidFill>
                  <a:srgbClr val="000000"/>
                </a:solidFill>
              </a:rPr>
              <a:t>to</a:t>
            </a:r>
            <a:r>
              <a:rPr lang="de-DE" sz="1800" dirty="0">
                <a:solidFill>
                  <a:srgbClr val="000000"/>
                </a:solidFill>
              </a:rPr>
              <a:t> </a:t>
            </a:r>
            <a:r>
              <a:rPr lang="de-DE" sz="1800" dirty="0" err="1">
                <a:solidFill>
                  <a:srgbClr val="000000"/>
                </a:solidFill>
              </a:rPr>
              <a:t>linking</a:t>
            </a:r>
            <a:r>
              <a:rPr lang="de-DE" sz="1800" dirty="0">
                <a:solidFill>
                  <a:srgbClr val="000000"/>
                </a:solidFill>
              </a:rPr>
              <a:t> </a:t>
            </a:r>
            <a:r>
              <a:rPr lang="de-DE" sz="1800" dirty="0" err="1">
                <a:solidFill>
                  <a:srgbClr val="000000"/>
                </a:solidFill>
              </a:rPr>
              <a:t>your</a:t>
            </a:r>
            <a:r>
              <a:rPr lang="de-DE" sz="1800" dirty="0">
                <a:solidFill>
                  <a:srgbClr val="000000"/>
                </a:solidFill>
              </a:rPr>
              <a:t> </a:t>
            </a:r>
            <a:r>
              <a:rPr lang="de-DE" sz="1800" dirty="0" err="1">
                <a:solidFill>
                  <a:srgbClr val="000000"/>
                </a:solidFill>
              </a:rPr>
              <a:t>identies</a:t>
            </a:r>
            <a:endParaRPr lang="de-DE" sz="1800" dirty="0">
              <a:solidFill>
                <a:srgbClr val="000000"/>
              </a:solidFill>
            </a:endParaRPr>
          </a:p>
          <a:p>
            <a:pPr algn="ctr"/>
            <a:r>
              <a:rPr lang="de-DE" sz="1800" dirty="0">
                <a:solidFill>
                  <a:srgbClr val="000000"/>
                </a:solidFill>
              </a:rPr>
              <a:t>i</a:t>
            </a:r>
            <a:r>
              <a:rPr lang="de-DE" sz="1800" dirty="0" smtClean="0">
                <a:solidFill>
                  <a:srgbClr val="000000"/>
                </a:solidFill>
              </a:rPr>
              <a:t>n </a:t>
            </a:r>
            <a:r>
              <a:rPr lang="de-DE" sz="1800" dirty="0">
                <a:solidFill>
                  <a:srgbClr val="000000"/>
                </a:solidFill>
              </a:rPr>
              <a:t>Facebook </a:t>
            </a:r>
            <a:r>
              <a:rPr lang="de-DE" sz="1800" dirty="0" err="1">
                <a:solidFill>
                  <a:srgbClr val="000000"/>
                </a:solidFill>
              </a:rPr>
              <a:t>and</a:t>
            </a:r>
            <a:r>
              <a:rPr lang="de-DE" sz="1800" dirty="0">
                <a:solidFill>
                  <a:srgbClr val="000000"/>
                </a:solidFill>
              </a:rPr>
              <a:t> patient.co.uk  !</a:t>
            </a:r>
          </a:p>
          <a:p>
            <a:pPr algn="ctr"/>
            <a:r>
              <a:rPr lang="de-DE" sz="1800" dirty="0">
                <a:solidFill>
                  <a:srgbClr val="000000"/>
                </a:solidFill>
              </a:rPr>
              <a:t>………….</a:t>
            </a:r>
          </a:p>
          <a:p>
            <a:pPr algn="ctr"/>
            <a:r>
              <a:rPr lang="de-DE" sz="1800" dirty="0" err="1">
                <a:solidFill>
                  <a:srgbClr val="000000"/>
                </a:solidFill>
              </a:rPr>
              <a:t>Would</a:t>
            </a:r>
            <a:r>
              <a:rPr lang="de-DE" sz="1800" dirty="0">
                <a:solidFill>
                  <a:srgbClr val="000000"/>
                </a:solidFill>
              </a:rPr>
              <a:t> </a:t>
            </a:r>
            <a:r>
              <a:rPr lang="de-DE" sz="1800" dirty="0" err="1">
                <a:solidFill>
                  <a:srgbClr val="000000"/>
                </a:solidFill>
              </a:rPr>
              <a:t>you</a:t>
            </a:r>
            <a:r>
              <a:rPr lang="de-DE" sz="1800" dirty="0">
                <a:solidFill>
                  <a:srgbClr val="000000"/>
                </a:solidFill>
              </a:rPr>
              <a:t> </a:t>
            </a:r>
            <a:r>
              <a:rPr lang="de-DE" sz="1800" dirty="0" err="1">
                <a:solidFill>
                  <a:srgbClr val="000000"/>
                </a:solidFill>
              </a:rPr>
              <a:t>like</a:t>
            </a:r>
            <a:r>
              <a:rPr lang="de-DE" sz="1800" dirty="0">
                <a:solidFill>
                  <a:srgbClr val="000000"/>
                </a:solidFill>
              </a:rPr>
              <a:t> </a:t>
            </a:r>
            <a:r>
              <a:rPr lang="de-DE" sz="1800" dirty="0" err="1">
                <a:solidFill>
                  <a:srgbClr val="000000"/>
                </a:solidFill>
              </a:rPr>
              <a:t>to</a:t>
            </a:r>
            <a:r>
              <a:rPr lang="de-DE" sz="1800" dirty="0">
                <a:solidFill>
                  <a:srgbClr val="000000"/>
                </a:solidFill>
              </a:rPr>
              <a:t> </a:t>
            </a:r>
            <a:r>
              <a:rPr lang="de-DE" sz="1800" dirty="0" err="1">
                <a:solidFill>
                  <a:srgbClr val="000000"/>
                </a:solidFill>
              </a:rPr>
              <a:t>use</a:t>
            </a:r>
            <a:r>
              <a:rPr lang="de-DE" sz="1800" dirty="0">
                <a:solidFill>
                  <a:srgbClr val="000000"/>
                </a:solidFill>
              </a:rPr>
              <a:t> an </a:t>
            </a:r>
            <a:r>
              <a:rPr lang="de-DE" sz="1800" dirty="0" err="1">
                <a:solidFill>
                  <a:srgbClr val="000000"/>
                </a:solidFill>
              </a:rPr>
              <a:t>anonymization</a:t>
            </a:r>
            <a:r>
              <a:rPr lang="de-DE" sz="1800" dirty="0">
                <a:solidFill>
                  <a:srgbClr val="000000"/>
                </a:solidFill>
              </a:rPr>
              <a:t> </a:t>
            </a:r>
            <a:r>
              <a:rPr lang="de-DE" sz="1800" dirty="0" err="1">
                <a:solidFill>
                  <a:srgbClr val="000000"/>
                </a:solidFill>
              </a:rPr>
              <a:t>tool</a:t>
            </a:r>
            <a:r>
              <a:rPr lang="de-DE" sz="1800" dirty="0">
                <a:solidFill>
                  <a:srgbClr val="000000"/>
                </a:solidFill>
              </a:rPr>
              <a:t> </a:t>
            </a:r>
          </a:p>
          <a:p>
            <a:pPr algn="ctr"/>
            <a:r>
              <a:rPr lang="de-DE" sz="1800" dirty="0" err="1">
                <a:solidFill>
                  <a:srgbClr val="000000"/>
                </a:solidFill>
              </a:rPr>
              <a:t>for</a:t>
            </a:r>
            <a:r>
              <a:rPr lang="de-DE" sz="1800" dirty="0">
                <a:solidFill>
                  <a:srgbClr val="000000"/>
                </a:solidFill>
              </a:rPr>
              <a:t> </a:t>
            </a:r>
            <a:r>
              <a:rPr lang="de-DE" sz="1800" dirty="0" err="1">
                <a:solidFill>
                  <a:srgbClr val="000000"/>
                </a:solidFill>
              </a:rPr>
              <a:t>your</a:t>
            </a:r>
            <a:r>
              <a:rPr lang="de-DE" sz="1800" dirty="0">
                <a:solidFill>
                  <a:srgbClr val="000000"/>
                </a:solidFill>
              </a:rPr>
              <a:t> </a:t>
            </a:r>
            <a:r>
              <a:rPr lang="de-DE" sz="1800" dirty="0" err="1">
                <a:solidFill>
                  <a:srgbClr val="000000"/>
                </a:solidFill>
              </a:rPr>
              <a:t>search</a:t>
            </a:r>
            <a:r>
              <a:rPr lang="de-DE" sz="1800" dirty="0">
                <a:solidFill>
                  <a:srgbClr val="000000"/>
                </a:solidFill>
              </a:rPr>
              <a:t> </a:t>
            </a:r>
            <a:r>
              <a:rPr lang="de-DE" sz="1800" dirty="0" err="1">
                <a:solidFill>
                  <a:srgbClr val="000000"/>
                </a:solidFill>
              </a:rPr>
              <a:t>requests</a:t>
            </a:r>
            <a:r>
              <a:rPr lang="de-DE" sz="1800" dirty="0">
                <a:solidFill>
                  <a:srgbClr val="000000"/>
                </a:solidFill>
              </a:rPr>
              <a:t>?</a:t>
            </a:r>
          </a:p>
          <a:p>
            <a:pPr algn="ctr"/>
            <a:r>
              <a:rPr lang="de-DE" sz="1800" dirty="0">
                <a:solidFill>
                  <a:srgbClr val="000000"/>
                </a:solidFill>
              </a:rPr>
              <a:t>………..</a:t>
            </a:r>
            <a:endParaRPr lang="en-US" sz="1800" dirty="0">
              <a:solidFill>
                <a:srgbClr val="000000"/>
              </a:solidFill>
            </a:endParaRPr>
          </a:p>
        </p:txBody>
      </p:sp>
      <p:pic>
        <p:nvPicPr>
          <p:cNvPr id="267" name="Picture 36" descr="http://www.whenwhowhere.com/sites/whenwhowhere.com/files/images/images%20(2).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140391" y="2636838"/>
            <a:ext cx="791866" cy="79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3" name="Gerade Verbindung mit Pfeil 186"/>
          <p:cNvCxnSpPr/>
          <p:nvPr/>
        </p:nvCxnSpPr>
        <p:spPr>
          <a:xfrm flipV="1">
            <a:off x="821627" y="3032886"/>
            <a:ext cx="3522472" cy="200677"/>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3951624" y="6116514"/>
            <a:ext cx="5217839" cy="769441"/>
          </a:xfrm>
          <a:prstGeom prst="rect">
            <a:avLst/>
          </a:prstGeom>
          <a:solidFill>
            <a:srgbClr val="FFFF00"/>
          </a:solidFill>
        </p:spPr>
        <p:txBody>
          <a:bodyPr wrap="none" rtlCol="0">
            <a:spAutoFit/>
          </a:bodyPr>
          <a:lstStyle/>
          <a:p>
            <a:r>
              <a:rPr lang="de-DE" dirty="0" smtClean="0"/>
              <a:t>ERC Project </a:t>
            </a:r>
            <a:r>
              <a:rPr lang="de-DE" dirty="0" err="1" smtClean="0">
                <a:solidFill>
                  <a:srgbClr val="0066CC"/>
                </a:solidFill>
              </a:rPr>
              <a:t>imPACT</a:t>
            </a:r>
            <a:endParaRPr lang="de-DE" dirty="0" smtClean="0">
              <a:solidFill>
                <a:srgbClr val="0066CC"/>
              </a:solidFill>
            </a:endParaRPr>
          </a:p>
          <a:p>
            <a:r>
              <a:rPr lang="de-DE" dirty="0" smtClean="0"/>
              <a:t>(Backes/</a:t>
            </a:r>
            <a:r>
              <a:rPr lang="de-DE" dirty="0" err="1" smtClean="0"/>
              <a:t>Druschel</a:t>
            </a:r>
            <a:r>
              <a:rPr lang="de-DE" dirty="0" smtClean="0"/>
              <a:t>/</a:t>
            </a:r>
            <a:r>
              <a:rPr lang="de-DE" dirty="0" err="1" smtClean="0"/>
              <a:t>Majumdar</a:t>
            </a:r>
            <a:r>
              <a:rPr lang="de-DE" dirty="0" smtClean="0"/>
              <a:t>/</a:t>
            </a:r>
            <a:r>
              <a:rPr lang="de-DE" dirty="0" err="1" smtClean="0"/>
              <a:t>Weikum</a:t>
            </a:r>
            <a:r>
              <a:rPr lang="de-DE" dirty="0" smtClean="0"/>
              <a:t>)</a:t>
            </a:r>
            <a:endParaRPr lang="en-US" dirty="0"/>
          </a:p>
        </p:txBody>
      </p:sp>
    </p:spTree>
    <p:custDataLst>
      <p:tags r:id="rId1"/>
    </p:custDataLst>
    <p:extLst>
      <p:ext uri="{BB962C8B-B14F-4D97-AF65-F5344CB8AC3E}">
        <p14:creationId xmlns:p14="http://schemas.microsoft.com/office/powerpoint/2010/main" val="3972150818"/>
      </p:ext>
    </p:extLst>
  </p:cSld>
  <p:clrMapOvr>
    <a:masterClrMapping/>
  </p:clrMapOvr>
  <mc:AlternateContent xmlns:mc="http://schemas.openxmlformats.org/markup-compatibility/2006" xmlns:p14="http://schemas.microsoft.com/office/powerpoint/2010/main">
    <mc:Choice Requires="p14">
      <p:transition spd="slow" p14:dur="2000" advTm="52702"/>
    </mc:Choice>
    <mc:Fallback xmlns="">
      <p:transition spd="slow" advTm="52702"/>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wgHBgkIBwgKCgkLDRYPDQwMDRsUFRAWIB0iIiAdHx8kKDQsJCYxJx8fLT0tMTU3Ojo6Iys/RD84QzQ5OjcBCgoKDQwNGg8PGjclHyU3Nzc3Nzc3Nzc3Nzc3Nzc3Nzc3Nzc3Nzc3Nzc3Nzc3Nzc3Nzc3Nzc3Nzc3Nzc3Nzc3N//AABEIAHwAfAMBIgACEQEDEQH/xAAcAAABBQEBAQAAAAAAAAAAAAAAAQMEBQcGAgj/xABJEAABAwIBAwwOCAUFAAAAAAABAAIDBAURBhQhEhMxNUFTcXKBkbLBBxUiMjM0UVJ0gpKisdEWIyRCYWOh4UNVYvDxJTZUk6P/xAAZAQACAwEAAAAAAAAAAAAAAAAABAECBQP/xAAjEQACAgEEAgIDAAAAAAAAAAAAAQIRAwQSITEyQTNREyJh/9oADAMBAAIRAxEAPwDaLhXU9upH1VXIGRMGk+X8AN0rPbnlVdbtK9lvJo6XHAFp7s8LuoIyyuD7tezQsec1pDgcN1/3j1c6p6upFO0RQgBwHI1PYMCS3S7F8mR3SFkpQ86urqZJHec9/wA03m1Hv3vhV7nOe7FxJPlKRN0cSxzaj373wjNqPfvfCrkIoCxzaj373wjNqPfvfCrkIoCxzaj373wjNqPfvfCrkIoCxzaj373wjNaPfvfCr8EuhFAWApKUnuZjj+DwpdNUXO3ODqCumAH8NzsQeQ6CqRSKepkhOBOqZ5pUONrkk0XJnKuO5vFHXMEFbuYd7JweQ/gunWPVDNcY2pgcWvZg5rm6Do6wtLyZunba0RVDyNeHcS4ecNnn0HlSGowqH7R6GMc74ZmlI/Vipqn7L3ue749aq3uL3FztknEqwpNrpfW+CrloIWBCEKQBCEIAEIQgAXZ5P5DvqY21N2c+JjtLYGaHEf1Hc4NngUbIC0srrm6qnaHRUmBAO687HNhjw4LTMEnqM7T2xO2PGnyynhyWskTA0W6F2G6/Fx/VOfRuy/yym9gK1SJPfL7O+1fRQ3TJ+0RW2rkjt1O17IHua4M0ghpWVjYWz3jaiu9Hk6JWMgJ3SSbTs4ZUlRNtrz3cZ2NkJ+ius9sbLBCSGmQu+A6lGt/hncXrTNQPr5OMUy4p8M5dD9JtdN63wVcnbbVPNpmc8A4arY0Y6FAZXQu77VN4QrJFbRKQvDZon97I08q9qSQQhKFAAAlwUm30FTcqjN6OPXJdSXanVAaBwq1+iF9/4X/qz5qrnFcNk030dT2NmgWeocNk1Bx9lq65c7kTbau12yWGui1uR0xcBqgdGA8nAuiWXlac20NwVRQLNr/ldXzV0sVumzemjcWtLQNU/Ddx8i0lZW7JG+F7iKPQSf4jfmumnULbmUy7q4IkmUF3ljdHJcJnMeC1wOGkHkVaFczZLXmCF8stJqY42lzjrjdAAxO6qJ1RC0Y64DwaVoQ2PxF5Wuydb/DHi9abqPDycYrxbqtrp3BjT3u7whQ6qrlzmUDUgBx3FZLki0Jbdpaj1+iFTK5tu01R6/RCpldds5S6QL01zm964jgOCRKrEDoqJm7EruU4r2KycffB4WhMJUUibZ2fYyqZJcqGseW4Zu86BwLXFieQNxpLVlC2qr5hFDrL26ognScMNhaX9N8nP5k3/rf8lmaqEnk4Q3hklHlnQpVCtV1orvA6e3ziaJr9QXBpGnZ3eFTUo01wxhOwQhc+ctMngSDcW4j8t/yUqLl0iG0uyxvu0lw9Fk6JWCjYC1665X2GotdZDFXtdJJA9rRrb9JLSBuLIgNC0NHGUU7QrnadUTrP4y7iH4hMVXjMvHKkWjxh3EPxCZqfGZeOU4vI4+h23D/Rqj1+iqZXVu2nqPX6KplEe2Q+kAS4JQEuCsVEAXpACXBABglwQAlQSar2KP8Ab9R6U7otXbLiuxTtBUelO6LV2qxtR8sh/F4IF88yD6x/GPxX0MvnuQfWP4xTOh7kctR6PAC9AIAXoBaIsTLUPtDuKepMVI+0S8cqRa/Du4p6kxU+MScYqq8iX0OW7aeo9foqoVxb9qKj1+iqkBRHtkPpCBKAlCVWIBKgJQgAShCXBAGqdiraCo9Kd0WrtFxfYr2gqPSndFq7RY2o+WQ/i8EC+fX+Efwn4r6CXz9IPrH8JTOh7kc9R6PISoShaIqS7Z4d3FPUmanxiTjFP23w7uKepMVPjEnGKqvIn0PW1pdbJ2Ad13Qw5FUBdJU07rVlDcLfIMBrxdHjutOkfof0VNcKU085wH1bji09SrBp8/YSRGCMEuCUBXKiYL0jBLggkQBKAlAXrBAGo9izaCo9Kd0Wrs1xPYxlijsU4fIxpzl2hzgPutXYZ1Bv8XthY2dP8sh7H4IeWAP8I/hK3nOYN/i9sLB5PCP4xTWh7kctR6PKEIWiLEy2A6847gao9RpnkwBPdFT6dgpKZz398dJ6gusyKycjrrMausGDpZnFmjZboHxBXCeVY7ky8YuXBZZeZLvu8LK63t+304w1OxrrfJwjZHKs9iqo5w6nrma3KDqXNeMNPLsFbgqa95MWq9YvrIMJsPDRHUv593lxWfh1GxbZdDOTFfKMjltIxxhkwHkcOtN9qp/Pj5z8lLv1C20VZgpZ5yzH77h1AKtziffpPaWlG2rTFXSfJI7VzedHzn5I7VzedHzn5JgVE+/P9petfm35/tK1SItD/a2bzmc/7I7XTeczn/ZMiebfX+0jX5t9f7SKkHA8bZIdkxnh/wAIFsf+V/fImtfm31/OjOJt9fzoqQWh7tY/8v8AvkS9r5fOZz/smM4m31/OjOJt9fzoqQWiQLfJjpe0J9kMFINXI4F3lPUFAE8pIBlfp/Fd5ktklbK6EVVYZ5iMO4c/Bp5hj+q55Z7FcmWhHc+CgsdnqspK1rGNdFQxu+tl6h/V8FrVPBFTQRwQMDIo2hrGjYACKeCGmibDTxsjiYMGsYMAE4srNmeV/wAG4Q2H/9k="/>
          <p:cNvSpPr>
            <a:spLocks noChangeAspect="1" noChangeArrowheads="1"/>
          </p:cNvSpPr>
          <p:nvPr/>
        </p:nvSpPr>
        <p:spPr bwMode="auto">
          <a:xfrm>
            <a:off x="220507"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3" name="AutoShape 6" descr="data:image/jpeg;base64,/9j/4AAQSkZJRgABAQAAAQABAAD/2wCEAAkGBwgHBgkIBwgKCgkLDRYPDQwMDRsUFRAWIB0iIiAdHx8kKDQsJCYxJx8fLT0tMTU3Ojo6Iys/RD84QzQ5OjcBCgoKDQwNGg8PGjclHyU3Nzc3Nzc3Nzc3Nzc3Nzc3Nzc3Nzc3Nzc3Nzc3Nzc3Nzc3Nzc3Nzc3Nzc3Nzc3Nzc3N//AABEIAHwAfAMBIgACEQEDEQH/xAAcAAABBQEBAQAAAAAAAAAAAAAAAQMEBQcGAgj/xABJEAABAwIBAwwOCAUFAAAAAAABAAIDBAURBhQhEhMxNUFTcXKBkbLBBxUiMjM0UVJ0gpKisdEWIyRCYWOh4UNVYvDxJTZUk6P/xAAZAQACAwEAAAAAAAAAAAAAAAAABAECBQP/xAAjEQACAgEEAgIDAAAAAAAAAAAAAQIRAwQSITEyQTNREyJh/9oADAMBAAIRAxEAPwDaLhXU9upH1VXIGRMGk+X8AN0rPbnlVdbtK9lvJo6XHAFp7s8LuoIyyuD7tezQsec1pDgcN1/3j1c6p6upFO0RQgBwHI1PYMCS3S7F8mR3SFkpQ86urqZJHec9/wA03m1Hv3vhV7nOe7FxJPlKRN0cSxzaj373wjNqPfvfCrkIoCxzaj373wjNqPfvfCrkIoCxzaj373wjNqPfvfCrkIoCxzaj373wjNaPfvfCr8EuhFAWApKUnuZjj+DwpdNUXO3ODqCumAH8NzsQeQ6CqRSKepkhOBOqZ5pUONrkk0XJnKuO5vFHXMEFbuYd7JweQ/gunWPVDNcY2pgcWvZg5rm6Do6wtLyZunba0RVDyNeHcS4ecNnn0HlSGowqH7R6GMc74ZmlI/Vipqn7L3ue749aq3uL3FztknEqwpNrpfW+CrloIWBCEKQBCEIAEIQgAXZ5P5DvqY21N2c+JjtLYGaHEf1Hc4NngUbIC0srrm6qnaHRUmBAO687HNhjw4LTMEnqM7T2xO2PGnyynhyWskTA0W6F2G6/Fx/VOfRuy/yym9gK1SJPfL7O+1fRQ3TJ+0RW2rkjt1O17IHua4M0ghpWVjYWz3jaiu9Hk6JWMgJ3SSbTs4ZUlRNtrz3cZ2NkJ+ius9sbLBCSGmQu+A6lGt/hncXrTNQPr5OMUy4p8M5dD9JtdN63wVcnbbVPNpmc8A4arY0Y6FAZXQu77VN4QrJFbRKQvDZon97I08q9qSQQhKFAAAlwUm30FTcqjN6OPXJdSXanVAaBwq1+iF9/4X/qz5qrnFcNk030dT2NmgWeocNk1Bx9lq65c7kTbau12yWGui1uR0xcBqgdGA8nAuiWXlac20NwVRQLNr/ldXzV0sVumzemjcWtLQNU/Ddx8i0lZW7JG+F7iKPQSf4jfmumnULbmUy7q4IkmUF3ljdHJcJnMeC1wOGkHkVaFczZLXmCF8stJqY42lzjrjdAAxO6qJ1RC0Y64DwaVoQ2PxF5Wuydb/DHi9abqPDycYrxbqtrp3BjT3u7whQ6qrlzmUDUgBx3FZLki0Jbdpaj1+iFTK5tu01R6/RCpldds5S6QL01zm964jgOCRKrEDoqJm7EruU4r2KycffB4WhMJUUibZ2fYyqZJcqGseW4Zu86BwLXFieQNxpLVlC2qr5hFDrL26ognScMNhaX9N8nP5k3/rf8lmaqEnk4Q3hklHlnQpVCtV1orvA6e3ziaJr9QXBpGnZ3eFTUo01wxhOwQhc+ctMngSDcW4j8t/yUqLl0iG0uyxvu0lw9Fk6JWCjYC1665X2GotdZDFXtdJJA9rRrb9JLSBuLIgNC0NHGUU7QrnadUTrP4y7iH4hMVXjMvHKkWjxh3EPxCZqfGZeOU4vI4+h23D/Rqj1+iqZXVu2nqPX6KplEe2Q+kAS4JQEuCsVEAXpACXBABglwQAlQSar2KP8Ab9R6U7otXbLiuxTtBUelO6LV2qxtR8sh/F4IF88yD6x/GPxX0MvnuQfWP4xTOh7kctR6PAC9AIAXoBaIsTLUPtDuKepMVI+0S8cqRa/Du4p6kxU+MScYqq8iX0OW7aeo9foqoVxb9qKj1+iqkBRHtkPpCBKAlCVWIBKgJQgAShCXBAGqdiraCo9Kd0WrtFxfYr2gqPSndFq7RY2o+WQ/i8EC+fX+Efwn4r6CXz9IPrH8JTOh7kc9R6PISoShaIqS7Z4d3FPUmanxiTjFP23w7uKepMVPjEnGKqvIn0PW1pdbJ2Ad13Qw5FUBdJU07rVlDcLfIMBrxdHjutOkfof0VNcKU085wH1bji09SrBp8/YSRGCMEuCUBXKiYL0jBLggkQBKAlAXrBAGo9izaCo9Kd0Wrs1xPYxlijsU4fIxpzl2hzgPutXYZ1Bv8XthY2dP8sh7H4IeWAP8I/hK3nOYN/i9sLB5PCP4xTWh7kctR6PKEIWiLEy2A6847gao9RpnkwBPdFT6dgpKZz398dJ6gusyKycjrrMausGDpZnFmjZboHxBXCeVY7ky8YuXBZZeZLvu8LK63t+304w1OxrrfJwjZHKs9iqo5w6nrma3KDqXNeMNPLsFbgqa95MWq9YvrIMJsPDRHUv593lxWfh1GxbZdDOTFfKMjltIxxhkwHkcOtN9qp/Pj5z8lLv1C20VZgpZ5yzH77h1AKtziffpPaWlG2rTFXSfJI7VzedHzn5I7VzedHzn5JgVE+/P9petfm35/tK1SItD/a2bzmc/7I7XTeczn/ZMiebfX+0jX5t9f7SKkHA8bZIdkxnh/wAIFsf+V/fImtfm31/OjOJt9fzoqQWh7tY/8v8AvkS9r5fOZz/smM4m31/OjOJt9fzoqQWiQLfJjpe0J9kMFINXI4F3lPUFAE8pIBlfp/Fd5ktklbK6EVVYZ5iMO4c/Bp5hj+q55Z7FcmWhHc+CgsdnqspK1rGNdFQxu+tl6h/V8FrVPBFTQRwQMDIo2hrGjYACKeCGmibDTxsjiYMGsYMAE4srNmeV/wAG4Q2H/9k="/>
          <p:cNvSpPr>
            <a:spLocks noChangeAspect="1" noChangeArrowheads="1"/>
          </p:cNvSpPr>
          <p:nvPr/>
        </p:nvSpPr>
        <p:spPr bwMode="auto">
          <a:xfrm>
            <a:off x="307975" y="-8763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28" name="AutoShape 20" descr="Cry Freedom (1987) Poster"/>
          <p:cNvSpPr>
            <a:spLocks noChangeAspect="1" noChangeArrowheads="1"/>
          </p:cNvSpPr>
          <p:nvPr/>
        </p:nvSpPr>
        <p:spPr bwMode="auto">
          <a:xfrm>
            <a:off x="155575" y="-1447800"/>
            <a:ext cx="2038350"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sp>
        <p:nvSpPr>
          <p:cNvPr id="29" name="AutoShape 22" descr="Cry Freedom (1987) Poster"/>
          <p:cNvSpPr>
            <a:spLocks noChangeAspect="1" noChangeArrowheads="1"/>
          </p:cNvSpPr>
          <p:nvPr/>
        </p:nvSpPr>
        <p:spPr bwMode="auto">
          <a:xfrm>
            <a:off x="307975" y="-1295400"/>
            <a:ext cx="2038350"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sz="1800" b="0">
              <a:solidFill>
                <a:srgbClr val="000000"/>
              </a:solidFill>
              <a:latin typeface="Calibri" panose="020F0502020204030204" pitchFamily="34" charset="0"/>
              <a:ea typeface="ＭＳ Ｐゴシック" charset="-128"/>
            </a:endParaRPr>
          </a:p>
        </p:txBody>
      </p:sp>
      <p:cxnSp>
        <p:nvCxnSpPr>
          <p:cNvPr id="305" name="Gerade Verbindung 165"/>
          <p:cNvCxnSpPr/>
          <p:nvPr/>
        </p:nvCxnSpPr>
        <p:spPr bwMode="auto">
          <a:xfrm flipH="1" flipV="1">
            <a:off x="-1534318" y="593725"/>
            <a:ext cx="123825" cy="198437"/>
          </a:xfrm>
          <a:prstGeom prst="line">
            <a:avLst/>
          </a:prstGeom>
        </p:spPr>
        <p:style>
          <a:lnRef idx="1">
            <a:schemeClr val="accent1"/>
          </a:lnRef>
          <a:fillRef idx="0">
            <a:schemeClr val="accent1"/>
          </a:fillRef>
          <a:effectRef idx="0">
            <a:schemeClr val="accent1"/>
          </a:effectRef>
          <a:fontRef idx="minor">
            <a:schemeClr val="tx1"/>
          </a:fontRef>
        </p:style>
      </p:cxnSp>
      <p:sp>
        <p:nvSpPr>
          <p:cNvPr id="77" name="Titel 1"/>
          <p:cNvSpPr txBox="1">
            <a:spLocks/>
          </p:cNvSpPr>
          <p:nvPr/>
        </p:nvSpPr>
        <p:spPr bwMode="auto">
          <a:xfrm>
            <a:off x="-540568" y="0"/>
            <a:ext cx="968456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a:lnSpc>
                <a:spcPts val="4400"/>
              </a:lnSpc>
            </a:pPr>
            <a:r>
              <a:rPr lang="de-DE" altLang="en-US" sz="4000" kern="0" dirty="0" err="1" smtClean="0">
                <a:solidFill>
                  <a:srgbClr val="000000"/>
                </a:solidFill>
                <a:latin typeface="Calibri" panose="020F0502020204030204" pitchFamily="34" charset="0"/>
                <a:ea typeface="ＭＳ Ｐゴシック" pitchFamily="34" charset="-128"/>
              </a:rPr>
              <a:t>Probabilistic</a:t>
            </a:r>
            <a:r>
              <a:rPr lang="de-DE" altLang="en-US" sz="4000" kern="0" dirty="0" smtClean="0">
                <a:solidFill>
                  <a:srgbClr val="000000"/>
                </a:solidFill>
                <a:latin typeface="Calibri" panose="020F0502020204030204" pitchFamily="34" charset="0"/>
                <a:ea typeface="ＭＳ Ｐゴシック" pitchFamily="34" charset="-128"/>
              </a:rPr>
              <a:t> </a:t>
            </a:r>
            <a:r>
              <a:rPr lang="de-DE" altLang="en-US" sz="4000" kern="0" dirty="0" err="1" smtClean="0">
                <a:solidFill>
                  <a:srgbClr val="000000"/>
                </a:solidFill>
                <a:latin typeface="Calibri" panose="020F0502020204030204" pitchFamily="34" charset="0"/>
                <a:ea typeface="ＭＳ Ｐゴシック" pitchFamily="34" charset="-128"/>
              </a:rPr>
              <a:t>Prediction</a:t>
            </a:r>
            <a:r>
              <a:rPr lang="de-DE" altLang="en-US" sz="4000" kern="0" dirty="0" smtClean="0">
                <a:solidFill>
                  <a:srgbClr val="000000"/>
                </a:solidFill>
                <a:latin typeface="Calibri" panose="020F0502020204030204" pitchFamily="34" charset="0"/>
                <a:ea typeface="ＭＳ Ｐゴシック" pitchFamily="34" charset="-128"/>
              </a:rPr>
              <a:t> </a:t>
            </a:r>
            <a:r>
              <a:rPr lang="de-DE" altLang="en-US" sz="4000" kern="0" dirty="0" err="1" smtClean="0">
                <a:solidFill>
                  <a:srgbClr val="000000"/>
                </a:solidFill>
                <a:latin typeface="Calibri" panose="020F0502020204030204" pitchFamily="34" charset="0"/>
                <a:ea typeface="ＭＳ Ｐゴシック" pitchFamily="34" charset="-128"/>
              </a:rPr>
              <a:t>of</a:t>
            </a:r>
            <a:r>
              <a:rPr lang="de-DE" altLang="en-US" sz="4000" kern="0" dirty="0" smtClean="0">
                <a:solidFill>
                  <a:srgbClr val="000000"/>
                </a:solidFill>
                <a:latin typeface="Calibri" panose="020F0502020204030204" pitchFamily="34" charset="0"/>
                <a:ea typeface="ＭＳ Ｐゴシック" pitchFamily="34" charset="-128"/>
              </a:rPr>
              <a:t> Privacy </a:t>
            </a:r>
            <a:r>
              <a:rPr lang="de-DE" altLang="en-US" sz="4000" kern="0" dirty="0" err="1" smtClean="0">
                <a:solidFill>
                  <a:srgbClr val="000000"/>
                </a:solidFill>
                <a:latin typeface="Calibri" panose="020F0502020204030204" pitchFamily="34" charset="0"/>
                <a:ea typeface="ＭＳ Ｐゴシック" pitchFamily="34" charset="-128"/>
              </a:rPr>
              <a:t>Risks</a:t>
            </a:r>
            <a:endParaRPr lang="de-DE" altLang="en-US" sz="4000" kern="0" dirty="0">
              <a:solidFill>
                <a:srgbClr val="000000"/>
              </a:solidFill>
              <a:latin typeface="Calibri" panose="020F0502020204030204" pitchFamily="34" charset="0"/>
              <a:ea typeface="ＭＳ Ｐゴシック" pitchFamily="34" charset="-128"/>
            </a:endParaRPr>
          </a:p>
          <a:p>
            <a:pPr>
              <a:lnSpc>
                <a:spcPts val="4400"/>
              </a:lnSpc>
            </a:pPr>
            <a:r>
              <a:rPr lang="de-DE" altLang="en-US" sz="4000" kern="0" dirty="0" smtClean="0">
                <a:solidFill>
                  <a:srgbClr val="000000"/>
                </a:solidFill>
                <a:latin typeface="Calibri" panose="020F0502020204030204" pitchFamily="34" charset="0"/>
                <a:ea typeface="ＭＳ Ｐゴシック" pitchFamily="34" charset="-128"/>
              </a:rPr>
              <a:t>in User Search </a:t>
            </a:r>
            <a:r>
              <a:rPr lang="de-DE" altLang="en-US" sz="4000" kern="0" dirty="0" err="1" smtClean="0">
                <a:solidFill>
                  <a:srgbClr val="000000"/>
                </a:solidFill>
                <a:latin typeface="Calibri" panose="020F0502020204030204" pitchFamily="34" charset="0"/>
                <a:ea typeface="ＭＳ Ｐゴシック" pitchFamily="34" charset="-128"/>
              </a:rPr>
              <a:t>Histories</a:t>
            </a:r>
            <a:r>
              <a:rPr lang="de-DE" altLang="en-US" sz="4000" kern="0" dirty="0" smtClean="0">
                <a:solidFill>
                  <a:srgbClr val="000000"/>
                </a:solidFill>
                <a:latin typeface="Calibri" panose="020F0502020204030204" pitchFamily="34" charset="0"/>
                <a:ea typeface="ＭＳ Ｐゴシック" pitchFamily="34" charset="-128"/>
              </a:rPr>
              <a:t> </a:t>
            </a:r>
          </a:p>
        </p:txBody>
      </p:sp>
      <p:grpSp>
        <p:nvGrpSpPr>
          <p:cNvPr id="122" name="Gruppo 45"/>
          <p:cNvGrpSpPr>
            <a:grpSpLocks/>
          </p:cNvGrpSpPr>
          <p:nvPr/>
        </p:nvGrpSpPr>
        <p:grpSpPr bwMode="auto">
          <a:xfrm>
            <a:off x="681377" y="1417236"/>
            <a:ext cx="1981200" cy="2551569"/>
            <a:chOff x="6553200" y="1752600"/>
            <a:chExt cx="1981200" cy="2551569"/>
          </a:xfrm>
        </p:grpSpPr>
        <p:sp>
          <p:nvSpPr>
            <p:cNvPr id="123" name="CasellaDiTesto 5"/>
            <p:cNvSpPr txBox="1"/>
            <p:nvPr/>
          </p:nvSpPr>
          <p:spPr>
            <a:xfrm>
              <a:off x="6553200" y="2057400"/>
              <a:ext cx="1981200" cy="2246769"/>
            </a:xfrm>
            <a:prstGeom prst="rect">
              <a:avLst/>
            </a:prstGeom>
            <a:noFill/>
            <a:ln>
              <a:solidFill>
                <a:schemeClr val="accent6">
                  <a:lumMod val="75000"/>
                </a:schemeClr>
              </a:solidFill>
            </a:ln>
          </p:spPr>
          <p:txBody>
            <a:bodyP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t>signs of </a:t>
              </a:r>
              <a:r>
                <a:rPr lang="en-US" altLang="en-US" b="1" dirty="0" err="1"/>
                <a:t>hiv</a:t>
              </a:r>
              <a:endParaRPr lang="en-US" altLang="en-US" b="1" dirty="0"/>
            </a:p>
            <a:p>
              <a:pPr eaLnBrk="1" hangingPunct="1"/>
              <a:r>
                <a:rPr lang="en-US" altLang="en-US" b="1" dirty="0"/>
                <a:t>aids </a:t>
              </a:r>
              <a:r>
                <a:rPr lang="en-US" altLang="en-US" dirty="0"/>
                <a:t>and brain</a:t>
              </a:r>
            </a:p>
            <a:p>
              <a:pPr eaLnBrk="1" hangingPunct="1"/>
              <a:r>
                <a:rPr lang="en-US" altLang="en-US" b="1" dirty="0" err="1"/>
                <a:t>hiv</a:t>
              </a:r>
              <a:r>
                <a:rPr lang="en-US" altLang="en-US" b="1" dirty="0"/>
                <a:t> </a:t>
              </a:r>
              <a:r>
                <a:rPr lang="en-US" altLang="en-US" dirty="0"/>
                <a:t>symptoms</a:t>
              </a:r>
            </a:p>
            <a:p>
              <a:pPr eaLnBrk="1" hangingPunct="1"/>
              <a:r>
                <a:rPr lang="en-US" altLang="en-US" dirty="0"/>
                <a:t>meningitis in </a:t>
              </a:r>
              <a:r>
                <a:rPr lang="en-US" altLang="en-US" b="1" dirty="0"/>
                <a:t>aids</a:t>
              </a:r>
            </a:p>
            <a:p>
              <a:pPr eaLnBrk="1" hangingPunct="1"/>
              <a:r>
                <a:rPr lang="en-US" altLang="en-US" b="1" dirty="0" err="1"/>
                <a:t>hiv</a:t>
              </a:r>
              <a:r>
                <a:rPr lang="en-US" altLang="en-US" b="1" dirty="0"/>
                <a:t> </a:t>
              </a:r>
              <a:r>
                <a:rPr lang="en-US" altLang="en-US" dirty="0"/>
                <a:t>blood level 100</a:t>
              </a:r>
            </a:p>
            <a:p>
              <a:pPr eaLnBrk="1" hangingPunct="1"/>
              <a:r>
                <a:rPr lang="en-US" altLang="en-US" dirty="0" smtClean="0"/>
                <a:t>visible </a:t>
              </a:r>
              <a:r>
                <a:rPr lang="en-US" altLang="en-US" b="1" dirty="0" err="1"/>
                <a:t>hiv</a:t>
              </a:r>
              <a:r>
                <a:rPr lang="en-US" altLang="en-US" b="1" dirty="0"/>
                <a:t> </a:t>
              </a:r>
              <a:r>
                <a:rPr lang="en-US" altLang="en-US" dirty="0"/>
                <a:t>symptoms</a:t>
              </a:r>
            </a:p>
            <a:p>
              <a:pPr eaLnBrk="1" hangingPunct="1"/>
              <a:r>
                <a:rPr lang="en-US" altLang="en-US" b="1" dirty="0" err="1"/>
                <a:t>hiv</a:t>
              </a:r>
              <a:r>
                <a:rPr lang="en-US" altLang="en-US" b="1" dirty="0"/>
                <a:t> </a:t>
              </a:r>
              <a:r>
                <a:rPr lang="en-US" altLang="en-US" dirty="0"/>
                <a:t>and arm rash</a:t>
              </a:r>
            </a:p>
            <a:p>
              <a:pPr eaLnBrk="1" hangingPunct="1"/>
              <a:r>
                <a:rPr lang="en-US" altLang="en-US" b="1" dirty="0" err="1"/>
                <a:t>hiv</a:t>
              </a:r>
              <a:r>
                <a:rPr lang="en-US" altLang="en-US" b="1" dirty="0"/>
                <a:t> </a:t>
              </a:r>
              <a:r>
                <a:rPr lang="en-US" altLang="en-US" dirty="0" err="1" smtClean="0"/>
                <a:t>cryptococcus</a:t>
              </a:r>
              <a:endParaRPr lang="en-US" altLang="en-US" dirty="0"/>
            </a:p>
            <a:p>
              <a:pPr eaLnBrk="1" hangingPunct="1"/>
              <a:r>
                <a:rPr lang="en-US" altLang="en-US" b="1" dirty="0" err="1"/>
                <a:t>hiv</a:t>
              </a:r>
              <a:r>
                <a:rPr lang="en-US" altLang="en-US" b="1" dirty="0"/>
                <a:t> </a:t>
              </a:r>
              <a:r>
                <a:rPr lang="en-US" altLang="en-US" dirty="0"/>
                <a:t>and nodules</a:t>
              </a:r>
            </a:p>
            <a:p>
              <a:pPr eaLnBrk="1" hangingPunct="1"/>
              <a:r>
                <a:rPr lang="en-US" altLang="en-US" b="1" dirty="0" err="1"/>
                <a:t>hiv</a:t>
              </a:r>
              <a:r>
                <a:rPr lang="en-US" altLang="en-US" b="1" dirty="0"/>
                <a:t> </a:t>
              </a:r>
              <a:r>
                <a:rPr lang="en-US" altLang="en-US" dirty="0"/>
                <a:t>and spots on </a:t>
              </a:r>
              <a:r>
                <a:rPr lang="en-US" altLang="en-US" dirty="0" smtClean="0"/>
                <a:t>arm</a:t>
              </a:r>
              <a:endParaRPr lang="en-US" altLang="en-US" dirty="0"/>
            </a:p>
          </p:txBody>
        </p:sp>
        <p:sp>
          <p:nvSpPr>
            <p:cNvPr id="124" name="Rettangolo 6"/>
            <p:cNvSpPr>
              <a:spLocks noChangeArrowheads="1"/>
            </p:cNvSpPr>
            <p:nvPr/>
          </p:nvSpPr>
          <p:spPr bwMode="auto">
            <a:xfrm>
              <a:off x="6553200" y="1752600"/>
              <a:ext cx="1981200" cy="304800"/>
            </a:xfrm>
            <a:prstGeom prst="rect">
              <a:avLst/>
            </a:prstGeom>
            <a:solidFill>
              <a:schemeClr val="accent1"/>
            </a:solidFill>
            <a:ln w="9525">
              <a:solidFill>
                <a:srgbClr val="2D2D8A"/>
              </a:solidFill>
              <a:miter lim="800000"/>
              <a:headEnd/>
              <a:tailEnd/>
            </a:ln>
            <a:effectLst>
              <a:outerShdw blurRad="40000" dist="23000" dir="5400000" rotWithShape="0">
                <a:srgbClr val="808080">
                  <a:alpha val="34999"/>
                </a:srgbClr>
              </a:outerShdw>
            </a:effectLst>
          </p:spPr>
          <p:txBody>
            <a:bodyPr anchor="ct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b="1">
                  <a:solidFill>
                    <a:srgbClr val="2D2D8A"/>
                  </a:solidFill>
                </a:rPr>
                <a:t>User: 843043</a:t>
              </a:r>
            </a:p>
          </p:txBody>
        </p:sp>
      </p:grpSp>
      <p:grpSp>
        <p:nvGrpSpPr>
          <p:cNvPr id="125" name="Gruppo 45"/>
          <p:cNvGrpSpPr>
            <a:grpSpLocks/>
          </p:cNvGrpSpPr>
          <p:nvPr/>
        </p:nvGrpSpPr>
        <p:grpSpPr bwMode="auto">
          <a:xfrm>
            <a:off x="3057641" y="1170151"/>
            <a:ext cx="1981200" cy="1474351"/>
            <a:chOff x="6553200" y="1752600"/>
            <a:chExt cx="1981200" cy="1474351"/>
          </a:xfrm>
        </p:grpSpPr>
        <p:sp>
          <p:nvSpPr>
            <p:cNvPr id="126" name="CasellaDiTesto 5"/>
            <p:cNvSpPr txBox="1"/>
            <p:nvPr/>
          </p:nvSpPr>
          <p:spPr>
            <a:xfrm>
              <a:off x="6553200" y="2057400"/>
              <a:ext cx="1981200" cy="1169551"/>
            </a:xfrm>
            <a:prstGeom prst="rect">
              <a:avLst/>
            </a:prstGeom>
            <a:noFill/>
            <a:ln>
              <a:solidFill>
                <a:schemeClr val="accent6">
                  <a:lumMod val="75000"/>
                </a:schemeClr>
              </a:solidFill>
            </a:ln>
          </p:spPr>
          <p:txBody>
            <a:bodyP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US" dirty="0" err="1"/>
                <a:t>r</a:t>
              </a:r>
              <a:r>
                <a:rPr lang="de-DE" altLang="en-US" dirty="0" err="1" smtClean="0"/>
                <a:t>ecent</a:t>
              </a:r>
              <a:r>
                <a:rPr lang="de-DE" altLang="en-US" dirty="0" smtClean="0"/>
                <a:t> </a:t>
              </a:r>
              <a:r>
                <a:rPr lang="de-DE" altLang="en-US" dirty="0" err="1" smtClean="0"/>
                <a:t>aids</a:t>
              </a:r>
              <a:r>
                <a:rPr lang="de-DE" altLang="en-US" dirty="0" smtClean="0"/>
                <a:t> </a:t>
              </a:r>
              <a:r>
                <a:rPr lang="de-DE" altLang="en-US" dirty="0" err="1" smtClean="0"/>
                <a:t>research</a:t>
              </a:r>
              <a:endParaRPr lang="en-US" altLang="en-US" dirty="0"/>
            </a:p>
            <a:p>
              <a:pPr eaLnBrk="1" hangingPunct="1"/>
              <a:r>
                <a:rPr lang="de-DE" altLang="en-US" dirty="0" err="1"/>
                <a:t>h</a:t>
              </a:r>
              <a:r>
                <a:rPr lang="de-DE" altLang="en-US" dirty="0" err="1" smtClean="0"/>
                <a:t>iv</a:t>
              </a:r>
              <a:r>
                <a:rPr lang="de-DE" altLang="en-US" dirty="0" smtClean="0"/>
                <a:t> </a:t>
              </a:r>
              <a:r>
                <a:rPr lang="de-DE" altLang="en-US" dirty="0" err="1" smtClean="0"/>
                <a:t>aids</a:t>
              </a:r>
              <a:r>
                <a:rPr lang="de-DE" altLang="en-US" dirty="0" smtClean="0"/>
                <a:t> </a:t>
              </a:r>
              <a:r>
                <a:rPr lang="de-DE" altLang="en-US" dirty="0" err="1" smtClean="0"/>
                <a:t>donations</a:t>
              </a:r>
              <a:endParaRPr lang="en-US" altLang="en-US" dirty="0"/>
            </a:p>
            <a:p>
              <a:pPr eaLnBrk="1" hangingPunct="1"/>
              <a:r>
                <a:rPr lang="de-DE" altLang="en-US" dirty="0" err="1"/>
                <a:t>h</a:t>
              </a:r>
              <a:r>
                <a:rPr lang="de-DE" altLang="en-US" dirty="0" err="1" smtClean="0"/>
                <a:t>iv</a:t>
              </a:r>
              <a:r>
                <a:rPr lang="de-DE" altLang="en-US" dirty="0" smtClean="0"/>
                <a:t> </a:t>
              </a:r>
              <a:r>
                <a:rPr lang="de-DE" altLang="en-US" dirty="0" err="1" smtClean="0"/>
                <a:t>therapies</a:t>
              </a:r>
              <a:endParaRPr lang="en-US" altLang="en-US" dirty="0" smtClean="0"/>
            </a:p>
            <a:p>
              <a:pPr eaLnBrk="1" hangingPunct="1"/>
              <a:r>
                <a:rPr lang="de-DE" altLang="en-US" dirty="0" err="1"/>
                <a:t>p</a:t>
              </a:r>
              <a:r>
                <a:rPr lang="de-DE" altLang="en-US" dirty="0" err="1" smtClean="0"/>
                <a:t>hysiology</a:t>
              </a:r>
              <a:r>
                <a:rPr lang="de-DE" altLang="en-US" dirty="0" smtClean="0"/>
                <a:t> </a:t>
              </a:r>
              <a:r>
                <a:rPr lang="de-DE" altLang="en-US" dirty="0" err="1" smtClean="0"/>
                <a:t>exam</a:t>
              </a:r>
              <a:endParaRPr lang="de-DE" altLang="en-US" dirty="0" smtClean="0"/>
            </a:p>
            <a:p>
              <a:pPr eaLnBrk="1" hangingPunct="1"/>
              <a:r>
                <a:rPr lang="de-DE" altLang="en-US" dirty="0" err="1"/>
                <a:t>m</a:t>
              </a:r>
              <a:r>
                <a:rPr lang="de-DE" altLang="en-US" b="1" dirty="0" err="1" smtClean="0"/>
                <a:t>ed</a:t>
              </a:r>
              <a:r>
                <a:rPr lang="de-DE" altLang="en-US" b="1" dirty="0" smtClean="0"/>
                <a:t> </a:t>
              </a:r>
              <a:r>
                <a:rPr lang="de-DE" altLang="en-US" b="1" dirty="0" err="1" smtClean="0"/>
                <a:t>schools</a:t>
              </a:r>
              <a:r>
                <a:rPr lang="de-DE" altLang="en-US" b="1" dirty="0" smtClean="0"/>
                <a:t> </a:t>
              </a:r>
              <a:r>
                <a:rPr lang="de-DE" altLang="en-US" b="1" dirty="0" err="1" smtClean="0"/>
                <a:t>canada</a:t>
              </a:r>
              <a:endParaRPr lang="en-US" altLang="en-US" b="1" dirty="0"/>
            </a:p>
          </p:txBody>
        </p:sp>
        <p:sp>
          <p:nvSpPr>
            <p:cNvPr id="127" name="Rettangolo 6"/>
            <p:cNvSpPr>
              <a:spLocks noChangeArrowheads="1"/>
            </p:cNvSpPr>
            <p:nvPr/>
          </p:nvSpPr>
          <p:spPr bwMode="auto">
            <a:xfrm>
              <a:off x="6553200" y="1752600"/>
              <a:ext cx="1981200" cy="304800"/>
            </a:xfrm>
            <a:prstGeom prst="rect">
              <a:avLst/>
            </a:prstGeom>
            <a:solidFill>
              <a:schemeClr val="accent1"/>
            </a:solidFill>
            <a:ln w="9525">
              <a:solidFill>
                <a:srgbClr val="2D2D8A"/>
              </a:solidFill>
              <a:miter lim="800000"/>
              <a:headEnd/>
              <a:tailEnd/>
            </a:ln>
            <a:effectLst>
              <a:outerShdw blurRad="40000" dist="23000" dir="5400000" rotWithShape="0">
                <a:srgbClr val="808080">
                  <a:alpha val="34999"/>
                </a:srgbClr>
              </a:outerShdw>
            </a:effectLst>
          </p:spPr>
          <p:txBody>
            <a:bodyPr anchor="ct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b="1" dirty="0">
                  <a:solidFill>
                    <a:srgbClr val="2D2D8A"/>
                  </a:solidFill>
                </a:rPr>
                <a:t>User: </a:t>
              </a:r>
              <a:r>
                <a:rPr lang="it-IT" altLang="en-US" dirty="0" smtClean="0">
                  <a:solidFill>
                    <a:srgbClr val="2D2D8A"/>
                  </a:solidFill>
                </a:rPr>
                <a:t>352348</a:t>
              </a:r>
              <a:endParaRPr lang="it-IT" altLang="en-US" b="1" dirty="0">
                <a:solidFill>
                  <a:srgbClr val="2D2D8A"/>
                </a:solidFill>
              </a:endParaRPr>
            </a:p>
          </p:txBody>
        </p:sp>
      </p:grpSp>
      <p:grpSp>
        <p:nvGrpSpPr>
          <p:cNvPr id="129" name="Gruppo 45"/>
          <p:cNvGrpSpPr>
            <a:grpSpLocks/>
          </p:cNvGrpSpPr>
          <p:nvPr/>
        </p:nvGrpSpPr>
        <p:grpSpPr bwMode="auto">
          <a:xfrm>
            <a:off x="5421614" y="1431983"/>
            <a:ext cx="2736304" cy="1258907"/>
            <a:chOff x="6553200" y="1752600"/>
            <a:chExt cx="1981200" cy="1258907"/>
          </a:xfrm>
        </p:grpSpPr>
        <p:sp>
          <p:nvSpPr>
            <p:cNvPr id="130" name="CasellaDiTesto 5"/>
            <p:cNvSpPr txBox="1"/>
            <p:nvPr/>
          </p:nvSpPr>
          <p:spPr>
            <a:xfrm>
              <a:off x="6553200" y="2057400"/>
              <a:ext cx="1981200" cy="954107"/>
            </a:xfrm>
            <a:prstGeom prst="rect">
              <a:avLst/>
            </a:prstGeom>
            <a:noFill/>
            <a:ln>
              <a:solidFill>
                <a:schemeClr val="accent6">
                  <a:lumMod val="75000"/>
                </a:schemeClr>
              </a:solidFill>
            </a:ln>
          </p:spPr>
          <p:txBody>
            <a:bodyP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US" dirty="0" err="1"/>
                <a:t>s</a:t>
              </a:r>
              <a:r>
                <a:rPr lang="de-DE" altLang="en-US" dirty="0" err="1" smtClean="0"/>
                <a:t>tudent</a:t>
              </a:r>
              <a:r>
                <a:rPr lang="de-DE" altLang="en-US" dirty="0" smtClean="0"/>
                <a:t> </a:t>
              </a:r>
              <a:r>
                <a:rPr lang="de-DE" altLang="en-US" dirty="0" err="1" smtClean="0"/>
                <a:t>aids</a:t>
              </a:r>
              <a:endParaRPr lang="de-DE" altLang="en-US" dirty="0" smtClean="0"/>
            </a:p>
            <a:p>
              <a:pPr eaLnBrk="1" hangingPunct="1"/>
              <a:r>
                <a:rPr lang="de-DE" altLang="en-US" dirty="0" err="1"/>
                <a:t>v</a:t>
              </a:r>
              <a:r>
                <a:rPr lang="de-DE" altLang="en-US" dirty="0" err="1" smtClean="0"/>
                <a:t>ocabulary</a:t>
              </a:r>
              <a:r>
                <a:rPr lang="de-DE" altLang="en-US" dirty="0" smtClean="0"/>
                <a:t> </a:t>
              </a:r>
              <a:r>
                <a:rPr lang="de-DE" altLang="en-US" dirty="0" err="1" smtClean="0"/>
                <a:t>teaching</a:t>
              </a:r>
              <a:r>
                <a:rPr lang="de-DE" altLang="en-US" dirty="0" smtClean="0"/>
                <a:t> </a:t>
              </a:r>
              <a:r>
                <a:rPr lang="de-DE" altLang="en-US" dirty="0" err="1" smtClean="0"/>
                <a:t>aids</a:t>
              </a:r>
              <a:endParaRPr lang="de-DE" altLang="en-US" dirty="0" smtClean="0"/>
            </a:p>
            <a:p>
              <a:pPr eaLnBrk="1" hangingPunct="1"/>
              <a:r>
                <a:rPr lang="de-DE" altLang="en-US" dirty="0" err="1"/>
                <a:t>t</a:t>
              </a:r>
              <a:r>
                <a:rPr lang="de-DE" altLang="en-US" dirty="0" err="1" smtClean="0"/>
                <a:t>oefl</a:t>
              </a:r>
              <a:r>
                <a:rPr lang="de-DE" altLang="en-US" dirty="0" smtClean="0"/>
                <a:t> </a:t>
              </a:r>
              <a:r>
                <a:rPr lang="de-DE" altLang="en-US" dirty="0" err="1" smtClean="0"/>
                <a:t>exam</a:t>
              </a:r>
              <a:endParaRPr lang="de-DE" altLang="en-US" dirty="0" smtClean="0"/>
            </a:p>
            <a:p>
              <a:pPr eaLnBrk="1" hangingPunct="1"/>
              <a:r>
                <a:rPr lang="de-DE" altLang="en-US" dirty="0" err="1"/>
                <a:t>l</a:t>
              </a:r>
              <a:r>
                <a:rPr lang="de-DE" altLang="en-US" dirty="0" err="1" smtClean="0"/>
                <a:t>istening</a:t>
              </a:r>
              <a:r>
                <a:rPr lang="de-DE" altLang="en-US" dirty="0" smtClean="0"/>
                <a:t> </a:t>
              </a:r>
              <a:r>
                <a:rPr lang="de-DE" altLang="en-US" dirty="0" err="1" smtClean="0"/>
                <a:t>comprehension</a:t>
              </a:r>
              <a:endParaRPr lang="en-US" altLang="en-US" dirty="0"/>
            </a:p>
          </p:txBody>
        </p:sp>
        <p:sp>
          <p:nvSpPr>
            <p:cNvPr id="131" name="Rettangolo 6"/>
            <p:cNvSpPr>
              <a:spLocks noChangeArrowheads="1"/>
            </p:cNvSpPr>
            <p:nvPr/>
          </p:nvSpPr>
          <p:spPr bwMode="auto">
            <a:xfrm>
              <a:off x="6553200" y="1752600"/>
              <a:ext cx="1981200" cy="304800"/>
            </a:xfrm>
            <a:prstGeom prst="rect">
              <a:avLst/>
            </a:prstGeom>
            <a:solidFill>
              <a:schemeClr val="accent1"/>
            </a:solidFill>
            <a:ln w="9525">
              <a:solidFill>
                <a:srgbClr val="2D2D8A"/>
              </a:solidFill>
              <a:miter lim="800000"/>
              <a:headEnd/>
              <a:tailEnd/>
            </a:ln>
            <a:effectLst>
              <a:outerShdw blurRad="40000" dist="23000" dir="5400000" rotWithShape="0">
                <a:srgbClr val="808080">
                  <a:alpha val="34999"/>
                </a:srgbClr>
              </a:outerShdw>
            </a:effectLst>
          </p:spPr>
          <p:txBody>
            <a:bodyPr anchor="ct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b="1" dirty="0">
                  <a:solidFill>
                    <a:srgbClr val="2D2D8A"/>
                  </a:solidFill>
                </a:rPr>
                <a:t>User: </a:t>
              </a:r>
              <a:r>
                <a:rPr lang="it-IT" altLang="en-US" dirty="0" smtClean="0">
                  <a:solidFill>
                    <a:srgbClr val="2D2D8A"/>
                  </a:solidFill>
                </a:rPr>
                <a:t>172477</a:t>
              </a:r>
              <a:endParaRPr lang="it-IT" altLang="en-US" b="1" dirty="0">
                <a:solidFill>
                  <a:srgbClr val="2D2D8A"/>
                </a:solidFill>
              </a:endParaRPr>
            </a:p>
          </p:txBody>
        </p:sp>
      </p:grpSp>
      <p:sp>
        <p:nvSpPr>
          <p:cNvPr id="4" name="TextBox 3"/>
          <p:cNvSpPr txBox="1"/>
          <p:nvPr/>
        </p:nvSpPr>
        <p:spPr>
          <a:xfrm>
            <a:off x="3057641" y="2805756"/>
            <a:ext cx="5702395" cy="1723549"/>
          </a:xfrm>
          <a:prstGeom prst="rect">
            <a:avLst/>
          </a:prstGeom>
          <a:solidFill>
            <a:srgbClr val="66FFCC"/>
          </a:solidFill>
        </p:spPr>
        <p:txBody>
          <a:bodyPr wrap="none" rtlCol="0">
            <a:spAutoFit/>
          </a:bodyPr>
          <a:lstStyle/>
          <a:p>
            <a:r>
              <a:rPr lang="de-DE" dirty="0" err="1" smtClean="0"/>
              <a:t>Predict</a:t>
            </a:r>
            <a:r>
              <a:rPr lang="de-DE" dirty="0"/>
              <a:t> </a:t>
            </a:r>
            <a:r>
              <a:rPr lang="de-DE" dirty="0" smtClean="0"/>
              <a:t>“</a:t>
            </a:r>
            <a:r>
              <a:rPr lang="de-DE" dirty="0" err="1" smtClean="0"/>
              <a:t>educated</a:t>
            </a:r>
            <a:r>
              <a:rPr lang="de-DE" dirty="0" smtClean="0"/>
              <a:t> </a:t>
            </a:r>
            <a:r>
              <a:rPr lang="de-DE" dirty="0" err="1" smtClean="0"/>
              <a:t>guess</a:t>
            </a:r>
            <a:r>
              <a:rPr lang="de-DE" dirty="0" smtClean="0"/>
              <a:t>“ </a:t>
            </a:r>
            <a:r>
              <a:rPr lang="de-DE" dirty="0" err="1" smtClean="0"/>
              <a:t>attacks</a:t>
            </a:r>
            <a:r>
              <a:rPr lang="de-DE" dirty="0" smtClean="0"/>
              <a:t>:</a:t>
            </a:r>
          </a:p>
          <a:p>
            <a:r>
              <a:rPr lang="de-DE" dirty="0" smtClean="0">
                <a:solidFill>
                  <a:srgbClr val="3333CC"/>
                </a:solidFill>
              </a:rPr>
              <a:t>P[sensitive </a:t>
            </a:r>
            <a:r>
              <a:rPr lang="de-DE" dirty="0" err="1" smtClean="0">
                <a:solidFill>
                  <a:srgbClr val="3333CC"/>
                </a:solidFill>
              </a:rPr>
              <a:t>topic</a:t>
            </a:r>
            <a:r>
              <a:rPr lang="de-DE" dirty="0" smtClean="0">
                <a:solidFill>
                  <a:srgbClr val="3333CC"/>
                </a:solidFill>
              </a:rPr>
              <a:t> | suggestive </a:t>
            </a:r>
            <a:r>
              <a:rPr lang="de-DE" dirty="0" err="1" smtClean="0">
                <a:solidFill>
                  <a:srgbClr val="3333CC"/>
                </a:solidFill>
              </a:rPr>
              <a:t>terms</a:t>
            </a:r>
            <a:r>
              <a:rPr lang="de-DE" dirty="0" smtClean="0">
                <a:solidFill>
                  <a:srgbClr val="3333CC"/>
                </a:solidFill>
              </a:rPr>
              <a:t> &amp; </a:t>
            </a:r>
          </a:p>
          <a:p>
            <a:r>
              <a:rPr lang="de-DE" dirty="0">
                <a:solidFill>
                  <a:srgbClr val="3333CC"/>
                </a:solidFill>
              </a:rPr>
              <a:t> </a:t>
            </a:r>
            <a:r>
              <a:rPr lang="de-DE" dirty="0" smtClean="0">
                <a:solidFill>
                  <a:srgbClr val="3333CC"/>
                </a:solidFill>
              </a:rPr>
              <a:t>                               </a:t>
            </a:r>
            <a:r>
              <a:rPr lang="de-DE" dirty="0" err="1" smtClean="0">
                <a:solidFill>
                  <a:srgbClr val="3333CC"/>
                </a:solidFill>
              </a:rPr>
              <a:t>common</a:t>
            </a:r>
            <a:r>
              <a:rPr lang="de-DE" dirty="0" smtClean="0">
                <a:solidFill>
                  <a:srgbClr val="3333CC"/>
                </a:solidFill>
              </a:rPr>
              <a:t> </a:t>
            </a:r>
            <a:r>
              <a:rPr lang="de-DE" dirty="0" err="1" smtClean="0">
                <a:solidFill>
                  <a:srgbClr val="3333CC"/>
                </a:solidFill>
              </a:rPr>
              <a:t>terms</a:t>
            </a:r>
            <a:r>
              <a:rPr lang="de-DE" dirty="0" smtClean="0">
                <a:solidFill>
                  <a:srgbClr val="3333CC"/>
                </a:solidFill>
              </a:rPr>
              <a:t>]</a:t>
            </a:r>
            <a:endParaRPr lang="de-DE" dirty="0" smtClean="0"/>
          </a:p>
          <a:p>
            <a:r>
              <a:rPr lang="de-DE" sz="2000" dirty="0" smtClean="0"/>
              <a:t>Ex.: </a:t>
            </a:r>
            <a:r>
              <a:rPr lang="de-DE" sz="2000" dirty="0" smtClean="0">
                <a:solidFill>
                  <a:srgbClr val="C00000"/>
                </a:solidFill>
              </a:rPr>
              <a:t>P[</a:t>
            </a:r>
            <a:r>
              <a:rPr lang="de-DE" sz="2000" dirty="0" err="1" smtClean="0">
                <a:solidFill>
                  <a:srgbClr val="C00000"/>
                </a:solidFill>
              </a:rPr>
              <a:t>alcoholism</a:t>
            </a:r>
            <a:r>
              <a:rPr lang="de-DE" sz="2000" dirty="0" smtClean="0">
                <a:solidFill>
                  <a:srgbClr val="C00000"/>
                </a:solidFill>
              </a:rPr>
              <a:t> |   </a:t>
            </a:r>
            <a:r>
              <a:rPr lang="de-DE" sz="2000" dirty="0" err="1" smtClean="0">
                <a:solidFill>
                  <a:srgbClr val="C00000"/>
                </a:solidFill>
              </a:rPr>
              <a:t>drunk</a:t>
            </a:r>
            <a:r>
              <a:rPr lang="de-DE" sz="2000" dirty="0" smtClean="0">
                <a:solidFill>
                  <a:srgbClr val="C00000"/>
                </a:solidFill>
              </a:rPr>
              <a:t>, </a:t>
            </a:r>
            <a:r>
              <a:rPr lang="de-DE" sz="2000" dirty="0" err="1" smtClean="0">
                <a:solidFill>
                  <a:srgbClr val="C00000"/>
                </a:solidFill>
              </a:rPr>
              <a:t>blackout</a:t>
            </a:r>
            <a:r>
              <a:rPr lang="de-DE" sz="2000" dirty="0" smtClean="0">
                <a:solidFill>
                  <a:srgbClr val="C00000"/>
                </a:solidFill>
              </a:rPr>
              <a:t>, </a:t>
            </a:r>
            <a:r>
              <a:rPr lang="de-DE" sz="2000" dirty="0" err="1" smtClean="0">
                <a:solidFill>
                  <a:srgbClr val="C00000"/>
                </a:solidFill>
              </a:rPr>
              <a:t>therapy</a:t>
            </a:r>
            <a:r>
              <a:rPr lang="de-DE" sz="2000" dirty="0" smtClean="0">
                <a:solidFill>
                  <a:srgbClr val="C00000"/>
                </a:solidFill>
              </a:rPr>
              <a:t>,</a:t>
            </a:r>
          </a:p>
          <a:p>
            <a:r>
              <a:rPr lang="de-DE" sz="2000" dirty="0">
                <a:solidFill>
                  <a:srgbClr val="C00000"/>
                </a:solidFill>
              </a:rPr>
              <a:t> </a:t>
            </a:r>
            <a:r>
              <a:rPr lang="de-DE" sz="2000" dirty="0" smtClean="0">
                <a:solidFill>
                  <a:srgbClr val="C00000"/>
                </a:solidFill>
              </a:rPr>
              <a:t>                                  </a:t>
            </a:r>
            <a:r>
              <a:rPr lang="de-DE" sz="2000" dirty="0" err="1" smtClean="0">
                <a:solidFill>
                  <a:srgbClr val="C00000"/>
                </a:solidFill>
              </a:rPr>
              <a:t>party</a:t>
            </a:r>
            <a:r>
              <a:rPr lang="de-DE" sz="2000" dirty="0" smtClean="0">
                <a:solidFill>
                  <a:srgbClr val="C00000"/>
                </a:solidFill>
              </a:rPr>
              <a:t>, </a:t>
            </a:r>
            <a:r>
              <a:rPr lang="de-DE" sz="2000" dirty="0" err="1" smtClean="0">
                <a:solidFill>
                  <a:srgbClr val="C00000"/>
                </a:solidFill>
              </a:rPr>
              <a:t>drive</a:t>
            </a:r>
            <a:r>
              <a:rPr lang="de-DE" sz="2000" dirty="0" smtClean="0">
                <a:solidFill>
                  <a:srgbClr val="C00000"/>
                </a:solidFill>
              </a:rPr>
              <a:t>, …] </a:t>
            </a:r>
            <a:endParaRPr lang="en-US" sz="2000" dirty="0">
              <a:solidFill>
                <a:srgbClr val="C00000"/>
              </a:solidFill>
            </a:endParaRPr>
          </a:p>
        </p:txBody>
      </p:sp>
      <p:sp>
        <p:nvSpPr>
          <p:cNvPr id="5" name="TextBox 4"/>
          <p:cNvSpPr txBox="1"/>
          <p:nvPr/>
        </p:nvSpPr>
        <p:spPr>
          <a:xfrm>
            <a:off x="7344012" y="580691"/>
            <a:ext cx="1877437" cy="646331"/>
          </a:xfrm>
          <a:prstGeom prst="rect">
            <a:avLst/>
          </a:prstGeom>
          <a:noFill/>
        </p:spPr>
        <p:txBody>
          <a:bodyPr wrap="none" rtlCol="0">
            <a:spAutoFit/>
          </a:bodyPr>
          <a:lstStyle/>
          <a:p>
            <a:r>
              <a:rPr lang="de-DE" sz="1800" dirty="0" smtClean="0"/>
              <a:t>[J. </a:t>
            </a:r>
            <a:r>
              <a:rPr lang="de-DE" sz="1800" dirty="0" err="1" smtClean="0"/>
              <a:t>Biega</a:t>
            </a:r>
            <a:r>
              <a:rPr lang="de-DE" sz="1800" dirty="0" smtClean="0"/>
              <a:t> et al.: </a:t>
            </a:r>
          </a:p>
          <a:p>
            <a:r>
              <a:rPr lang="de-DE" sz="1800" dirty="0" smtClean="0"/>
              <a:t>PSBD‘14]</a:t>
            </a:r>
            <a:endParaRPr lang="en-US" sz="1800" dirty="0"/>
          </a:p>
        </p:txBody>
      </p:sp>
      <p:grpSp>
        <p:nvGrpSpPr>
          <p:cNvPr id="9" name="Group 8"/>
          <p:cNvGrpSpPr/>
          <p:nvPr/>
        </p:nvGrpSpPr>
        <p:grpSpPr>
          <a:xfrm>
            <a:off x="303034" y="4926816"/>
            <a:ext cx="8796072" cy="1777390"/>
            <a:chOff x="303034" y="4926816"/>
            <a:chExt cx="8796072" cy="1777390"/>
          </a:xfrm>
        </p:grpSpPr>
        <p:sp>
          <p:nvSpPr>
            <p:cNvPr id="23" name="Rounded Rectangle 22"/>
            <p:cNvSpPr/>
            <p:nvPr/>
          </p:nvSpPr>
          <p:spPr bwMode="auto">
            <a:xfrm>
              <a:off x="3276571" y="5749104"/>
              <a:ext cx="1015861" cy="636699"/>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3089525" y="5153495"/>
              <a:ext cx="1373373" cy="36933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6" name="TextBox 5"/>
            <p:cNvSpPr txBox="1"/>
            <p:nvPr/>
          </p:nvSpPr>
          <p:spPr>
            <a:xfrm>
              <a:off x="303034" y="5548271"/>
              <a:ext cx="2699778" cy="1107996"/>
            </a:xfrm>
            <a:prstGeom prst="rect">
              <a:avLst/>
            </a:prstGeom>
            <a:noFill/>
          </p:spPr>
          <p:txBody>
            <a:bodyPr wrap="none" rtlCol="0">
              <a:spAutoFit/>
            </a:bodyPr>
            <a:lstStyle/>
            <a:p>
              <a:r>
                <a:rPr lang="de-DE" dirty="0" err="1"/>
                <a:t>u</a:t>
              </a:r>
              <a:r>
                <a:rPr lang="de-DE" dirty="0" err="1" smtClean="0"/>
                <a:t>sing</a:t>
              </a:r>
              <a:r>
                <a:rPr lang="de-DE" dirty="0" smtClean="0"/>
                <a:t> </a:t>
              </a:r>
              <a:r>
                <a:rPr lang="de-DE" dirty="0" err="1" smtClean="0"/>
                <a:t>probabilistic</a:t>
              </a:r>
              <a:endParaRPr lang="de-DE" dirty="0" smtClean="0"/>
            </a:p>
            <a:p>
              <a:r>
                <a:rPr lang="de-DE" dirty="0" err="1"/>
                <a:t>g</a:t>
              </a:r>
              <a:r>
                <a:rPr lang="de-DE" dirty="0" err="1" smtClean="0"/>
                <a:t>raphical</a:t>
              </a:r>
              <a:r>
                <a:rPr lang="de-DE" dirty="0" smtClean="0"/>
                <a:t> </a:t>
              </a:r>
              <a:r>
                <a:rPr lang="de-DE" dirty="0" err="1" smtClean="0"/>
                <a:t>model</a:t>
              </a:r>
              <a:r>
                <a:rPr lang="de-DE" dirty="0" smtClean="0"/>
                <a:t> </a:t>
              </a:r>
            </a:p>
            <a:p>
              <a:r>
                <a:rPr lang="de-DE" dirty="0" smtClean="0"/>
                <a:t>(</a:t>
              </a:r>
              <a:r>
                <a:rPr lang="de-DE" dirty="0" err="1" smtClean="0"/>
                <a:t>Markov</a:t>
              </a:r>
              <a:r>
                <a:rPr lang="de-DE" dirty="0" smtClean="0"/>
                <a:t> </a:t>
              </a:r>
              <a:r>
                <a:rPr lang="de-DE" dirty="0" err="1" smtClean="0"/>
                <a:t>Logic</a:t>
              </a:r>
              <a:r>
                <a:rPr lang="de-DE" dirty="0" smtClean="0"/>
                <a:t>)</a:t>
              </a:r>
              <a:endParaRPr lang="en-US" dirty="0"/>
            </a:p>
          </p:txBody>
        </p:sp>
        <p:sp>
          <p:nvSpPr>
            <p:cNvPr id="7" name="TextBox 6"/>
            <p:cNvSpPr txBox="1"/>
            <p:nvPr/>
          </p:nvSpPr>
          <p:spPr>
            <a:xfrm>
              <a:off x="3072774" y="5153495"/>
              <a:ext cx="1390124" cy="369332"/>
            </a:xfrm>
            <a:prstGeom prst="rect">
              <a:avLst/>
            </a:prstGeom>
            <a:noFill/>
          </p:spPr>
          <p:txBody>
            <a:bodyPr wrap="none" rtlCol="0">
              <a:spAutoFit/>
            </a:bodyPr>
            <a:lstStyle/>
            <a:p>
              <a:r>
                <a:rPr lang="de-DE" sz="1800" dirty="0" err="1" smtClean="0"/>
                <a:t>alcoholism</a:t>
              </a:r>
              <a:endParaRPr lang="en-US" sz="1800" dirty="0"/>
            </a:p>
          </p:txBody>
        </p:sp>
        <p:sp>
          <p:nvSpPr>
            <p:cNvPr id="21" name="TextBox 20"/>
            <p:cNvSpPr txBox="1"/>
            <p:nvPr/>
          </p:nvSpPr>
          <p:spPr>
            <a:xfrm>
              <a:off x="3247861" y="5727369"/>
              <a:ext cx="1056700" cy="646331"/>
            </a:xfrm>
            <a:prstGeom prst="rect">
              <a:avLst/>
            </a:prstGeom>
            <a:noFill/>
          </p:spPr>
          <p:txBody>
            <a:bodyPr wrap="none" rtlCol="0">
              <a:spAutoFit/>
            </a:bodyPr>
            <a:lstStyle/>
            <a:p>
              <a:r>
                <a:rPr lang="de-DE" sz="1800" dirty="0" err="1"/>
                <a:t>a</a:t>
              </a:r>
              <a:r>
                <a:rPr lang="de-DE" sz="1800" dirty="0" err="1" smtClean="0"/>
                <a:t>lcohol</a:t>
              </a:r>
              <a:r>
                <a:rPr lang="de-DE" sz="1800" dirty="0" smtClean="0"/>
                <a:t> </a:t>
              </a:r>
            </a:p>
            <a:p>
              <a:r>
                <a:rPr lang="de-DE" sz="1800" dirty="0" err="1" smtClean="0"/>
                <a:t>abuse</a:t>
              </a:r>
              <a:endParaRPr lang="en-US" sz="1800" dirty="0"/>
            </a:p>
          </p:txBody>
        </p:sp>
        <p:sp>
          <p:nvSpPr>
            <p:cNvPr id="24" name="Rounded Rectangle 23"/>
            <p:cNvSpPr/>
            <p:nvPr/>
          </p:nvSpPr>
          <p:spPr bwMode="auto">
            <a:xfrm>
              <a:off x="4939044" y="4926816"/>
              <a:ext cx="1116892" cy="36933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25" name="TextBox 24"/>
            <p:cNvSpPr txBox="1"/>
            <p:nvPr/>
          </p:nvSpPr>
          <p:spPr>
            <a:xfrm>
              <a:off x="4922292" y="4926816"/>
              <a:ext cx="1133644" cy="369332"/>
            </a:xfrm>
            <a:prstGeom prst="rect">
              <a:avLst/>
            </a:prstGeom>
            <a:noFill/>
          </p:spPr>
          <p:txBody>
            <a:bodyPr wrap="none" rtlCol="0">
              <a:spAutoFit/>
            </a:bodyPr>
            <a:lstStyle/>
            <a:p>
              <a:r>
                <a:rPr lang="de-DE" sz="1800" dirty="0" err="1" smtClean="0"/>
                <a:t>blackout</a:t>
              </a:r>
              <a:endParaRPr lang="en-US" sz="1800" dirty="0"/>
            </a:p>
          </p:txBody>
        </p:sp>
        <p:sp>
          <p:nvSpPr>
            <p:cNvPr id="26" name="Rounded Rectangle 25"/>
            <p:cNvSpPr/>
            <p:nvPr/>
          </p:nvSpPr>
          <p:spPr bwMode="auto">
            <a:xfrm>
              <a:off x="5017364" y="6130035"/>
              <a:ext cx="1001475" cy="36933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27" name="TextBox 26"/>
            <p:cNvSpPr txBox="1"/>
            <p:nvPr/>
          </p:nvSpPr>
          <p:spPr>
            <a:xfrm>
              <a:off x="5000613" y="6130035"/>
              <a:ext cx="1018227" cy="369332"/>
            </a:xfrm>
            <a:prstGeom prst="rect">
              <a:avLst/>
            </a:prstGeom>
            <a:noFill/>
          </p:spPr>
          <p:txBody>
            <a:bodyPr wrap="none" rtlCol="0">
              <a:spAutoFit/>
            </a:bodyPr>
            <a:lstStyle/>
            <a:p>
              <a:r>
                <a:rPr lang="de-DE" sz="1800" dirty="0" err="1" smtClean="0"/>
                <a:t>therapy</a:t>
              </a:r>
              <a:endParaRPr lang="en-US" sz="1800" dirty="0"/>
            </a:p>
          </p:txBody>
        </p:sp>
        <p:sp>
          <p:nvSpPr>
            <p:cNvPr id="30" name="Rounded Rectangle 29"/>
            <p:cNvSpPr/>
            <p:nvPr/>
          </p:nvSpPr>
          <p:spPr bwMode="auto">
            <a:xfrm>
              <a:off x="6188061" y="5502584"/>
              <a:ext cx="809116" cy="36933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31" name="TextBox 30"/>
            <p:cNvSpPr txBox="1"/>
            <p:nvPr/>
          </p:nvSpPr>
          <p:spPr>
            <a:xfrm>
              <a:off x="6171309" y="5502584"/>
              <a:ext cx="825867" cy="369332"/>
            </a:xfrm>
            <a:prstGeom prst="rect">
              <a:avLst/>
            </a:prstGeom>
            <a:noFill/>
          </p:spPr>
          <p:txBody>
            <a:bodyPr wrap="none" rtlCol="0">
              <a:spAutoFit/>
            </a:bodyPr>
            <a:lstStyle/>
            <a:p>
              <a:r>
                <a:rPr lang="de-DE" sz="1800" dirty="0" err="1" smtClean="0"/>
                <a:t>drunk</a:t>
              </a:r>
              <a:endParaRPr lang="en-US" sz="1800" dirty="0"/>
            </a:p>
          </p:txBody>
        </p:sp>
        <p:sp>
          <p:nvSpPr>
            <p:cNvPr id="34" name="Rounded Rectangle 33"/>
            <p:cNvSpPr/>
            <p:nvPr/>
          </p:nvSpPr>
          <p:spPr bwMode="auto">
            <a:xfrm>
              <a:off x="7673848" y="5175161"/>
              <a:ext cx="809116" cy="36933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35" name="TextBox 34"/>
            <p:cNvSpPr txBox="1"/>
            <p:nvPr/>
          </p:nvSpPr>
          <p:spPr>
            <a:xfrm>
              <a:off x="7657096" y="5175161"/>
              <a:ext cx="748923" cy="369332"/>
            </a:xfrm>
            <a:prstGeom prst="rect">
              <a:avLst/>
            </a:prstGeom>
            <a:noFill/>
          </p:spPr>
          <p:txBody>
            <a:bodyPr wrap="none" rtlCol="0">
              <a:spAutoFit/>
            </a:bodyPr>
            <a:lstStyle/>
            <a:p>
              <a:r>
                <a:rPr lang="de-DE" sz="1800" dirty="0" err="1" smtClean="0"/>
                <a:t>party</a:t>
              </a:r>
              <a:endParaRPr lang="en-US" sz="1800" dirty="0"/>
            </a:p>
          </p:txBody>
        </p:sp>
        <p:sp>
          <p:nvSpPr>
            <p:cNvPr id="36" name="Rounded Rectangle 35"/>
            <p:cNvSpPr/>
            <p:nvPr/>
          </p:nvSpPr>
          <p:spPr bwMode="auto">
            <a:xfrm>
              <a:off x="8048310" y="5800064"/>
              <a:ext cx="809116" cy="36933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37" name="TextBox 36"/>
            <p:cNvSpPr txBox="1"/>
            <p:nvPr/>
          </p:nvSpPr>
          <p:spPr>
            <a:xfrm>
              <a:off x="8031558" y="5800064"/>
              <a:ext cx="736099" cy="369332"/>
            </a:xfrm>
            <a:prstGeom prst="rect">
              <a:avLst/>
            </a:prstGeom>
            <a:noFill/>
          </p:spPr>
          <p:txBody>
            <a:bodyPr wrap="none" rtlCol="0">
              <a:spAutoFit/>
            </a:bodyPr>
            <a:lstStyle/>
            <a:p>
              <a:r>
                <a:rPr lang="de-DE" sz="1800" dirty="0" err="1" smtClean="0"/>
                <a:t>drive</a:t>
              </a:r>
              <a:endParaRPr lang="en-US" sz="1800" dirty="0"/>
            </a:p>
          </p:txBody>
        </p:sp>
        <p:cxnSp>
          <p:nvCxnSpPr>
            <p:cNvPr id="10" name="Straight Connector 9"/>
            <p:cNvCxnSpPr>
              <a:endCxn id="25" idx="1"/>
            </p:cNvCxnSpPr>
            <p:nvPr/>
          </p:nvCxnSpPr>
          <p:spPr bwMode="auto">
            <a:xfrm flipV="1">
              <a:off x="4480809" y="5111482"/>
              <a:ext cx="441483" cy="264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a:stCxn id="24" idx="3"/>
              <a:endCxn id="31" idx="0"/>
            </p:cNvCxnSpPr>
            <p:nvPr/>
          </p:nvCxnSpPr>
          <p:spPr bwMode="auto">
            <a:xfrm>
              <a:off x="6055936" y="5111482"/>
              <a:ext cx="528307" cy="39110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a:stCxn id="31" idx="2"/>
              <a:endCxn id="27" idx="3"/>
            </p:cNvCxnSpPr>
            <p:nvPr/>
          </p:nvCxnSpPr>
          <p:spPr bwMode="auto">
            <a:xfrm flipH="1">
              <a:off x="6018840" y="5871916"/>
              <a:ext cx="565403" cy="4427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a:stCxn id="24" idx="2"/>
              <a:endCxn id="27" idx="0"/>
            </p:cNvCxnSpPr>
            <p:nvPr/>
          </p:nvCxnSpPr>
          <p:spPr bwMode="auto">
            <a:xfrm>
              <a:off x="5497490" y="5296148"/>
              <a:ext cx="12237" cy="8338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a:stCxn id="23" idx="3"/>
              <a:endCxn id="27" idx="1"/>
            </p:cNvCxnSpPr>
            <p:nvPr/>
          </p:nvCxnSpPr>
          <p:spPr bwMode="auto">
            <a:xfrm>
              <a:off x="4292432" y="6067454"/>
              <a:ext cx="708181" cy="2472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a:stCxn id="25" idx="1"/>
              <a:endCxn id="21" idx="3"/>
            </p:cNvCxnSpPr>
            <p:nvPr/>
          </p:nvCxnSpPr>
          <p:spPr bwMode="auto">
            <a:xfrm flipH="1">
              <a:off x="4304561" y="5111482"/>
              <a:ext cx="617731" cy="9415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a:stCxn id="27" idx="1"/>
              <a:endCxn id="8" idx="3"/>
            </p:cNvCxnSpPr>
            <p:nvPr/>
          </p:nvCxnSpPr>
          <p:spPr bwMode="auto">
            <a:xfrm flipH="1" flipV="1">
              <a:off x="4462898" y="5338161"/>
              <a:ext cx="537715" cy="9765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a:stCxn id="31" idx="1"/>
              <a:endCxn id="8" idx="3"/>
            </p:cNvCxnSpPr>
            <p:nvPr/>
          </p:nvCxnSpPr>
          <p:spPr bwMode="auto">
            <a:xfrm flipH="1" flipV="1">
              <a:off x="4462898" y="5338161"/>
              <a:ext cx="1708411" cy="3490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a:stCxn id="31" idx="1"/>
              <a:endCxn id="23" idx="3"/>
            </p:cNvCxnSpPr>
            <p:nvPr/>
          </p:nvCxnSpPr>
          <p:spPr bwMode="auto">
            <a:xfrm flipH="1">
              <a:off x="4292432" y="5687250"/>
              <a:ext cx="1878877" cy="38020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p:cNvSpPr txBox="1"/>
            <p:nvPr/>
          </p:nvSpPr>
          <p:spPr>
            <a:xfrm>
              <a:off x="8149807" y="6242541"/>
              <a:ext cx="949299" cy="461665"/>
            </a:xfrm>
            <a:prstGeom prst="rect">
              <a:avLst/>
            </a:prstGeom>
            <a:noFill/>
          </p:spPr>
          <p:txBody>
            <a:bodyPr wrap="none" rtlCol="0">
              <a:spAutoFit/>
            </a:bodyPr>
            <a:lstStyle/>
            <a:p>
              <a:r>
                <a:rPr lang="de-DE" sz="2400" dirty="0" smtClean="0"/>
                <a:t>. . . . .</a:t>
              </a:r>
              <a:endParaRPr lang="en-US" sz="2400" dirty="0"/>
            </a:p>
          </p:txBody>
        </p:sp>
        <p:cxnSp>
          <p:nvCxnSpPr>
            <p:cNvPr id="61" name="Curved Connector 60"/>
            <p:cNvCxnSpPr>
              <a:stCxn id="35" idx="0"/>
              <a:endCxn id="7" idx="0"/>
            </p:cNvCxnSpPr>
            <p:nvPr/>
          </p:nvCxnSpPr>
          <p:spPr bwMode="auto">
            <a:xfrm rot="16200000" flipV="1">
              <a:off x="5888864" y="3032467"/>
              <a:ext cx="21666" cy="4263722"/>
            </a:xfrm>
            <a:prstGeom prst="curvedConnector3">
              <a:avLst>
                <a:gd name="adj1" fmla="val 187861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8" name="Curved Connector 287"/>
            <p:cNvCxnSpPr>
              <a:stCxn id="36" idx="2"/>
              <a:endCxn id="23" idx="2"/>
            </p:cNvCxnSpPr>
            <p:nvPr/>
          </p:nvCxnSpPr>
          <p:spPr bwMode="auto">
            <a:xfrm rot="5400000">
              <a:off x="6010482" y="3943416"/>
              <a:ext cx="216407" cy="4668366"/>
            </a:xfrm>
            <a:prstGeom prst="curvedConnector3">
              <a:avLst>
                <a:gd name="adj1" fmla="val 27203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1" name="Curved Connector 290"/>
            <p:cNvCxnSpPr>
              <a:stCxn id="34" idx="2"/>
              <a:endCxn id="23" idx="2"/>
            </p:cNvCxnSpPr>
            <p:nvPr/>
          </p:nvCxnSpPr>
          <p:spPr bwMode="auto">
            <a:xfrm rot="5400000">
              <a:off x="5510799" y="3818196"/>
              <a:ext cx="841310" cy="4293904"/>
            </a:xfrm>
            <a:prstGeom prst="curvedConnector3">
              <a:avLst>
                <a:gd name="adj1" fmla="val 12717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1" name="Curved Connector 300"/>
            <p:cNvCxnSpPr>
              <a:stCxn id="8" idx="0"/>
              <a:endCxn id="36" idx="3"/>
            </p:cNvCxnSpPr>
            <p:nvPr/>
          </p:nvCxnSpPr>
          <p:spPr bwMode="auto">
            <a:xfrm rot="16200000" flipH="1">
              <a:off x="5901201" y="3028505"/>
              <a:ext cx="831235" cy="5081214"/>
            </a:xfrm>
            <a:prstGeom prst="curvedConnector4">
              <a:avLst>
                <a:gd name="adj1" fmla="val -65217"/>
                <a:gd name="adj2" fmla="val 10115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3768293201"/>
      </p:ext>
    </p:extLst>
  </p:cSld>
  <p:clrMapOvr>
    <a:masterClrMapping/>
  </p:clrMapOvr>
  <mc:AlternateContent xmlns:mc="http://schemas.openxmlformats.org/markup-compatibility/2006" xmlns:p14="http://schemas.microsoft.com/office/powerpoint/2010/main">
    <mc:Choice Requires="p14">
      <p:transition spd="slow" p14:dur="2000" advTm="52702"/>
    </mc:Choice>
    <mc:Fallback xmlns="">
      <p:transition spd="slow" advTm="527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a:xfrm>
            <a:off x="-681812" y="-127861"/>
            <a:ext cx="10438388" cy="576238"/>
          </a:xfrm>
          <a:solidFill>
            <a:schemeClr val="bg1"/>
          </a:solidFill>
        </p:spPr>
        <p:txBody>
          <a:bodyPr/>
          <a:lstStyle/>
          <a:p>
            <a:pPr defTabSz="893763" eaLnBrk="1" hangingPunct="1"/>
            <a:r>
              <a:rPr lang="en-GB" dirty="0" smtClean="0"/>
              <a:t>Research Challenges &amp; Opportunities</a:t>
            </a:r>
            <a:endParaRPr lang="en-GB" sz="2000" dirty="0" smtClean="0"/>
          </a:p>
        </p:txBody>
      </p:sp>
      <p:sp>
        <p:nvSpPr>
          <p:cNvPr id="3" name="Rectangle 5"/>
          <p:cNvSpPr/>
          <p:nvPr/>
        </p:nvSpPr>
        <p:spPr bwMode="auto">
          <a:xfrm>
            <a:off x="28223" y="5430275"/>
            <a:ext cx="9131819" cy="1002427"/>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 name="TextBox 3"/>
          <p:cNvSpPr txBox="1"/>
          <p:nvPr/>
        </p:nvSpPr>
        <p:spPr>
          <a:xfrm>
            <a:off x="70984" y="5507479"/>
            <a:ext cx="5894562" cy="830997"/>
          </a:xfrm>
          <a:prstGeom prst="rect">
            <a:avLst/>
          </a:prstGeom>
          <a:noFill/>
        </p:spPr>
        <p:txBody>
          <a:bodyPr wrap="none" rtlCol="0">
            <a:spAutoFit/>
          </a:bodyPr>
          <a:lstStyle/>
          <a:p>
            <a:r>
              <a:rPr lang="de-DE" sz="2400" dirty="0" smtClean="0">
                <a:solidFill>
                  <a:srgbClr val="3333CC"/>
                </a:solidFill>
              </a:rPr>
              <a:t>Long-term</a:t>
            </a:r>
            <a:r>
              <a:rPr lang="de-DE" sz="2400" dirty="0" smtClean="0"/>
              <a:t> </a:t>
            </a:r>
            <a:r>
              <a:rPr lang="de-DE" sz="2400" dirty="0" err="1" smtClean="0"/>
              <a:t>privacy</a:t>
            </a:r>
            <a:r>
              <a:rPr lang="de-DE" sz="2400" dirty="0" smtClean="0"/>
              <a:t> </a:t>
            </a:r>
            <a:r>
              <a:rPr lang="de-DE" sz="2400" dirty="0" err="1" smtClean="0"/>
              <a:t>management</a:t>
            </a:r>
            <a:r>
              <a:rPr lang="de-DE" sz="2400" dirty="0" smtClean="0"/>
              <a:t>:</a:t>
            </a:r>
          </a:p>
          <a:p>
            <a:r>
              <a:rPr lang="de-DE" sz="2400" dirty="0" err="1"/>
              <a:t>p</a:t>
            </a:r>
            <a:r>
              <a:rPr lang="de-DE" sz="2400" dirty="0" err="1" smtClean="0"/>
              <a:t>olicies</a:t>
            </a:r>
            <a:r>
              <a:rPr lang="de-DE" sz="2400" dirty="0" smtClean="0"/>
              <a:t>, </a:t>
            </a:r>
            <a:r>
              <a:rPr lang="de-DE" sz="2400" dirty="0" err="1" smtClean="0"/>
              <a:t>risks</a:t>
            </a:r>
            <a:r>
              <a:rPr lang="de-DE" sz="2400" dirty="0" smtClean="0"/>
              <a:t>, </a:t>
            </a:r>
            <a:r>
              <a:rPr lang="de-DE" sz="2400" dirty="0" err="1" smtClean="0"/>
              <a:t>privacy</a:t>
            </a:r>
            <a:r>
              <a:rPr lang="de-DE" sz="2400" dirty="0" smtClean="0"/>
              <a:t>-utility trade-offs</a:t>
            </a:r>
            <a:endParaRPr lang="de-DE" sz="2000" dirty="0"/>
          </a:p>
        </p:txBody>
      </p:sp>
      <p:sp>
        <p:nvSpPr>
          <p:cNvPr id="5" name="Rectangle 5"/>
          <p:cNvSpPr/>
          <p:nvPr/>
        </p:nvSpPr>
        <p:spPr bwMode="auto">
          <a:xfrm>
            <a:off x="0" y="1124744"/>
            <a:ext cx="9190520" cy="1079430"/>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9974" y="2213689"/>
            <a:ext cx="9144000" cy="1010145"/>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7" name="Rectangle 5"/>
          <p:cNvSpPr/>
          <p:nvPr/>
        </p:nvSpPr>
        <p:spPr bwMode="auto">
          <a:xfrm>
            <a:off x="0" y="4238668"/>
            <a:ext cx="9173972" cy="1179200"/>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8" name="TextBox 7"/>
          <p:cNvSpPr txBox="1"/>
          <p:nvPr/>
        </p:nvSpPr>
        <p:spPr>
          <a:xfrm>
            <a:off x="64547" y="4338505"/>
            <a:ext cx="7760458" cy="830997"/>
          </a:xfrm>
          <a:prstGeom prst="rect">
            <a:avLst/>
          </a:prstGeom>
          <a:noFill/>
        </p:spPr>
        <p:txBody>
          <a:bodyPr wrap="none" rtlCol="0">
            <a:spAutoFit/>
          </a:bodyPr>
          <a:lstStyle/>
          <a:p>
            <a:r>
              <a:rPr lang="de-DE" sz="2400" dirty="0" err="1" smtClean="0">
                <a:solidFill>
                  <a:srgbClr val="3333CC"/>
                </a:solidFill>
              </a:rPr>
              <a:t>Explain</a:t>
            </a:r>
            <a:r>
              <a:rPr lang="de-DE" sz="2400" dirty="0" smtClean="0"/>
              <a:t> </a:t>
            </a:r>
            <a:r>
              <a:rPr lang="de-DE" sz="2400" dirty="0" err="1" smtClean="0"/>
              <a:t>risks</a:t>
            </a:r>
            <a:r>
              <a:rPr lang="de-DE" sz="2400" dirty="0" smtClean="0"/>
              <a:t>, </a:t>
            </a:r>
            <a:r>
              <a:rPr lang="de-DE" sz="2400" dirty="0" err="1" smtClean="0">
                <a:solidFill>
                  <a:srgbClr val="3333CC"/>
                </a:solidFill>
              </a:rPr>
              <a:t>advise</a:t>
            </a:r>
            <a:r>
              <a:rPr lang="de-DE" sz="2400" dirty="0" smtClean="0"/>
              <a:t> on </a:t>
            </a:r>
            <a:r>
              <a:rPr lang="de-DE" sz="2400" dirty="0" err="1" smtClean="0"/>
              <a:t>consequences</a:t>
            </a:r>
            <a:r>
              <a:rPr lang="de-DE" sz="2400" dirty="0" smtClean="0"/>
              <a:t>,</a:t>
            </a:r>
          </a:p>
          <a:p>
            <a:r>
              <a:rPr lang="de-DE" sz="2400" dirty="0" err="1">
                <a:solidFill>
                  <a:srgbClr val="3333CC"/>
                </a:solidFill>
              </a:rPr>
              <a:t>r</a:t>
            </a:r>
            <a:r>
              <a:rPr lang="de-DE" sz="2400" dirty="0" err="1" smtClean="0">
                <a:solidFill>
                  <a:srgbClr val="3333CC"/>
                </a:solidFill>
              </a:rPr>
              <a:t>ecommend</a:t>
            </a:r>
            <a:r>
              <a:rPr lang="de-DE" sz="2400" dirty="0" smtClean="0"/>
              <a:t> counter-</a:t>
            </a:r>
            <a:r>
              <a:rPr lang="de-DE" sz="2400" dirty="0" err="1" smtClean="0"/>
              <a:t>measures</a:t>
            </a:r>
            <a:r>
              <a:rPr lang="de-DE" sz="2400" dirty="0" smtClean="0"/>
              <a:t> </a:t>
            </a:r>
            <a:r>
              <a:rPr lang="de-DE" sz="2400" dirty="0" err="1" smtClean="0"/>
              <a:t>and</a:t>
            </a:r>
            <a:r>
              <a:rPr lang="de-DE" sz="2400" dirty="0" smtClean="0"/>
              <a:t> </a:t>
            </a:r>
            <a:r>
              <a:rPr lang="de-DE" sz="2400" dirty="0" err="1" smtClean="0"/>
              <a:t>mitigation</a:t>
            </a:r>
            <a:r>
              <a:rPr lang="de-DE" sz="2400" dirty="0" smtClean="0"/>
              <a:t> </a:t>
            </a:r>
            <a:r>
              <a:rPr lang="de-DE" sz="2400" dirty="0" err="1" smtClean="0"/>
              <a:t>steps</a:t>
            </a:r>
            <a:endParaRPr lang="de-DE" sz="2400" dirty="0" smtClean="0"/>
          </a:p>
        </p:txBody>
      </p:sp>
      <p:sp>
        <p:nvSpPr>
          <p:cNvPr id="9" name="TextBox 8"/>
          <p:cNvSpPr txBox="1"/>
          <p:nvPr/>
        </p:nvSpPr>
        <p:spPr>
          <a:xfrm>
            <a:off x="64548" y="1257998"/>
            <a:ext cx="8781571" cy="769441"/>
          </a:xfrm>
          <a:prstGeom prst="rect">
            <a:avLst/>
          </a:prstGeom>
          <a:noFill/>
        </p:spPr>
        <p:txBody>
          <a:bodyPr wrap="none" rtlCol="0">
            <a:spAutoFit/>
          </a:bodyPr>
          <a:lstStyle/>
          <a:p>
            <a:r>
              <a:rPr lang="de-DE" sz="2400" dirty="0" err="1" smtClean="0"/>
              <a:t>Which</a:t>
            </a:r>
            <a:r>
              <a:rPr lang="de-DE" sz="2400" dirty="0" smtClean="0"/>
              <a:t> </a:t>
            </a:r>
            <a:r>
              <a:rPr lang="de-DE" sz="2400" dirty="0" err="1" smtClean="0"/>
              <a:t>data</a:t>
            </a:r>
            <a:r>
              <a:rPr lang="de-DE" sz="2400" dirty="0" smtClean="0"/>
              <a:t> </a:t>
            </a:r>
            <a:r>
              <a:rPr lang="de-DE" sz="2400" dirty="0" err="1" smtClean="0"/>
              <a:t>is</a:t>
            </a:r>
            <a:r>
              <a:rPr lang="de-DE" sz="2400" dirty="0" smtClean="0"/>
              <a:t> (</a:t>
            </a:r>
            <a:r>
              <a:rPr lang="de-DE" sz="2400" dirty="0" err="1" smtClean="0"/>
              <a:t>or</a:t>
            </a:r>
            <a:r>
              <a:rPr lang="de-DE" sz="2400" dirty="0" smtClean="0"/>
              <a:t> </a:t>
            </a:r>
            <a:r>
              <a:rPr lang="de-DE" sz="2400" dirty="0" err="1" smtClean="0"/>
              <a:t>can</a:t>
            </a:r>
            <a:r>
              <a:rPr lang="de-DE" sz="2400" dirty="0" smtClean="0"/>
              <a:t> </a:t>
            </a:r>
            <a:r>
              <a:rPr lang="de-DE" sz="2400" dirty="0" err="1" smtClean="0"/>
              <a:t>be</a:t>
            </a:r>
            <a:r>
              <a:rPr lang="de-DE" sz="2400" dirty="0" smtClean="0"/>
              <a:t> </a:t>
            </a:r>
            <a:r>
              <a:rPr lang="de-DE" sz="2400" dirty="0" err="1" smtClean="0"/>
              <a:t>linked</a:t>
            </a:r>
            <a:r>
              <a:rPr lang="de-DE" sz="2400" dirty="0" smtClean="0"/>
              <a:t> </a:t>
            </a:r>
            <a:r>
              <a:rPr lang="de-DE" sz="2400" dirty="0" err="1" smtClean="0"/>
              <a:t>to</a:t>
            </a:r>
            <a:r>
              <a:rPr lang="de-DE" sz="2400" dirty="0" smtClean="0"/>
              <a:t> </a:t>
            </a:r>
            <a:r>
              <a:rPr lang="de-DE" sz="2400" dirty="0" err="1" smtClean="0"/>
              <a:t>become</a:t>
            </a:r>
            <a:r>
              <a:rPr lang="de-DE" sz="2400" dirty="0" smtClean="0"/>
              <a:t>) </a:t>
            </a:r>
            <a:r>
              <a:rPr lang="de-DE" sz="2400" dirty="0" err="1" smtClean="0">
                <a:solidFill>
                  <a:srgbClr val="0066CC"/>
                </a:solidFill>
              </a:rPr>
              <a:t>privacy-critical</a:t>
            </a:r>
            <a:r>
              <a:rPr lang="de-DE" sz="2400" dirty="0" smtClean="0"/>
              <a:t>?</a:t>
            </a:r>
          </a:p>
          <a:p>
            <a:pPr lvl="1"/>
            <a:r>
              <a:rPr lang="de-DE" sz="2000" dirty="0" err="1"/>
              <a:t>h</a:t>
            </a:r>
            <a:r>
              <a:rPr lang="de-DE" sz="2000" dirty="0" err="1" smtClean="0"/>
              <a:t>ighly</a:t>
            </a:r>
            <a:r>
              <a:rPr lang="de-DE" sz="2000" dirty="0" smtClean="0"/>
              <a:t> user-</a:t>
            </a:r>
            <a:r>
              <a:rPr lang="de-DE" sz="2000" dirty="0" err="1" smtClean="0"/>
              <a:t>specific</a:t>
            </a:r>
            <a:r>
              <a:rPr lang="de-DE" sz="2000" dirty="0" smtClean="0"/>
              <a:t>, but </a:t>
            </a:r>
            <a:r>
              <a:rPr lang="de-DE" sz="2000" dirty="0" err="1" smtClean="0"/>
              <a:t>needs</a:t>
            </a:r>
            <a:r>
              <a:rPr lang="de-DE" sz="2000" dirty="0" smtClean="0"/>
              <a:t> a global </a:t>
            </a:r>
            <a:r>
              <a:rPr lang="de-DE" sz="2000" dirty="0" err="1" smtClean="0"/>
              <a:t>perspective</a:t>
            </a:r>
            <a:endParaRPr lang="de-DE" sz="2000" dirty="0" smtClean="0"/>
          </a:p>
        </p:txBody>
      </p:sp>
      <p:sp>
        <p:nvSpPr>
          <p:cNvPr id="10" name="TextBox 9"/>
          <p:cNvSpPr txBox="1"/>
          <p:nvPr/>
        </p:nvSpPr>
        <p:spPr>
          <a:xfrm>
            <a:off x="64548" y="2319400"/>
            <a:ext cx="8722260" cy="830997"/>
          </a:xfrm>
          <a:prstGeom prst="rect">
            <a:avLst/>
          </a:prstGeom>
          <a:noFill/>
        </p:spPr>
        <p:txBody>
          <a:bodyPr wrap="none" rtlCol="0">
            <a:spAutoFit/>
          </a:bodyPr>
          <a:lstStyle/>
          <a:p>
            <a:r>
              <a:rPr lang="de-DE" sz="2400" dirty="0" err="1" smtClean="0"/>
              <a:t>How</a:t>
            </a:r>
            <a:r>
              <a:rPr lang="de-DE" sz="2400" dirty="0" smtClean="0"/>
              <a:t> </a:t>
            </a:r>
            <a:r>
              <a:rPr lang="de-DE" sz="2400" dirty="0" err="1" smtClean="0"/>
              <a:t>are</a:t>
            </a:r>
            <a:r>
              <a:rPr lang="de-DE" sz="2400" dirty="0" smtClean="0"/>
              <a:t> </a:t>
            </a:r>
            <a:r>
              <a:rPr lang="de-DE" sz="2400" dirty="0" err="1" smtClean="0"/>
              <a:t>privacy</a:t>
            </a:r>
            <a:r>
              <a:rPr lang="de-DE" sz="2400" dirty="0" smtClean="0"/>
              <a:t> </a:t>
            </a:r>
            <a:r>
              <a:rPr lang="de-DE" sz="2400" dirty="0" err="1" smtClean="0"/>
              <a:t>risks</a:t>
            </a:r>
            <a:r>
              <a:rPr lang="de-DE" sz="2400" dirty="0" smtClean="0"/>
              <a:t> </a:t>
            </a:r>
            <a:r>
              <a:rPr lang="de-DE" sz="2400" dirty="0" err="1" smtClean="0"/>
              <a:t>building</a:t>
            </a:r>
            <a:r>
              <a:rPr lang="de-DE" sz="2400" dirty="0" smtClean="0"/>
              <a:t> </a:t>
            </a:r>
            <a:r>
              <a:rPr lang="de-DE" sz="2400" dirty="0" err="1" smtClean="0"/>
              <a:t>up</a:t>
            </a:r>
            <a:r>
              <a:rPr lang="de-DE" sz="2400" dirty="0" smtClean="0"/>
              <a:t> </a:t>
            </a:r>
            <a:r>
              <a:rPr lang="de-DE" sz="2400" dirty="0" err="1" smtClean="0"/>
              <a:t>over</a:t>
            </a:r>
            <a:r>
              <a:rPr lang="de-DE" sz="2400" dirty="0" smtClean="0"/>
              <a:t> </a:t>
            </a:r>
            <a:r>
              <a:rPr lang="de-DE" sz="2400" dirty="0" smtClean="0">
                <a:solidFill>
                  <a:srgbClr val="0066CC"/>
                </a:solidFill>
              </a:rPr>
              <a:t>time</a:t>
            </a:r>
            <a:r>
              <a:rPr lang="de-DE" sz="2400" dirty="0" smtClean="0"/>
              <a:t>?</a:t>
            </a:r>
          </a:p>
          <a:p>
            <a:r>
              <a:rPr lang="de-DE" sz="2400" dirty="0"/>
              <a:t> </a:t>
            </a:r>
            <a:r>
              <a:rPr lang="de-DE" sz="2400" dirty="0" smtClean="0"/>
              <a:t>    </a:t>
            </a:r>
            <a:r>
              <a:rPr lang="de-DE" sz="2000" dirty="0" err="1" smtClean="0"/>
              <a:t>where</a:t>
            </a:r>
            <a:r>
              <a:rPr lang="de-DE" sz="2000" dirty="0" smtClean="0"/>
              <a:t> </a:t>
            </a:r>
            <a:r>
              <a:rPr lang="de-DE" sz="2000" dirty="0" err="1" smtClean="0"/>
              <a:t>is</a:t>
            </a:r>
            <a:r>
              <a:rPr lang="de-DE" sz="2000" dirty="0" smtClean="0"/>
              <a:t> </a:t>
            </a:r>
            <a:r>
              <a:rPr lang="de-DE" sz="2000" dirty="0" err="1" smtClean="0"/>
              <a:t>my</a:t>
            </a:r>
            <a:r>
              <a:rPr lang="de-DE" sz="2000" dirty="0" smtClean="0"/>
              <a:t> </a:t>
            </a:r>
            <a:r>
              <a:rPr lang="de-DE" sz="2000" dirty="0" err="1" smtClean="0"/>
              <a:t>data</a:t>
            </a:r>
            <a:r>
              <a:rPr lang="de-DE" sz="2000" dirty="0" smtClean="0"/>
              <a:t>, </a:t>
            </a:r>
            <a:r>
              <a:rPr lang="de-DE" sz="2000" dirty="0" err="1" smtClean="0"/>
              <a:t>who</a:t>
            </a:r>
            <a:r>
              <a:rPr lang="de-DE" sz="2000" dirty="0" smtClean="0"/>
              <a:t> </a:t>
            </a:r>
            <a:r>
              <a:rPr lang="de-DE" sz="2000" dirty="0" err="1" smtClean="0"/>
              <a:t>has</a:t>
            </a:r>
            <a:r>
              <a:rPr lang="de-DE" sz="2000" dirty="0" smtClean="0"/>
              <a:t> </a:t>
            </a:r>
            <a:r>
              <a:rPr lang="de-DE" sz="2000" dirty="0" err="1" smtClean="0"/>
              <a:t>seen</a:t>
            </a:r>
            <a:r>
              <a:rPr lang="de-DE" sz="2000" dirty="0" smtClean="0"/>
              <a:t> </a:t>
            </a:r>
            <a:r>
              <a:rPr lang="de-DE" sz="2000" dirty="0" err="1" smtClean="0"/>
              <a:t>it</a:t>
            </a:r>
            <a:r>
              <a:rPr lang="de-DE" sz="2000" dirty="0" smtClean="0"/>
              <a:t>, </a:t>
            </a:r>
            <a:r>
              <a:rPr lang="de-DE" sz="2000" dirty="0" err="1" smtClean="0"/>
              <a:t>who</a:t>
            </a:r>
            <a:r>
              <a:rPr lang="de-DE" sz="2000" dirty="0" smtClean="0"/>
              <a:t> </a:t>
            </a:r>
            <a:r>
              <a:rPr lang="de-DE" sz="2000" dirty="0" err="1" smtClean="0"/>
              <a:t>can</a:t>
            </a:r>
            <a:r>
              <a:rPr lang="de-DE" sz="2000" dirty="0" smtClean="0"/>
              <a:t> </a:t>
            </a:r>
            <a:r>
              <a:rPr lang="de-DE" sz="2000" dirty="0" err="1" smtClean="0"/>
              <a:t>copy</a:t>
            </a:r>
            <a:r>
              <a:rPr lang="de-DE" sz="2000" dirty="0" smtClean="0"/>
              <a:t> </a:t>
            </a:r>
            <a:r>
              <a:rPr lang="de-DE" sz="2000" dirty="0" err="1" smtClean="0"/>
              <a:t>and</a:t>
            </a:r>
            <a:r>
              <a:rPr lang="de-DE" sz="2000" dirty="0" smtClean="0"/>
              <a:t> </a:t>
            </a:r>
            <a:r>
              <a:rPr lang="de-DE" sz="2000" dirty="0" err="1" smtClean="0"/>
              <a:t>accumulate</a:t>
            </a:r>
            <a:r>
              <a:rPr lang="de-DE" sz="2000" dirty="0" smtClean="0"/>
              <a:t> </a:t>
            </a:r>
            <a:r>
              <a:rPr lang="de-DE" sz="2000" dirty="0" err="1" smtClean="0"/>
              <a:t>it</a:t>
            </a:r>
            <a:endParaRPr lang="de-DE" sz="2000" dirty="0" smtClean="0"/>
          </a:p>
        </p:txBody>
      </p:sp>
      <p:sp>
        <p:nvSpPr>
          <p:cNvPr id="11" name="Rectangle 10"/>
          <p:cNvSpPr/>
          <p:nvPr/>
        </p:nvSpPr>
        <p:spPr bwMode="auto">
          <a:xfrm>
            <a:off x="29974" y="3221663"/>
            <a:ext cx="9144000" cy="1010145"/>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12" name="TextBox 11"/>
          <p:cNvSpPr txBox="1"/>
          <p:nvPr/>
        </p:nvSpPr>
        <p:spPr>
          <a:xfrm>
            <a:off x="70984" y="3277353"/>
            <a:ext cx="8563370" cy="830997"/>
          </a:xfrm>
          <a:prstGeom prst="rect">
            <a:avLst/>
          </a:prstGeom>
          <a:noFill/>
        </p:spPr>
        <p:txBody>
          <a:bodyPr wrap="none" rtlCol="0">
            <a:spAutoFit/>
          </a:bodyPr>
          <a:lstStyle/>
          <a:p>
            <a:r>
              <a:rPr lang="de-DE" sz="2400" dirty="0" smtClean="0"/>
              <a:t>Who </a:t>
            </a:r>
            <a:r>
              <a:rPr lang="de-DE" sz="2400" dirty="0" err="1" smtClean="0"/>
              <a:t>are</a:t>
            </a:r>
            <a:r>
              <a:rPr lang="de-DE" sz="2400" dirty="0" smtClean="0"/>
              <a:t> </a:t>
            </a:r>
            <a:r>
              <a:rPr lang="de-DE" sz="2400" dirty="0" err="1" smtClean="0"/>
              <a:t>the</a:t>
            </a:r>
            <a:r>
              <a:rPr lang="de-DE" sz="2400" dirty="0" smtClean="0"/>
              <a:t> </a:t>
            </a:r>
            <a:r>
              <a:rPr lang="de-DE" sz="2400" dirty="0" err="1" smtClean="0">
                <a:solidFill>
                  <a:srgbClr val="3333CC"/>
                </a:solidFill>
              </a:rPr>
              <a:t>adversaries</a:t>
            </a:r>
            <a:r>
              <a:rPr lang="de-DE" sz="2400" dirty="0" smtClean="0"/>
              <a:t>? </a:t>
            </a:r>
            <a:r>
              <a:rPr lang="de-DE" sz="2400" dirty="0" err="1" smtClean="0"/>
              <a:t>How</a:t>
            </a:r>
            <a:r>
              <a:rPr lang="de-DE" sz="2400" dirty="0" smtClean="0"/>
              <a:t> powerful? At </a:t>
            </a:r>
            <a:r>
              <a:rPr lang="de-DE" sz="2400" dirty="0" err="1" smtClean="0"/>
              <a:t>which</a:t>
            </a:r>
            <a:r>
              <a:rPr lang="de-DE" sz="2400" dirty="0" smtClean="0"/>
              <a:t> </a:t>
            </a:r>
            <a:r>
              <a:rPr lang="de-DE" sz="2400" dirty="0" err="1" smtClean="0"/>
              <a:t>cost</a:t>
            </a:r>
            <a:r>
              <a:rPr lang="de-DE" sz="2400" dirty="0" smtClean="0"/>
              <a:t>? </a:t>
            </a:r>
          </a:p>
          <a:p>
            <a:r>
              <a:rPr lang="de-DE" sz="2400" dirty="0"/>
              <a:t> </a:t>
            </a:r>
            <a:r>
              <a:rPr lang="de-DE" sz="2400" dirty="0" smtClean="0"/>
              <a:t>    </a:t>
            </a:r>
            <a:r>
              <a:rPr lang="de-DE" sz="2000" dirty="0" err="1" smtClean="0"/>
              <a:t>role</a:t>
            </a:r>
            <a:r>
              <a:rPr lang="de-DE" sz="2000" dirty="0" smtClean="0"/>
              <a:t> </a:t>
            </a:r>
            <a:r>
              <a:rPr lang="de-DE" sz="2000" dirty="0" err="1" smtClean="0"/>
              <a:t>of</a:t>
            </a:r>
            <a:r>
              <a:rPr lang="de-DE" sz="2000" dirty="0" smtClean="0"/>
              <a:t> </a:t>
            </a:r>
            <a:r>
              <a:rPr lang="de-DE" sz="2000" dirty="0" err="1" smtClean="0">
                <a:solidFill>
                  <a:srgbClr val="3333CC"/>
                </a:solidFill>
              </a:rPr>
              <a:t>background</a:t>
            </a:r>
            <a:r>
              <a:rPr lang="de-DE" sz="2000" dirty="0" smtClean="0">
                <a:solidFill>
                  <a:srgbClr val="3333CC"/>
                </a:solidFill>
              </a:rPr>
              <a:t> </a:t>
            </a:r>
            <a:r>
              <a:rPr lang="de-DE" sz="2000" dirty="0" err="1" smtClean="0">
                <a:solidFill>
                  <a:srgbClr val="3333CC"/>
                </a:solidFill>
              </a:rPr>
              <a:t>knowledge</a:t>
            </a:r>
            <a:r>
              <a:rPr lang="de-DE" sz="2000" dirty="0" smtClean="0">
                <a:solidFill>
                  <a:srgbClr val="3333CC"/>
                </a:solidFill>
              </a:rPr>
              <a:t> </a:t>
            </a:r>
            <a:r>
              <a:rPr lang="de-DE" sz="2000" dirty="0" smtClean="0"/>
              <a:t>&amp; </a:t>
            </a:r>
            <a:r>
              <a:rPr lang="de-DE" sz="2000" dirty="0" err="1" smtClean="0">
                <a:solidFill>
                  <a:srgbClr val="3333CC"/>
                </a:solidFill>
              </a:rPr>
              <a:t>statistical</a:t>
            </a:r>
            <a:r>
              <a:rPr lang="de-DE" sz="2000" dirty="0" smtClean="0">
                <a:solidFill>
                  <a:srgbClr val="3333CC"/>
                </a:solidFill>
              </a:rPr>
              <a:t> </a:t>
            </a:r>
            <a:r>
              <a:rPr lang="de-DE" sz="2000" dirty="0" err="1" smtClean="0">
                <a:solidFill>
                  <a:srgbClr val="3333CC"/>
                </a:solidFill>
              </a:rPr>
              <a:t>learning</a:t>
            </a:r>
            <a:endParaRPr lang="de-DE" sz="2000" dirty="0" smtClean="0">
              <a:solidFill>
                <a:srgbClr val="3333CC"/>
              </a:solidFill>
            </a:endParaRPr>
          </a:p>
        </p:txBody>
      </p:sp>
    </p:spTree>
    <p:extLst>
      <p:ext uri="{BB962C8B-B14F-4D97-AF65-F5344CB8AC3E}">
        <p14:creationId xmlns:p14="http://schemas.microsoft.com/office/powerpoint/2010/main" val="335789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128864" y="5165234"/>
            <a:ext cx="6104244" cy="708025"/>
          </a:xfrm>
          <a:prstGeom prst="rect">
            <a:avLst/>
          </a:prstGeom>
          <a:solidFill>
            <a:srgbClr val="99FFCC"/>
          </a:solidFill>
          <a:ln w="9525">
            <a:noFill/>
            <a:miter lim="800000"/>
            <a:headEnd/>
            <a:tailEnd/>
          </a:ln>
        </p:spPr>
        <p:txBody>
          <a:bodyPr wrap="square">
            <a:spAutoFit/>
          </a:bodyPr>
          <a:lstStyle/>
          <a:p>
            <a:pPr eaLnBrk="0" hangingPunct="0"/>
            <a:endParaRPr lang="en-US" sz="2000"/>
          </a:p>
          <a:p>
            <a:pPr eaLnBrk="0" hangingPunct="0"/>
            <a:endParaRPr lang="en-US" sz="2000"/>
          </a:p>
        </p:txBody>
      </p:sp>
      <p:sp>
        <p:nvSpPr>
          <p:cNvPr id="19458" name="Rectangle 3"/>
          <p:cNvSpPr>
            <a:spLocks noGrp="1" noChangeArrowheads="1"/>
          </p:cNvSpPr>
          <p:nvPr>
            <p:ph type="title"/>
          </p:nvPr>
        </p:nvSpPr>
        <p:spPr>
          <a:xfrm>
            <a:off x="0" y="0"/>
            <a:ext cx="9144000" cy="692150"/>
          </a:xfrm>
        </p:spPr>
        <p:txBody>
          <a:bodyPr/>
          <a:lstStyle/>
          <a:p>
            <a:pPr defTabSz="893763" eaLnBrk="1" hangingPunct="1"/>
            <a:r>
              <a:rPr lang="en-GB" sz="4000" smtClean="0"/>
              <a:t>Outline</a:t>
            </a:r>
          </a:p>
        </p:txBody>
      </p:sp>
      <p:sp>
        <p:nvSpPr>
          <p:cNvPr id="19463" name="Text Box 27"/>
          <p:cNvSpPr txBox="1">
            <a:spLocks noChangeArrowheads="1"/>
          </p:cNvSpPr>
          <p:nvPr/>
        </p:nvSpPr>
        <p:spPr bwMode="auto">
          <a:xfrm>
            <a:off x="899592" y="2577697"/>
            <a:ext cx="2541080" cy="523220"/>
          </a:xfrm>
          <a:prstGeom prst="rect">
            <a:avLst/>
          </a:prstGeom>
          <a:noFill/>
          <a:ln w="9525">
            <a:noFill/>
            <a:miter lim="800000"/>
            <a:headEnd/>
            <a:tailEnd/>
          </a:ln>
        </p:spPr>
        <p:txBody>
          <a:bodyPr wrap="none">
            <a:spAutoFit/>
          </a:bodyPr>
          <a:lstStyle/>
          <a:p>
            <a:r>
              <a:rPr lang="de-DE" sz="2800" dirty="0" err="1" smtClean="0"/>
              <a:t>Lovely</a:t>
            </a:r>
            <a:r>
              <a:rPr lang="de-DE" sz="2800" dirty="0" smtClean="0"/>
              <a:t> NERD </a:t>
            </a:r>
            <a:endParaRPr lang="en-US" sz="2800" dirty="0">
              <a:solidFill>
                <a:srgbClr val="0000FF"/>
              </a:solidFill>
            </a:endParaRPr>
          </a:p>
        </p:txBody>
      </p:sp>
      <p:sp>
        <p:nvSpPr>
          <p:cNvPr id="9" name="Text Box 29"/>
          <p:cNvSpPr txBox="1">
            <a:spLocks noChangeArrowheads="1"/>
          </p:cNvSpPr>
          <p:nvPr/>
        </p:nvSpPr>
        <p:spPr bwMode="auto">
          <a:xfrm>
            <a:off x="899592" y="3350809"/>
            <a:ext cx="3501280" cy="523220"/>
          </a:xfrm>
          <a:prstGeom prst="rect">
            <a:avLst/>
          </a:prstGeom>
          <a:noFill/>
          <a:ln w="9525">
            <a:noFill/>
            <a:miter lim="800000"/>
            <a:headEnd/>
            <a:tailEnd/>
          </a:ln>
        </p:spPr>
        <p:txBody>
          <a:bodyPr wrap="none">
            <a:spAutoFit/>
          </a:bodyPr>
          <a:lstStyle/>
          <a:p>
            <a:r>
              <a:rPr lang="de-DE" sz="2800" dirty="0" smtClean="0"/>
              <a:t>The New </a:t>
            </a:r>
            <a:r>
              <a:rPr lang="de-DE" sz="2800" dirty="0" err="1" smtClean="0"/>
              <a:t>Chocolate</a:t>
            </a:r>
            <a:endParaRPr lang="en-US" sz="2800" dirty="0">
              <a:solidFill>
                <a:srgbClr val="0000FF"/>
              </a:solidFill>
            </a:endParaRPr>
          </a:p>
        </p:txBody>
      </p:sp>
      <p:sp>
        <p:nvSpPr>
          <p:cNvPr id="12" name="AutoShape 28"/>
          <p:cNvSpPr>
            <a:spLocks noChangeArrowheads="1"/>
          </p:cNvSpPr>
          <p:nvPr/>
        </p:nvSpPr>
        <p:spPr bwMode="auto">
          <a:xfrm>
            <a:off x="396354" y="5329074"/>
            <a:ext cx="288925" cy="288925"/>
          </a:xfrm>
          <a:prstGeom prst="star5">
            <a:avLst/>
          </a:prstGeom>
          <a:solidFill>
            <a:srgbClr val="0000FF"/>
          </a:solidFill>
          <a:ln w="9525">
            <a:solidFill>
              <a:schemeClr val="tx1"/>
            </a:solidFill>
            <a:miter lim="800000"/>
            <a:headEnd/>
            <a:tailEnd/>
          </a:ln>
          <a:effectLst/>
        </p:spPr>
        <p:txBody>
          <a:bodyPr wrap="none" anchor="ctr"/>
          <a:lstStyle/>
          <a:p>
            <a:pPr>
              <a:defRPr/>
            </a:pPr>
            <a:endParaRPr lang="de-DE"/>
          </a:p>
        </p:txBody>
      </p:sp>
      <p:sp>
        <p:nvSpPr>
          <p:cNvPr id="15" name="Text Box 29"/>
          <p:cNvSpPr txBox="1">
            <a:spLocks noChangeArrowheads="1"/>
          </p:cNvSpPr>
          <p:nvPr/>
        </p:nvSpPr>
        <p:spPr bwMode="auto">
          <a:xfrm>
            <a:off x="899592" y="5257637"/>
            <a:ext cx="2141933" cy="523220"/>
          </a:xfrm>
          <a:prstGeom prst="rect">
            <a:avLst/>
          </a:prstGeom>
          <a:noFill/>
          <a:ln w="9525">
            <a:noFill/>
            <a:miter lim="800000"/>
            <a:headEnd/>
            <a:tailEnd/>
          </a:ln>
        </p:spPr>
        <p:txBody>
          <a:bodyPr wrap="none">
            <a:spAutoFit/>
          </a:bodyPr>
          <a:lstStyle/>
          <a:p>
            <a:r>
              <a:rPr lang="de-DE" sz="2800" dirty="0" err="1" smtClean="0"/>
              <a:t>Conclusion</a:t>
            </a:r>
            <a:endParaRPr lang="en-US" sz="2800" dirty="0">
              <a:solidFill>
                <a:srgbClr val="0000FF"/>
              </a:solidFill>
            </a:endParaRPr>
          </a:p>
        </p:txBody>
      </p:sp>
      <p:sp>
        <p:nvSpPr>
          <p:cNvPr id="17" name="Text Box 29"/>
          <p:cNvSpPr txBox="1">
            <a:spLocks noChangeArrowheads="1"/>
          </p:cNvSpPr>
          <p:nvPr/>
        </p:nvSpPr>
        <p:spPr bwMode="auto">
          <a:xfrm>
            <a:off x="899592" y="1412776"/>
            <a:ext cx="2281394" cy="523220"/>
          </a:xfrm>
          <a:prstGeom prst="rect">
            <a:avLst/>
          </a:prstGeom>
          <a:noFill/>
          <a:ln w="9525">
            <a:noFill/>
            <a:miter lim="800000"/>
            <a:headEnd/>
            <a:tailEnd/>
          </a:ln>
        </p:spPr>
        <p:txBody>
          <a:bodyPr wrap="none">
            <a:spAutoFit/>
          </a:bodyPr>
          <a:lstStyle/>
          <a:p>
            <a:r>
              <a:rPr lang="de-DE" sz="2800" dirty="0" err="1" smtClean="0"/>
              <a:t>Introduction</a:t>
            </a:r>
            <a:endParaRPr lang="en-US" sz="2800" dirty="0">
              <a:solidFill>
                <a:srgbClr val="0000FF"/>
              </a:solidFill>
            </a:endParaRPr>
          </a:p>
        </p:txBody>
      </p:sp>
      <p:sp>
        <p:nvSpPr>
          <p:cNvPr id="19" name="Textfeld 11"/>
          <p:cNvSpPr txBox="1">
            <a:spLocks noChangeArrowheads="1"/>
          </p:cNvSpPr>
          <p:nvPr/>
        </p:nvSpPr>
        <p:spPr bwMode="auto">
          <a:xfrm>
            <a:off x="272581" y="1378153"/>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
        <p:nvSpPr>
          <p:cNvPr id="20" name="Text Box 29"/>
          <p:cNvSpPr txBox="1">
            <a:spLocks noChangeArrowheads="1"/>
          </p:cNvSpPr>
          <p:nvPr/>
        </p:nvSpPr>
        <p:spPr bwMode="auto">
          <a:xfrm>
            <a:off x="899592" y="4154201"/>
            <a:ext cx="2581156" cy="523220"/>
          </a:xfrm>
          <a:prstGeom prst="rect">
            <a:avLst/>
          </a:prstGeom>
          <a:noFill/>
          <a:ln w="9525">
            <a:noFill/>
            <a:miter lim="800000"/>
            <a:headEnd/>
            <a:tailEnd/>
          </a:ln>
        </p:spPr>
        <p:txBody>
          <a:bodyPr wrap="none">
            <a:spAutoFit/>
          </a:bodyPr>
          <a:lstStyle/>
          <a:p>
            <a:r>
              <a:rPr lang="de-DE" sz="2800" dirty="0" smtClean="0"/>
              <a:t>The Dark Side</a:t>
            </a:r>
            <a:endParaRPr lang="en-US" sz="2800" dirty="0">
              <a:solidFill>
                <a:srgbClr val="0000FF"/>
              </a:solidFill>
            </a:endParaRPr>
          </a:p>
        </p:txBody>
      </p:sp>
      <p:sp>
        <p:nvSpPr>
          <p:cNvPr id="21" name="Textfeld 11"/>
          <p:cNvSpPr txBox="1">
            <a:spLocks noChangeArrowheads="1"/>
          </p:cNvSpPr>
          <p:nvPr/>
        </p:nvSpPr>
        <p:spPr bwMode="auto">
          <a:xfrm>
            <a:off x="273855" y="2516251"/>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
        <p:nvSpPr>
          <p:cNvPr id="22" name="Textfeld 11"/>
          <p:cNvSpPr txBox="1">
            <a:spLocks noChangeArrowheads="1"/>
          </p:cNvSpPr>
          <p:nvPr/>
        </p:nvSpPr>
        <p:spPr bwMode="auto">
          <a:xfrm>
            <a:off x="258865" y="3326203"/>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
        <p:nvSpPr>
          <p:cNvPr id="24" name="Textfeld 11"/>
          <p:cNvSpPr txBox="1">
            <a:spLocks noChangeArrowheads="1"/>
          </p:cNvSpPr>
          <p:nvPr/>
        </p:nvSpPr>
        <p:spPr bwMode="auto">
          <a:xfrm>
            <a:off x="258865" y="4154201"/>
            <a:ext cx="538162" cy="646112"/>
          </a:xfrm>
          <a:prstGeom prst="rect">
            <a:avLst/>
          </a:prstGeom>
          <a:noFill/>
          <a:ln w="9525">
            <a:noFill/>
            <a:miter lim="800000"/>
            <a:headEnd/>
            <a:tailEnd/>
          </a:ln>
        </p:spPr>
        <p:txBody>
          <a:bodyPr wrap="none">
            <a:spAutoFit/>
          </a:bodyPr>
          <a:lstStyle/>
          <a:p>
            <a:r>
              <a:rPr lang="de-DE" sz="3600" dirty="0">
                <a:sym typeface="Wingdings 2" pitchFamily="18" charset="2"/>
              </a:rPr>
              <a:t></a:t>
            </a:r>
            <a:endParaRPr lang="de-DE" sz="3600" dirty="0"/>
          </a:p>
        </p:txBody>
      </p:sp>
    </p:spTree>
    <p:extLst>
      <p:ext uri="{BB962C8B-B14F-4D97-AF65-F5344CB8AC3E}">
        <p14:creationId xmlns:p14="http://schemas.microsoft.com/office/powerpoint/2010/main" val="42077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a:xfrm>
            <a:off x="0" y="0"/>
            <a:ext cx="9204570" cy="980728"/>
          </a:xfrm>
        </p:spPr>
        <p:txBody>
          <a:bodyPr/>
          <a:lstStyle/>
          <a:p>
            <a:pPr defTabSz="893763" eaLnBrk="1" hangingPunct="1"/>
            <a:r>
              <a:rPr lang="en-GB" dirty="0" smtClean="0"/>
              <a:t>Big Text &amp; Big Data</a:t>
            </a:r>
            <a:endParaRPr lang="en-GB" sz="2000" dirty="0" smtClean="0"/>
          </a:p>
        </p:txBody>
      </p:sp>
      <p:sp>
        <p:nvSpPr>
          <p:cNvPr id="3" name="Rectangle 5"/>
          <p:cNvSpPr/>
          <p:nvPr/>
        </p:nvSpPr>
        <p:spPr bwMode="auto">
          <a:xfrm>
            <a:off x="1" y="908720"/>
            <a:ext cx="9143999" cy="1440160"/>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4" name="TextBox 3"/>
          <p:cNvSpPr txBox="1"/>
          <p:nvPr/>
        </p:nvSpPr>
        <p:spPr>
          <a:xfrm>
            <a:off x="177453" y="961411"/>
            <a:ext cx="7411003" cy="1323439"/>
          </a:xfrm>
          <a:prstGeom prst="rect">
            <a:avLst/>
          </a:prstGeom>
          <a:noFill/>
        </p:spPr>
        <p:txBody>
          <a:bodyPr wrap="none" rtlCol="0">
            <a:spAutoFit/>
          </a:bodyPr>
          <a:lstStyle/>
          <a:p>
            <a:r>
              <a:rPr lang="de-DE" sz="2800" dirty="0" smtClean="0">
                <a:solidFill>
                  <a:srgbClr val="0066CC"/>
                </a:solidFill>
              </a:rPr>
              <a:t>Big Text &amp; NERD: </a:t>
            </a:r>
          </a:p>
          <a:p>
            <a:r>
              <a:rPr lang="de-DE" sz="2800" dirty="0">
                <a:solidFill>
                  <a:srgbClr val="0066CC"/>
                </a:solidFill>
              </a:rPr>
              <a:t>	</a:t>
            </a:r>
            <a:r>
              <a:rPr lang="de-DE" sz="2400" dirty="0" err="1" smtClean="0"/>
              <a:t>valuable</a:t>
            </a:r>
            <a:r>
              <a:rPr lang="de-DE" sz="2400" dirty="0" smtClean="0"/>
              <a:t> </a:t>
            </a:r>
            <a:r>
              <a:rPr lang="de-DE" sz="2400" dirty="0" err="1" smtClean="0"/>
              <a:t>content</a:t>
            </a:r>
            <a:r>
              <a:rPr lang="de-DE" sz="2400" dirty="0" smtClean="0"/>
              <a:t> </a:t>
            </a:r>
            <a:r>
              <a:rPr lang="de-DE" sz="2400" dirty="0" err="1" smtClean="0"/>
              <a:t>about</a:t>
            </a:r>
            <a:r>
              <a:rPr lang="de-DE" sz="2400" dirty="0" smtClean="0"/>
              <a:t> </a:t>
            </a:r>
            <a:r>
              <a:rPr lang="de-DE" sz="2400" dirty="0" err="1" smtClean="0"/>
              <a:t>entities</a:t>
            </a:r>
            <a:endParaRPr lang="de-DE" sz="2400" dirty="0" smtClean="0"/>
          </a:p>
          <a:p>
            <a:r>
              <a:rPr lang="de-DE" sz="2400" dirty="0"/>
              <a:t> </a:t>
            </a:r>
            <a:r>
              <a:rPr lang="de-DE" sz="2400" dirty="0" smtClean="0"/>
              <a:t>    	</a:t>
            </a:r>
            <a:r>
              <a:rPr lang="de-DE" sz="2400" dirty="0" err="1" smtClean="0"/>
              <a:t>lifted</a:t>
            </a:r>
            <a:r>
              <a:rPr lang="de-DE" sz="2400" dirty="0" smtClean="0"/>
              <a:t> </a:t>
            </a:r>
            <a:r>
              <a:rPr lang="de-DE" sz="2400" dirty="0" err="1" smtClean="0"/>
              <a:t>towards</a:t>
            </a:r>
            <a:r>
              <a:rPr lang="de-DE" sz="2400" dirty="0" smtClean="0"/>
              <a:t> </a:t>
            </a:r>
            <a:r>
              <a:rPr lang="de-DE" sz="2400" dirty="0" err="1" smtClean="0"/>
              <a:t>knowledge</a:t>
            </a:r>
            <a:r>
              <a:rPr lang="de-DE" sz="2400" dirty="0" smtClean="0"/>
              <a:t> &amp; </a:t>
            </a:r>
            <a:r>
              <a:rPr lang="de-DE" sz="2400" dirty="0" err="1" smtClean="0"/>
              <a:t>analytic</a:t>
            </a:r>
            <a:r>
              <a:rPr lang="de-DE" sz="2400" dirty="0" smtClean="0"/>
              <a:t> </a:t>
            </a:r>
            <a:r>
              <a:rPr lang="de-DE" sz="2400" dirty="0" err="1" smtClean="0"/>
              <a:t>insight</a:t>
            </a:r>
            <a:endParaRPr lang="de-DE" sz="2400" dirty="0" smtClean="0"/>
          </a:p>
        </p:txBody>
      </p:sp>
      <p:sp>
        <p:nvSpPr>
          <p:cNvPr id="5" name="Rectangle 5"/>
          <p:cNvSpPr/>
          <p:nvPr/>
        </p:nvSpPr>
        <p:spPr bwMode="auto">
          <a:xfrm>
            <a:off x="-29973" y="2410347"/>
            <a:ext cx="9173973" cy="1880186"/>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7" name="Rectangle 5"/>
          <p:cNvSpPr/>
          <p:nvPr/>
        </p:nvSpPr>
        <p:spPr bwMode="auto">
          <a:xfrm>
            <a:off x="1" y="4386027"/>
            <a:ext cx="9143999" cy="2088231"/>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149637" y="2521883"/>
            <a:ext cx="8388835" cy="1692771"/>
          </a:xfrm>
          <a:prstGeom prst="rect">
            <a:avLst/>
          </a:prstGeom>
          <a:noFill/>
        </p:spPr>
        <p:txBody>
          <a:bodyPr wrap="none" rtlCol="0">
            <a:spAutoFit/>
          </a:bodyPr>
          <a:lstStyle/>
          <a:p>
            <a:r>
              <a:rPr lang="de-DE" sz="2800" dirty="0" err="1" smtClean="0">
                <a:solidFill>
                  <a:srgbClr val="0066CC"/>
                </a:solidFill>
              </a:rPr>
              <a:t>Machine</a:t>
            </a:r>
            <a:r>
              <a:rPr lang="de-DE" sz="2800" dirty="0" smtClean="0">
                <a:solidFill>
                  <a:srgbClr val="0066CC"/>
                </a:solidFill>
              </a:rPr>
              <a:t> Reading: </a:t>
            </a:r>
          </a:p>
          <a:p>
            <a:r>
              <a:rPr lang="de-DE" sz="2800" dirty="0">
                <a:solidFill>
                  <a:srgbClr val="0066CC"/>
                </a:solidFill>
              </a:rPr>
              <a:t>	</a:t>
            </a:r>
            <a:r>
              <a:rPr lang="de-DE" sz="2400" dirty="0" err="1" smtClean="0"/>
              <a:t>discover</a:t>
            </a:r>
            <a:r>
              <a:rPr lang="de-DE" sz="2400" dirty="0" smtClean="0"/>
              <a:t> </a:t>
            </a:r>
            <a:r>
              <a:rPr lang="de-DE" sz="2400" dirty="0" err="1" smtClean="0"/>
              <a:t>and</a:t>
            </a:r>
            <a:r>
              <a:rPr lang="de-DE" sz="2400" dirty="0" smtClean="0"/>
              <a:t> </a:t>
            </a:r>
            <a:r>
              <a:rPr lang="de-DE" sz="2400" dirty="0" err="1" smtClean="0"/>
              <a:t>interpret</a:t>
            </a:r>
            <a:r>
              <a:rPr lang="de-DE" sz="2400" dirty="0"/>
              <a:t> </a:t>
            </a:r>
            <a:r>
              <a:rPr lang="de-DE" sz="2400" dirty="0" err="1" smtClean="0"/>
              <a:t>names</a:t>
            </a:r>
            <a:r>
              <a:rPr lang="de-DE" sz="2400" dirty="0" smtClean="0"/>
              <a:t> &amp; </a:t>
            </a:r>
            <a:r>
              <a:rPr lang="de-DE" sz="2400" dirty="0" err="1" smtClean="0"/>
              <a:t>phrases</a:t>
            </a:r>
            <a:r>
              <a:rPr lang="de-DE" sz="2400" dirty="0"/>
              <a:t> </a:t>
            </a:r>
            <a:r>
              <a:rPr lang="de-DE" sz="2400" dirty="0" err="1" smtClean="0"/>
              <a:t>as</a:t>
            </a:r>
            <a:r>
              <a:rPr lang="de-DE" sz="2400" dirty="0" smtClean="0"/>
              <a:t> </a:t>
            </a:r>
          </a:p>
          <a:p>
            <a:r>
              <a:rPr lang="de-DE" sz="2400" dirty="0"/>
              <a:t>	</a:t>
            </a:r>
            <a:r>
              <a:rPr lang="de-DE" sz="2400" dirty="0" err="1" smtClean="0"/>
              <a:t>entities</a:t>
            </a:r>
            <a:r>
              <a:rPr lang="de-DE" sz="2400" dirty="0" smtClean="0"/>
              <a:t>, </a:t>
            </a:r>
            <a:r>
              <a:rPr lang="de-DE" sz="2400" dirty="0" err="1" smtClean="0"/>
              <a:t>classes</a:t>
            </a:r>
            <a:r>
              <a:rPr lang="de-DE" sz="2400" dirty="0" smtClean="0"/>
              <a:t>, </a:t>
            </a:r>
            <a:r>
              <a:rPr lang="de-DE" sz="2400" dirty="0" err="1" smtClean="0"/>
              <a:t>relations</a:t>
            </a:r>
            <a:r>
              <a:rPr lang="de-DE" sz="2400" dirty="0" smtClean="0"/>
              <a:t>, </a:t>
            </a:r>
          </a:p>
          <a:p>
            <a:r>
              <a:rPr lang="de-DE" sz="2400" dirty="0"/>
              <a:t>	</a:t>
            </a:r>
            <a:r>
              <a:rPr lang="de-DE" sz="2400" dirty="0" err="1" smtClean="0"/>
              <a:t>spatio</a:t>
            </a:r>
            <a:r>
              <a:rPr lang="de-DE" sz="2400" dirty="0" smtClean="0"/>
              <a:t>-temporal </a:t>
            </a:r>
            <a:r>
              <a:rPr lang="de-DE" sz="2400" dirty="0" err="1" smtClean="0"/>
              <a:t>modifiers</a:t>
            </a:r>
            <a:r>
              <a:rPr lang="de-DE" sz="2400" dirty="0" smtClean="0"/>
              <a:t>, </a:t>
            </a:r>
            <a:r>
              <a:rPr lang="de-DE" sz="2400" dirty="0" err="1" smtClean="0"/>
              <a:t>sentiments</a:t>
            </a:r>
            <a:r>
              <a:rPr lang="de-DE" sz="2400" dirty="0" smtClean="0"/>
              <a:t>, </a:t>
            </a:r>
            <a:r>
              <a:rPr lang="de-DE" sz="2400" dirty="0" err="1" smtClean="0"/>
              <a:t>beliefs</a:t>
            </a:r>
            <a:r>
              <a:rPr lang="de-DE" sz="2400" dirty="0" smtClean="0"/>
              <a:t>, ….</a:t>
            </a:r>
          </a:p>
        </p:txBody>
      </p:sp>
      <p:sp>
        <p:nvSpPr>
          <p:cNvPr id="9" name="TextBox 8"/>
          <p:cNvSpPr txBox="1"/>
          <p:nvPr/>
        </p:nvSpPr>
        <p:spPr>
          <a:xfrm>
            <a:off x="177453" y="4488503"/>
            <a:ext cx="8767144" cy="1323439"/>
          </a:xfrm>
          <a:prstGeom prst="rect">
            <a:avLst/>
          </a:prstGeom>
          <a:noFill/>
        </p:spPr>
        <p:txBody>
          <a:bodyPr wrap="none" rtlCol="0">
            <a:spAutoFit/>
          </a:bodyPr>
          <a:lstStyle/>
          <a:p>
            <a:r>
              <a:rPr lang="de-DE" sz="2800" dirty="0" smtClean="0">
                <a:solidFill>
                  <a:srgbClr val="0066CC"/>
                </a:solidFill>
              </a:rPr>
              <a:t>Big Data: </a:t>
            </a:r>
          </a:p>
          <a:p>
            <a:r>
              <a:rPr lang="de-DE" sz="2800" dirty="0">
                <a:solidFill>
                  <a:srgbClr val="0066CC"/>
                </a:solidFill>
              </a:rPr>
              <a:t>	</a:t>
            </a:r>
            <a:r>
              <a:rPr lang="de-DE" sz="2400" dirty="0" smtClean="0"/>
              <a:t>interlink natural-</a:t>
            </a:r>
            <a:r>
              <a:rPr lang="de-DE" sz="2400" dirty="0" err="1" smtClean="0"/>
              <a:t>language</a:t>
            </a:r>
            <a:r>
              <a:rPr lang="de-DE" sz="2400" dirty="0" smtClean="0"/>
              <a:t> </a:t>
            </a:r>
            <a:r>
              <a:rPr lang="de-DE" sz="2400" dirty="0" err="1" smtClean="0"/>
              <a:t>text</a:t>
            </a:r>
            <a:r>
              <a:rPr lang="de-DE" sz="2400" dirty="0" smtClean="0"/>
              <a:t>, </a:t>
            </a:r>
            <a:r>
              <a:rPr lang="de-DE" sz="2400" dirty="0" err="1" smtClean="0"/>
              <a:t>social</a:t>
            </a:r>
            <a:r>
              <a:rPr lang="de-DE" sz="2400" dirty="0" smtClean="0"/>
              <a:t> </a:t>
            </a:r>
            <a:r>
              <a:rPr lang="de-DE" sz="2400" dirty="0" err="1" smtClean="0"/>
              <a:t>media</a:t>
            </a:r>
            <a:r>
              <a:rPr lang="de-DE" sz="2400" dirty="0" smtClean="0"/>
              <a:t>,</a:t>
            </a:r>
          </a:p>
          <a:p>
            <a:r>
              <a:rPr lang="de-DE" sz="2400" dirty="0"/>
              <a:t>	</a:t>
            </a:r>
            <a:r>
              <a:rPr lang="de-DE" sz="2400" dirty="0" err="1" smtClean="0"/>
              <a:t>structured</a:t>
            </a:r>
            <a:r>
              <a:rPr lang="de-DE" sz="2400" dirty="0" smtClean="0"/>
              <a:t> </a:t>
            </a:r>
            <a:r>
              <a:rPr lang="de-DE" sz="2400" dirty="0" err="1" smtClean="0"/>
              <a:t>data</a:t>
            </a:r>
            <a:r>
              <a:rPr lang="de-DE" sz="2400" dirty="0" smtClean="0"/>
              <a:t> &amp; </a:t>
            </a:r>
            <a:r>
              <a:rPr lang="de-DE" sz="2400" dirty="0" err="1" smtClean="0"/>
              <a:t>knowledge</a:t>
            </a:r>
            <a:r>
              <a:rPr lang="de-DE" sz="2400" dirty="0" smtClean="0"/>
              <a:t> </a:t>
            </a:r>
            <a:r>
              <a:rPr lang="de-DE" sz="2400" dirty="0" err="1" smtClean="0"/>
              <a:t>bases</a:t>
            </a:r>
            <a:r>
              <a:rPr lang="de-DE" sz="2400" dirty="0" smtClean="0"/>
              <a:t>,</a:t>
            </a:r>
            <a:r>
              <a:rPr lang="de-DE" sz="2400" dirty="0"/>
              <a:t> </a:t>
            </a:r>
            <a:r>
              <a:rPr lang="de-DE" sz="2400" dirty="0" err="1" smtClean="0"/>
              <a:t>images</a:t>
            </a:r>
            <a:r>
              <a:rPr lang="de-DE" sz="2400" dirty="0" smtClean="0"/>
              <a:t>, </a:t>
            </a:r>
            <a:r>
              <a:rPr lang="de-DE" sz="2400" dirty="0" err="1" smtClean="0"/>
              <a:t>videos</a:t>
            </a:r>
            <a:endParaRPr lang="de-DE" sz="2400" dirty="0" smtClean="0"/>
          </a:p>
        </p:txBody>
      </p:sp>
      <p:sp>
        <p:nvSpPr>
          <p:cNvPr id="2" name="TextBox 1"/>
          <p:cNvSpPr txBox="1"/>
          <p:nvPr/>
        </p:nvSpPr>
        <p:spPr>
          <a:xfrm>
            <a:off x="1115616" y="5914418"/>
            <a:ext cx="6114174" cy="461665"/>
          </a:xfrm>
          <a:prstGeom prst="rect">
            <a:avLst/>
          </a:prstGeom>
          <a:noFill/>
        </p:spPr>
        <p:txBody>
          <a:bodyPr wrap="none" rtlCol="0">
            <a:spAutoFit/>
          </a:bodyPr>
          <a:lstStyle/>
          <a:p>
            <a:r>
              <a:rPr lang="de-DE" sz="2400" dirty="0" err="1"/>
              <a:t>a</a:t>
            </a:r>
            <a:r>
              <a:rPr lang="de-DE" sz="2400" dirty="0" err="1" smtClean="0"/>
              <a:t>nd</a:t>
            </a:r>
            <a:r>
              <a:rPr lang="de-DE" sz="2400" dirty="0" smtClean="0"/>
              <a:t> </a:t>
            </a:r>
            <a:r>
              <a:rPr lang="de-DE" sz="2400" dirty="0" err="1" smtClean="0">
                <a:solidFill>
                  <a:srgbClr val="0070C0"/>
                </a:solidFill>
              </a:rPr>
              <a:t>help</a:t>
            </a:r>
            <a:r>
              <a:rPr lang="de-DE" sz="2400" dirty="0" smtClean="0">
                <a:solidFill>
                  <a:srgbClr val="0070C0"/>
                </a:solidFill>
              </a:rPr>
              <a:t> </a:t>
            </a:r>
            <a:r>
              <a:rPr lang="de-DE" sz="2400" dirty="0" err="1" smtClean="0">
                <a:solidFill>
                  <a:srgbClr val="0070C0"/>
                </a:solidFill>
              </a:rPr>
              <a:t>users</a:t>
            </a:r>
            <a:r>
              <a:rPr lang="de-DE" sz="2400" dirty="0">
                <a:solidFill>
                  <a:srgbClr val="0070C0"/>
                </a:solidFill>
              </a:rPr>
              <a:t> </a:t>
            </a:r>
            <a:r>
              <a:rPr lang="de-DE" sz="2400" dirty="0" err="1" smtClean="0"/>
              <a:t>coping</a:t>
            </a:r>
            <a:r>
              <a:rPr lang="de-DE" sz="2400" dirty="0" smtClean="0"/>
              <a:t> </a:t>
            </a:r>
            <a:r>
              <a:rPr lang="de-DE" sz="2400" dirty="0" err="1" smtClean="0"/>
              <a:t>with</a:t>
            </a:r>
            <a:r>
              <a:rPr lang="de-DE" sz="2400" dirty="0" smtClean="0"/>
              <a:t> </a:t>
            </a:r>
            <a:r>
              <a:rPr lang="de-DE" sz="2400" dirty="0" err="1" smtClean="0">
                <a:solidFill>
                  <a:srgbClr val="FF0000"/>
                </a:solidFill>
              </a:rPr>
              <a:t>privacy</a:t>
            </a:r>
            <a:r>
              <a:rPr lang="de-DE" sz="2400" dirty="0" smtClean="0">
                <a:solidFill>
                  <a:srgbClr val="FF0000"/>
                </a:solidFill>
              </a:rPr>
              <a:t> </a:t>
            </a:r>
            <a:r>
              <a:rPr lang="de-DE" sz="2400" dirty="0" err="1" smtClean="0">
                <a:solidFill>
                  <a:srgbClr val="FF0000"/>
                </a:solidFill>
              </a:rPr>
              <a:t>risks</a:t>
            </a:r>
            <a:endParaRPr lang="en-US" sz="2400" dirty="0">
              <a:solidFill>
                <a:srgbClr val="FF0000"/>
              </a:solidFill>
            </a:endParaRPr>
          </a:p>
        </p:txBody>
      </p:sp>
    </p:spTree>
    <p:extLst>
      <p:ext uri="{BB962C8B-B14F-4D97-AF65-F5344CB8AC3E}">
        <p14:creationId xmlns:p14="http://schemas.microsoft.com/office/powerpoint/2010/main" val="15583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 name="Gruppieren 749"/>
          <p:cNvGrpSpPr/>
          <p:nvPr/>
        </p:nvGrpSpPr>
        <p:grpSpPr>
          <a:xfrm>
            <a:off x="1115897" y="4757340"/>
            <a:ext cx="1984760" cy="1576199"/>
            <a:chOff x="7236296" y="2996952"/>
            <a:chExt cx="1907700" cy="1440160"/>
          </a:xfrm>
        </p:grpSpPr>
        <p:grpSp>
          <p:nvGrpSpPr>
            <p:cNvPr id="238" name="Gruppieren 322"/>
            <p:cNvGrpSpPr/>
            <p:nvPr/>
          </p:nvGrpSpPr>
          <p:grpSpPr>
            <a:xfrm>
              <a:off x="7236296" y="2996952"/>
              <a:ext cx="1508194" cy="1440160"/>
              <a:chOff x="7635806" y="2996952"/>
              <a:chExt cx="1508194" cy="1440160"/>
            </a:xfrm>
          </p:grpSpPr>
          <p:pic>
            <p:nvPicPr>
              <p:cNvPr id="240" name="Picture 5" descr="globe"/>
              <p:cNvPicPr>
                <a:picLocks noChangeAspect="1" noChangeArrowheads="1"/>
              </p:cNvPicPr>
              <p:nvPr/>
            </p:nvPicPr>
            <p:blipFill>
              <a:blip r:embed="rId3" cstate="print"/>
              <a:srcRect/>
              <a:stretch>
                <a:fillRect/>
              </a:stretch>
            </p:blipFill>
            <p:spPr bwMode="auto">
              <a:xfrm>
                <a:off x="7635806" y="2996952"/>
                <a:ext cx="1508194" cy="1440160"/>
              </a:xfrm>
              <a:prstGeom prst="rect">
                <a:avLst/>
              </a:prstGeom>
              <a:noFill/>
              <a:ln w="9525">
                <a:noFill/>
                <a:miter lim="800000"/>
                <a:headEnd/>
                <a:tailEnd/>
              </a:ln>
            </p:spPr>
          </p:pic>
          <p:sp>
            <p:nvSpPr>
              <p:cNvPr id="241" name="Zylinder 265"/>
              <p:cNvSpPr/>
              <p:nvPr/>
            </p:nvSpPr>
            <p:spPr bwMode="auto">
              <a:xfrm>
                <a:off x="7812360" y="3212976"/>
                <a:ext cx="288032" cy="288032"/>
              </a:xfrm>
              <a:prstGeom prst="can">
                <a:avLst>
                  <a:gd name="adj" fmla="val 32696"/>
                </a:avLst>
              </a:prstGeom>
              <a:solidFill>
                <a:srgbClr val="0099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42" name="Zylinder 266"/>
              <p:cNvSpPr/>
              <p:nvPr/>
            </p:nvSpPr>
            <p:spPr bwMode="auto">
              <a:xfrm>
                <a:off x="8244408" y="3645024"/>
                <a:ext cx="288032" cy="288032"/>
              </a:xfrm>
              <a:prstGeom prst="can">
                <a:avLst>
                  <a:gd name="adj" fmla="val 32696"/>
                </a:avLst>
              </a:prstGeom>
              <a:solidFill>
                <a:srgbClr val="FF33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43" name="Zylinder 267"/>
              <p:cNvSpPr/>
              <p:nvPr/>
            </p:nvSpPr>
            <p:spPr bwMode="auto">
              <a:xfrm>
                <a:off x="8460432" y="4077072"/>
                <a:ext cx="288032" cy="288032"/>
              </a:xfrm>
              <a:prstGeom prst="can">
                <a:avLst>
                  <a:gd name="adj" fmla="val 32696"/>
                </a:avLst>
              </a:prstGeom>
              <a:solidFill>
                <a:srgbClr val="00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44" name="Zylinder 268"/>
              <p:cNvSpPr/>
              <p:nvPr/>
            </p:nvSpPr>
            <p:spPr bwMode="auto">
              <a:xfrm>
                <a:off x="7884368" y="4005064"/>
                <a:ext cx="288032" cy="288032"/>
              </a:xfrm>
              <a:prstGeom prst="can">
                <a:avLst>
                  <a:gd name="adj" fmla="val 32696"/>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45" name="Zylinder 269"/>
              <p:cNvSpPr/>
              <p:nvPr/>
            </p:nvSpPr>
            <p:spPr bwMode="auto">
              <a:xfrm>
                <a:off x="8855968" y="3645024"/>
                <a:ext cx="288032" cy="288032"/>
              </a:xfrm>
              <a:prstGeom prst="can">
                <a:avLst>
                  <a:gd name="adj" fmla="val 32696"/>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246" name="Zylinder 270"/>
              <p:cNvSpPr/>
              <p:nvPr/>
            </p:nvSpPr>
            <p:spPr bwMode="auto">
              <a:xfrm>
                <a:off x="8532440" y="3068960"/>
                <a:ext cx="288032" cy="288032"/>
              </a:xfrm>
              <a:prstGeom prst="can">
                <a:avLst>
                  <a:gd name="adj" fmla="val 32696"/>
                </a:avLst>
              </a:prstGeom>
              <a:solidFill>
                <a:srgbClr val="00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cxnSp>
            <p:nvCxnSpPr>
              <p:cNvPr id="247" name="Gerade Verbindung 272"/>
              <p:cNvCxnSpPr>
                <a:stCxn id="241" idx="4"/>
                <a:endCxn id="246" idx="2"/>
              </p:cNvCxnSpPr>
              <p:nvPr/>
            </p:nvCxnSpPr>
            <p:spPr bwMode="auto">
              <a:xfrm flipV="1">
                <a:off x="8100392" y="3212976"/>
                <a:ext cx="432048" cy="144016"/>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Gerade Verbindung 273"/>
              <p:cNvCxnSpPr>
                <a:stCxn id="244" idx="1"/>
                <a:endCxn id="241" idx="3"/>
              </p:cNvCxnSpPr>
              <p:nvPr/>
            </p:nvCxnSpPr>
            <p:spPr bwMode="auto">
              <a:xfrm flipH="1" flipV="1">
                <a:off x="7956376" y="3501008"/>
                <a:ext cx="72008" cy="504056"/>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 Verbindung 276"/>
              <p:cNvCxnSpPr>
                <a:stCxn id="242" idx="1"/>
                <a:endCxn id="246" idx="3"/>
              </p:cNvCxnSpPr>
              <p:nvPr/>
            </p:nvCxnSpPr>
            <p:spPr bwMode="auto">
              <a:xfrm flipV="1">
                <a:off x="8388424" y="3356992"/>
                <a:ext cx="288032" cy="288032"/>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 Verbindung 279"/>
              <p:cNvCxnSpPr>
                <a:stCxn id="243" idx="1"/>
                <a:endCxn id="242" idx="3"/>
              </p:cNvCxnSpPr>
              <p:nvPr/>
            </p:nvCxnSpPr>
            <p:spPr bwMode="auto">
              <a:xfrm flipH="1" flipV="1">
                <a:off x="8388424" y="3933056"/>
                <a:ext cx="216024" cy="144016"/>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Gerade Verbindung 285"/>
              <p:cNvCxnSpPr>
                <a:stCxn id="243" idx="2"/>
                <a:endCxn id="244" idx="4"/>
              </p:cNvCxnSpPr>
              <p:nvPr/>
            </p:nvCxnSpPr>
            <p:spPr bwMode="auto">
              <a:xfrm flipH="1" flipV="1">
                <a:off x="8172400" y="4149080"/>
                <a:ext cx="288032" cy="72008"/>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 Verbindung 288"/>
              <p:cNvCxnSpPr>
                <a:stCxn id="242" idx="3"/>
                <a:endCxn id="244" idx="4"/>
              </p:cNvCxnSpPr>
              <p:nvPr/>
            </p:nvCxnSpPr>
            <p:spPr bwMode="auto">
              <a:xfrm flipH="1">
                <a:off x="8172400" y="3933056"/>
                <a:ext cx="216024" cy="216024"/>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 Verbindung 292"/>
              <p:cNvCxnSpPr>
                <a:stCxn id="245" idx="1"/>
                <a:endCxn id="246" idx="3"/>
              </p:cNvCxnSpPr>
              <p:nvPr/>
            </p:nvCxnSpPr>
            <p:spPr bwMode="auto">
              <a:xfrm flipH="1" flipV="1">
                <a:off x="8676456" y="3356992"/>
                <a:ext cx="323528" cy="288032"/>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 Verbindung 295"/>
              <p:cNvCxnSpPr>
                <a:stCxn id="243" idx="1"/>
                <a:endCxn id="245" idx="3"/>
              </p:cNvCxnSpPr>
              <p:nvPr/>
            </p:nvCxnSpPr>
            <p:spPr bwMode="auto">
              <a:xfrm flipV="1">
                <a:off x="8604448" y="3933056"/>
                <a:ext cx="395536" cy="144016"/>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9" name="Textfeld 452"/>
            <p:cNvSpPr txBox="1"/>
            <p:nvPr/>
          </p:nvSpPr>
          <p:spPr>
            <a:xfrm rot="5400000">
              <a:off x="8820798" y="3600513"/>
              <a:ext cx="184731" cy="461665"/>
            </a:xfrm>
            <a:prstGeom prst="rect">
              <a:avLst/>
            </a:prstGeom>
            <a:noFill/>
          </p:spPr>
          <p:txBody>
            <a:bodyPr wrap="none" rtlCol="0">
              <a:spAutoFit/>
            </a:bodyPr>
            <a:lstStyle/>
            <a:p>
              <a:endParaRPr lang="de-DE" sz="2400" dirty="0">
                <a:solidFill>
                  <a:srgbClr val="0066CC"/>
                </a:solidFill>
              </a:endParaRPr>
            </a:p>
          </p:txBody>
        </p:sp>
      </p:grpSp>
      <p:sp>
        <p:nvSpPr>
          <p:cNvPr id="16386" name="Rectangle 3"/>
          <p:cNvSpPr>
            <a:spLocks noGrp="1" noChangeArrowheads="1"/>
          </p:cNvSpPr>
          <p:nvPr>
            <p:ph type="title"/>
          </p:nvPr>
        </p:nvSpPr>
        <p:spPr>
          <a:xfrm>
            <a:off x="0" y="0"/>
            <a:ext cx="9204570" cy="980728"/>
          </a:xfrm>
        </p:spPr>
        <p:txBody>
          <a:bodyPr/>
          <a:lstStyle/>
          <a:p>
            <a:pPr defTabSz="893763" eaLnBrk="1" hangingPunct="1">
              <a:lnSpc>
                <a:spcPts val="3600"/>
              </a:lnSpc>
            </a:pPr>
            <a:r>
              <a:rPr lang="en-GB" dirty="0" smtClean="0"/>
              <a:t>Take-Home Message: </a:t>
            </a:r>
            <a:br>
              <a:rPr lang="en-GB" dirty="0" smtClean="0"/>
            </a:br>
            <a:r>
              <a:rPr lang="en-GB" dirty="0" smtClean="0"/>
              <a:t>From Language to Knowledge</a:t>
            </a:r>
            <a:endParaRPr lang="en-GB" sz="2000" dirty="0" smtClean="0"/>
          </a:p>
        </p:txBody>
      </p:sp>
      <p:grpSp>
        <p:nvGrpSpPr>
          <p:cNvPr id="2" name="Gruppieren 157"/>
          <p:cNvGrpSpPr>
            <a:grpSpLocks/>
          </p:cNvGrpSpPr>
          <p:nvPr/>
        </p:nvGrpSpPr>
        <p:grpSpPr bwMode="auto">
          <a:xfrm>
            <a:off x="12969" y="3868287"/>
            <a:ext cx="1949117" cy="1755963"/>
            <a:chOff x="5575182" y="637228"/>
            <a:chExt cx="2508842" cy="2508842"/>
          </a:xfrm>
        </p:grpSpPr>
        <p:pic>
          <p:nvPicPr>
            <p:cNvPr id="16467" name="Picture 5" descr="glo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5182" y="637228"/>
              <a:ext cx="2508842" cy="250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69"/>
            <p:cNvGrpSpPr>
              <a:grpSpLocks/>
            </p:cNvGrpSpPr>
            <p:nvPr/>
          </p:nvGrpSpPr>
          <p:grpSpPr bwMode="auto">
            <a:xfrm>
              <a:off x="6876256" y="1340768"/>
              <a:ext cx="360040" cy="432048"/>
              <a:chOff x="838200" y="1371600"/>
              <a:chExt cx="381000" cy="533400"/>
            </a:xfrm>
            <a:solidFill>
              <a:srgbClr val="CCFF66"/>
            </a:solidFill>
          </p:grpSpPr>
          <p:sp>
            <p:nvSpPr>
              <p:cNvPr id="97" name="Folded Corner 670"/>
              <p:cNvSpPr/>
              <p:nvPr/>
            </p:nvSpPr>
            <p:spPr>
              <a:xfrm>
                <a:off x="838164" y="1370587"/>
                <a:ext cx="381036" cy="533999"/>
              </a:xfrm>
              <a:prstGeom prst="foldedCorner">
                <a:avLst/>
              </a:prstGeom>
              <a:solidFill>
                <a:srgbClr val="FFFF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98"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9"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0"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1"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2"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3"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4"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5"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106"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4" name="Group 669"/>
            <p:cNvGrpSpPr>
              <a:grpSpLocks/>
            </p:cNvGrpSpPr>
            <p:nvPr/>
          </p:nvGrpSpPr>
          <p:grpSpPr bwMode="auto">
            <a:xfrm>
              <a:off x="6516216" y="2636912"/>
              <a:ext cx="288031" cy="432048"/>
              <a:chOff x="838200" y="1371600"/>
              <a:chExt cx="381000" cy="533400"/>
            </a:xfrm>
            <a:solidFill>
              <a:srgbClr val="CCFF66"/>
            </a:solidFill>
          </p:grpSpPr>
          <p:sp>
            <p:nvSpPr>
              <p:cNvPr id="87"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88"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9"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0"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1"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6"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5" name="Group 669"/>
            <p:cNvGrpSpPr>
              <a:grpSpLocks/>
            </p:cNvGrpSpPr>
            <p:nvPr/>
          </p:nvGrpSpPr>
          <p:grpSpPr bwMode="auto">
            <a:xfrm>
              <a:off x="7524329" y="2276872"/>
              <a:ext cx="360040" cy="432048"/>
              <a:chOff x="838200" y="1371600"/>
              <a:chExt cx="381000" cy="533400"/>
            </a:xfrm>
            <a:solidFill>
              <a:srgbClr val="CCFF66"/>
            </a:solidFill>
          </p:grpSpPr>
          <p:sp>
            <p:nvSpPr>
              <p:cNvPr id="77"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78"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9"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0"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1"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6"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6" name="Group 669"/>
            <p:cNvGrpSpPr>
              <a:grpSpLocks/>
            </p:cNvGrpSpPr>
            <p:nvPr/>
          </p:nvGrpSpPr>
          <p:grpSpPr bwMode="auto">
            <a:xfrm>
              <a:off x="5796136" y="1124744"/>
              <a:ext cx="360040" cy="432048"/>
              <a:chOff x="838200" y="1371600"/>
              <a:chExt cx="381000" cy="533400"/>
            </a:xfrm>
            <a:solidFill>
              <a:srgbClr val="CCFF66"/>
            </a:solidFill>
          </p:grpSpPr>
          <p:sp>
            <p:nvSpPr>
              <p:cNvPr id="67" name="Folded Corner 670"/>
              <p:cNvSpPr/>
              <p:nvPr/>
            </p:nvSpPr>
            <p:spPr>
              <a:xfrm>
                <a:off x="838164" y="1370587"/>
                <a:ext cx="381036" cy="533999"/>
              </a:xfrm>
              <a:prstGeom prst="foldedCorner">
                <a:avLst/>
              </a:prstGeom>
              <a:solidFill>
                <a:srgbClr val="CC66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68"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9"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0"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1"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2"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6"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cxnSp>
          <p:nvCxnSpPr>
            <p:cNvPr id="16472" name="Gekrümmte Verbindung 163"/>
            <p:cNvCxnSpPr>
              <a:cxnSpLocks noChangeShapeType="1"/>
            </p:cNvCxnSpPr>
            <p:nvPr/>
          </p:nvCxnSpPr>
          <p:spPr bwMode="auto">
            <a:xfrm rot="16200000" flipH="1">
              <a:off x="6480438" y="1052156"/>
              <a:ext cx="719595" cy="1728193"/>
            </a:xfrm>
            <a:prstGeom prst="curvedConnector3">
              <a:avLst>
                <a:gd name="adj1" fmla="val 72944"/>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473" name="Gekrümmte Verbindung 164"/>
            <p:cNvCxnSpPr>
              <a:cxnSpLocks noChangeShapeType="1"/>
            </p:cNvCxnSpPr>
            <p:nvPr/>
          </p:nvCxnSpPr>
          <p:spPr bwMode="auto">
            <a:xfrm>
              <a:off x="6156176" y="1340190"/>
              <a:ext cx="720046" cy="216024"/>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474" name="Gekrümmte Verbindung 165"/>
            <p:cNvCxnSpPr>
              <a:cxnSpLocks noChangeShapeType="1"/>
            </p:cNvCxnSpPr>
            <p:nvPr/>
          </p:nvCxnSpPr>
          <p:spPr bwMode="auto">
            <a:xfrm flipV="1">
              <a:off x="6804247" y="2492318"/>
              <a:ext cx="720048" cy="360040"/>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475" name="Gekrümmte Verbindung 166"/>
            <p:cNvCxnSpPr>
              <a:cxnSpLocks noChangeShapeType="1"/>
            </p:cNvCxnSpPr>
            <p:nvPr/>
          </p:nvCxnSpPr>
          <p:spPr bwMode="auto">
            <a:xfrm rot="16200000" flipV="1">
              <a:off x="7128511" y="1700229"/>
              <a:ext cx="503571" cy="648073"/>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grpSp>
          <p:nvGrpSpPr>
            <p:cNvPr id="7" name="Group 669"/>
            <p:cNvGrpSpPr>
              <a:grpSpLocks/>
            </p:cNvGrpSpPr>
            <p:nvPr/>
          </p:nvGrpSpPr>
          <p:grpSpPr bwMode="auto">
            <a:xfrm>
              <a:off x="6228184" y="2060848"/>
              <a:ext cx="288031" cy="432048"/>
              <a:chOff x="838200" y="1371600"/>
              <a:chExt cx="381000" cy="533400"/>
            </a:xfrm>
            <a:solidFill>
              <a:srgbClr val="CCFF66"/>
            </a:solidFill>
          </p:grpSpPr>
          <p:sp>
            <p:nvSpPr>
              <p:cNvPr id="57" name="Folded Corner 670"/>
              <p:cNvSpPr/>
              <p:nvPr/>
            </p:nvSpPr>
            <p:spPr>
              <a:xfrm>
                <a:off x="838164" y="1370587"/>
                <a:ext cx="381036" cy="533999"/>
              </a:xfrm>
              <a:prstGeom prst="foldedCorner">
                <a:avLst/>
              </a:prstGeom>
              <a:solidFill>
                <a:srgbClr val="FFC0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Arial"/>
                </a:endParaRPr>
              </a:p>
            </p:txBody>
          </p:sp>
          <p:cxnSp>
            <p:nvCxnSpPr>
              <p:cNvPr id="58"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59"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0"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1"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2"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6"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pic>
          <p:nvPicPr>
            <p:cNvPr id="1647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580112" y="1700808"/>
              <a:ext cx="326744" cy="46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980728"/>
              <a:ext cx="311889" cy="41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0352" y="1628800"/>
              <a:ext cx="302010" cy="44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480" name="Gekrümmte Verbindung 171"/>
            <p:cNvCxnSpPr>
              <a:cxnSpLocks noChangeShapeType="1"/>
            </p:cNvCxnSpPr>
            <p:nvPr/>
          </p:nvCxnSpPr>
          <p:spPr bwMode="auto">
            <a:xfrm rot="10800000" flipV="1">
              <a:off x="7236296" y="1189986"/>
              <a:ext cx="288032" cy="366227"/>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481" name="Form 172"/>
            <p:cNvCxnSpPr>
              <a:cxnSpLocks noChangeShapeType="1"/>
            </p:cNvCxnSpPr>
            <p:nvPr/>
          </p:nvCxnSpPr>
          <p:spPr bwMode="auto">
            <a:xfrm rot="16200000" flipH="1">
              <a:off x="5931266" y="1979403"/>
              <a:ext cx="109108" cy="484673"/>
            </a:xfrm>
            <a:prstGeom prst="curvedConnector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482" name="Gekrümmte Verbindung 173"/>
            <p:cNvCxnSpPr>
              <a:cxnSpLocks noChangeShapeType="1"/>
            </p:cNvCxnSpPr>
            <p:nvPr/>
          </p:nvCxnSpPr>
          <p:spPr bwMode="auto">
            <a:xfrm rot="5400000">
              <a:off x="7695788" y="2080481"/>
              <a:ext cx="204115" cy="187025"/>
            </a:xfrm>
            <a:prstGeom prst="curvedConnector3">
              <a:avLst>
                <a:gd name="adj1" fmla="val 50000"/>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483" name="Form 174"/>
            <p:cNvCxnSpPr>
              <a:cxnSpLocks noChangeShapeType="1"/>
            </p:cNvCxnSpPr>
            <p:nvPr/>
          </p:nvCxnSpPr>
          <p:spPr bwMode="auto">
            <a:xfrm rot="16200000" flipH="1">
              <a:off x="5787250" y="2123419"/>
              <a:ext cx="685172" cy="772705"/>
            </a:xfrm>
            <a:prstGeom prst="curvedConnector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cxnSp>
          <p:nvCxnSpPr>
            <p:cNvPr id="16484" name="Gekrümmte Verbindung 175"/>
            <p:cNvCxnSpPr>
              <a:cxnSpLocks noChangeShapeType="1"/>
            </p:cNvCxnSpPr>
            <p:nvPr/>
          </p:nvCxnSpPr>
          <p:spPr bwMode="auto">
            <a:xfrm flipV="1">
              <a:off x="5906856" y="1189987"/>
              <a:ext cx="1617472" cy="744010"/>
            </a:xfrm>
            <a:prstGeom prst="curvedConnector3">
              <a:avLst>
                <a:gd name="adj1" fmla="val 38222"/>
              </a:avLst>
            </a:prstGeom>
            <a:noFill/>
            <a:ln w="28575" algn="ctr">
              <a:solidFill>
                <a:srgbClr val="66FFFF"/>
              </a:solidFill>
              <a:round/>
              <a:headEnd/>
              <a:tailEnd/>
            </a:ln>
            <a:extLst>
              <a:ext uri="{909E8E84-426E-40DD-AFC4-6F175D3DCCD1}">
                <a14:hiddenFill xmlns:a14="http://schemas.microsoft.com/office/drawing/2010/main">
                  <a:noFill/>
                </a14:hiddenFill>
              </a:ext>
            </a:extLst>
          </p:spPr>
        </p:cxnSp>
      </p:grpSp>
      <p:sp>
        <p:nvSpPr>
          <p:cNvPr id="21" name="Ellipse 31"/>
          <p:cNvSpPr/>
          <p:nvPr/>
        </p:nvSpPr>
        <p:spPr bwMode="auto">
          <a:xfrm>
            <a:off x="1145999" y="3089819"/>
            <a:ext cx="2438400" cy="981075"/>
          </a:xfrm>
          <a:prstGeom prst="ellipse">
            <a:avLst/>
          </a:prstGeom>
          <a:solidFill>
            <a:srgbClr val="00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1800" kern="0">
              <a:solidFill>
                <a:sysClr val="window" lastClr="FFFFFF"/>
              </a:solidFill>
              <a:latin typeface="Calibri"/>
            </a:endParaRPr>
          </a:p>
        </p:txBody>
      </p:sp>
      <p:sp>
        <p:nvSpPr>
          <p:cNvPr id="22" name="Textfeld 34"/>
          <p:cNvSpPr txBox="1"/>
          <p:nvPr/>
        </p:nvSpPr>
        <p:spPr bwMode="auto">
          <a:xfrm>
            <a:off x="1399035" y="3041747"/>
            <a:ext cx="1959191" cy="1077218"/>
          </a:xfrm>
          <a:prstGeom prst="rect">
            <a:avLst/>
          </a:prstGeom>
          <a:noFill/>
        </p:spPr>
        <p:txBody>
          <a:bodyPr wrap="none">
            <a:spAutoFit/>
          </a:bodyPr>
          <a:lstStyle/>
          <a:p>
            <a:pPr algn="ctr" fontAlgn="auto">
              <a:spcBef>
                <a:spcPts val="0"/>
              </a:spcBef>
              <a:spcAft>
                <a:spcPts val="0"/>
              </a:spcAft>
              <a:defRPr/>
            </a:pPr>
            <a:r>
              <a:rPr lang="de-DE" sz="3200" kern="0" dirty="0" smtClean="0">
                <a:solidFill>
                  <a:sysClr val="windowText" lastClr="000000"/>
                </a:solidFill>
                <a:latin typeface="Arial" pitchFamily="34" charset="0"/>
                <a:cs typeface="Arial" pitchFamily="34" charset="0"/>
              </a:rPr>
              <a:t>Web</a:t>
            </a:r>
          </a:p>
          <a:p>
            <a:pPr algn="ctr" fontAlgn="auto">
              <a:spcBef>
                <a:spcPts val="0"/>
              </a:spcBef>
              <a:spcAft>
                <a:spcPts val="0"/>
              </a:spcAft>
              <a:defRPr/>
            </a:pPr>
            <a:r>
              <a:rPr lang="de-DE" sz="3200" kern="0" dirty="0" smtClean="0">
                <a:solidFill>
                  <a:sysClr val="windowText" lastClr="000000"/>
                </a:solidFill>
                <a:latin typeface="Arial" pitchFamily="34" charset="0"/>
                <a:cs typeface="Arial" pitchFamily="34" charset="0"/>
              </a:rPr>
              <a:t>Contents</a:t>
            </a:r>
            <a:endParaRPr lang="de-DE" sz="3200" kern="0" dirty="0">
              <a:solidFill>
                <a:sysClr val="windowText" lastClr="000000"/>
              </a:solidFill>
              <a:latin typeface="Arial" pitchFamily="34" charset="0"/>
              <a:cs typeface="Arial" pitchFamily="34" charset="0"/>
            </a:endParaRPr>
          </a:p>
        </p:txBody>
      </p:sp>
      <p:sp>
        <p:nvSpPr>
          <p:cNvPr id="23" name="Ellipse 35"/>
          <p:cNvSpPr/>
          <p:nvPr/>
        </p:nvSpPr>
        <p:spPr bwMode="auto">
          <a:xfrm>
            <a:off x="4397199" y="3089819"/>
            <a:ext cx="2438400" cy="895350"/>
          </a:xfrm>
          <a:prstGeom prst="ellipse">
            <a:avLst/>
          </a:prstGeom>
          <a:solidFill>
            <a:srgbClr val="00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1800" kern="0">
              <a:solidFill>
                <a:sysClr val="window" lastClr="FFFFFF"/>
              </a:solidFill>
              <a:latin typeface="Calibri"/>
            </a:endParaRPr>
          </a:p>
        </p:txBody>
      </p:sp>
      <p:sp>
        <p:nvSpPr>
          <p:cNvPr id="24" name="Textfeld 36"/>
          <p:cNvSpPr txBox="1"/>
          <p:nvPr/>
        </p:nvSpPr>
        <p:spPr bwMode="auto">
          <a:xfrm>
            <a:off x="4511499" y="3278732"/>
            <a:ext cx="2370137" cy="584200"/>
          </a:xfrm>
          <a:prstGeom prst="rect">
            <a:avLst/>
          </a:prstGeom>
          <a:noFill/>
        </p:spPr>
        <p:txBody>
          <a:bodyPr wrap="none">
            <a:spAutoFit/>
          </a:bodyPr>
          <a:lstStyle/>
          <a:p>
            <a:pPr fontAlgn="auto">
              <a:spcBef>
                <a:spcPts val="0"/>
              </a:spcBef>
              <a:spcAft>
                <a:spcPts val="0"/>
              </a:spcAft>
              <a:defRPr/>
            </a:pPr>
            <a:r>
              <a:rPr lang="de-DE" sz="3200" kern="0" err="1">
                <a:solidFill>
                  <a:sysClr val="windowText" lastClr="000000"/>
                </a:solidFill>
                <a:latin typeface="Arial" pitchFamily="34" charset="0"/>
                <a:cs typeface="Arial" pitchFamily="34" charset="0"/>
              </a:rPr>
              <a:t>Knowledge</a:t>
            </a:r>
            <a:endParaRPr lang="de-DE" sz="3200" kern="0">
              <a:solidFill>
                <a:sysClr val="windowText" lastClr="000000"/>
              </a:solidFill>
              <a:latin typeface="Arial" pitchFamily="34" charset="0"/>
              <a:cs typeface="Arial" pitchFamily="34" charset="0"/>
            </a:endParaRPr>
          </a:p>
        </p:txBody>
      </p:sp>
      <p:grpSp>
        <p:nvGrpSpPr>
          <p:cNvPr id="30" name="Group 1"/>
          <p:cNvGrpSpPr>
            <a:grpSpLocks/>
          </p:cNvGrpSpPr>
          <p:nvPr/>
        </p:nvGrpSpPr>
        <p:grpSpPr bwMode="auto">
          <a:xfrm>
            <a:off x="1812403" y="1235917"/>
            <a:ext cx="5275803" cy="1678469"/>
            <a:chOff x="2416410" y="1151510"/>
            <a:chExt cx="5275804" cy="1678468"/>
          </a:xfrm>
        </p:grpSpPr>
        <p:sp>
          <p:nvSpPr>
            <p:cNvPr id="25" name="Nach unten gekrümmter Pfeil 38"/>
            <p:cNvSpPr/>
            <p:nvPr/>
          </p:nvSpPr>
          <p:spPr bwMode="auto">
            <a:xfrm>
              <a:off x="2970888" y="1948917"/>
              <a:ext cx="3454401" cy="881061"/>
            </a:xfrm>
            <a:prstGeom prst="curvedDownArrow">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1800" kern="0">
                <a:solidFill>
                  <a:sysClr val="windowText" lastClr="000000"/>
                </a:solidFill>
                <a:latin typeface="Calibri"/>
              </a:endParaRPr>
            </a:p>
          </p:txBody>
        </p:sp>
        <p:sp>
          <p:nvSpPr>
            <p:cNvPr id="32" name="Textfeld 56"/>
            <p:cNvSpPr txBox="1"/>
            <p:nvPr/>
          </p:nvSpPr>
          <p:spPr bwMode="auto">
            <a:xfrm>
              <a:off x="2416410" y="1151510"/>
              <a:ext cx="5275804" cy="461665"/>
            </a:xfrm>
            <a:prstGeom prst="rect">
              <a:avLst/>
            </a:prstGeom>
            <a:noFill/>
          </p:spPr>
          <p:txBody>
            <a:bodyPr wrap="none">
              <a:spAutoFit/>
            </a:bodyPr>
            <a:lstStyle/>
            <a:p>
              <a:pPr fontAlgn="auto">
                <a:spcBef>
                  <a:spcPts val="0"/>
                </a:spcBef>
                <a:spcAft>
                  <a:spcPts val="0"/>
                </a:spcAft>
                <a:defRPr/>
              </a:pPr>
              <a:r>
                <a:rPr lang="de-DE" sz="2400" kern="0" dirty="0" err="1" smtClean="0">
                  <a:solidFill>
                    <a:sysClr val="windowText" lastClr="000000"/>
                  </a:solidFill>
                </a:rPr>
                <a:t>more</a:t>
              </a:r>
              <a:r>
                <a:rPr lang="de-DE" sz="2400" kern="0" dirty="0" smtClean="0">
                  <a:solidFill>
                    <a:sysClr val="windowText" lastClr="000000"/>
                  </a:solidFill>
                </a:rPr>
                <a:t> </a:t>
              </a:r>
              <a:r>
                <a:rPr lang="de-DE" sz="2400" kern="0" dirty="0" err="1" smtClean="0">
                  <a:solidFill>
                    <a:sysClr val="windowText" lastClr="000000"/>
                  </a:solidFill>
                </a:rPr>
                <a:t>knowledge</a:t>
              </a:r>
              <a:r>
                <a:rPr lang="de-DE" sz="2400" kern="0" dirty="0" smtClean="0">
                  <a:solidFill>
                    <a:sysClr val="windowText" lastClr="000000"/>
                  </a:solidFill>
                </a:rPr>
                <a:t>, </a:t>
              </a:r>
              <a:r>
                <a:rPr lang="de-DE" sz="2400" kern="0" dirty="0" err="1" smtClean="0">
                  <a:solidFill>
                    <a:sysClr val="windowText" lastClr="000000"/>
                  </a:solidFill>
                </a:rPr>
                <a:t>analytics</a:t>
              </a:r>
              <a:r>
                <a:rPr lang="de-DE" sz="2400" kern="0" dirty="0" smtClean="0">
                  <a:solidFill>
                    <a:sysClr val="windowText" lastClr="000000"/>
                  </a:solidFill>
                </a:rPr>
                <a:t>, </a:t>
              </a:r>
              <a:r>
                <a:rPr lang="de-DE" sz="2400" kern="0" dirty="0" err="1" smtClean="0">
                  <a:solidFill>
                    <a:sysClr val="windowText" lastClr="000000"/>
                  </a:solidFill>
                </a:rPr>
                <a:t>insight</a:t>
              </a:r>
              <a:endParaRPr lang="de-DE" sz="2400" kern="0" dirty="0">
                <a:solidFill>
                  <a:sysClr val="windowText" lastClr="000000"/>
                </a:solidFill>
              </a:endParaRPr>
            </a:p>
          </p:txBody>
        </p:sp>
        <p:sp>
          <p:nvSpPr>
            <p:cNvPr id="33" name="Textfeld 57"/>
            <p:cNvSpPr txBox="1"/>
            <p:nvPr/>
          </p:nvSpPr>
          <p:spPr bwMode="auto">
            <a:xfrm>
              <a:off x="3862059" y="1917700"/>
              <a:ext cx="1806905" cy="830996"/>
            </a:xfrm>
            <a:prstGeom prst="rect">
              <a:avLst/>
            </a:prstGeom>
            <a:noFill/>
          </p:spPr>
          <p:txBody>
            <a:bodyPr wrap="none">
              <a:spAutoFit/>
            </a:bodyPr>
            <a:lstStyle/>
            <a:p>
              <a:pPr fontAlgn="auto">
                <a:spcBef>
                  <a:spcPts val="0"/>
                </a:spcBef>
                <a:spcAft>
                  <a:spcPts val="0"/>
                </a:spcAft>
                <a:defRPr/>
              </a:pPr>
              <a:r>
                <a:rPr lang="de-DE" sz="2400" kern="0" dirty="0" err="1">
                  <a:solidFill>
                    <a:sysClr val="windowText" lastClr="000000"/>
                  </a:solidFill>
                </a:rPr>
                <a:t>k</a:t>
              </a:r>
              <a:r>
                <a:rPr lang="de-DE" sz="2400" kern="0" dirty="0" err="1" smtClean="0">
                  <a:solidFill>
                    <a:sysClr val="windowText" lastClr="000000"/>
                  </a:solidFill>
                </a:rPr>
                <a:t>nowledge</a:t>
              </a:r>
              <a:endParaRPr lang="de-DE" sz="2400" kern="0" dirty="0" smtClean="0">
                <a:solidFill>
                  <a:sysClr val="windowText" lastClr="000000"/>
                </a:solidFill>
              </a:endParaRPr>
            </a:p>
            <a:p>
              <a:pPr fontAlgn="auto">
                <a:spcBef>
                  <a:spcPts val="0"/>
                </a:spcBef>
                <a:spcAft>
                  <a:spcPts val="0"/>
                </a:spcAft>
                <a:defRPr/>
              </a:pPr>
              <a:r>
                <a:rPr lang="de-DE" sz="2400" kern="0" dirty="0" err="1" smtClean="0">
                  <a:solidFill>
                    <a:sysClr val="windowText" lastClr="000000"/>
                  </a:solidFill>
                </a:rPr>
                <a:t>acquisition</a:t>
              </a:r>
              <a:endParaRPr lang="de-DE" sz="2400" kern="0" dirty="0">
                <a:solidFill>
                  <a:sysClr val="windowText" lastClr="000000"/>
                </a:solidFill>
              </a:endParaRPr>
            </a:p>
          </p:txBody>
        </p:sp>
      </p:grpSp>
      <p:grpSp>
        <p:nvGrpSpPr>
          <p:cNvPr id="9" name="Group 8"/>
          <p:cNvGrpSpPr/>
          <p:nvPr/>
        </p:nvGrpSpPr>
        <p:grpSpPr>
          <a:xfrm>
            <a:off x="4299674" y="2940584"/>
            <a:ext cx="3243049" cy="1336675"/>
            <a:chOff x="6909523" y="1585913"/>
            <a:chExt cx="2552318" cy="895350"/>
          </a:xfrm>
        </p:grpSpPr>
        <p:sp>
          <p:nvSpPr>
            <p:cNvPr id="151" name="Ellipse 35"/>
            <p:cNvSpPr/>
            <p:nvPr/>
          </p:nvSpPr>
          <p:spPr bwMode="auto">
            <a:xfrm>
              <a:off x="6909523" y="1585913"/>
              <a:ext cx="2438400" cy="895350"/>
            </a:xfrm>
            <a:prstGeom prst="ellipse">
              <a:avLst/>
            </a:prstGeom>
            <a:solidFill>
              <a:srgbClr val="00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1800" kern="0">
                <a:solidFill>
                  <a:sysClr val="window" lastClr="FFFFFF"/>
                </a:solidFill>
                <a:latin typeface="Calibri"/>
              </a:endParaRPr>
            </a:p>
          </p:txBody>
        </p:sp>
        <p:sp>
          <p:nvSpPr>
            <p:cNvPr id="152" name="Textfeld 36"/>
            <p:cNvSpPr txBox="1"/>
            <p:nvPr/>
          </p:nvSpPr>
          <p:spPr bwMode="auto">
            <a:xfrm>
              <a:off x="7041252" y="1749344"/>
              <a:ext cx="2420589" cy="474166"/>
            </a:xfrm>
            <a:prstGeom prst="rect">
              <a:avLst/>
            </a:prstGeom>
            <a:noFill/>
          </p:spPr>
          <p:txBody>
            <a:bodyPr wrap="none">
              <a:spAutoFit/>
            </a:bodyPr>
            <a:lstStyle/>
            <a:p>
              <a:pPr fontAlgn="auto">
                <a:spcBef>
                  <a:spcPts val="0"/>
                </a:spcBef>
                <a:spcAft>
                  <a:spcPts val="0"/>
                </a:spcAft>
                <a:defRPr/>
              </a:pPr>
              <a:r>
                <a:rPr lang="de-DE" sz="4000" kern="0" err="1">
                  <a:solidFill>
                    <a:sysClr val="windowText" lastClr="000000"/>
                  </a:solidFill>
                  <a:latin typeface="Arial" pitchFamily="34" charset="0"/>
                  <a:cs typeface="Arial" pitchFamily="34" charset="0"/>
                </a:rPr>
                <a:t>Knowledge</a:t>
              </a:r>
              <a:endParaRPr lang="de-DE" sz="4000" kern="0">
                <a:solidFill>
                  <a:sysClr val="windowText" lastClr="000000"/>
                </a:solidFill>
                <a:latin typeface="Arial" pitchFamily="34" charset="0"/>
                <a:cs typeface="Arial" pitchFamily="34" charset="0"/>
              </a:endParaRPr>
            </a:p>
          </p:txBody>
        </p:sp>
      </p:grpSp>
      <p:sp>
        <p:nvSpPr>
          <p:cNvPr id="1001" name="Nach unten gekrümmter Pfeil 38"/>
          <p:cNvSpPr/>
          <p:nvPr/>
        </p:nvSpPr>
        <p:spPr bwMode="auto">
          <a:xfrm>
            <a:off x="2082624" y="1697582"/>
            <a:ext cx="4248150" cy="1384300"/>
          </a:xfrm>
          <a:prstGeom prst="curvedDownArrow">
            <a:avLst>
              <a:gd name="adj1" fmla="val 35835"/>
              <a:gd name="adj2" fmla="val 84394"/>
              <a:gd name="adj3" fmla="val 25000"/>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de-DE" sz="1800" kern="0">
              <a:solidFill>
                <a:sysClr val="windowText" lastClr="000000"/>
              </a:solidFill>
              <a:latin typeface="Calibri"/>
            </a:endParaRPr>
          </a:p>
        </p:txBody>
      </p:sp>
      <p:grpSp>
        <p:nvGrpSpPr>
          <p:cNvPr id="154" name="Gruppieren 747"/>
          <p:cNvGrpSpPr/>
          <p:nvPr/>
        </p:nvGrpSpPr>
        <p:grpSpPr>
          <a:xfrm>
            <a:off x="5303962" y="3791715"/>
            <a:ext cx="3515008" cy="3152093"/>
            <a:chOff x="2627784" y="620688"/>
            <a:chExt cx="3513603" cy="3384082"/>
          </a:xfrm>
        </p:grpSpPr>
        <p:grpSp>
          <p:nvGrpSpPr>
            <p:cNvPr id="155" name="Gruppieren 409"/>
            <p:cNvGrpSpPr/>
            <p:nvPr/>
          </p:nvGrpSpPr>
          <p:grpSpPr>
            <a:xfrm>
              <a:off x="3203848" y="1052736"/>
              <a:ext cx="2937539" cy="2952034"/>
              <a:chOff x="3131840" y="891446"/>
              <a:chExt cx="2937539" cy="2952034"/>
            </a:xfrm>
          </p:grpSpPr>
          <p:pic>
            <p:nvPicPr>
              <p:cNvPr id="157" name="Picture 5" descr="globe"/>
              <p:cNvPicPr>
                <a:picLocks noChangeAspect="1" noChangeArrowheads="1"/>
              </p:cNvPicPr>
              <p:nvPr/>
            </p:nvPicPr>
            <p:blipFill>
              <a:blip r:embed="rId3" cstate="print"/>
              <a:srcRect/>
              <a:stretch>
                <a:fillRect/>
              </a:stretch>
            </p:blipFill>
            <p:spPr bwMode="auto">
              <a:xfrm>
                <a:off x="3347864" y="908720"/>
                <a:ext cx="2084590" cy="1993556"/>
              </a:xfrm>
              <a:prstGeom prst="rect">
                <a:avLst/>
              </a:prstGeom>
              <a:noFill/>
              <a:ln w="9525">
                <a:noFill/>
                <a:miter lim="800000"/>
                <a:headEnd/>
                <a:tailEnd/>
              </a:ln>
            </p:spPr>
          </p:pic>
          <p:sp>
            <p:nvSpPr>
              <p:cNvPr id="158" name="Document"/>
              <p:cNvSpPr>
                <a:spLocks noEditPoints="1" noChangeArrowheads="1"/>
              </p:cNvSpPr>
              <p:nvPr/>
            </p:nvSpPr>
            <p:spPr bwMode="auto">
              <a:xfrm>
                <a:off x="3601481" y="1028854"/>
                <a:ext cx="404848" cy="51400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sp>
            <p:nvSpPr>
              <p:cNvPr id="159" name="Document"/>
              <p:cNvSpPr>
                <a:spLocks noEditPoints="1" noChangeArrowheads="1"/>
              </p:cNvSpPr>
              <p:nvPr/>
            </p:nvSpPr>
            <p:spPr bwMode="auto">
              <a:xfrm>
                <a:off x="4659184" y="891446"/>
                <a:ext cx="404848" cy="51400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sp>
            <p:nvSpPr>
              <p:cNvPr id="160" name="Document"/>
              <p:cNvSpPr>
                <a:spLocks noEditPoints="1" noChangeArrowheads="1"/>
              </p:cNvSpPr>
              <p:nvPr/>
            </p:nvSpPr>
            <p:spPr bwMode="auto">
              <a:xfrm>
                <a:off x="3819721" y="2459567"/>
                <a:ext cx="404848" cy="51541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pic>
            <p:nvPicPr>
              <p:cNvPr id="161" name="Picture 87" descr="MCj03085420000[1]"/>
              <p:cNvPicPr>
                <a:picLocks noChangeAspect="1" noChangeArrowheads="1"/>
              </p:cNvPicPr>
              <p:nvPr/>
            </p:nvPicPr>
            <p:blipFill>
              <a:blip r:embed="rId8" cstate="print"/>
              <a:srcRect/>
              <a:stretch>
                <a:fillRect/>
              </a:stretch>
            </p:blipFill>
            <p:spPr bwMode="auto">
              <a:xfrm>
                <a:off x="3707904" y="1052736"/>
                <a:ext cx="192245" cy="426953"/>
              </a:xfrm>
              <a:prstGeom prst="rect">
                <a:avLst/>
              </a:prstGeom>
              <a:noFill/>
              <a:ln w="9525">
                <a:noFill/>
                <a:miter lim="800000"/>
                <a:headEnd/>
                <a:tailEnd/>
              </a:ln>
            </p:spPr>
          </p:pic>
          <p:grpSp>
            <p:nvGrpSpPr>
              <p:cNvPr id="162" name="Gruppieren 362"/>
              <p:cNvGrpSpPr/>
              <p:nvPr/>
            </p:nvGrpSpPr>
            <p:grpSpPr>
              <a:xfrm>
                <a:off x="3635896" y="1052736"/>
                <a:ext cx="360040" cy="504056"/>
                <a:chOff x="2555777" y="3051848"/>
                <a:chExt cx="1008111" cy="1055733"/>
              </a:xfrm>
            </p:grpSpPr>
            <p:pic>
              <p:nvPicPr>
                <p:cNvPr id="235" name="Picture 2" descr="Film"/>
                <p:cNvPicPr>
                  <a:picLocks noChangeAspect="1" noChangeArrowheads="1"/>
                </p:cNvPicPr>
                <p:nvPr/>
              </p:nvPicPr>
              <p:blipFill>
                <a:blip r:embed="rId9" cstate="print"/>
                <a:srcRect/>
                <a:stretch>
                  <a:fillRect/>
                </a:stretch>
              </p:blipFill>
              <p:spPr bwMode="auto">
                <a:xfrm>
                  <a:off x="2555777" y="3051848"/>
                  <a:ext cx="1008111" cy="1055733"/>
                </a:xfrm>
                <a:prstGeom prst="rect">
                  <a:avLst/>
                </a:prstGeom>
                <a:noFill/>
              </p:spPr>
            </p:pic>
            <p:pic>
              <p:nvPicPr>
                <p:cNvPr id="236" name="Picture 4" descr="http://postercabaret.com/media/catalog/product/a/l/alamogoodbadugly_8.jpg"/>
                <p:cNvPicPr>
                  <a:picLocks noChangeAspect="1" noChangeArrowheads="1"/>
                </p:cNvPicPr>
                <p:nvPr/>
              </p:nvPicPr>
              <p:blipFill>
                <a:blip r:embed="rId10" cstate="print"/>
                <a:srcRect/>
                <a:stretch>
                  <a:fillRect/>
                </a:stretch>
              </p:blipFill>
              <p:spPr bwMode="auto">
                <a:xfrm>
                  <a:off x="2699792" y="3212976"/>
                  <a:ext cx="720079" cy="738543"/>
                </a:xfrm>
                <a:prstGeom prst="rect">
                  <a:avLst/>
                </a:prstGeom>
                <a:noFill/>
              </p:spPr>
            </p:pic>
          </p:grpSp>
          <p:pic>
            <p:nvPicPr>
              <p:cNvPr id="163" name="Picture 19" descr="http://upload.wikimedia.org/wikipedia/commons/thumb/5/5f/Ennio_Morricone_Cannes_2007.jpg/220px-Ennio_Morricone_Cannes_2007.jpg"/>
              <p:cNvPicPr>
                <a:picLocks noChangeAspect="1" noChangeArrowheads="1"/>
              </p:cNvPicPr>
              <p:nvPr/>
            </p:nvPicPr>
            <p:blipFill>
              <a:blip r:embed="rId11" cstate="print"/>
              <a:srcRect/>
              <a:stretch>
                <a:fillRect/>
              </a:stretch>
            </p:blipFill>
            <p:spPr bwMode="auto">
              <a:xfrm>
                <a:off x="4788024" y="908720"/>
                <a:ext cx="260742" cy="393483"/>
              </a:xfrm>
              <a:prstGeom prst="rect">
                <a:avLst/>
              </a:prstGeom>
              <a:noFill/>
            </p:spPr>
          </p:pic>
          <p:pic>
            <p:nvPicPr>
              <p:cNvPr id="164" name="Picture 23" descr="http://2.bp.blogspot.com/-rCD8lSJpIqY/T8cCuaVt0qI/AAAAAAAADf8/BZvUJ-qJERo/s640/5a82d470790920f.jpg"/>
              <p:cNvPicPr>
                <a:picLocks noChangeAspect="1" noChangeArrowheads="1"/>
              </p:cNvPicPr>
              <p:nvPr/>
            </p:nvPicPr>
            <p:blipFill>
              <a:blip r:embed="rId12" cstate="print"/>
              <a:srcRect/>
              <a:stretch>
                <a:fillRect/>
              </a:stretch>
            </p:blipFill>
            <p:spPr bwMode="auto">
              <a:xfrm>
                <a:off x="3779912" y="2492896"/>
                <a:ext cx="504056" cy="336391"/>
              </a:xfrm>
              <a:prstGeom prst="rect">
                <a:avLst/>
              </a:prstGeom>
              <a:noFill/>
            </p:spPr>
          </p:pic>
          <p:sp>
            <p:nvSpPr>
              <p:cNvPr id="165" name="Document"/>
              <p:cNvSpPr>
                <a:spLocks noEditPoints="1" noChangeArrowheads="1"/>
              </p:cNvSpPr>
              <p:nvPr/>
            </p:nvSpPr>
            <p:spPr bwMode="auto">
              <a:xfrm>
                <a:off x="3131840" y="1772816"/>
                <a:ext cx="548864" cy="51400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FFFF"/>
              </a:solidFill>
              <a:ln w="19050">
                <a:solidFill>
                  <a:srgbClr val="000000"/>
                </a:solidFill>
                <a:miter lim="800000"/>
                <a:headEnd/>
                <a:tailEnd/>
              </a:ln>
              <a:effectLst>
                <a:outerShdw dist="107763" dir="2700000" algn="ctr" rotWithShape="0">
                  <a:srgbClr val="808080"/>
                </a:outerShdw>
              </a:effectLst>
            </p:spPr>
            <p:txBody>
              <a:bodyPr/>
              <a:lstStyle/>
              <a:p>
                <a:endParaRPr lang="de-DE"/>
              </a:p>
            </p:txBody>
          </p:sp>
          <p:grpSp>
            <p:nvGrpSpPr>
              <p:cNvPr id="166" name="Gruppieren 371"/>
              <p:cNvGrpSpPr/>
              <p:nvPr/>
            </p:nvGrpSpPr>
            <p:grpSpPr>
              <a:xfrm>
                <a:off x="3203848" y="1772816"/>
                <a:ext cx="504055" cy="398562"/>
                <a:chOff x="144463" y="144463"/>
                <a:chExt cx="3238500" cy="1666875"/>
              </a:xfrm>
            </p:grpSpPr>
            <p:pic>
              <p:nvPicPr>
                <p:cNvPr id="233" name="Picture 6"/>
                <p:cNvPicPr>
                  <a:picLocks noChangeAspect="1" noChangeArrowheads="1"/>
                </p:cNvPicPr>
                <p:nvPr/>
              </p:nvPicPr>
              <p:blipFill>
                <a:blip r:embed="rId13" cstate="print"/>
                <a:srcRect/>
                <a:stretch>
                  <a:fillRect/>
                </a:stretch>
              </p:blipFill>
              <p:spPr bwMode="auto">
                <a:xfrm>
                  <a:off x="144463" y="144463"/>
                  <a:ext cx="3238500" cy="1666875"/>
                </a:xfrm>
                <a:prstGeom prst="rect">
                  <a:avLst/>
                </a:prstGeom>
                <a:noFill/>
                <a:ln w="9525">
                  <a:noFill/>
                  <a:miter lim="800000"/>
                  <a:headEnd/>
                  <a:tailEnd/>
                </a:ln>
                <a:effectLst/>
              </p:spPr>
            </p:pic>
            <p:pic>
              <p:nvPicPr>
                <p:cNvPr id="234" name="Picture 17" descr="http://www.clipartguide.com/_small/0808-0801-1116-0545.jpg"/>
                <p:cNvPicPr>
                  <a:picLocks noChangeAspect="1" noChangeArrowheads="1"/>
                </p:cNvPicPr>
                <p:nvPr/>
              </p:nvPicPr>
              <p:blipFill>
                <a:blip r:embed="rId14" cstate="print"/>
                <a:srcRect/>
                <a:stretch>
                  <a:fillRect/>
                </a:stretch>
              </p:blipFill>
              <p:spPr bwMode="auto">
                <a:xfrm>
                  <a:off x="179512" y="188640"/>
                  <a:ext cx="1043608" cy="1584176"/>
                </a:xfrm>
                <a:prstGeom prst="rect">
                  <a:avLst/>
                </a:prstGeom>
                <a:noFill/>
              </p:spPr>
            </p:pic>
          </p:grpSp>
          <p:grpSp>
            <p:nvGrpSpPr>
              <p:cNvPr id="167" name="Group 14"/>
              <p:cNvGrpSpPr>
                <a:grpSpLocks/>
              </p:cNvGrpSpPr>
              <p:nvPr/>
            </p:nvGrpSpPr>
            <p:grpSpPr bwMode="auto">
              <a:xfrm rot="19856098" flipH="1">
                <a:off x="4625557" y="1470021"/>
                <a:ext cx="1443822" cy="2373459"/>
                <a:chOff x="3368" y="1832"/>
                <a:chExt cx="813" cy="876"/>
              </a:xfrm>
            </p:grpSpPr>
            <p:grpSp>
              <p:nvGrpSpPr>
                <p:cNvPr id="183" name="Group 15"/>
                <p:cNvGrpSpPr>
                  <a:grpSpLocks/>
                </p:cNvGrpSpPr>
                <p:nvPr/>
              </p:nvGrpSpPr>
              <p:grpSpPr bwMode="auto">
                <a:xfrm rot="21103525" flipH="1">
                  <a:off x="3443" y="1841"/>
                  <a:ext cx="728" cy="499"/>
                  <a:chOff x="1466" y="2371"/>
                  <a:chExt cx="590" cy="590"/>
                </a:xfrm>
              </p:grpSpPr>
              <p:grpSp>
                <p:nvGrpSpPr>
                  <p:cNvPr id="225" name="Group 16"/>
                  <p:cNvGrpSpPr>
                    <a:grpSpLocks/>
                  </p:cNvGrpSpPr>
                  <p:nvPr/>
                </p:nvGrpSpPr>
                <p:grpSpPr bwMode="auto">
                  <a:xfrm>
                    <a:off x="1466" y="2371"/>
                    <a:ext cx="590" cy="590"/>
                    <a:chOff x="1466" y="2371"/>
                    <a:chExt cx="590" cy="590"/>
                  </a:xfrm>
                </p:grpSpPr>
                <p:sp>
                  <p:nvSpPr>
                    <p:cNvPr id="231" name="Freeform 17"/>
                    <p:cNvSpPr>
                      <a:spLocks/>
                    </p:cNvSpPr>
                    <p:nvPr/>
                  </p:nvSpPr>
                  <p:spPr bwMode="auto">
                    <a:xfrm>
                      <a:off x="1466" y="2371"/>
                      <a:ext cx="501" cy="343"/>
                    </a:xfrm>
                    <a:custGeom>
                      <a:avLst/>
                      <a:gdLst>
                        <a:gd name="T0" fmla="*/ 0 w 1004"/>
                        <a:gd name="T1" fmla="*/ 1 h 685"/>
                        <a:gd name="T2" fmla="*/ 0 w 1004"/>
                        <a:gd name="T3" fmla="*/ 1 h 685"/>
                        <a:gd name="T4" fmla="*/ 0 w 1004"/>
                        <a:gd name="T5" fmla="*/ 1 h 685"/>
                        <a:gd name="T6" fmla="*/ 0 w 1004"/>
                        <a:gd name="T7" fmla="*/ 1 h 685"/>
                        <a:gd name="T8" fmla="*/ 0 w 1004"/>
                        <a:gd name="T9" fmla="*/ 1 h 685"/>
                        <a:gd name="T10" fmla="*/ 0 w 1004"/>
                        <a:gd name="T11" fmla="*/ 1 h 685"/>
                        <a:gd name="T12" fmla="*/ 0 w 1004"/>
                        <a:gd name="T13" fmla="*/ 1 h 685"/>
                        <a:gd name="T14" fmla="*/ 0 w 1004"/>
                        <a:gd name="T15" fmla="*/ 1 h 685"/>
                        <a:gd name="T16" fmla="*/ 0 w 1004"/>
                        <a:gd name="T17" fmla="*/ 1 h 685"/>
                        <a:gd name="T18" fmla="*/ 0 w 1004"/>
                        <a:gd name="T19" fmla="*/ 1 h 685"/>
                        <a:gd name="T20" fmla="*/ 0 w 1004"/>
                        <a:gd name="T21" fmla="*/ 1 h 685"/>
                        <a:gd name="T22" fmla="*/ 0 w 1004"/>
                        <a:gd name="T23" fmla="*/ 1 h 685"/>
                        <a:gd name="T24" fmla="*/ 0 w 1004"/>
                        <a:gd name="T25" fmla="*/ 1 h 685"/>
                        <a:gd name="T26" fmla="*/ 0 w 1004"/>
                        <a:gd name="T27" fmla="*/ 1 h 685"/>
                        <a:gd name="T28" fmla="*/ 0 w 1004"/>
                        <a:gd name="T29" fmla="*/ 1 h 685"/>
                        <a:gd name="T30" fmla="*/ 0 w 1004"/>
                        <a:gd name="T31" fmla="*/ 1 h 685"/>
                        <a:gd name="T32" fmla="*/ 0 w 1004"/>
                        <a:gd name="T33" fmla="*/ 0 h 685"/>
                        <a:gd name="T34" fmla="*/ 0 w 1004"/>
                        <a:gd name="T35" fmla="*/ 0 h 685"/>
                        <a:gd name="T36" fmla="*/ 0 w 1004"/>
                        <a:gd name="T37" fmla="*/ 1 h 685"/>
                        <a:gd name="T38" fmla="*/ 0 w 1004"/>
                        <a:gd name="T39" fmla="*/ 1 h 685"/>
                        <a:gd name="T40" fmla="*/ 0 w 1004"/>
                        <a:gd name="T41" fmla="*/ 1 h 685"/>
                        <a:gd name="T42" fmla="*/ 0 w 1004"/>
                        <a:gd name="T43" fmla="*/ 1 h 685"/>
                        <a:gd name="T44" fmla="*/ 0 w 1004"/>
                        <a:gd name="T45" fmla="*/ 1 h 685"/>
                        <a:gd name="T46" fmla="*/ 0 w 1004"/>
                        <a:gd name="T47" fmla="*/ 1 h 685"/>
                        <a:gd name="T48" fmla="*/ 0 w 1004"/>
                        <a:gd name="T49" fmla="*/ 1 h 685"/>
                        <a:gd name="T50" fmla="*/ 0 w 1004"/>
                        <a:gd name="T51" fmla="*/ 1 h 685"/>
                        <a:gd name="T52" fmla="*/ 0 w 1004"/>
                        <a:gd name="T53" fmla="*/ 1 h 685"/>
                        <a:gd name="T54" fmla="*/ 0 w 1004"/>
                        <a:gd name="T55" fmla="*/ 1 h 685"/>
                        <a:gd name="T56" fmla="*/ 0 w 1004"/>
                        <a:gd name="T57" fmla="*/ 1 h 685"/>
                        <a:gd name="T58" fmla="*/ 0 w 1004"/>
                        <a:gd name="T59" fmla="*/ 1 h 685"/>
                        <a:gd name="T60" fmla="*/ 0 w 1004"/>
                        <a:gd name="T61" fmla="*/ 1 h 685"/>
                        <a:gd name="T62" fmla="*/ 0 w 1004"/>
                        <a:gd name="T63" fmla="*/ 1 h 685"/>
                        <a:gd name="T64" fmla="*/ 0 w 1004"/>
                        <a:gd name="T65" fmla="*/ 1 h 685"/>
                        <a:gd name="T66" fmla="*/ 0 w 1004"/>
                        <a:gd name="T67" fmla="*/ 1 h 685"/>
                        <a:gd name="T68" fmla="*/ 0 w 1004"/>
                        <a:gd name="T69" fmla="*/ 1 h 685"/>
                        <a:gd name="T70" fmla="*/ 0 w 1004"/>
                        <a:gd name="T71" fmla="*/ 1 h 685"/>
                        <a:gd name="T72" fmla="*/ 0 w 1004"/>
                        <a:gd name="T73" fmla="*/ 1 h 685"/>
                        <a:gd name="T74" fmla="*/ 0 w 1004"/>
                        <a:gd name="T75" fmla="*/ 1 h 685"/>
                        <a:gd name="T76" fmla="*/ 0 w 1004"/>
                        <a:gd name="T77" fmla="*/ 1 h 685"/>
                        <a:gd name="T78" fmla="*/ 0 w 1004"/>
                        <a:gd name="T79" fmla="*/ 1 h 685"/>
                        <a:gd name="T80" fmla="*/ 0 w 1004"/>
                        <a:gd name="T81" fmla="*/ 1 h 685"/>
                        <a:gd name="T82" fmla="*/ 0 w 1004"/>
                        <a:gd name="T83" fmla="*/ 1 h 685"/>
                        <a:gd name="T84" fmla="*/ 0 w 1004"/>
                        <a:gd name="T85" fmla="*/ 1 h 685"/>
                        <a:gd name="T86" fmla="*/ 0 w 1004"/>
                        <a:gd name="T87" fmla="*/ 1 h 685"/>
                        <a:gd name="T88" fmla="*/ 0 w 1004"/>
                        <a:gd name="T89" fmla="*/ 1 h 685"/>
                        <a:gd name="T90" fmla="*/ 0 w 1004"/>
                        <a:gd name="T91" fmla="*/ 1 h 6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04"/>
                        <a:gd name="T139" fmla="*/ 0 h 685"/>
                        <a:gd name="T140" fmla="*/ 1004 w 1004"/>
                        <a:gd name="T141" fmla="*/ 685 h 6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04" h="685">
                          <a:moveTo>
                            <a:pt x="21" y="685"/>
                          </a:moveTo>
                          <a:lnTo>
                            <a:pt x="6" y="604"/>
                          </a:lnTo>
                          <a:lnTo>
                            <a:pt x="0" y="526"/>
                          </a:lnTo>
                          <a:lnTo>
                            <a:pt x="3" y="472"/>
                          </a:lnTo>
                          <a:lnTo>
                            <a:pt x="12" y="423"/>
                          </a:lnTo>
                          <a:lnTo>
                            <a:pt x="27" y="369"/>
                          </a:lnTo>
                          <a:lnTo>
                            <a:pt x="51" y="315"/>
                          </a:lnTo>
                          <a:lnTo>
                            <a:pt x="81" y="258"/>
                          </a:lnTo>
                          <a:lnTo>
                            <a:pt x="111" y="213"/>
                          </a:lnTo>
                          <a:lnTo>
                            <a:pt x="147" y="168"/>
                          </a:lnTo>
                          <a:lnTo>
                            <a:pt x="189" y="129"/>
                          </a:lnTo>
                          <a:lnTo>
                            <a:pt x="231" y="96"/>
                          </a:lnTo>
                          <a:lnTo>
                            <a:pt x="276" y="69"/>
                          </a:lnTo>
                          <a:lnTo>
                            <a:pt x="331" y="45"/>
                          </a:lnTo>
                          <a:lnTo>
                            <a:pt x="394" y="24"/>
                          </a:lnTo>
                          <a:lnTo>
                            <a:pt x="448" y="9"/>
                          </a:lnTo>
                          <a:lnTo>
                            <a:pt x="514" y="0"/>
                          </a:lnTo>
                          <a:lnTo>
                            <a:pt x="598" y="0"/>
                          </a:lnTo>
                          <a:lnTo>
                            <a:pt x="661" y="12"/>
                          </a:lnTo>
                          <a:lnTo>
                            <a:pt x="737" y="30"/>
                          </a:lnTo>
                          <a:lnTo>
                            <a:pt x="812" y="63"/>
                          </a:lnTo>
                          <a:lnTo>
                            <a:pt x="878" y="102"/>
                          </a:lnTo>
                          <a:lnTo>
                            <a:pt x="923" y="141"/>
                          </a:lnTo>
                          <a:lnTo>
                            <a:pt x="968" y="186"/>
                          </a:lnTo>
                          <a:lnTo>
                            <a:pt x="1004" y="231"/>
                          </a:lnTo>
                          <a:lnTo>
                            <a:pt x="908" y="159"/>
                          </a:lnTo>
                          <a:lnTo>
                            <a:pt x="857" y="129"/>
                          </a:lnTo>
                          <a:lnTo>
                            <a:pt x="803" y="108"/>
                          </a:lnTo>
                          <a:lnTo>
                            <a:pt x="734" y="87"/>
                          </a:lnTo>
                          <a:lnTo>
                            <a:pt x="667" y="78"/>
                          </a:lnTo>
                          <a:lnTo>
                            <a:pt x="595" y="75"/>
                          </a:lnTo>
                          <a:lnTo>
                            <a:pt x="541" y="78"/>
                          </a:lnTo>
                          <a:lnTo>
                            <a:pt x="484" y="87"/>
                          </a:lnTo>
                          <a:lnTo>
                            <a:pt x="427" y="102"/>
                          </a:lnTo>
                          <a:lnTo>
                            <a:pt x="373" y="120"/>
                          </a:lnTo>
                          <a:lnTo>
                            <a:pt x="313" y="150"/>
                          </a:lnTo>
                          <a:lnTo>
                            <a:pt x="267" y="177"/>
                          </a:lnTo>
                          <a:lnTo>
                            <a:pt x="228" y="210"/>
                          </a:lnTo>
                          <a:lnTo>
                            <a:pt x="183" y="246"/>
                          </a:lnTo>
                          <a:lnTo>
                            <a:pt x="147" y="285"/>
                          </a:lnTo>
                          <a:lnTo>
                            <a:pt x="111" y="339"/>
                          </a:lnTo>
                          <a:lnTo>
                            <a:pt x="78" y="396"/>
                          </a:lnTo>
                          <a:lnTo>
                            <a:pt x="57" y="450"/>
                          </a:lnTo>
                          <a:lnTo>
                            <a:pt x="39" y="514"/>
                          </a:lnTo>
                          <a:lnTo>
                            <a:pt x="27" y="592"/>
                          </a:lnTo>
                          <a:lnTo>
                            <a:pt x="21" y="685"/>
                          </a:lnTo>
                          <a:close/>
                        </a:path>
                      </a:pathLst>
                    </a:custGeom>
                    <a:solidFill>
                      <a:srgbClr val="C0C0C0"/>
                    </a:solidFill>
                    <a:ln w="9525">
                      <a:noFill/>
                      <a:round/>
                      <a:headEnd/>
                      <a:tailEnd/>
                    </a:ln>
                  </p:spPr>
                  <p:txBody>
                    <a:bodyPr/>
                    <a:lstStyle/>
                    <a:p>
                      <a:endParaRPr lang="de-DE"/>
                    </a:p>
                  </p:txBody>
                </p:sp>
                <p:sp>
                  <p:nvSpPr>
                    <p:cNvPr id="232" name="Freeform 18"/>
                    <p:cNvSpPr>
                      <a:spLocks/>
                    </p:cNvSpPr>
                    <p:nvPr/>
                  </p:nvSpPr>
                  <p:spPr bwMode="auto">
                    <a:xfrm>
                      <a:off x="1503" y="2541"/>
                      <a:ext cx="553" cy="420"/>
                    </a:xfrm>
                    <a:custGeom>
                      <a:avLst/>
                      <a:gdLst>
                        <a:gd name="T0" fmla="*/ 0 w 1107"/>
                        <a:gd name="T1" fmla="*/ 0 h 842"/>
                        <a:gd name="T2" fmla="*/ 0 w 1107"/>
                        <a:gd name="T3" fmla="*/ 0 h 842"/>
                        <a:gd name="T4" fmla="*/ 0 w 1107"/>
                        <a:gd name="T5" fmla="*/ 0 h 842"/>
                        <a:gd name="T6" fmla="*/ 0 w 1107"/>
                        <a:gd name="T7" fmla="*/ 0 h 842"/>
                        <a:gd name="T8" fmla="*/ 0 w 1107"/>
                        <a:gd name="T9" fmla="*/ 0 h 842"/>
                        <a:gd name="T10" fmla="*/ 0 w 1107"/>
                        <a:gd name="T11" fmla="*/ 0 h 842"/>
                        <a:gd name="T12" fmla="*/ 0 w 1107"/>
                        <a:gd name="T13" fmla="*/ 0 h 842"/>
                        <a:gd name="T14" fmla="*/ 0 w 1107"/>
                        <a:gd name="T15" fmla="*/ 0 h 842"/>
                        <a:gd name="T16" fmla="*/ 0 w 1107"/>
                        <a:gd name="T17" fmla="*/ 0 h 842"/>
                        <a:gd name="T18" fmla="*/ 0 w 1107"/>
                        <a:gd name="T19" fmla="*/ 0 h 842"/>
                        <a:gd name="T20" fmla="*/ 0 w 1107"/>
                        <a:gd name="T21" fmla="*/ 0 h 842"/>
                        <a:gd name="T22" fmla="*/ 0 w 1107"/>
                        <a:gd name="T23" fmla="*/ 0 h 842"/>
                        <a:gd name="T24" fmla="*/ 0 w 1107"/>
                        <a:gd name="T25" fmla="*/ 0 h 842"/>
                        <a:gd name="T26" fmla="*/ 0 w 1107"/>
                        <a:gd name="T27" fmla="*/ 0 h 842"/>
                        <a:gd name="T28" fmla="*/ 0 w 1107"/>
                        <a:gd name="T29" fmla="*/ 0 h 842"/>
                        <a:gd name="T30" fmla="*/ 0 w 1107"/>
                        <a:gd name="T31" fmla="*/ 0 h 842"/>
                        <a:gd name="T32" fmla="*/ 0 w 1107"/>
                        <a:gd name="T33" fmla="*/ 0 h 842"/>
                        <a:gd name="T34" fmla="*/ 0 w 1107"/>
                        <a:gd name="T35" fmla="*/ 0 h 842"/>
                        <a:gd name="T36" fmla="*/ 0 w 1107"/>
                        <a:gd name="T37" fmla="*/ 0 h 842"/>
                        <a:gd name="T38" fmla="*/ 0 w 1107"/>
                        <a:gd name="T39" fmla="*/ 0 h 842"/>
                        <a:gd name="T40" fmla="*/ 0 w 1107"/>
                        <a:gd name="T41" fmla="*/ 0 h 842"/>
                        <a:gd name="T42" fmla="*/ 0 w 1107"/>
                        <a:gd name="T43" fmla="*/ 0 h 842"/>
                        <a:gd name="T44" fmla="*/ 0 w 1107"/>
                        <a:gd name="T45" fmla="*/ 0 h 842"/>
                        <a:gd name="T46" fmla="*/ 0 w 1107"/>
                        <a:gd name="T47" fmla="*/ 0 h 842"/>
                        <a:gd name="T48" fmla="*/ 0 w 1107"/>
                        <a:gd name="T49" fmla="*/ 0 h 842"/>
                        <a:gd name="T50" fmla="*/ 0 w 1107"/>
                        <a:gd name="T51" fmla="*/ 0 h 842"/>
                        <a:gd name="T52" fmla="*/ 0 w 1107"/>
                        <a:gd name="T53" fmla="*/ 0 h 842"/>
                        <a:gd name="T54" fmla="*/ 0 w 1107"/>
                        <a:gd name="T55" fmla="*/ 0 h 842"/>
                        <a:gd name="T56" fmla="*/ 0 w 1107"/>
                        <a:gd name="T57" fmla="*/ 0 h 842"/>
                        <a:gd name="T58" fmla="*/ 0 w 1107"/>
                        <a:gd name="T59" fmla="*/ 0 h 842"/>
                        <a:gd name="T60" fmla="*/ 0 w 1107"/>
                        <a:gd name="T61" fmla="*/ 0 h 842"/>
                        <a:gd name="T62" fmla="*/ 0 w 1107"/>
                        <a:gd name="T63" fmla="*/ 0 h 842"/>
                        <a:gd name="T64" fmla="*/ 0 w 1107"/>
                        <a:gd name="T65" fmla="*/ 0 h 842"/>
                        <a:gd name="T66" fmla="*/ 0 w 1107"/>
                        <a:gd name="T67" fmla="*/ 0 h 842"/>
                        <a:gd name="T68" fmla="*/ 0 w 1107"/>
                        <a:gd name="T69" fmla="*/ 0 h 842"/>
                        <a:gd name="T70" fmla="*/ 0 w 1107"/>
                        <a:gd name="T71" fmla="*/ 0 h 842"/>
                        <a:gd name="T72" fmla="*/ 0 w 1107"/>
                        <a:gd name="T73" fmla="*/ 0 h 842"/>
                        <a:gd name="T74" fmla="*/ 0 w 1107"/>
                        <a:gd name="T75" fmla="*/ 0 h 842"/>
                        <a:gd name="T76" fmla="*/ 0 w 1107"/>
                        <a:gd name="T77" fmla="*/ 0 h 842"/>
                        <a:gd name="T78" fmla="*/ 0 w 1107"/>
                        <a:gd name="T79" fmla="*/ 0 h 842"/>
                        <a:gd name="T80" fmla="*/ 0 w 1107"/>
                        <a:gd name="T81" fmla="*/ 0 h 842"/>
                        <a:gd name="T82" fmla="*/ 0 w 1107"/>
                        <a:gd name="T83" fmla="*/ 0 h 842"/>
                        <a:gd name="T84" fmla="*/ 0 w 1107"/>
                        <a:gd name="T85" fmla="*/ 0 h 842"/>
                        <a:gd name="T86" fmla="*/ 0 w 1107"/>
                        <a:gd name="T87" fmla="*/ 0 h 842"/>
                        <a:gd name="T88" fmla="*/ 0 w 1107"/>
                        <a:gd name="T89" fmla="*/ 0 h 842"/>
                        <a:gd name="T90" fmla="*/ 0 w 1107"/>
                        <a:gd name="T91" fmla="*/ 0 h 842"/>
                        <a:gd name="T92" fmla="*/ 0 w 1107"/>
                        <a:gd name="T93" fmla="*/ 0 h 842"/>
                        <a:gd name="T94" fmla="*/ 0 w 1107"/>
                        <a:gd name="T95" fmla="*/ 0 h 842"/>
                        <a:gd name="T96" fmla="*/ 0 w 1107"/>
                        <a:gd name="T97" fmla="*/ 0 h 8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7"/>
                        <a:gd name="T148" fmla="*/ 0 h 842"/>
                        <a:gd name="T149" fmla="*/ 1107 w 1107"/>
                        <a:gd name="T150" fmla="*/ 842 h 8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7" h="842">
                          <a:moveTo>
                            <a:pt x="0" y="511"/>
                          </a:moveTo>
                          <a:lnTo>
                            <a:pt x="63" y="583"/>
                          </a:lnTo>
                          <a:lnTo>
                            <a:pt x="132" y="647"/>
                          </a:lnTo>
                          <a:lnTo>
                            <a:pt x="195" y="683"/>
                          </a:lnTo>
                          <a:lnTo>
                            <a:pt x="286" y="722"/>
                          </a:lnTo>
                          <a:lnTo>
                            <a:pt x="358" y="743"/>
                          </a:lnTo>
                          <a:lnTo>
                            <a:pt x="424" y="752"/>
                          </a:lnTo>
                          <a:lnTo>
                            <a:pt x="502" y="752"/>
                          </a:lnTo>
                          <a:lnTo>
                            <a:pt x="559" y="746"/>
                          </a:lnTo>
                          <a:lnTo>
                            <a:pt x="629" y="734"/>
                          </a:lnTo>
                          <a:lnTo>
                            <a:pt x="698" y="713"/>
                          </a:lnTo>
                          <a:lnTo>
                            <a:pt x="755" y="683"/>
                          </a:lnTo>
                          <a:lnTo>
                            <a:pt x="809" y="650"/>
                          </a:lnTo>
                          <a:lnTo>
                            <a:pt x="857" y="616"/>
                          </a:lnTo>
                          <a:lnTo>
                            <a:pt x="905" y="568"/>
                          </a:lnTo>
                          <a:lnTo>
                            <a:pt x="953" y="514"/>
                          </a:lnTo>
                          <a:lnTo>
                            <a:pt x="990" y="463"/>
                          </a:lnTo>
                          <a:lnTo>
                            <a:pt x="1011" y="412"/>
                          </a:lnTo>
                          <a:lnTo>
                            <a:pt x="1038" y="331"/>
                          </a:lnTo>
                          <a:lnTo>
                            <a:pt x="1056" y="247"/>
                          </a:lnTo>
                          <a:lnTo>
                            <a:pt x="1059" y="172"/>
                          </a:lnTo>
                          <a:lnTo>
                            <a:pt x="1047" y="90"/>
                          </a:lnTo>
                          <a:lnTo>
                            <a:pt x="1020" y="0"/>
                          </a:lnTo>
                          <a:lnTo>
                            <a:pt x="1047" y="48"/>
                          </a:lnTo>
                          <a:lnTo>
                            <a:pt x="1077" y="117"/>
                          </a:lnTo>
                          <a:lnTo>
                            <a:pt x="1092" y="181"/>
                          </a:lnTo>
                          <a:lnTo>
                            <a:pt x="1107" y="241"/>
                          </a:lnTo>
                          <a:lnTo>
                            <a:pt x="1104" y="292"/>
                          </a:lnTo>
                          <a:lnTo>
                            <a:pt x="1101" y="361"/>
                          </a:lnTo>
                          <a:lnTo>
                            <a:pt x="1065" y="493"/>
                          </a:lnTo>
                          <a:lnTo>
                            <a:pt x="1029" y="565"/>
                          </a:lnTo>
                          <a:lnTo>
                            <a:pt x="984" y="629"/>
                          </a:lnTo>
                          <a:lnTo>
                            <a:pt x="935" y="683"/>
                          </a:lnTo>
                          <a:lnTo>
                            <a:pt x="887" y="722"/>
                          </a:lnTo>
                          <a:lnTo>
                            <a:pt x="821" y="767"/>
                          </a:lnTo>
                          <a:lnTo>
                            <a:pt x="755" y="797"/>
                          </a:lnTo>
                          <a:lnTo>
                            <a:pt x="692" y="818"/>
                          </a:lnTo>
                          <a:lnTo>
                            <a:pt x="611" y="839"/>
                          </a:lnTo>
                          <a:lnTo>
                            <a:pt x="550" y="842"/>
                          </a:lnTo>
                          <a:lnTo>
                            <a:pt x="484" y="842"/>
                          </a:lnTo>
                          <a:lnTo>
                            <a:pt x="418" y="830"/>
                          </a:lnTo>
                          <a:lnTo>
                            <a:pt x="346" y="815"/>
                          </a:lnTo>
                          <a:lnTo>
                            <a:pt x="298" y="797"/>
                          </a:lnTo>
                          <a:lnTo>
                            <a:pt x="234" y="764"/>
                          </a:lnTo>
                          <a:lnTo>
                            <a:pt x="180" y="734"/>
                          </a:lnTo>
                          <a:lnTo>
                            <a:pt x="129" y="692"/>
                          </a:lnTo>
                          <a:lnTo>
                            <a:pt x="75" y="635"/>
                          </a:lnTo>
                          <a:lnTo>
                            <a:pt x="24" y="562"/>
                          </a:lnTo>
                          <a:lnTo>
                            <a:pt x="0" y="511"/>
                          </a:lnTo>
                          <a:close/>
                        </a:path>
                      </a:pathLst>
                    </a:custGeom>
                    <a:solidFill>
                      <a:srgbClr val="C0C0C0"/>
                    </a:solidFill>
                    <a:ln w="9525">
                      <a:noFill/>
                      <a:round/>
                      <a:headEnd/>
                      <a:tailEnd/>
                    </a:ln>
                  </p:spPr>
                  <p:txBody>
                    <a:bodyPr/>
                    <a:lstStyle/>
                    <a:p>
                      <a:endParaRPr lang="de-DE"/>
                    </a:p>
                  </p:txBody>
                </p:sp>
              </p:grpSp>
              <p:grpSp>
                <p:nvGrpSpPr>
                  <p:cNvPr id="226" name="Group 19"/>
                  <p:cNvGrpSpPr>
                    <a:grpSpLocks/>
                  </p:cNvGrpSpPr>
                  <p:nvPr/>
                </p:nvGrpSpPr>
                <p:grpSpPr bwMode="auto">
                  <a:xfrm>
                    <a:off x="1469" y="2379"/>
                    <a:ext cx="586" cy="557"/>
                    <a:chOff x="1469" y="2379"/>
                    <a:chExt cx="586" cy="557"/>
                  </a:xfrm>
                </p:grpSpPr>
                <p:sp>
                  <p:nvSpPr>
                    <p:cNvPr id="227" name="Freeform 20"/>
                    <p:cNvSpPr>
                      <a:spLocks/>
                    </p:cNvSpPr>
                    <p:nvPr/>
                  </p:nvSpPr>
                  <p:spPr bwMode="auto">
                    <a:xfrm>
                      <a:off x="1502" y="2797"/>
                      <a:ext cx="144" cy="139"/>
                    </a:xfrm>
                    <a:custGeom>
                      <a:avLst/>
                      <a:gdLst>
                        <a:gd name="T0" fmla="*/ 0 w 287"/>
                        <a:gd name="T1" fmla="*/ 0 h 279"/>
                        <a:gd name="T2" fmla="*/ 1 w 287"/>
                        <a:gd name="T3" fmla="*/ 0 h 279"/>
                        <a:gd name="T4" fmla="*/ 1 w 287"/>
                        <a:gd name="T5" fmla="*/ 0 h 279"/>
                        <a:gd name="T6" fmla="*/ 1 w 287"/>
                        <a:gd name="T7" fmla="*/ 0 h 279"/>
                        <a:gd name="T8" fmla="*/ 1 w 287"/>
                        <a:gd name="T9" fmla="*/ 0 h 279"/>
                        <a:gd name="T10" fmla="*/ 1 w 287"/>
                        <a:gd name="T11" fmla="*/ 0 h 279"/>
                        <a:gd name="T12" fmla="*/ 1 w 287"/>
                        <a:gd name="T13" fmla="*/ 0 h 279"/>
                        <a:gd name="T14" fmla="*/ 1 w 287"/>
                        <a:gd name="T15" fmla="*/ 0 h 279"/>
                        <a:gd name="T16" fmla="*/ 1 w 287"/>
                        <a:gd name="T17" fmla="*/ 0 h 279"/>
                        <a:gd name="T18" fmla="*/ 1 w 287"/>
                        <a:gd name="T19" fmla="*/ 0 h 279"/>
                        <a:gd name="T20" fmla="*/ 1 w 287"/>
                        <a:gd name="T21" fmla="*/ 0 h 279"/>
                        <a:gd name="T22" fmla="*/ 1 w 287"/>
                        <a:gd name="T23" fmla="*/ 0 h 279"/>
                        <a:gd name="T24" fmla="*/ 1 w 287"/>
                        <a:gd name="T25" fmla="*/ 0 h 279"/>
                        <a:gd name="T26" fmla="*/ 1 w 287"/>
                        <a:gd name="T27" fmla="*/ 0 h 279"/>
                        <a:gd name="T28" fmla="*/ 0 w 287"/>
                        <a:gd name="T29" fmla="*/ 0 h 2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7"/>
                        <a:gd name="T46" fmla="*/ 0 h 279"/>
                        <a:gd name="T47" fmla="*/ 287 w 287"/>
                        <a:gd name="T48" fmla="*/ 279 h 2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7" h="279">
                          <a:moveTo>
                            <a:pt x="0" y="0"/>
                          </a:moveTo>
                          <a:lnTo>
                            <a:pt x="30" y="56"/>
                          </a:lnTo>
                          <a:lnTo>
                            <a:pt x="59" y="99"/>
                          </a:lnTo>
                          <a:lnTo>
                            <a:pt x="90" y="139"/>
                          </a:lnTo>
                          <a:lnTo>
                            <a:pt x="138" y="186"/>
                          </a:lnTo>
                          <a:lnTo>
                            <a:pt x="174" y="216"/>
                          </a:lnTo>
                          <a:lnTo>
                            <a:pt x="220" y="245"/>
                          </a:lnTo>
                          <a:lnTo>
                            <a:pt x="287" y="279"/>
                          </a:lnTo>
                          <a:lnTo>
                            <a:pt x="212" y="177"/>
                          </a:lnTo>
                          <a:lnTo>
                            <a:pt x="170" y="153"/>
                          </a:lnTo>
                          <a:lnTo>
                            <a:pt x="140" y="132"/>
                          </a:lnTo>
                          <a:lnTo>
                            <a:pt x="96" y="101"/>
                          </a:lnTo>
                          <a:lnTo>
                            <a:pt x="62" y="69"/>
                          </a:lnTo>
                          <a:lnTo>
                            <a:pt x="35" y="42"/>
                          </a:lnTo>
                          <a:lnTo>
                            <a:pt x="0" y="0"/>
                          </a:lnTo>
                          <a:close/>
                        </a:path>
                      </a:pathLst>
                    </a:custGeom>
                    <a:solidFill>
                      <a:srgbClr val="808080"/>
                    </a:solidFill>
                    <a:ln w="9525">
                      <a:noFill/>
                      <a:round/>
                      <a:headEnd/>
                      <a:tailEnd/>
                    </a:ln>
                  </p:spPr>
                  <p:txBody>
                    <a:bodyPr/>
                    <a:lstStyle/>
                    <a:p>
                      <a:endParaRPr lang="de-DE"/>
                    </a:p>
                  </p:txBody>
                </p:sp>
                <p:sp>
                  <p:nvSpPr>
                    <p:cNvPr id="228" name="Freeform 21"/>
                    <p:cNvSpPr>
                      <a:spLocks/>
                    </p:cNvSpPr>
                    <p:nvPr/>
                  </p:nvSpPr>
                  <p:spPr bwMode="auto">
                    <a:xfrm>
                      <a:off x="2004" y="2538"/>
                      <a:ext cx="51" cy="273"/>
                    </a:xfrm>
                    <a:custGeom>
                      <a:avLst/>
                      <a:gdLst>
                        <a:gd name="T0" fmla="*/ 0 w 103"/>
                        <a:gd name="T1" fmla="*/ 0 h 546"/>
                        <a:gd name="T2" fmla="*/ 0 w 103"/>
                        <a:gd name="T3" fmla="*/ 1 h 546"/>
                        <a:gd name="T4" fmla="*/ 0 w 103"/>
                        <a:gd name="T5" fmla="*/ 1 h 546"/>
                        <a:gd name="T6" fmla="*/ 0 w 103"/>
                        <a:gd name="T7" fmla="*/ 1 h 546"/>
                        <a:gd name="T8" fmla="*/ 0 w 103"/>
                        <a:gd name="T9" fmla="*/ 1 h 546"/>
                        <a:gd name="T10" fmla="*/ 0 w 103"/>
                        <a:gd name="T11" fmla="*/ 1 h 546"/>
                        <a:gd name="T12" fmla="*/ 0 w 103"/>
                        <a:gd name="T13" fmla="*/ 1 h 546"/>
                        <a:gd name="T14" fmla="*/ 0 w 103"/>
                        <a:gd name="T15" fmla="*/ 1 h 546"/>
                        <a:gd name="T16" fmla="*/ 0 w 103"/>
                        <a:gd name="T17" fmla="*/ 1 h 546"/>
                        <a:gd name="T18" fmla="*/ 0 w 103"/>
                        <a:gd name="T19" fmla="*/ 1 h 546"/>
                        <a:gd name="T20" fmla="*/ 0 w 103"/>
                        <a:gd name="T21" fmla="*/ 1 h 546"/>
                        <a:gd name="T22" fmla="*/ 0 w 103"/>
                        <a:gd name="T23" fmla="*/ 1 h 546"/>
                        <a:gd name="T24" fmla="*/ 0 w 103"/>
                        <a:gd name="T25" fmla="*/ 1 h 546"/>
                        <a:gd name="T26" fmla="*/ 0 w 103"/>
                        <a:gd name="T27" fmla="*/ 1 h 546"/>
                        <a:gd name="T28" fmla="*/ 0 w 103"/>
                        <a:gd name="T29" fmla="*/ 1 h 546"/>
                        <a:gd name="T30" fmla="*/ 0 w 103"/>
                        <a:gd name="T31" fmla="*/ 1 h 546"/>
                        <a:gd name="T32" fmla="*/ 0 w 103"/>
                        <a:gd name="T33" fmla="*/ 1 h 546"/>
                        <a:gd name="T34" fmla="*/ 0 w 103"/>
                        <a:gd name="T35" fmla="*/ 1 h 546"/>
                        <a:gd name="T36" fmla="*/ 0 w 103"/>
                        <a:gd name="T37" fmla="*/ 1 h 546"/>
                        <a:gd name="T38" fmla="*/ 0 w 103"/>
                        <a:gd name="T39" fmla="*/ 1 h 546"/>
                        <a:gd name="T40" fmla="*/ 0 w 103"/>
                        <a:gd name="T41" fmla="*/ 1 h 546"/>
                        <a:gd name="T42" fmla="*/ 0 w 103"/>
                        <a:gd name="T43" fmla="*/ 1 h 546"/>
                        <a:gd name="T44" fmla="*/ 0 w 103"/>
                        <a:gd name="T45" fmla="*/ 1 h 546"/>
                        <a:gd name="T46" fmla="*/ 0 w 103"/>
                        <a:gd name="T47" fmla="*/ 1 h 546"/>
                        <a:gd name="T48" fmla="*/ 0 w 103"/>
                        <a:gd name="T49" fmla="*/ 0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546"/>
                        <a:gd name="T77" fmla="*/ 103 w 103"/>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546">
                          <a:moveTo>
                            <a:pt x="19" y="0"/>
                          </a:moveTo>
                          <a:lnTo>
                            <a:pt x="39" y="37"/>
                          </a:lnTo>
                          <a:lnTo>
                            <a:pt x="52" y="69"/>
                          </a:lnTo>
                          <a:lnTo>
                            <a:pt x="66" y="102"/>
                          </a:lnTo>
                          <a:lnTo>
                            <a:pt x="76" y="134"/>
                          </a:lnTo>
                          <a:lnTo>
                            <a:pt x="84" y="164"/>
                          </a:lnTo>
                          <a:lnTo>
                            <a:pt x="99" y="217"/>
                          </a:lnTo>
                          <a:lnTo>
                            <a:pt x="103" y="269"/>
                          </a:lnTo>
                          <a:lnTo>
                            <a:pt x="100" y="349"/>
                          </a:lnTo>
                          <a:lnTo>
                            <a:pt x="93" y="403"/>
                          </a:lnTo>
                          <a:lnTo>
                            <a:pt x="82" y="447"/>
                          </a:lnTo>
                          <a:lnTo>
                            <a:pt x="65" y="493"/>
                          </a:lnTo>
                          <a:lnTo>
                            <a:pt x="42" y="546"/>
                          </a:lnTo>
                          <a:lnTo>
                            <a:pt x="0" y="443"/>
                          </a:lnTo>
                          <a:lnTo>
                            <a:pt x="19" y="398"/>
                          </a:lnTo>
                          <a:lnTo>
                            <a:pt x="28" y="374"/>
                          </a:lnTo>
                          <a:lnTo>
                            <a:pt x="39" y="343"/>
                          </a:lnTo>
                          <a:lnTo>
                            <a:pt x="46" y="311"/>
                          </a:lnTo>
                          <a:lnTo>
                            <a:pt x="52" y="262"/>
                          </a:lnTo>
                          <a:lnTo>
                            <a:pt x="55" y="221"/>
                          </a:lnTo>
                          <a:lnTo>
                            <a:pt x="55" y="160"/>
                          </a:lnTo>
                          <a:lnTo>
                            <a:pt x="46" y="105"/>
                          </a:lnTo>
                          <a:lnTo>
                            <a:pt x="36" y="60"/>
                          </a:lnTo>
                          <a:lnTo>
                            <a:pt x="30" y="36"/>
                          </a:lnTo>
                          <a:lnTo>
                            <a:pt x="19" y="0"/>
                          </a:lnTo>
                          <a:close/>
                        </a:path>
                      </a:pathLst>
                    </a:custGeom>
                    <a:solidFill>
                      <a:srgbClr val="808080"/>
                    </a:solidFill>
                    <a:ln w="9525">
                      <a:noFill/>
                      <a:round/>
                      <a:headEnd/>
                      <a:tailEnd/>
                    </a:ln>
                  </p:spPr>
                  <p:txBody>
                    <a:bodyPr/>
                    <a:lstStyle/>
                    <a:p>
                      <a:endParaRPr lang="de-DE"/>
                    </a:p>
                  </p:txBody>
                </p:sp>
                <p:sp>
                  <p:nvSpPr>
                    <p:cNvPr id="229" name="Freeform 22"/>
                    <p:cNvSpPr>
                      <a:spLocks/>
                    </p:cNvSpPr>
                    <p:nvPr/>
                  </p:nvSpPr>
                  <p:spPr bwMode="auto">
                    <a:xfrm>
                      <a:off x="1735" y="2379"/>
                      <a:ext cx="204" cy="83"/>
                    </a:xfrm>
                    <a:custGeom>
                      <a:avLst/>
                      <a:gdLst>
                        <a:gd name="T0" fmla="*/ 0 w 409"/>
                        <a:gd name="T1" fmla="*/ 0 h 165"/>
                        <a:gd name="T2" fmla="*/ 0 w 409"/>
                        <a:gd name="T3" fmla="*/ 1 h 165"/>
                        <a:gd name="T4" fmla="*/ 0 w 409"/>
                        <a:gd name="T5" fmla="*/ 1 h 165"/>
                        <a:gd name="T6" fmla="*/ 0 w 409"/>
                        <a:gd name="T7" fmla="*/ 1 h 165"/>
                        <a:gd name="T8" fmla="*/ 0 w 409"/>
                        <a:gd name="T9" fmla="*/ 1 h 165"/>
                        <a:gd name="T10" fmla="*/ 0 w 409"/>
                        <a:gd name="T11" fmla="*/ 1 h 165"/>
                        <a:gd name="T12" fmla="*/ 0 w 409"/>
                        <a:gd name="T13" fmla="*/ 1 h 165"/>
                        <a:gd name="T14" fmla="*/ 0 w 409"/>
                        <a:gd name="T15" fmla="*/ 1 h 165"/>
                        <a:gd name="T16" fmla="*/ 0 w 409"/>
                        <a:gd name="T17" fmla="*/ 1 h 165"/>
                        <a:gd name="T18" fmla="*/ 0 w 409"/>
                        <a:gd name="T19" fmla="*/ 1 h 165"/>
                        <a:gd name="T20" fmla="*/ 0 w 409"/>
                        <a:gd name="T21" fmla="*/ 1 h 165"/>
                        <a:gd name="T22" fmla="*/ 0 w 409"/>
                        <a:gd name="T23" fmla="*/ 1 h 165"/>
                        <a:gd name="T24" fmla="*/ 0 w 409"/>
                        <a:gd name="T25" fmla="*/ 1 h 165"/>
                        <a:gd name="T26" fmla="*/ 0 w 409"/>
                        <a:gd name="T27" fmla="*/ 1 h 165"/>
                        <a:gd name="T28" fmla="*/ 0 w 409"/>
                        <a:gd name="T29" fmla="*/ 1 h 165"/>
                        <a:gd name="T30" fmla="*/ 0 w 409"/>
                        <a:gd name="T31" fmla="*/ 1 h 165"/>
                        <a:gd name="T32" fmla="*/ 0 w 409"/>
                        <a:gd name="T33" fmla="*/ 1 h 165"/>
                        <a:gd name="T34" fmla="*/ 0 w 409"/>
                        <a:gd name="T35" fmla="*/ 1 h 165"/>
                        <a:gd name="T36" fmla="*/ 0 w 409"/>
                        <a:gd name="T37" fmla="*/ 1 h 165"/>
                        <a:gd name="T38" fmla="*/ 0 w 409"/>
                        <a:gd name="T39" fmla="*/ 1 h 165"/>
                        <a:gd name="T40" fmla="*/ 0 w 409"/>
                        <a:gd name="T41" fmla="*/ 1 h 165"/>
                        <a:gd name="T42" fmla="*/ 0 w 409"/>
                        <a:gd name="T43" fmla="*/ 0 h 165"/>
                        <a:gd name="T44" fmla="*/ 0 w 409"/>
                        <a:gd name="T45" fmla="*/ 0 h 1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165"/>
                        <a:gd name="T71" fmla="*/ 409 w 409"/>
                        <a:gd name="T72" fmla="*/ 165 h 1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165">
                          <a:moveTo>
                            <a:pt x="0" y="0"/>
                          </a:moveTo>
                          <a:lnTo>
                            <a:pt x="31" y="60"/>
                          </a:lnTo>
                          <a:lnTo>
                            <a:pt x="79" y="57"/>
                          </a:lnTo>
                          <a:lnTo>
                            <a:pt x="123" y="60"/>
                          </a:lnTo>
                          <a:lnTo>
                            <a:pt x="165" y="66"/>
                          </a:lnTo>
                          <a:lnTo>
                            <a:pt x="203" y="73"/>
                          </a:lnTo>
                          <a:lnTo>
                            <a:pt x="241" y="83"/>
                          </a:lnTo>
                          <a:lnTo>
                            <a:pt x="267" y="91"/>
                          </a:lnTo>
                          <a:lnTo>
                            <a:pt x="301" y="105"/>
                          </a:lnTo>
                          <a:lnTo>
                            <a:pt x="340" y="124"/>
                          </a:lnTo>
                          <a:lnTo>
                            <a:pt x="409" y="165"/>
                          </a:lnTo>
                          <a:lnTo>
                            <a:pt x="369" y="123"/>
                          </a:lnTo>
                          <a:lnTo>
                            <a:pt x="341" y="102"/>
                          </a:lnTo>
                          <a:lnTo>
                            <a:pt x="304" y="78"/>
                          </a:lnTo>
                          <a:lnTo>
                            <a:pt x="281" y="64"/>
                          </a:lnTo>
                          <a:lnTo>
                            <a:pt x="230" y="40"/>
                          </a:lnTo>
                          <a:lnTo>
                            <a:pt x="197" y="28"/>
                          </a:lnTo>
                          <a:lnTo>
                            <a:pt x="170" y="19"/>
                          </a:lnTo>
                          <a:lnTo>
                            <a:pt x="145" y="13"/>
                          </a:lnTo>
                          <a:lnTo>
                            <a:pt x="105" y="6"/>
                          </a:lnTo>
                          <a:lnTo>
                            <a:pt x="64" y="1"/>
                          </a:lnTo>
                          <a:lnTo>
                            <a:pt x="18" y="0"/>
                          </a:lnTo>
                          <a:lnTo>
                            <a:pt x="0" y="0"/>
                          </a:lnTo>
                          <a:close/>
                        </a:path>
                      </a:pathLst>
                    </a:custGeom>
                    <a:solidFill>
                      <a:srgbClr val="808080"/>
                    </a:solidFill>
                    <a:ln w="9525">
                      <a:noFill/>
                      <a:round/>
                      <a:headEnd/>
                      <a:tailEnd/>
                    </a:ln>
                  </p:spPr>
                  <p:txBody>
                    <a:bodyPr/>
                    <a:lstStyle/>
                    <a:p>
                      <a:endParaRPr lang="de-DE"/>
                    </a:p>
                  </p:txBody>
                </p:sp>
                <p:sp>
                  <p:nvSpPr>
                    <p:cNvPr id="230" name="Freeform 23"/>
                    <p:cNvSpPr>
                      <a:spLocks/>
                    </p:cNvSpPr>
                    <p:nvPr/>
                  </p:nvSpPr>
                  <p:spPr bwMode="auto">
                    <a:xfrm>
                      <a:off x="1469" y="2495"/>
                      <a:ext cx="65" cy="194"/>
                    </a:xfrm>
                    <a:custGeom>
                      <a:avLst/>
                      <a:gdLst>
                        <a:gd name="T0" fmla="*/ 0 w 130"/>
                        <a:gd name="T1" fmla="*/ 1 h 387"/>
                        <a:gd name="T2" fmla="*/ 1 w 130"/>
                        <a:gd name="T3" fmla="*/ 1 h 387"/>
                        <a:gd name="T4" fmla="*/ 1 w 130"/>
                        <a:gd name="T5" fmla="*/ 1 h 387"/>
                        <a:gd name="T6" fmla="*/ 1 w 130"/>
                        <a:gd name="T7" fmla="*/ 1 h 387"/>
                        <a:gd name="T8" fmla="*/ 1 w 130"/>
                        <a:gd name="T9" fmla="*/ 1 h 387"/>
                        <a:gd name="T10" fmla="*/ 1 w 130"/>
                        <a:gd name="T11" fmla="*/ 1 h 387"/>
                        <a:gd name="T12" fmla="*/ 1 w 130"/>
                        <a:gd name="T13" fmla="*/ 1 h 387"/>
                        <a:gd name="T14" fmla="*/ 1 w 130"/>
                        <a:gd name="T15" fmla="*/ 1 h 387"/>
                        <a:gd name="T16" fmla="*/ 1 w 130"/>
                        <a:gd name="T17" fmla="*/ 0 h 387"/>
                        <a:gd name="T18" fmla="*/ 1 w 130"/>
                        <a:gd name="T19" fmla="*/ 1 h 387"/>
                        <a:gd name="T20" fmla="*/ 1 w 130"/>
                        <a:gd name="T21" fmla="*/ 1 h 387"/>
                        <a:gd name="T22" fmla="*/ 1 w 130"/>
                        <a:gd name="T23" fmla="*/ 1 h 387"/>
                        <a:gd name="T24" fmla="*/ 1 w 130"/>
                        <a:gd name="T25" fmla="*/ 1 h 387"/>
                        <a:gd name="T26" fmla="*/ 1 w 130"/>
                        <a:gd name="T27" fmla="*/ 1 h 387"/>
                        <a:gd name="T28" fmla="*/ 1 w 130"/>
                        <a:gd name="T29" fmla="*/ 1 h 387"/>
                        <a:gd name="T30" fmla="*/ 1 w 130"/>
                        <a:gd name="T31" fmla="*/ 1 h 387"/>
                        <a:gd name="T32" fmla="*/ 1 w 130"/>
                        <a:gd name="T33" fmla="*/ 1 h 387"/>
                        <a:gd name="T34" fmla="*/ 1 w 130"/>
                        <a:gd name="T35" fmla="*/ 1 h 387"/>
                        <a:gd name="T36" fmla="*/ 1 w 130"/>
                        <a:gd name="T37" fmla="*/ 1 h 387"/>
                        <a:gd name="T38" fmla="*/ 1 w 130"/>
                        <a:gd name="T39" fmla="*/ 1 h 387"/>
                        <a:gd name="T40" fmla="*/ 1 w 130"/>
                        <a:gd name="T41" fmla="*/ 1 h 387"/>
                        <a:gd name="T42" fmla="*/ 0 w 130"/>
                        <a:gd name="T43" fmla="*/ 1 h 3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0"/>
                        <a:gd name="T67" fmla="*/ 0 h 387"/>
                        <a:gd name="T68" fmla="*/ 130 w 130"/>
                        <a:gd name="T69" fmla="*/ 387 h 3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0" h="387">
                          <a:moveTo>
                            <a:pt x="0" y="297"/>
                          </a:moveTo>
                          <a:lnTo>
                            <a:pt x="3" y="267"/>
                          </a:lnTo>
                          <a:lnTo>
                            <a:pt x="5" y="234"/>
                          </a:lnTo>
                          <a:lnTo>
                            <a:pt x="14" y="181"/>
                          </a:lnTo>
                          <a:lnTo>
                            <a:pt x="24" y="139"/>
                          </a:lnTo>
                          <a:lnTo>
                            <a:pt x="38" y="101"/>
                          </a:lnTo>
                          <a:lnTo>
                            <a:pt x="56" y="62"/>
                          </a:lnTo>
                          <a:lnTo>
                            <a:pt x="72" y="32"/>
                          </a:lnTo>
                          <a:lnTo>
                            <a:pt x="92" y="0"/>
                          </a:lnTo>
                          <a:lnTo>
                            <a:pt x="130" y="50"/>
                          </a:lnTo>
                          <a:lnTo>
                            <a:pt x="108" y="80"/>
                          </a:lnTo>
                          <a:lnTo>
                            <a:pt x="92" y="107"/>
                          </a:lnTo>
                          <a:lnTo>
                            <a:pt x="79" y="132"/>
                          </a:lnTo>
                          <a:lnTo>
                            <a:pt x="60" y="167"/>
                          </a:lnTo>
                          <a:lnTo>
                            <a:pt x="48" y="198"/>
                          </a:lnTo>
                          <a:lnTo>
                            <a:pt x="41" y="228"/>
                          </a:lnTo>
                          <a:lnTo>
                            <a:pt x="32" y="258"/>
                          </a:lnTo>
                          <a:lnTo>
                            <a:pt x="26" y="291"/>
                          </a:lnTo>
                          <a:lnTo>
                            <a:pt x="21" y="331"/>
                          </a:lnTo>
                          <a:lnTo>
                            <a:pt x="17" y="371"/>
                          </a:lnTo>
                          <a:lnTo>
                            <a:pt x="10" y="387"/>
                          </a:lnTo>
                          <a:lnTo>
                            <a:pt x="0" y="297"/>
                          </a:lnTo>
                          <a:close/>
                        </a:path>
                      </a:pathLst>
                    </a:custGeom>
                    <a:solidFill>
                      <a:srgbClr val="808080"/>
                    </a:solidFill>
                    <a:ln w="9525">
                      <a:noFill/>
                      <a:round/>
                      <a:headEnd/>
                      <a:tailEnd/>
                    </a:ln>
                  </p:spPr>
                  <p:txBody>
                    <a:bodyPr/>
                    <a:lstStyle/>
                    <a:p>
                      <a:endParaRPr lang="de-DE"/>
                    </a:p>
                  </p:txBody>
                </p:sp>
              </p:grpSp>
            </p:grpSp>
            <p:grpSp>
              <p:nvGrpSpPr>
                <p:cNvPr id="184" name="Group 24"/>
                <p:cNvGrpSpPr>
                  <a:grpSpLocks/>
                </p:cNvGrpSpPr>
                <p:nvPr/>
              </p:nvGrpSpPr>
              <p:grpSpPr bwMode="auto">
                <a:xfrm rot="21103525" flipH="1">
                  <a:off x="3469" y="1832"/>
                  <a:ext cx="712" cy="468"/>
                  <a:chOff x="1455" y="2364"/>
                  <a:chExt cx="577" cy="553"/>
                </a:xfrm>
              </p:grpSpPr>
              <p:sp>
                <p:nvSpPr>
                  <p:cNvPr id="222" name="Oval 25"/>
                  <p:cNvSpPr>
                    <a:spLocks noChangeArrowheads="1"/>
                  </p:cNvSpPr>
                  <p:nvPr/>
                </p:nvSpPr>
                <p:spPr bwMode="auto">
                  <a:xfrm>
                    <a:off x="1461" y="2372"/>
                    <a:ext cx="564" cy="539"/>
                  </a:xfrm>
                  <a:prstGeom prst="ellipse">
                    <a:avLst/>
                  </a:prstGeom>
                  <a:solidFill>
                    <a:schemeClr val="bg1"/>
                  </a:solidFill>
                  <a:ln w="31750">
                    <a:solidFill>
                      <a:srgbClr val="9F9F9F"/>
                    </a:solidFill>
                    <a:round/>
                    <a:headEnd/>
                    <a:tailEnd/>
                  </a:ln>
                </p:spPr>
                <p:txBody>
                  <a:bodyPr/>
                  <a:lstStyle/>
                  <a:p>
                    <a:endParaRPr lang="en-US"/>
                  </a:p>
                </p:txBody>
              </p:sp>
              <p:sp>
                <p:nvSpPr>
                  <p:cNvPr id="223" name="Oval 26"/>
                  <p:cNvSpPr>
                    <a:spLocks noChangeArrowheads="1"/>
                  </p:cNvSpPr>
                  <p:nvPr/>
                </p:nvSpPr>
                <p:spPr bwMode="auto">
                  <a:xfrm>
                    <a:off x="1455" y="2364"/>
                    <a:ext cx="577" cy="553"/>
                  </a:xfrm>
                  <a:prstGeom prst="ellipse">
                    <a:avLst/>
                  </a:prstGeom>
                  <a:solidFill>
                    <a:schemeClr val="bg1"/>
                  </a:solidFill>
                  <a:ln w="12700">
                    <a:solidFill>
                      <a:srgbClr val="000000"/>
                    </a:solidFill>
                    <a:round/>
                    <a:headEnd/>
                    <a:tailEnd/>
                  </a:ln>
                </p:spPr>
                <p:txBody>
                  <a:bodyPr/>
                  <a:lstStyle/>
                  <a:p>
                    <a:endParaRPr lang="en-US"/>
                  </a:p>
                </p:txBody>
              </p:sp>
              <p:sp>
                <p:nvSpPr>
                  <p:cNvPr id="224" name="Oval 27"/>
                  <p:cNvSpPr>
                    <a:spLocks noChangeArrowheads="1"/>
                  </p:cNvSpPr>
                  <p:nvPr/>
                </p:nvSpPr>
                <p:spPr bwMode="auto">
                  <a:xfrm>
                    <a:off x="1471" y="2379"/>
                    <a:ext cx="545" cy="523"/>
                  </a:xfrm>
                  <a:prstGeom prst="ellipse">
                    <a:avLst/>
                  </a:prstGeom>
                  <a:solidFill>
                    <a:srgbClr val="CCFFFF"/>
                  </a:solidFill>
                  <a:ln w="6350">
                    <a:solidFill>
                      <a:srgbClr val="000000"/>
                    </a:solidFill>
                    <a:round/>
                    <a:headEnd/>
                    <a:tailEnd/>
                  </a:ln>
                </p:spPr>
                <p:txBody>
                  <a:bodyPr/>
                  <a:lstStyle/>
                  <a:p>
                    <a:endParaRPr lang="en-US"/>
                  </a:p>
                </p:txBody>
              </p:sp>
            </p:grpSp>
            <p:grpSp>
              <p:nvGrpSpPr>
                <p:cNvPr id="185" name="Group 28"/>
                <p:cNvGrpSpPr>
                  <a:grpSpLocks/>
                </p:cNvGrpSpPr>
                <p:nvPr/>
              </p:nvGrpSpPr>
              <p:grpSpPr bwMode="auto">
                <a:xfrm rot="21103525" flipH="1">
                  <a:off x="3368" y="2317"/>
                  <a:ext cx="365" cy="391"/>
                  <a:chOff x="1868" y="2885"/>
                  <a:chExt cx="296" cy="462"/>
                </a:xfrm>
              </p:grpSpPr>
              <p:sp>
                <p:nvSpPr>
                  <p:cNvPr id="187" name="Freeform 29"/>
                  <p:cNvSpPr>
                    <a:spLocks/>
                  </p:cNvSpPr>
                  <p:nvPr/>
                </p:nvSpPr>
                <p:spPr bwMode="auto">
                  <a:xfrm>
                    <a:off x="1871" y="2909"/>
                    <a:ext cx="282" cy="404"/>
                  </a:xfrm>
                  <a:custGeom>
                    <a:avLst/>
                    <a:gdLst>
                      <a:gd name="T0" fmla="*/ 0 w 564"/>
                      <a:gd name="T1" fmla="*/ 1 h 808"/>
                      <a:gd name="T2" fmla="*/ 1 w 564"/>
                      <a:gd name="T3" fmla="*/ 1 h 808"/>
                      <a:gd name="T4" fmla="*/ 1 w 564"/>
                      <a:gd name="T5" fmla="*/ 1 h 808"/>
                      <a:gd name="T6" fmla="*/ 1 w 564"/>
                      <a:gd name="T7" fmla="*/ 0 h 808"/>
                      <a:gd name="T8" fmla="*/ 0 w 564"/>
                      <a:gd name="T9" fmla="*/ 1 h 808"/>
                      <a:gd name="T10" fmla="*/ 0 60000 65536"/>
                      <a:gd name="T11" fmla="*/ 0 60000 65536"/>
                      <a:gd name="T12" fmla="*/ 0 60000 65536"/>
                      <a:gd name="T13" fmla="*/ 0 60000 65536"/>
                      <a:gd name="T14" fmla="*/ 0 60000 65536"/>
                      <a:gd name="T15" fmla="*/ 0 w 564"/>
                      <a:gd name="T16" fmla="*/ 0 h 808"/>
                      <a:gd name="T17" fmla="*/ 564 w 564"/>
                      <a:gd name="T18" fmla="*/ 808 h 808"/>
                    </a:gdLst>
                    <a:ahLst/>
                    <a:cxnLst>
                      <a:cxn ang="T10">
                        <a:pos x="T0" y="T1"/>
                      </a:cxn>
                      <a:cxn ang="T11">
                        <a:pos x="T2" y="T3"/>
                      </a:cxn>
                      <a:cxn ang="T12">
                        <a:pos x="T4" y="T5"/>
                      </a:cxn>
                      <a:cxn ang="T13">
                        <a:pos x="T6" y="T7"/>
                      </a:cxn>
                      <a:cxn ang="T14">
                        <a:pos x="T8" y="T9"/>
                      </a:cxn>
                    </a:cxnLst>
                    <a:rect l="T15" t="T16" r="T17" b="T18"/>
                    <a:pathLst>
                      <a:path w="564" h="808">
                        <a:moveTo>
                          <a:pt x="0" y="60"/>
                        </a:moveTo>
                        <a:lnTo>
                          <a:pt x="400" y="808"/>
                        </a:lnTo>
                        <a:lnTo>
                          <a:pt x="564" y="725"/>
                        </a:lnTo>
                        <a:lnTo>
                          <a:pt x="162" y="0"/>
                        </a:lnTo>
                        <a:lnTo>
                          <a:pt x="0" y="60"/>
                        </a:lnTo>
                        <a:close/>
                      </a:path>
                    </a:pathLst>
                  </a:custGeom>
                  <a:solidFill>
                    <a:srgbClr val="5F3F1F"/>
                  </a:solidFill>
                  <a:ln w="9525">
                    <a:noFill/>
                    <a:round/>
                    <a:headEnd/>
                    <a:tailEnd/>
                  </a:ln>
                </p:spPr>
                <p:txBody>
                  <a:bodyPr/>
                  <a:lstStyle/>
                  <a:p>
                    <a:endParaRPr lang="de-DE"/>
                  </a:p>
                </p:txBody>
              </p:sp>
              <p:sp>
                <p:nvSpPr>
                  <p:cNvPr id="188" name="Arc 30"/>
                  <p:cNvSpPr>
                    <a:spLocks/>
                  </p:cNvSpPr>
                  <p:nvPr/>
                </p:nvSpPr>
                <p:spPr bwMode="auto">
                  <a:xfrm>
                    <a:off x="1869" y="2885"/>
                    <a:ext cx="85" cy="53"/>
                  </a:xfrm>
                  <a:custGeom>
                    <a:avLst/>
                    <a:gdLst>
                      <a:gd name="T0" fmla="*/ 0 w 42228"/>
                      <a:gd name="T1" fmla="*/ 0 h 27866"/>
                      <a:gd name="T2" fmla="*/ 0 w 42228"/>
                      <a:gd name="T3" fmla="*/ 0 h 27866"/>
                      <a:gd name="T4" fmla="*/ 0 w 42228"/>
                      <a:gd name="T5" fmla="*/ 0 h 27866"/>
                      <a:gd name="T6" fmla="*/ 0 60000 65536"/>
                      <a:gd name="T7" fmla="*/ 0 60000 65536"/>
                      <a:gd name="T8" fmla="*/ 0 60000 65536"/>
                      <a:gd name="T9" fmla="*/ 0 w 42228"/>
                      <a:gd name="T10" fmla="*/ 0 h 27866"/>
                      <a:gd name="T11" fmla="*/ 42228 w 42228"/>
                      <a:gd name="T12" fmla="*/ 27866 h 27866"/>
                    </a:gdLst>
                    <a:ahLst/>
                    <a:cxnLst>
                      <a:cxn ang="T6">
                        <a:pos x="T0" y="T1"/>
                      </a:cxn>
                      <a:cxn ang="T7">
                        <a:pos x="T2" y="T3"/>
                      </a:cxn>
                      <a:cxn ang="T8">
                        <a:pos x="T4" y="T5"/>
                      </a:cxn>
                    </a:cxnLst>
                    <a:rect l="T9" t="T10" r="T11" b="T12"/>
                    <a:pathLst>
                      <a:path w="42228" h="27866" fill="none" extrusionOk="0">
                        <a:moveTo>
                          <a:pt x="928" y="27866"/>
                        </a:moveTo>
                        <a:cubicBezTo>
                          <a:pt x="312" y="25834"/>
                          <a:pt x="0" y="23722"/>
                          <a:pt x="0" y="21600"/>
                        </a:cubicBezTo>
                        <a:cubicBezTo>
                          <a:pt x="0" y="9670"/>
                          <a:pt x="9670" y="0"/>
                          <a:pt x="21600" y="0"/>
                        </a:cubicBezTo>
                        <a:cubicBezTo>
                          <a:pt x="31061" y="-1"/>
                          <a:pt x="39422" y="6157"/>
                          <a:pt x="42228" y="15193"/>
                        </a:cubicBezTo>
                      </a:path>
                      <a:path w="42228" h="27866" stroke="0" extrusionOk="0">
                        <a:moveTo>
                          <a:pt x="928" y="27866"/>
                        </a:moveTo>
                        <a:cubicBezTo>
                          <a:pt x="312" y="25834"/>
                          <a:pt x="0" y="23722"/>
                          <a:pt x="0" y="21600"/>
                        </a:cubicBezTo>
                        <a:cubicBezTo>
                          <a:pt x="0" y="9670"/>
                          <a:pt x="9670" y="0"/>
                          <a:pt x="21600" y="0"/>
                        </a:cubicBezTo>
                        <a:cubicBezTo>
                          <a:pt x="31061" y="-1"/>
                          <a:pt x="39422" y="6157"/>
                          <a:pt x="42228" y="15193"/>
                        </a:cubicBezTo>
                        <a:lnTo>
                          <a:pt x="21600" y="21600"/>
                        </a:lnTo>
                        <a:lnTo>
                          <a:pt x="928" y="27866"/>
                        </a:lnTo>
                        <a:close/>
                      </a:path>
                    </a:pathLst>
                  </a:custGeom>
                  <a:solidFill>
                    <a:srgbClr val="5F3F1F"/>
                  </a:solidFill>
                  <a:ln w="6350">
                    <a:solidFill>
                      <a:srgbClr val="000000"/>
                    </a:solidFill>
                    <a:round/>
                    <a:headEnd/>
                    <a:tailEnd/>
                  </a:ln>
                </p:spPr>
                <p:txBody>
                  <a:bodyPr/>
                  <a:lstStyle/>
                  <a:p>
                    <a:endParaRPr lang="de-DE"/>
                  </a:p>
                </p:txBody>
              </p:sp>
              <p:sp>
                <p:nvSpPr>
                  <p:cNvPr id="189" name="Arc 31"/>
                  <p:cNvSpPr>
                    <a:spLocks/>
                  </p:cNvSpPr>
                  <p:nvPr/>
                </p:nvSpPr>
                <p:spPr bwMode="auto">
                  <a:xfrm>
                    <a:off x="1871" y="2891"/>
                    <a:ext cx="87" cy="50"/>
                  </a:xfrm>
                  <a:custGeom>
                    <a:avLst/>
                    <a:gdLst>
                      <a:gd name="T0" fmla="*/ 0 w 42041"/>
                      <a:gd name="T1" fmla="*/ 0 h 24039"/>
                      <a:gd name="T2" fmla="*/ 0 w 42041"/>
                      <a:gd name="T3" fmla="*/ 0 h 24039"/>
                      <a:gd name="T4" fmla="*/ 0 w 42041"/>
                      <a:gd name="T5" fmla="*/ 0 h 24039"/>
                      <a:gd name="T6" fmla="*/ 0 60000 65536"/>
                      <a:gd name="T7" fmla="*/ 0 60000 65536"/>
                      <a:gd name="T8" fmla="*/ 0 60000 65536"/>
                      <a:gd name="T9" fmla="*/ 0 w 42041"/>
                      <a:gd name="T10" fmla="*/ 0 h 24039"/>
                      <a:gd name="T11" fmla="*/ 42041 w 42041"/>
                      <a:gd name="T12" fmla="*/ 24039 h 24039"/>
                    </a:gdLst>
                    <a:ahLst/>
                    <a:cxnLst>
                      <a:cxn ang="T6">
                        <a:pos x="T0" y="T1"/>
                      </a:cxn>
                      <a:cxn ang="T7">
                        <a:pos x="T2" y="T3"/>
                      </a:cxn>
                      <a:cxn ang="T8">
                        <a:pos x="T4" y="T5"/>
                      </a:cxn>
                    </a:cxnLst>
                    <a:rect l="T9" t="T10" r="T11" b="T12"/>
                    <a:pathLst>
                      <a:path w="42041" h="24039" fill="none" extrusionOk="0">
                        <a:moveTo>
                          <a:pt x="138" y="24038"/>
                        </a:moveTo>
                        <a:cubicBezTo>
                          <a:pt x="46" y="23229"/>
                          <a:pt x="0" y="22414"/>
                          <a:pt x="0" y="21600"/>
                        </a:cubicBezTo>
                        <a:cubicBezTo>
                          <a:pt x="0" y="9670"/>
                          <a:pt x="9670" y="0"/>
                          <a:pt x="21600" y="0"/>
                        </a:cubicBezTo>
                        <a:cubicBezTo>
                          <a:pt x="30839" y="-1"/>
                          <a:pt x="39055" y="5876"/>
                          <a:pt x="42041" y="14619"/>
                        </a:cubicBezTo>
                      </a:path>
                      <a:path w="42041" h="24039" stroke="0" extrusionOk="0">
                        <a:moveTo>
                          <a:pt x="138" y="24038"/>
                        </a:moveTo>
                        <a:cubicBezTo>
                          <a:pt x="46" y="23229"/>
                          <a:pt x="0" y="22414"/>
                          <a:pt x="0" y="21600"/>
                        </a:cubicBezTo>
                        <a:cubicBezTo>
                          <a:pt x="0" y="9670"/>
                          <a:pt x="9670" y="0"/>
                          <a:pt x="21600" y="0"/>
                        </a:cubicBezTo>
                        <a:cubicBezTo>
                          <a:pt x="30839" y="-1"/>
                          <a:pt x="39055" y="5876"/>
                          <a:pt x="42041" y="14619"/>
                        </a:cubicBezTo>
                        <a:lnTo>
                          <a:pt x="21600" y="21600"/>
                        </a:lnTo>
                        <a:lnTo>
                          <a:pt x="138" y="24038"/>
                        </a:lnTo>
                        <a:close/>
                      </a:path>
                    </a:pathLst>
                  </a:custGeom>
                  <a:solidFill>
                    <a:srgbClr val="5F3F1F"/>
                  </a:solidFill>
                  <a:ln w="9525">
                    <a:noFill/>
                    <a:round/>
                    <a:headEnd/>
                    <a:tailEnd/>
                  </a:ln>
                </p:spPr>
                <p:txBody>
                  <a:bodyPr/>
                  <a:lstStyle/>
                  <a:p>
                    <a:endParaRPr lang="de-DE"/>
                  </a:p>
                </p:txBody>
              </p:sp>
              <p:sp>
                <p:nvSpPr>
                  <p:cNvPr id="190" name="Freeform 32"/>
                  <p:cNvSpPr>
                    <a:spLocks/>
                  </p:cNvSpPr>
                  <p:nvPr/>
                </p:nvSpPr>
                <p:spPr bwMode="auto">
                  <a:xfrm>
                    <a:off x="1868" y="2891"/>
                    <a:ext cx="54" cy="104"/>
                  </a:xfrm>
                  <a:custGeom>
                    <a:avLst/>
                    <a:gdLst>
                      <a:gd name="T0" fmla="*/ 1 w 107"/>
                      <a:gd name="T1" fmla="*/ 1 h 207"/>
                      <a:gd name="T2" fmla="*/ 0 w 107"/>
                      <a:gd name="T3" fmla="*/ 1 h 207"/>
                      <a:gd name="T4" fmla="*/ 0 w 107"/>
                      <a:gd name="T5" fmla="*/ 1 h 207"/>
                      <a:gd name="T6" fmla="*/ 1 w 107"/>
                      <a:gd name="T7" fmla="*/ 1 h 207"/>
                      <a:gd name="T8" fmla="*/ 1 w 107"/>
                      <a:gd name="T9" fmla="*/ 1 h 207"/>
                      <a:gd name="T10" fmla="*/ 1 w 107"/>
                      <a:gd name="T11" fmla="*/ 1 h 207"/>
                      <a:gd name="T12" fmla="*/ 1 w 107"/>
                      <a:gd name="T13" fmla="*/ 1 h 207"/>
                      <a:gd name="T14" fmla="*/ 1 w 107"/>
                      <a:gd name="T15" fmla="*/ 1 h 207"/>
                      <a:gd name="T16" fmla="*/ 1 w 107"/>
                      <a:gd name="T17" fmla="*/ 0 h 207"/>
                      <a:gd name="T18" fmla="*/ 1 w 107"/>
                      <a:gd name="T19" fmla="*/ 1 h 207"/>
                      <a:gd name="T20" fmla="*/ 1 w 107"/>
                      <a:gd name="T21" fmla="*/ 1 h 207"/>
                      <a:gd name="T22" fmla="*/ 1 w 107"/>
                      <a:gd name="T23" fmla="*/ 1 h 207"/>
                      <a:gd name="T24" fmla="*/ 1 w 107"/>
                      <a:gd name="T25" fmla="*/ 1 h 207"/>
                      <a:gd name="T26" fmla="*/ 1 w 107"/>
                      <a:gd name="T27" fmla="*/ 1 h 207"/>
                      <a:gd name="T28" fmla="*/ 1 w 107"/>
                      <a:gd name="T29" fmla="*/ 1 h 207"/>
                      <a:gd name="T30" fmla="*/ 1 w 107"/>
                      <a:gd name="T31" fmla="*/ 1 h 207"/>
                      <a:gd name="T32" fmla="*/ 1 w 107"/>
                      <a:gd name="T33" fmla="*/ 1 h 207"/>
                      <a:gd name="T34" fmla="*/ 1 w 107"/>
                      <a:gd name="T35" fmla="*/ 1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7"/>
                      <a:gd name="T55" fmla="*/ 0 h 207"/>
                      <a:gd name="T56" fmla="*/ 107 w 107"/>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7" h="207">
                        <a:moveTo>
                          <a:pt x="3" y="96"/>
                        </a:moveTo>
                        <a:lnTo>
                          <a:pt x="0" y="82"/>
                        </a:lnTo>
                        <a:lnTo>
                          <a:pt x="0" y="69"/>
                        </a:lnTo>
                        <a:lnTo>
                          <a:pt x="2" y="58"/>
                        </a:lnTo>
                        <a:lnTo>
                          <a:pt x="6" y="42"/>
                        </a:lnTo>
                        <a:lnTo>
                          <a:pt x="12" y="29"/>
                        </a:lnTo>
                        <a:lnTo>
                          <a:pt x="21" y="17"/>
                        </a:lnTo>
                        <a:lnTo>
                          <a:pt x="31" y="7"/>
                        </a:lnTo>
                        <a:lnTo>
                          <a:pt x="41" y="0"/>
                        </a:lnTo>
                        <a:lnTo>
                          <a:pt x="107" y="112"/>
                        </a:lnTo>
                        <a:lnTo>
                          <a:pt x="95" y="119"/>
                        </a:lnTo>
                        <a:lnTo>
                          <a:pt x="87" y="127"/>
                        </a:lnTo>
                        <a:lnTo>
                          <a:pt x="79" y="135"/>
                        </a:lnTo>
                        <a:lnTo>
                          <a:pt x="73" y="145"/>
                        </a:lnTo>
                        <a:lnTo>
                          <a:pt x="66" y="163"/>
                        </a:lnTo>
                        <a:lnTo>
                          <a:pt x="62" y="187"/>
                        </a:lnTo>
                        <a:lnTo>
                          <a:pt x="62" y="207"/>
                        </a:lnTo>
                        <a:lnTo>
                          <a:pt x="3" y="96"/>
                        </a:lnTo>
                        <a:close/>
                      </a:path>
                    </a:pathLst>
                  </a:custGeom>
                  <a:solidFill>
                    <a:srgbClr val="3F1F00"/>
                  </a:solidFill>
                  <a:ln w="9525">
                    <a:noFill/>
                    <a:round/>
                    <a:headEnd/>
                    <a:tailEnd/>
                  </a:ln>
                </p:spPr>
                <p:txBody>
                  <a:bodyPr/>
                  <a:lstStyle/>
                  <a:p>
                    <a:endParaRPr lang="de-DE"/>
                  </a:p>
                </p:txBody>
              </p:sp>
              <p:sp>
                <p:nvSpPr>
                  <p:cNvPr id="191" name="Arc 33"/>
                  <p:cNvSpPr>
                    <a:spLocks/>
                  </p:cNvSpPr>
                  <p:nvPr/>
                </p:nvSpPr>
                <p:spPr bwMode="auto">
                  <a:xfrm>
                    <a:off x="1869" y="2888"/>
                    <a:ext cx="44" cy="49"/>
                  </a:xfrm>
                  <a:custGeom>
                    <a:avLst/>
                    <a:gdLst>
                      <a:gd name="T0" fmla="*/ 0 w 21600"/>
                      <a:gd name="T1" fmla="*/ 0 h 25860"/>
                      <a:gd name="T2" fmla="*/ 0 w 21600"/>
                      <a:gd name="T3" fmla="*/ 0 h 25860"/>
                      <a:gd name="T4" fmla="*/ 0 w 21600"/>
                      <a:gd name="T5" fmla="*/ 0 h 25860"/>
                      <a:gd name="T6" fmla="*/ 0 60000 65536"/>
                      <a:gd name="T7" fmla="*/ 0 60000 65536"/>
                      <a:gd name="T8" fmla="*/ 0 60000 65536"/>
                      <a:gd name="T9" fmla="*/ 0 w 21600"/>
                      <a:gd name="T10" fmla="*/ 0 h 25860"/>
                      <a:gd name="T11" fmla="*/ 21600 w 21600"/>
                      <a:gd name="T12" fmla="*/ 25860 h 25860"/>
                    </a:gdLst>
                    <a:ahLst/>
                    <a:cxnLst>
                      <a:cxn ang="T6">
                        <a:pos x="T0" y="T1"/>
                      </a:cxn>
                      <a:cxn ang="T7">
                        <a:pos x="T2" y="T3"/>
                      </a:cxn>
                      <a:cxn ang="T8">
                        <a:pos x="T4" y="T5"/>
                      </a:cxn>
                    </a:cxnLst>
                    <a:rect l="T9" t="T10" r="T11" b="T12"/>
                    <a:pathLst>
                      <a:path w="21600" h="25860" fill="none" extrusionOk="0">
                        <a:moveTo>
                          <a:pt x="788" y="25860"/>
                        </a:moveTo>
                        <a:cubicBezTo>
                          <a:pt x="265" y="23976"/>
                          <a:pt x="0" y="22031"/>
                          <a:pt x="0" y="20077"/>
                        </a:cubicBezTo>
                        <a:cubicBezTo>
                          <a:pt x="-1" y="11223"/>
                          <a:pt x="5402" y="3266"/>
                          <a:pt x="13632" y="0"/>
                        </a:cubicBezTo>
                      </a:path>
                      <a:path w="21600" h="25860" stroke="0" extrusionOk="0">
                        <a:moveTo>
                          <a:pt x="788" y="25860"/>
                        </a:moveTo>
                        <a:cubicBezTo>
                          <a:pt x="265" y="23976"/>
                          <a:pt x="0" y="22031"/>
                          <a:pt x="0" y="20077"/>
                        </a:cubicBezTo>
                        <a:cubicBezTo>
                          <a:pt x="-1" y="11223"/>
                          <a:pt x="5402" y="3266"/>
                          <a:pt x="13632" y="0"/>
                        </a:cubicBezTo>
                        <a:lnTo>
                          <a:pt x="21600" y="20077"/>
                        </a:lnTo>
                        <a:lnTo>
                          <a:pt x="788" y="25860"/>
                        </a:lnTo>
                        <a:close/>
                      </a:path>
                    </a:pathLst>
                  </a:custGeom>
                  <a:noFill/>
                  <a:ln w="6350">
                    <a:solidFill>
                      <a:srgbClr val="000000"/>
                    </a:solidFill>
                    <a:round/>
                    <a:headEnd/>
                    <a:tailEnd/>
                  </a:ln>
                </p:spPr>
                <p:txBody>
                  <a:bodyPr/>
                  <a:lstStyle/>
                  <a:p>
                    <a:endParaRPr lang="de-DE"/>
                  </a:p>
                </p:txBody>
              </p:sp>
              <p:sp>
                <p:nvSpPr>
                  <p:cNvPr id="192" name="Arc 34"/>
                  <p:cNvSpPr>
                    <a:spLocks/>
                  </p:cNvSpPr>
                  <p:nvPr/>
                </p:nvSpPr>
                <p:spPr bwMode="auto">
                  <a:xfrm>
                    <a:off x="1900" y="2942"/>
                    <a:ext cx="86" cy="51"/>
                  </a:xfrm>
                  <a:custGeom>
                    <a:avLst/>
                    <a:gdLst>
                      <a:gd name="T0" fmla="*/ 0 w 42207"/>
                      <a:gd name="T1" fmla="*/ 0 h 26947"/>
                      <a:gd name="T2" fmla="*/ 0 w 42207"/>
                      <a:gd name="T3" fmla="*/ 0 h 26947"/>
                      <a:gd name="T4" fmla="*/ 0 w 42207"/>
                      <a:gd name="T5" fmla="*/ 0 h 26947"/>
                      <a:gd name="T6" fmla="*/ 0 60000 65536"/>
                      <a:gd name="T7" fmla="*/ 0 60000 65536"/>
                      <a:gd name="T8" fmla="*/ 0 60000 65536"/>
                      <a:gd name="T9" fmla="*/ 0 w 42207"/>
                      <a:gd name="T10" fmla="*/ 0 h 26947"/>
                      <a:gd name="T11" fmla="*/ 42207 w 42207"/>
                      <a:gd name="T12" fmla="*/ 26947 h 26947"/>
                    </a:gdLst>
                    <a:ahLst/>
                    <a:cxnLst>
                      <a:cxn ang="T6">
                        <a:pos x="T0" y="T1"/>
                      </a:cxn>
                      <a:cxn ang="T7">
                        <a:pos x="T2" y="T3"/>
                      </a:cxn>
                      <a:cxn ang="T8">
                        <a:pos x="T4" y="T5"/>
                      </a:cxn>
                    </a:cxnLst>
                    <a:rect l="T9" t="T10" r="T11" b="T12"/>
                    <a:pathLst>
                      <a:path w="42207" h="26947" fill="none" extrusionOk="0">
                        <a:moveTo>
                          <a:pt x="672" y="26946"/>
                        </a:moveTo>
                        <a:cubicBezTo>
                          <a:pt x="225" y="25199"/>
                          <a:pt x="0" y="23403"/>
                          <a:pt x="0" y="21600"/>
                        </a:cubicBezTo>
                        <a:cubicBezTo>
                          <a:pt x="0" y="9670"/>
                          <a:pt x="9670" y="0"/>
                          <a:pt x="21600" y="0"/>
                        </a:cubicBezTo>
                        <a:cubicBezTo>
                          <a:pt x="31035" y="-1"/>
                          <a:pt x="39379" y="6124"/>
                          <a:pt x="42207" y="15126"/>
                        </a:cubicBezTo>
                      </a:path>
                      <a:path w="42207" h="26947" stroke="0" extrusionOk="0">
                        <a:moveTo>
                          <a:pt x="672" y="26946"/>
                        </a:moveTo>
                        <a:cubicBezTo>
                          <a:pt x="225" y="25199"/>
                          <a:pt x="0" y="23403"/>
                          <a:pt x="0" y="21600"/>
                        </a:cubicBezTo>
                        <a:cubicBezTo>
                          <a:pt x="0" y="9670"/>
                          <a:pt x="9670" y="0"/>
                          <a:pt x="21600" y="0"/>
                        </a:cubicBezTo>
                        <a:cubicBezTo>
                          <a:pt x="31035" y="-1"/>
                          <a:pt x="39379" y="6124"/>
                          <a:pt x="42207" y="15126"/>
                        </a:cubicBezTo>
                        <a:lnTo>
                          <a:pt x="21600" y="21600"/>
                        </a:lnTo>
                        <a:lnTo>
                          <a:pt x="672" y="26946"/>
                        </a:lnTo>
                        <a:close/>
                      </a:path>
                    </a:pathLst>
                  </a:custGeom>
                  <a:solidFill>
                    <a:srgbClr val="7F3F00"/>
                  </a:solidFill>
                  <a:ln w="6350">
                    <a:solidFill>
                      <a:srgbClr val="000000"/>
                    </a:solidFill>
                    <a:round/>
                    <a:headEnd/>
                    <a:tailEnd/>
                  </a:ln>
                </p:spPr>
                <p:txBody>
                  <a:bodyPr/>
                  <a:lstStyle/>
                  <a:p>
                    <a:endParaRPr lang="de-DE"/>
                  </a:p>
                </p:txBody>
              </p:sp>
              <p:grpSp>
                <p:nvGrpSpPr>
                  <p:cNvPr id="193" name="Group 35"/>
                  <p:cNvGrpSpPr>
                    <a:grpSpLocks/>
                  </p:cNvGrpSpPr>
                  <p:nvPr/>
                </p:nvGrpSpPr>
                <p:grpSpPr bwMode="auto">
                  <a:xfrm>
                    <a:off x="1903" y="2950"/>
                    <a:ext cx="91" cy="59"/>
                    <a:chOff x="1903" y="2950"/>
                    <a:chExt cx="91" cy="59"/>
                  </a:xfrm>
                </p:grpSpPr>
                <p:grpSp>
                  <p:nvGrpSpPr>
                    <p:cNvPr id="217" name="Group 36"/>
                    <p:cNvGrpSpPr>
                      <a:grpSpLocks/>
                    </p:cNvGrpSpPr>
                    <p:nvPr/>
                  </p:nvGrpSpPr>
                  <p:grpSpPr bwMode="auto">
                    <a:xfrm>
                      <a:off x="1903" y="2950"/>
                      <a:ext cx="87" cy="50"/>
                      <a:chOff x="1903" y="2950"/>
                      <a:chExt cx="87" cy="50"/>
                    </a:xfrm>
                  </p:grpSpPr>
                  <p:sp>
                    <p:nvSpPr>
                      <p:cNvPr id="219" name="Arc 37"/>
                      <p:cNvSpPr>
                        <a:spLocks/>
                      </p:cNvSpPr>
                      <p:nvPr/>
                    </p:nvSpPr>
                    <p:spPr bwMode="auto">
                      <a:xfrm>
                        <a:off x="1903" y="2950"/>
                        <a:ext cx="87" cy="50"/>
                      </a:xfrm>
                      <a:custGeom>
                        <a:avLst/>
                        <a:gdLst>
                          <a:gd name="T0" fmla="*/ 0 w 42528"/>
                          <a:gd name="T1" fmla="*/ 0 h 26441"/>
                          <a:gd name="T2" fmla="*/ 0 w 42528"/>
                          <a:gd name="T3" fmla="*/ 0 h 26441"/>
                          <a:gd name="T4" fmla="*/ 0 w 42528"/>
                          <a:gd name="T5" fmla="*/ 0 h 26441"/>
                          <a:gd name="T6" fmla="*/ 0 60000 65536"/>
                          <a:gd name="T7" fmla="*/ 0 60000 65536"/>
                          <a:gd name="T8" fmla="*/ 0 60000 65536"/>
                          <a:gd name="T9" fmla="*/ 0 w 42528"/>
                          <a:gd name="T10" fmla="*/ 0 h 26441"/>
                          <a:gd name="T11" fmla="*/ 42528 w 42528"/>
                          <a:gd name="T12" fmla="*/ 26441 h 26441"/>
                        </a:gdLst>
                        <a:ahLst/>
                        <a:cxnLst>
                          <a:cxn ang="T6">
                            <a:pos x="T0" y="T1"/>
                          </a:cxn>
                          <a:cxn ang="T7">
                            <a:pos x="T2" y="T3"/>
                          </a:cxn>
                          <a:cxn ang="T8">
                            <a:pos x="T4" y="T5"/>
                          </a:cxn>
                        </a:cxnLst>
                        <a:rect l="T9" t="T10" r="T11" b="T12"/>
                        <a:pathLst>
                          <a:path w="42528" h="26441" fill="none" extrusionOk="0">
                            <a:moveTo>
                              <a:pt x="549" y="26440"/>
                            </a:moveTo>
                            <a:cubicBezTo>
                              <a:pt x="184" y="24853"/>
                              <a:pt x="0" y="23229"/>
                              <a:pt x="0" y="21600"/>
                            </a:cubicBezTo>
                            <a:cubicBezTo>
                              <a:pt x="0" y="9670"/>
                              <a:pt x="9670" y="0"/>
                              <a:pt x="21600" y="0"/>
                            </a:cubicBezTo>
                            <a:cubicBezTo>
                              <a:pt x="31469" y="-1"/>
                              <a:pt x="40084" y="6690"/>
                              <a:pt x="42527" y="16253"/>
                            </a:cubicBezTo>
                          </a:path>
                          <a:path w="42528" h="26441" stroke="0" extrusionOk="0">
                            <a:moveTo>
                              <a:pt x="549" y="26440"/>
                            </a:moveTo>
                            <a:cubicBezTo>
                              <a:pt x="184" y="24853"/>
                              <a:pt x="0" y="23229"/>
                              <a:pt x="0" y="21600"/>
                            </a:cubicBezTo>
                            <a:cubicBezTo>
                              <a:pt x="0" y="9670"/>
                              <a:pt x="9670" y="0"/>
                              <a:pt x="21600" y="0"/>
                            </a:cubicBezTo>
                            <a:cubicBezTo>
                              <a:pt x="31469" y="-1"/>
                              <a:pt x="40084" y="6690"/>
                              <a:pt x="42527" y="16253"/>
                            </a:cubicBezTo>
                            <a:lnTo>
                              <a:pt x="21600" y="21600"/>
                            </a:lnTo>
                            <a:lnTo>
                              <a:pt x="549" y="26440"/>
                            </a:lnTo>
                            <a:close/>
                          </a:path>
                        </a:pathLst>
                      </a:custGeom>
                      <a:solidFill>
                        <a:srgbClr val="5F3F1F"/>
                      </a:solidFill>
                      <a:ln w="9525">
                        <a:noFill/>
                        <a:round/>
                        <a:headEnd/>
                        <a:tailEnd/>
                      </a:ln>
                    </p:spPr>
                    <p:txBody>
                      <a:bodyPr/>
                      <a:lstStyle/>
                      <a:p>
                        <a:endParaRPr lang="de-DE"/>
                      </a:p>
                    </p:txBody>
                  </p:sp>
                  <p:sp>
                    <p:nvSpPr>
                      <p:cNvPr id="220" name="Arc 38"/>
                      <p:cNvSpPr>
                        <a:spLocks/>
                      </p:cNvSpPr>
                      <p:nvPr/>
                    </p:nvSpPr>
                    <p:spPr bwMode="auto">
                      <a:xfrm>
                        <a:off x="1903" y="2955"/>
                        <a:ext cx="44" cy="45"/>
                      </a:xfrm>
                      <a:custGeom>
                        <a:avLst/>
                        <a:gdLst>
                          <a:gd name="T0" fmla="*/ 0 w 21600"/>
                          <a:gd name="T1" fmla="*/ 0 h 23819"/>
                          <a:gd name="T2" fmla="*/ 0 w 21600"/>
                          <a:gd name="T3" fmla="*/ 0 h 23819"/>
                          <a:gd name="T4" fmla="*/ 0 w 21600"/>
                          <a:gd name="T5" fmla="*/ 0 h 23819"/>
                          <a:gd name="T6" fmla="*/ 0 60000 65536"/>
                          <a:gd name="T7" fmla="*/ 0 60000 65536"/>
                          <a:gd name="T8" fmla="*/ 0 60000 65536"/>
                          <a:gd name="T9" fmla="*/ 0 w 21600"/>
                          <a:gd name="T10" fmla="*/ 0 h 23819"/>
                          <a:gd name="T11" fmla="*/ 21600 w 21600"/>
                          <a:gd name="T12" fmla="*/ 23819 h 23819"/>
                        </a:gdLst>
                        <a:ahLst/>
                        <a:cxnLst>
                          <a:cxn ang="T6">
                            <a:pos x="T0" y="T1"/>
                          </a:cxn>
                          <a:cxn ang="T7">
                            <a:pos x="T2" y="T3"/>
                          </a:cxn>
                          <a:cxn ang="T8">
                            <a:pos x="T4" y="T5"/>
                          </a:cxn>
                        </a:cxnLst>
                        <a:rect l="T9" t="T10" r="T11" b="T12"/>
                        <a:pathLst>
                          <a:path w="21600" h="23819" fill="none" extrusionOk="0">
                            <a:moveTo>
                              <a:pt x="549" y="23818"/>
                            </a:moveTo>
                            <a:cubicBezTo>
                              <a:pt x="184" y="22231"/>
                              <a:pt x="0" y="20607"/>
                              <a:pt x="0" y="18978"/>
                            </a:cubicBezTo>
                            <a:cubicBezTo>
                              <a:pt x="-1" y="11062"/>
                              <a:pt x="4330" y="3780"/>
                              <a:pt x="11285" y="0"/>
                            </a:cubicBezTo>
                          </a:path>
                          <a:path w="21600" h="23819" stroke="0" extrusionOk="0">
                            <a:moveTo>
                              <a:pt x="549" y="23818"/>
                            </a:moveTo>
                            <a:cubicBezTo>
                              <a:pt x="184" y="22231"/>
                              <a:pt x="0" y="20607"/>
                              <a:pt x="0" y="18978"/>
                            </a:cubicBezTo>
                            <a:cubicBezTo>
                              <a:pt x="-1" y="11062"/>
                              <a:pt x="4330" y="3780"/>
                              <a:pt x="11285" y="0"/>
                            </a:cubicBezTo>
                            <a:lnTo>
                              <a:pt x="21600" y="18978"/>
                            </a:lnTo>
                            <a:lnTo>
                              <a:pt x="549" y="23818"/>
                            </a:lnTo>
                            <a:close/>
                          </a:path>
                        </a:pathLst>
                      </a:custGeom>
                      <a:solidFill>
                        <a:srgbClr val="3F1F00"/>
                      </a:solidFill>
                      <a:ln w="9525">
                        <a:noFill/>
                        <a:round/>
                        <a:headEnd/>
                        <a:tailEnd/>
                      </a:ln>
                    </p:spPr>
                    <p:txBody>
                      <a:bodyPr/>
                      <a:lstStyle/>
                      <a:p>
                        <a:endParaRPr lang="de-DE"/>
                      </a:p>
                    </p:txBody>
                  </p:sp>
                  <p:sp>
                    <p:nvSpPr>
                      <p:cNvPr id="221" name="Arc 39"/>
                      <p:cNvSpPr>
                        <a:spLocks/>
                      </p:cNvSpPr>
                      <p:nvPr/>
                    </p:nvSpPr>
                    <p:spPr bwMode="auto">
                      <a:xfrm>
                        <a:off x="1904" y="2950"/>
                        <a:ext cx="85" cy="50"/>
                      </a:xfrm>
                      <a:custGeom>
                        <a:avLst/>
                        <a:gdLst>
                          <a:gd name="T0" fmla="*/ 0 w 42375"/>
                          <a:gd name="T1" fmla="*/ 0 h 26389"/>
                          <a:gd name="T2" fmla="*/ 0 w 42375"/>
                          <a:gd name="T3" fmla="*/ 0 h 26389"/>
                          <a:gd name="T4" fmla="*/ 0 w 42375"/>
                          <a:gd name="T5" fmla="*/ 0 h 26389"/>
                          <a:gd name="T6" fmla="*/ 0 60000 65536"/>
                          <a:gd name="T7" fmla="*/ 0 60000 65536"/>
                          <a:gd name="T8" fmla="*/ 0 60000 65536"/>
                          <a:gd name="T9" fmla="*/ 0 w 42375"/>
                          <a:gd name="T10" fmla="*/ 0 h 26389"/>
                          <a:gd name="T11" fmla="*/ 42375 w 42375"/>
                          <a:gd name="T12" fmla="*/ 26389 h 26389"/>
                        </a:gdLst>
                        <a:ahLst/>
                        <a:cxnLst>
                          <a:cxn ang="T6">
                            <a:pos x="T0" y="T1"/>
                          </a:cxn>
                          <a:cxn ang="T7">
                            <a:pos x="T2" y="T3"/>
                          </a:cxn>
                          <a:cxn ang="T8">
                            <a:pos x="T4" y="T5"/>
                          </a:cxn>
                        </a:cxnLst>
                        <a:rect l="T9" t="T10" r="T11" b="T12"/>
                        <a:pathLst>
                          <a:path w="42375" h="26389" fill="none" extrusionOk="0">
                            <a:moveTo>
                              <a:pt x="537" y="26388"/>
                            </a:moveTo>
                            <a:cubicBezTo>
                              <a:pt x="180" y="24817"/>
                              <a:pt x="0" y="23211"/>
                              <a:pt x="0" y="21600"/>
                            </a:cubicBezTo>
                            <a:cubicBezTo>
                              <a:pt x="0" y="9670"/>
                              <a:pt x="9670" y="0"/>
                              <a:pt x="21600" y="0"/>
                            </a:cubicBezTo>
                            <a:cubicBezTo>
                              <a:pt x="31251" y="-1"/>
                              <a:pt x="39732" y="6403"/>
                              <a:pt x="42374" y="15686"/>
                            </a:cubicBezTo>
                          </a:path>
                          <a:path w="42375" h="26389" stroke="0" extrusionOk="0">
                            <a:moveTo>
                              <a:pt x="537" y="26388"/>
                            </a:moveTo>
                            <a:cubicBezTo>
                              <a:pt x="180" y="24817"/>
                              <a:pt x="0" y="23211"/>
                              <a:pt x="0" y="21600"/>
                            </a:cubicBezTo>
                            <a:cubicBezTo>
                              <a:pt x="0" y="9670"/>
                              <a:pt x="9670" y="0"/>
                              <a:pt x="21600" y="0"/>
                            </a:cubicBezTo>
                            <a:cubicBezTo>
                              <a:pt x="31251" y="-1"/>
                              <a:pt x="39732" y="6403"/>
                              <a:pt x="42374" y="15686"/>
                            </a:cubicBezTo>
                            <a:lnTo>
                              <a:pt x="21600" y="21600"/>
                            </a:lnTo>
                            <a:lnTo>
                              <a:pt x="537" y="26388"/>
                            </a:lnTo>
                            <a:close/>
                          </a:path>
                        </a:pathLst>
                      </a:custGeom>
                      <a:noFill/>
                      <a:ln w="6350">
                        <a:solidFill>
                          <a:srgbClr val="000000"/>
                        </a:solidFill>
                        <a:round/>
                        <a:headEnd/>
                        <a:tailEnd/>
                      </a:ln>
                    </p:spPr>
                    <p:txBody>
                      <a:bodyPr/>
                      <a:lstStyle/>
                      <a:p>
                        <a:endParaRPr lang="de-DE"/>
                      </a:p>
                    </p:txBody>
                  </p:sp>
                </p:grpSp>
                <p:sp>
                  <p:nvSpPr>
                    <p:cNvPr id="218" name="Arc 40"/>
                    <p:cNvSpPr>
                      <a:spLocks/>
                    </p:cNvSpPr>
                    <p:nvPr/>
                  </p:nvSpPr>
                  <p:spPr bwMode="auto">
                    <a:xfrm>
                      <a:off x="1908" y="2959"/>
                      <a:ext cx="86" cy="50"/>
                    </a:xfrm>
                    <a:custGeom>
                      <a:avLst/>
                      <a:gdLst>
                        <a:gd name="T0" fmla="*/ 0 w 42394"/>
                        <a:gd name="T1" fmla="*/ 0 h 26441"/>
                        <a:gd name="T2" fmla="*/ 0 w 42394"/>
                        <a:gd name="T3" fmla="*/ 0 h 26441"/>
                        <a:gd name="T4" fmla="*/ 0 w 42394"/>
                        <a:gd name="T5" fmla="*/ 0 h 26441"/>
                        <a:gd name="T6" fmla="*/ 0 60000 65536"/>
                        <a:gd name="T7" fmla="*/ 0 60000 65536"/>
                        <a:gd name="T8" fmla="*/ 0 60000 65536"/>
                        <a:gd name="T9" fmla="*/ 0 w 42394"/>
                        <a:gd name="T10" fmla="*/ 0 h 26441"/>
                        <a:gd name="T11" fmla="*/ 42394 w 42394"/>
                        <a:gd name="T12" fmla="*/ 26441 h 26441"/>
                      </a:gdLst>
                      <a:ahLst/>
                      <a:cxnLst>
                        <a:cxn ang="T6">
                          <a:pos x="T0" y="T1"/>
                        </a:cxn>
                        <a:cxn ang="T7">
                          <a:pos x="T2" y="T3"/>
                        </a:cxn>
                        <a:cxn ang="T8">
                          <a:pos x="T4" y="T5"/>
                        </a:cxn>
                      </a:cxnLst>
                      <a:rect l="T9" t="T10" r="T11" b="T12"/>
                      <a:pathLst>
                        <a:path w="42394" h="26441" fill="none" extrusionOk="0">
                          <a:moveTo>
                            <a:pt x="549" y="26440"/>
                          </a:moveTo>
                          <a:cubicBezTo>
                            <a:pt x="184" y="24853"/>
                            <a:pt x="0" y="23229"/>
                            <a:pt x="0" y="21600"/>
                          </a:cubicBezTo>
                          <a:cubicBezTo>
                            <a:pt x="0" y="9670"/>
                            <a:pt x="9670" y="0"/>
                            <a:pt x="21600" y="0"/>
                          </a:cubicBezTo>
                          <a:cubicBezTo>
                            <a:pt x="31278" y="-1"/>
                            <a:pt x="39775" y="6437"/>
                            <a:pt x="42394" y="15754"/>
                          </a:cubicBezTo>
                        </a:path>
                        <a:path w="42394" h="26441" stroke="0" extrusionOk="0">
                          <a:moveTo>
                            <a:pt x="549" y="26440"/>
                          </a:moveTo>
                          <a:cubicBezTo>
                            <a:pt x="184" y="24853"/>
                            <a:pt x="0" y="23229"/>
                            <a:pt x="0" y="21600"/>
                          </a:cubicBezTo>
                          <a:cubicBezTo>
                            <a:pt x="0" y="9670"/>
                            <a:pt x="9670" y="0"/>
                            <a:pt x="21600" y="0"/>
                          </a:cubicBezTo>
                          <a:cubicBezTo>
                            <a:pt x="31278" y="-1"/>
                            <a:pt x="39775" y="6437"/>
                            <a:pt x="42394" y="15754"/>
                          </a:cubicBezTo>
                          <a:lnTo>
                            <a:pt x="21600" y="21600"/>
                          </a:lnTo>
                          <a:lnTo>
                            <a:pt x="549" y="26440"/>
                          </a:lnTo>
                          <a:close/>
                        </a:path>
                      </a:pathLst>
                    </a:custGeom>
                    <a:solidFill>
                      <a:srgbClr val="7F3F00"/>
                    </a:solidFill>
                    <a:ln w="6350">
                      <a:solidFill>
                        <a:srgbClr val="000000"/>
                      </a:solidFill>
                      <a:round/>
                      <a:headEnd/>
                      <a:tailEnd/>
                    </a:ln>
                  </p:spPr>
                  <p:txBody>
                    <a:bodyPr/>
                    <a:lstStyle/>
                    <a:p>
                      <a:endParaRPr lang="de-DE"/>
                    </a:p>
                  </p:txBody>
                </p:sp>
              </p:grpSp>
              <p:grpSp>
                <p:nvGrpSpPr>
                  <p:cNvPr id="194" name="Group 41"/>
                  <p:cNvGrpSpPr>
                    <a:grpSpLocks/>
                  </p:cNvGrpSpPr>
                  <p:nvPr/>
                </p:nvGrpSpPr>
                <p:grpSpPr bwMode="auto">
                  <a:xfrm>
                    <a:off x="1912" y="2967"/>
                    <a:ext cx="91" cy="59"/>
                    <a:chOff x="1912" y="2967"/>
                    <a:chExt cx="91" cy="59"/>
                  </a:xfrm>
                </p:grpSpPr>
                <p:grpSp>
                  <p:nvGrpSpPr>
                    <p:cNvPr id="212" name="Group 42"/>
                    <p:cNvGrpSpPr>
                      <a:grpSpLocks/>
                    </p:cNvGrpSpPr>
                    <p:nvPr/>
                  </p:nvGrpSpPr>
                  <p:grpSpPr bwMode="auto">
                    <a:xfrm>
                      <a:off x="1912" y="2967"/>
                      <a:ext cx="87" cy="50"/>
                      <a:chOff x="1912" y="2967"/>
                      <a:chExt cx="87" cy="50"/>
                    </a:xfrm>
                  </p:grpSpPr>
                  <p:sp>
                    <p:nvSpPr>
                      <p:cNvPr id="214" name="Arc 43"/>
                      <p:cNvSpPr>
                        <a:spLocks/>
                      </p:cNvSpPr>
                      <p:nvPr/>
                    </p:nvSpPr>
                    <p:spPr bwMode="auto">
                      <a:xfrm>
                        <a:off x="1912" y="2967"/>
                        <a:ext cx="86" cy="49"/>
                      </a:xfrm>
                      <a:custGeom>
                        <a:avLst/>
                        <a:gdLst>
                          <a:gd name="T0" fmla="*/ 0 w 42511"/>
                          <a:gd name="T1" fmla="*/ 0 h 25783"/>
                          <a:gd name="T2" fmla="*/ 0 w 42511"/>
                          <a:gd name="T3" fmla="*/ 0 h 25783"/>
                          <a:gd name="T4" fmla="*/ 0 w 42511"/>
                          <a:gd name="T5" fmla="*/ 0 h 25783"/>
                          <a:gd name="T6" fmla="*/ 0 60000 65536"/>
                          <a:gd name="T7" fmla="*/ 0 60000 65536"/>
                          <a:gd name="T8" fmla="*/ 0 60000 65536"/>
                          <a:gd name="T9" fmla="*/ 0 w 42511"/>
                          <a:gd name="T10" fmla="*/ 0 h 25783"/>
                          <a:gd name="T11" fmla="*/ 42511 w 42511"/>
                          <a:gd name="T12" fmla="*/ 25783 h 25783"/>
                        </a:gdLst>
                        <a:ahLst/>
                        <a:cxnLst>
                          <a:cxn ang="T6">
                            <a:pos x="T0" y="T1"/>
                          </a:cxn>
                          <a:cxn ang="T7">
                            <a:pos x="T2" y="T3"/>
                          </a:cxn>
                          <a:cxn ang="T8">
                            <a:pos x="T4" y="T5"/>
                          </a:cxn>
                        </a:cxnLst>
                        <a:rect l="T9" t="T10" r="T11" b="T12"/>
                        <a:pathLst>
                          <a:path w="42511" h="25783" fill="none" extrusionOk="0">
                            <a:moveTo>
                              <a:pt x="408" y="25783"/>
                            </a:moveTo>
                            <a:cubicBezTo>
                              <a:pt x="136" y="24405"/>
                              <a:pt x="0" y="23004"/>
                              <a:pt x="0" y="21600"/>
                            </a:cubicBezTo>
                            <a:cubicBezTo>
                              <a:pt x="0" y="9670"/>
                              <a:pt x="9670" y="0"/>
                              <a:pt x="21600" y="0"/>
                            </a:cubicBezTo>
                            <a:cubicBezTo>
                              <a:pt x="31445" y="-1"/>
                              <a:pt x="40044" y="6657"/>
                              <a:pt x="42511" y="16188"/>
                            </a:cubicBezTo>
                          </a:path>
                          <a:path w="42511" h="25783" stroke="0" extrusionOk="0">
                            <a:moveTo>
                              <a:pt x="408" y="25783"/>
                            </a:moveTo>
                            <a:cubicBezTo>
                              <a:pt x="136" y="24405"/>
                              <a:pt x="0" y="23004"/>
                              <a:pt x="0" y="21600"/>
                            </a:cubicBezTo>
                            <a:cubicBezTo>
                              <a:pt x="0" y="9670"/>
                              <a:pt x="9670" y="0"/>
                              <a:pt x="21600" y="0"/>
                            </a:cubicBezTo>
                            <a:cubicBezTo>
                              <a:pt x="31445" y="-1"/>
                              <a:pt x="40044" y="6657"/>
                              <a:pt x="42511" y="16188"/>
                            </a:cubicBezTo>
                            <a:lnTo>
                              <a:pt x="21600" y="21600"/>
                            </a:lnTo>
                            <a:lnTo>
                              <a:pt x="408" y="25783"/>
                            </a:lnTo>
                            <a:close/>
                          </a:path>
                        </a:pathLst>
                      </a:custGeom>
                      <a:solidFill>
                        <a:srgbClr val="5F3F1F"/>
                      </a:solidFill>
                      <a:ln w="9525">
                        <a:noFill/>
                        <a:round/>
                        <a:headEnd/>
                        <a:tailEnd/>
                      </a:ln>
                    </p:spPr>
                    <p:txBody>
                      <a:bodyPr/>
                      <a:lstStyle/>
                      <a:p>
                        <a:endParaRPr lang="de-DE"/>
                      </a:p>
                    </p:txBody>
                  </p:sp>
                  <p:sp>
                    <p:nvSpPr>
                      <p:cNvPr id="215" name="Arc 44"/>
                      <p:cNvSpPr>
                        <a:spLocks/>
                      </p:cNvSpPr>
                      <p:nvPr/>
                    </p:nvSpPr>
                    <p:spPr bwMode="auto">
                      <a:xfrm>
                        <a:off x="1912" y="2972"/>
                        <a:ext cx="44" cy="44"/>
                      </a:xfrm>
                      <a:custGeom>
                        <a:avLst/>
                        <a:gdLst>
                          <a:gd name="T0" fmla="*/ 0 w 21600"/>
                          <a:gd name="T1" fmla="*/ 0 h 23111"/>
                          <a:gd name="T2" fmla="*/ 0 w 21600"/>
                          <a:gd name="T3" fmla="*/ 0 h 23111"/>
                          <a:gd name="T4" fmla="*/ 0 w 21600"/>
                          <a:gd name="T5" fmla="*/ 0 h 23111"/>
                          <a:gd name="T6" fmla="*/ 0 60000 65536"/>
                          <a:gd name="T7" fmla="*/ 0 60000 65536"/>
                          <a:gd name="T8" fmla="*/ 0 60000 65536"/>
                          <a:gd name="T9" fmla="*/ 0 w 21600"/>
                          <a:gd name="T10" fmla="*/ 0 h 23111"/>
                          <a:gd name="T11" fmla="*/ 21600 w 21600"/>
                          <a:gd name="T12" fmla="*/ 23111 h 23111"/>
                        </a:gdLst>
                        <a:ahLst/>
                        <a:cxnLst>
                          <a:cxn ang="T6">
                            <a:pos x="T0" y="T1"/>
                          </a:cxn>
                          <a:cxn ang="T7">
                            <a:pos x="T2" y="T3"/>
                          </a:cxn>
                          <a:cxn ang="T8">
                            <a:pos x="T4" y="T5"/>
                          </a:cxn>
                        </a:cxnLst>
                        <a:rect l="T9" t="T10" r="T11" b="T12"/>
                        <a:pathLst>
                          <a:path w="21600" h="23111" fill="none" extrusionOk="0">
                            <a:moveTo>
                              <a:pt x="408" y="23111"/>
                            </a:moveTo>
                            <a:cubicBezTo>
                              <a:pt x="136" y="21733"/>
                              <a:pt x="0" y="20332"/>
                              <a:pt x="0" y="18928"/>
                            </a:cubicBezTo>
                            <a:cubicBezTo>
                              <a:pt x="-1" y="11049"/>
                              <a:pt x="4289" y="3796"/>
                              <a:pt x="11193" y="0"/>
                            </a:cubicBezTo>
                          </a:path>
                          <a:path w="21600" h="23111" stroke="0" extrusionOk="0">
                            <a:moveTo>
                              <a:pt x="408" y="23111"/>
                            </a:moveTo>
                            <a:cubicBezTo>
                              <a:pt x="136" y="21733"/>
                              <a:pt x="0" y="20332"/>
                              <a:pt x="0" y="18928"/>
                            </a:cubicBezTo>
                            <a:cubicBezTo>
                              <a:pt x="-1" y="11049"/>
                              <a:pt x="4289" y="3796"/>
                              <a:pt x="11193" y="0"/>
                            </a:cubicBezTo>
                            <a:lnTo>
                              <a:pt x="21600" y="18928"/>
                            </a:lnTo>
                            <a:lnTo>
                              <a:pt x="408" y="23111"/>
                            </a:lnTo>
                            <a:close/>
                          </a:path>
                        </a:pathLst>
                      </a:custGeom>
                      <a:solidFill>
                        <a:srgbClr val="3F1F00"/>
                      </a:solidFill>
                      <a:ln w="9525">
                        <a:noFill/>
                        <a:round/>
                        <a:headEnd/>
                        <a:tailEnd/>
                      </a:ln>
                    </p:spPr>
                    <p:txBody>
                      <a:bodyPr/>
                      <a:lstStyle/>
                      <a:p>
                        <a:endParaRPr lang="de-DE"/>
                      </a:p>
                    </p:txBody>
                  </p:sp>
                  <p:sp>
                    <p:nvSpPr>
                      <p:cNvPr id="216" name="Arc 45"/>
                      <p:cNvSpPr>
                        <a:spLocks/>
                      </p:cNvSpPr>
                      <p:nvPr/>
                    </p:nvSpPr>
                    <p:spPr bwMode="auto">
                      <a:xfrm>
                        <a:off x="1912" y="2967"/>
                        <a:ext cx="87" cy="50"/>
                      </a:xfrm>
                      <a:custGeom>
                        <a:avLst/>
                        <a:gdLst>
                          <a:gd name="T0" fmla="*/ 0 w 42528"/>
                          <a:gd name="T1" fmla="*/ 0 h 26441"/>
                          <a:gd name="T2" fmla="*/ 0 w 42528"/>
                          <a:gd name="T3" fmla="*/ 0 h 26441"/>
                          <a:gd name="T4" fmla="*/ 0 w 42528"/>
                          <a:gd name="T5" fmla="*/ 0 h 26441"/>
                          <a:gd name="T6" fmla="*/ 0 60000 65536"/>
                          <a:gd name="T7" fmla="*/ 0 60000 65536"/>
                          <a:gd name="T8" fmla="*/ 0 60000 65536"/>
                          <a:gd name="T9" fmla="*/ 0 w 42528"/>
                          <a:gd name="T10" fmla="*/ 0 h 26441"/>
                          <a:gd name="T11" fmla="*/ 42528 w 42528"/>
                          <a:gd name="T12" fmla="*/ 26441 h 26441"/>
                        </a:gdLst>
                        <a:ahLst/>
                        <a:cxnLst>
                          <a:cxn ang="T6">
                            <a:pos x="T0" y="T1"/>
                          </a:cxn>
                          <a:cxn ang="T7">
                            <a:pos x="T2" y="T3"/>
                          </a:cxn>
                          <a:cxn ang="T8">
                            <a:pos x="T4" y="T5"/>
                          </a:cxn>
                        </a:cxnLst>
                        <a:rect l="T9" t="T10" r="T11" b="T12"/>
                        <a:pathLst>
                          <a:path w="42528" h="26441" fill="none" extrusionOk="0">
                            <a:moveTo>
                              <a:pt x="549" y="26440"/>
                            </a:moveTo>
                            <a:cubicBezTo>
                              <a:pt x="184" y="24853"/>
                              <a:pt x="0" y="23229"/>
                              <a:pt x="0" y="21600"/>
                            </a:cubicBezTo>
                            <a:cubicBezTo>
                              <a:pt x="0" y="9670"/>
                              <a:pt x="9670" y="0"/>
                              <a:pt x="21600" y="0"/>
                            </a:cubicBezTo>
                            <a:cubicBezTo>
                              <a:pt x="31469" y="-1"/>
                              <a:pt x="40084" y="6690"/>
                              <a:pt x="42527" y="16253"/>
                            </a:cubicBezTo>
                          </a:path>
                          <a:path w="42528" h="26441" stroke="0" extrusionOk="0">
                            <a:moveTo>
                              <a:pt x="549" y="26440"/>
                            </a:moveTo>
                            <a:cubicBezTo>
                              <a:pt x="184" y="24853"/>
                              <a:pt x="0" y="23229"/>
                              <a:pt x="0" y="21600"/>
                            </a:cubicBezTo>
                            <a:cubicBezTo>
                              <a:pt x="0" y="9670"/>
                              <a:pt x="9670" y="0"/>
                              <a:pt x="21600" y="0"/>
                            </a:cubicBezTo>
                            <a:cubicBezTo>
                              <a:pt x="31469" y="-1"/>
                              <a:pt x="40084" y="6690"/>
                              <a:pt x="42527" y="16253"/>
                            </a:cubicBezTo>
                            <a:lnTo>
                              <a:pt x="21600" y="21600"/>
                            </a:lnTo>
                            <a:lnTo>
                              <a:pt x="549" y="26440"/>
                            </a:lnTo>
                            <a:close/>
                          </a:path>
                        </a:pathLst>
                      </a:custGeom>
                      <a:noFill/>
                      <a:ln w="6350">
                        <a:solidFill>
                          <a:srgbClr val="000000"/>
                        </a:solidFill>
                        <a:round/>
                        <a:headEnd/>
                        <a:tailEnd/>
                      </a:ln>
                    </p:spPr>
                    <p:txBody>
                      <a:bodyPr/>
                      <a:lstStyle/>
                      <a:p>
                        <a:endParaRPr lang="de-DE"/>
                      </a:p>
                    </p:txBody>
                  </p:sp>
                </p:grpSp>
                <p:sp>
                  <p:nvSpPr>
                    <p:cNvPr id="213" name="Arc 46"/>
                    <p:cNvSpPr>
                      <a:spLocks/>
                    </p:cNvSpPr>
                    <p:nvPr/>
                  </p:nvSpPr>
                  <p:spPr bwMode="auto">
                    <a:xfrm>
                      <a:off x="1917" y="2976"/>
                      <a:ext cx="86" cy="50"/>
                    </a:xfrm>
                    <a:custGeom>
                      <a:avLst/>
                      <a:gdLst>
                        <a:gd name="T0" fmla="*/ 0 w 42511"/>
                        <a:gd name="T1" fmla="*/ 0 h 26283"/>
                        <a:gd name="T2" fmla="*/ 0 w 42511"/>
                        <a:gd name="T3" fmla="*/ 0 h 26283"/>
                        <a:gd name="T4" fmla="*/ 0 w 42511"/>
                        <a:gd name="T5" fmla="*/ 0 h 26283"/>
                        <a:gd name="T6" fmla="*/ 0 60000 65536"/>
                        <a:gd name="T7" fmla="*/ 0 60000 65536"/>
                        <a:gd name="T8" fmla="*/ 0 60000 65536"/>
                        <a:gd name="T9" fmla="*/ 0 w 42511"/>
                        <a:gd name="T10" fmla="*/ 0 h 26283"/>
                        <a:gd name="T11" fmla="*/ 42511 w 42511"/>
                        <a:gd name="T12" fmla="*/ 26283 h 26283"/>
                      </a:gdLst>
                      <a:ahLst/>
                      <a:cxnLst>
                        <a:cxn ang="T6">
                          <a:pos x="T0" y="T1"/>
                        </a:cxn>
                        <a:cxn ang="T7">
                          <a:pos x="T2" y="T3"/>
                        </a:cxn>
                        <a:cxn ang="T8">
                          <a:pos x="T4" y="T5"/>
                        </a:cxn>
                      </a:cxnLst>
                      <a:rect l="T9" t="T10" r="T11" b="T12"/>
                      <a:pathLst>
                        <a:path w="42511" h="26283" fill="none" extrusionOk="0">
                          <a:moveTo>
                            <a:pt x="513" y="26283"/>
                          </a:moveTo>
                          <a:cubicBezTo>
                            <a:pt x="172" y="24745"/>
                            <a:pt x="0" y="23175"/>
                            <a:pt x="0" y="21600"/>
                          </a:cubicBezTo>
                          <a:cubicBezTo>
                            <a:pt x="0" y="9670"/>
                            <a:pt x="9670" y="0"/>
                            <a:pt x="21600" y="0"/>
                          </a:cubicBezTo>
                          <a:cubicBezTo>
                            <a:pt x="31445" y="-1"/>
                            <a:pt x="40044" y="6657"/>
                            <a:pt x="42511" y="16188"/>
                          </a:cubicBezTo>
                        </a:path>
                        <a:path w="42511" h="26283" stroke="0" extrusionOk="0">
                          <a:moveTo>
                            <a:pt x="513" y="26283"/>
                          </a:moveTo>
                          <a:cubicBezTo>
                            <a:pt x="172" y="24745"/>
                            <a:pt x="0" y="23175"/>
                            <a:pt x="0" y="21600"/>
                          </a:cubicBezTo>
                          <a:cubicBezTo>
                            <a:pt x="0" y="9670"/>
                            <a:pt x="9670" y="0"/>
                            <a:pt x="21600" y="0"/>
                          </a:cubicBezTo>
                          <a:cubicBezTo>
                            <a:pt x="31445" y="-1"/>
                            <a:pt x="40044" y="6657"/>
                            <a:pt x="42511" y="16188"/>
                          </a:cubicBezTo>
                          <a:lnTo>
                            <a:pt x="21600" y="21600"/>
                          </a:lnTo>
                          <a:lnTo>
                            <a:pt x="513" y="26283"/>
                          </a:lnTo>
                          <a:close/>
                        </a:path>
                      </a:pathLst>
                    </a:custGeom>
                    <a:solidFill>
                      <a:srgbClr val="7F3F00"/>
                    </a:solidFill>
                    <a:ln w="6350">
                      <a:solidFill>
                        <a:srgbClr val="000000"/>
                      </a:solidFill>
                      <a:round/>
                      <a:headEnd/>
                      <a:tailEnd/>
                    </a:ln>
                  </p:spPr>
                  <p:txBody>
                    <a:bodyPr/>
                    <a:lstStyle/>
                    <a:p>
                      <a:endParaRPr lang="de-DE"/>
                    </a:p>
                  </p:txBody>
                </p:sp>
              </p:grpSp>
              <p:grpSp>
                <p:nvGrpSpPr>
                  <p:cNvPr id="195" name="Group 47"/>
                  <p:cNvGrpSpPr>
                    <a:grpSpLocks/>
                  </p:cNvGrpSpPr>
                  <p:nvPr/>
                </p:nvGrpSpPr>
                <p:grpSpPr bwMode="auto">
                  <a:xfrm>
                    <a:off x="1921" y="2983"/>
                    <a:ext cx="86" cy="49"/>
                    <a:chOff x="1921" y="2983"/>
                    <a:chExt cx="86" cy="49"/>
                  </a:xfrm>
                </p:grpSpPr>
                <p:sp>
                  <p:nvSpPr>
                    <p:cNvPr id="210" name="Arc 48"/>
                    <p:cNvSpPr>
                      <a:spLocks/>
                    </p:cNvSpPr>
                    <p:nvPr/>
                  </p:nvSpPr>
                  <p:spPr bwMode="auto">
                    <a:xfrm>
                      <a:off x="1921" y="2983"/>
                      <a:ext cx="86" cy="49"/>
                    </a:xfrm>
                    <a:custGeom>
                      <a:avLst/>
                      <a:gdLst>
                        <a:gd name="T0" fmla="*/ 0 w 42663"/>
                        <a:gd name="T1" fmla="*/ 0 h 25783"/>
                        <a:gd name="T2" fmla="*/ 0 w 42663"/>
                        <a:gd name="T3" fmla="*/ 0 h 25783"/>
                        <a:gd name="T4" fmla="*/ 0 w 42663"/>
                        <a:gd name="T5" fmla="*/ 0 h 25783"/>
                        <a:gd name="T6" fmla="*/ 0 60000 65536"/>
                        <a:gd name="T7" fmla="*/ 0 60000 65536"/>
                        <a:gd name="T8" fmla="*/ 0 60000 65536"/>
                        <a:gd name="T9" fmla="*/ 0 w 42663"/>
                        <a:gd name="T10" fmla="*/ 0 h 25783"/>
                        <a:gd name="T11" fmla="*/ 42663 w 42663"/>
                        <a:gd name="T12" fmla="*/ 25783 h 25783"/>
                      </a:gdLst>
                      <a:ahLst/>
                      <a:cxnLst>
                        <a:cxn ang="T6">
                          <a:pos x="T0" y="T1"/>
                        </a:cxn>
                        <a:cxn ang="T7">
                          <a:pos x="T2" y="T3"/>
                        </a:cxn>
                        <a:cxn ang="T8">
                          <a:pos x="T4" y="T5"/>
                        </a:cxn>
                      </a:cxnLst>
                      <a:rect l="T9" t="T10" r="T11" b="T12"/>
                      <a:pathLst>
                        <a:path w="42663" h="25783" fill="none" extrusionOk="0">
                          <a:moveTo>
                            <a:pt x="408" y="25783"/>
                          </a:moveTo>
                          <a:cubicBezTo>
                            <a:pt x="136" y="24405"/>
                            <a:pt x="0" y="23004"/>
                            <a:pt x="0" y="21600"/>
                          </a:cubicBezTo>
                          <a:cubicBezTo>
                            <a:pt x="0" y="9670"/>
                            <a:pt x="9670" y="0"/>
                            <a:pt x="21600" y="0"/>
                          </a:cubicBezTo>
                          <a:cubicBezTo>
                            <a:pt x="31684" y="-1"/>
                            <a:pt x="40426" y="6977"/>
                            <a:pt x="42662" y="16811"/>
                          </a:cubicBezTo>
                        </a:path>
                        <a:path w="42663" h="25783" stroke="0" extrusionOk="0">
                          <a:moveTo>
                            <a:pt x="408" y="25783"/>
                          </a:moveTo>
                          <a:cubicBezTo>
                            <a:pt x="136" y="24405"/>
                            <a:pt x="0" y="23004"/>
                            <a:pt x="0" y="21600"/>
                          </a:cubicBezTo>
                          <a:cubicBezTo>
                            <a:pt x="0" y="9670"/>
                            <a:pt x="9670" y="0"/>
                            <a:pt x="21600" y="0"/>
                          </a:cubicBezTo>
                          <a:cubicBezTo>
                            <a:pt x="31684" y="-1"/>
                            <a:pt x="40426" y="6977"/>
                            <a:pt x="42662" y="16811"/>
                          </a:cubicBezTo>
                          <a:lnTo>
                            <a:pt x="21600" y="21600"/>
                          </a:lnTo>
                          <a:lnTo>
                            <a:pt x="408" y="25783"/>
                          </a:lnTo>
                          <a:close/>
                        </a:path>
                      </a:pathLst>
                    </a:custGeom>
                    <a:solidFill>
                      <a:srgbClr val="5F3F1F"/>
                    </a:solidFill>
                    <a:ln w="9525">
                      <a:noFill/>
                      <a:round/>
                      <a:headEnd/>
                      <a:tailEnd/>
                    </a:ln>
                  </p:spPr>
                  <p:txBody>
                    <a:bodyPr/>
                    <a:lstStyle/>
                    <a:p>
                      <a:endParaRPr lang="de-DE"/>
                    </a:p>
                  </p:txBody>
                </p:sp>
                <p:sp>
                  <p:nvSpPr>
                    <p:cNvPr id="211" name="Arc 49"/>
                    <p:cNvSpPr>
                      <a:spLocks/>
                    </p:cNvSpPr>
                    <p:nvPr/>
                  </p:nvSpPr>
                  <p:spPr bwMode="auto">
                    <a:xfrm>
                      <a:off x="1921" y="2988"/>
                      <a:ext cx="44" cy="44"/>
                    </a:xfrm>
                    <a:custGeom>
                      <a:avLst/>
                      <a:gdLst>
                        <a:gd name="T0" fmla="*/ 0 w 21600"/>
                        <a:gd name="T1" fmla="*/ 0 h 23111"/>
                        <a:gd name="T2" fmla="*/ 0 w 21600"/>
                        <a:gd name="T3" fmla="*/ 0 h 23111"/>
                        <a:gd name="T4" fmla="*/ 0 w 21600"/>
                        <a:gd name="T5" fmla="*/ 0 h 23111"/>
                        <a:gd name="T6" fmla="*/ 0 60000 65536"/>
                        <a:gd name="T7" fmla="*/ 0 60000 65536"/>
                        <a:gd name="T8" fmla="*/ 0 60000 65536"/>
                        <a:gd name="T9" fmla="*/ 0 w 21600"/>
                        <a:gd name="T10" fmla="*/ 0 h 23111"/>
                        <a:gd name="T11" fmla="*/ 21600 w 21600"/>
                        <a:gd name="T12" fmla="*/ 23111 h 23111"/>
                      </a:gdLst>
                      <a:ahLst/>
                      <a:cxnLst>
                        <a:cxn ang="T6">
                          <a:pos x="T0" y="T1"/>
                        </a:cxn>
                        <a:cxn ang="T7">
                          <a:pos x="T2" y="T3"/>
                        </a:cxn>
                        <a:cxn ang="T8">
                          <a:pos x="T4" y="T5"/>
                        </a:cxn>
                      </a:cxnLst>
                      <a:rect l="T9" t="T10" r="T11" b="T12"/>
                      <a:pathLst>
                        <a:path w="21600" h="23111" fill="none" extrusionOk="0">
                          <a:moveTo>
                            <a:pt x="408" y="23111"/>
                          </a:moveTo>
                          <a:cubicBezTo>
                            <a:pt x="136" y="21733"/>
                            <a:pt x="0" y="20332"/>
                            <a:pt x="0" y="18928"/>
                          </a:cubicBezTo>
                          <a:cubicBezTo>
                            <a:pt x="-1" y="11049"/>
                            <a:pt x="4289" y="3796"/>
                            <a:pt x="11193" y="0"/>
                          </a:cubicBezTo>
                        </a:path>
                        <a:path w="21600" h="23111" stroke="0" extrusionOk="0">
                          <a:moveTo>
                            <a:pt x="408" y="23111"/>
                          </a:moveTo>
                          <a:cubicBezTo>
                            <a:pt x="136" y="21733"/>
                            <a:pt x="0" y="20332"/>
                            <a:pt x="0" y="18928"/>
                          </a:cubicBezTo>
                          <a:cubicBezTo>
                            <a:pt x="-1" y="11049"/>
                            <a:pt x="4289" y="3796"/>
                            <a:pt x="11193" y="0"/>
                          </a:cubicBezTo>
                          <a:lnTo>
                            <a:pt x="21600" y="18928"/>
                          </a:lnTo>
                          <a:lnTo>
                            <a:pt x="408" y="23111"/>
                          </a:lnTo>
                          <a:close/>
                        </a:path>
                      </a:pathLst>
                    </a:custGeom>
                    <a:solidFill>
                      <a:srgbClr val="3F1F00"/>
                    </a:solidFill>
                    <a:ln w="9525">
                      <a:noFill/>
                      <a:round/>
                      <a:headEnd/>
                      <a:tailEnd/>
                    </a:ln>
                  </p:spPr>
                  <p:txBody>
                    <a:bodyPr/>
                    <a:lstStyle/>
                    <a:p>
                      <a:endParaRPr lang="de-DE"/>
                    </a:p>
                  </p:txBody>
                </p:sp>
              </p:grpSp>
              <p:grpSp>
                <p:nvGrpSpPr>
                  <p:cNvPr id="196" name="Group 50"/>
                  <p:cNvGrpSpPr>
                    <a:grpSpLocks/>
                  </p:cNvGrpSpPr>
                  <p:nvPr/>
                </p:nvGrpSpPr>
                <p:grpSpPr bwMode="auto">
                  <a:xfrm>
                    <a:off x="1921" y="2983"/>
                    <a:ext cx="91" cy="58"/>
                    <a:chOff x="1921" y="2983"/>
                    <a:chExt cx="91" cy="58"/>
                  </a:xfrm>
                </p:grpSpPr>
                <p:sp>
                  <p:nvSpPr>
                    <p:cNvPr id="208" name="Arc 51"/>
                    <p:cNvSpPr>
                      <a:spLocks/>
                    </p:cNvSpPr>
                    <p:nvPr/>
                  </p:nvSpPr>
                  <p:spPr bwMode="auto">
                    <a:xfrm>
                      <a:off x="1921" y="2983"/>
                      <a:ext cx="87" cy="49"/>
                    </a:xfrm>
                    <a:custGeom>
                      <a:avLst/>
                      <a:gdLst>
                        <a:gd name="T0" fmla="*/ 0 w 42528"/>
                        <a:gd name="T1" fmla="*/ 0 h 25926"/>
                        <a:gd name="T2" fmla="*/ 0 w 42528"/>
                        <a:gd name="T3" fmla="*/ 0 h 25926"/>
                        <a:gd name="T4" fmla="*/ 0 w 42528"/>
                        <a:gd name="T5" fmla="*/ 0 h 25926"/>
                        <a:gd name="T6" fmla="*/ 0 60000 65536"/>
                        <a:gd name="T7" fmla="*/ 0 60000 65536"/>
                        <a:gd name="T8" fmla="*/ 0 60000 65536"/>
                        <a:gd name="T9" fmla="*/ 0 w 42528"/>
                        <a:gd name="T10" fmla="*/ 0 h 25926"/>
                        <a:gd name="T11" fmla="*/ 42528 w 42528"/>
                        <a:gd name="T12" fmla="*/ 25926 h 25926"/>
                      </a:gdLst>
                      <a:ahLst/>
                      <a:cxnLst>
                        <a:cxn ang="T6">
                          <a:pos x="T0" y="T1"/>
                        </a:cxn>
                        <a:cxn ang="T7">
                          <a:pos x="T2" y="T3"/>
                        </a:cxn>
                        <a:cxn ang="T8">
                          <a:pos x="T4" y="T5"/>
                        </a:cxn>
                      </a:cxnLst>
                      <a:rect l="T9" t="T10" r="T11" b="T12"/>
                      <a:pathLst>
                        <a:path w="42528" h="25926" fill="none" extrusionOk="0">
                          <a:moveTo>
                            <a:pt x="437" y="25926"/>
                          </a:moveTo>
                          <a:cubicBezTo>
                            <a:pt x="146" y="24502"/>
                            <a:pt x="0" y="23053"/>
                            <a:pt x="0" y="21600"/>
                          </a:cubicBezTo>
                          <a:cubicBezTo>
                            <a:pt x="0" y="9670"/>
                            <a:pt x="9670" y="0"/>
                            <a:pt x="21600" y="0"/>
                          </a:cubicBezTo>
                          <a:cubicBezTo>
                            <a:pt x="31469" y="-1"/>
                            <a:pt x="40084" y="6690"/>
                            <a:pt x="42527" y="16253"/>
                          </a:cubicBezTo>
                        </a:path>
                        <a:path w="42528" h="25926" stroke="0" extrusionOk="0">
                          <a:moveTo>
                            <a:pt x="437" y="25926"/>
                          </a:moveTo>
                          <a:cubicBezTo>
                            <a:pt x="146" y="24502"/>
                            <a:pt x="0" y="23053"/>
                            <a:pt x="0" y="21600"/>
                          </a:cubicBezTo>
                          <a:cubicBezTo>
                            <a:pt x="0" y="9670"/>
                            <a:pt x="9670" y="0"/>
                            <a:pt x="21600" y="0"/>
                          </a:cubicBezTo>
                          <a:cubicBezTo>
                            <a:pt x="31469" y="-1"/>
                            <a:pt x="40084" y="6690"/>
                            <a:pt x="42527" y="16253"/>
                          </a:cubicBezTo>
                          <a:lnTo>
                            <a:pt x="21600" y="21600"/>
                          </a:lnTo>
                          <a:lnTo>
                            <a:pt x="437" y="25926"/>
                          </a:lnTo>
                          <a:close/>
                        </a:path>
                      </a:pathLst>
                    </a:custGeom>
                    <a:noFill/>
                    <a:ln w="6350">
                      <a:solidFill>
                        <a:srgbClr val="000000"/>
                      </a:solidFill>
                      <a:round/>
                      <a:headEnd/>
                      <a:tailEnd/>
                    </a:ln>
                  </p:spPr>
                  <p:txBody>
                    <a:bodyPr/>
                    <a:lstStyle/>
                    <a:p>
                      <a:endParaRPr lang="de-DE"/>
                    </a:p>
                  </p:txBody>
                </p:sp>
                <p:sp>
                  <p:nvSpPr>
                    <p:cNvPr id="209" name="Arc 52"/>
                    <p:cNvSpPr>
                      <a:spLocks/>
                    </p:cNvSpPr>
                    <p:nvPr/>
                  </p:nvSpPr>
                  <p:spPr bwMode="auto">
                    <a:xfrm>
                      <a:off x="1926" y="2992"/>
                      <a:ext cx="86" cy="49"/>
                    </a:xfrm>
                    <a:custGeom>
                      <a:avLst/>
                      <a:gdLst>
                        <a:gd name="T0" fmla="*/ 0 w 42511"/>
                        <a:gd name="T1" fmla="*/ 0 h 25783"/>
                        <a:gd name="T2" fmla="*/ 0 w 42511"/>
                        <a:gd name="T3" fmla="*/ 0 h 25783"/>
                        <a:gd name="T4" fmla="*/ 0 w 42511"/>
                        <a:gd name="T5" fmla="*/ 0 h 25783"/>
                        <a:gd name="T6" fmla="*/ 0 60000 65536"/>
                        <a:gd name="T7" fmla="*/ 0 60000 65536"/>
                        <a:gd name="T8" fmla="*/ 0 60000 65536"/>
                        <a:gd name="T9" fmla="*/ 0 w 42511"/>
                        <a:gd name="T10" fmla="*/ 0 h 25783"/>
                        <a:gd name="T11" fmla="*/ 42511 w 42511"/>
                        <a:gd name="T12" fmla="*/ 25783 h 25783"/>
                      </a:gdLst>
                      <a:ahLst/>
                      <a:cxnLst>
                        <a:cxn ang="T6">
                          <a:pos x="T0" y="T1"/>
                        </a:cxn>
                        <a:cxn ang="T7">
                          <a:pos x="T2" y="T3"/>
                        </a:cxn>
                        <a:cxn ang="T8">
                          <a:pos x="T4" y="T5"/>
                        </a:cxn>
                      </a:cxnLst>
                      <a:rect l="T9" t="T10" r="T11" b="T12"/>
                      <a:pathLst>
                        <a:path w="42511" h="25783" fill="none" extrusionOk="0">
                          <a:moveTo>
                            <a:pt x="408" y="25783"/>
                          </a:moveTo>
                          <a:cubicBezTo>
                            <a:pt x="136" y="24405"/>
                            <a:pt x="0" y="23004"/>
                            <a:pt x="0" y="21600"/>
                          </a:cubicBezTo>
                          <a:cubicBezTo>
                            <a:pt x="0" y="9670"/>
                            <a:pt x="9670" y="0"/>
                            <a:pt x="21600" y="0"/>
                          </a:cubicBezTo>
                          <a:cubicBezTo>
                            <a:pt x="31445" y="-1"/>
                            <a:pt x="40044" y="6657"/>
                            <a:pt x="42511" y="16188"/>
                          </a:cubicBezTo>
                        </a:path>
                        <a:path w="42511" h="25783" stroke="0" extrusionOk="0">
                          <a:moveTo>
                            <a:pt x="408" y="25783"/>
                          </a:moveTo>
                          <a:cubicBezTo>
                            <a:pt x="136" y="24405"/>
                            <a:pt x="0" y="23004"/>
                            <a:pt x="0" y="21600"/>
                          </a:cubicBezTo>
                          <a:cubicBezTo>
                            <a:pt x="0" y="9670"/>
                            <a:pt x="9670" y="0"/>
                            <a:pt x="21600" y="0"/>
                          </a:cubicBezTo>
                          <a:cubicBezTo>
                            <a:pt x="31445" y="-1"/>
                            <a:pt x="40044" y="6657"/>
                            <a:pt x="42511" y="16188"/>
                          </a:cubicBezTo>
                          <a:lnTo>
                            <a:pt x="21600" y="21600"/>
                          </a:lnTo>
                          <a:lnTo>
                            <a:pt x="408" y="25783"/>
                          </a:lnTo>
                          <a:close/>
                        </a:path>
                      </a:pathLst>
                    </a:custGeom>
                    <a:solidFill>
                      <a:srgbClr val="7F3F00"/>
                    </a:solidFill>
                    <a:ln w="6350">
                      <a:solidFill>
                        <a:srgbClr val="000000"/>
                      </a:solidFill>
                      <a:round/>
                      <a:headEnd/>
                      <a:tailEnd/>
                    </a:ln>
                  </p:spPr>
                  <p:txBody>
                    <a:bodyPr/>
                    <a:lstStyle/>
                    <a:p>
                      <a:endParaRPr lang="de-DE"/>
                    </a:p>
                  </p:txBody>
                </p:sp>
              </p:grpSp>
              <p:grpSp>
                <p:nvGrpSpPr>
                  <p:cNvPr id="197" name="Group 53"/>
                  <p:cNvGrpSpPr>
                    <a:grpSpLocks/>
                  </p:cNvGrpSpPr>
                  <p:nvPr/>
                </p:nvGrpSpPr>
                <p:grpSpPr bwMode="auto">
                  <a:xfrm>
                    <a:off x="1871" y="2910"/>
                    <a:ext cx="283" cy="406"/>
                    <a:chOff x="1871" y="2910"/>
                    <a:chExt cx="283" cy="406"/>
                  </a:xfrm>
                </p:grpSpPr>
                <p:sp>
                  <p:nvSpPr>
                    <p:cNvPr id="206" name="Line 54"/>
                    <p:cNvSpPr>
                      <a:spLocks noChangeShapeType="1"/>
                    </p:cNvSpPr>
                    <p:nvPr/>
                  </p:nvSpPr>
                  <p:spPr bwMode="auto">
                    <a:xfrm>
                      <a:off x="1953" y="2910"/>
                      <a:ext cx="201" cy="361"/>
                    </a:xfrm>
                    <a:prstGeom prst="line">
                      <a:avLst/>
                    </a:prstGeom>
                    <a:noFill/>
                    <a:ln w="6350">
                      <a:solidFill>
                        <a:srgbClr val="000000"/>
                      </a:solidFill>
                      <a:round/>
                      <a:headEnd/>
                      <a:tailEnd/>
                    </a:ln>
                  </p:spPr>
                  <p:txBody>
                    <a:bodyPr/>
                    <a:lstStyle/>
                    <a:p>
                      <a:endParaRPr lang="de-DE"/>
                    </a:p>
                  </p:txBody>
                </p:sp>
                <p:sp>
                  <p:nvSpPr>
                    <p:cNvPr id="207" name="Line 55"/>
                    <p:cNvSpPr>
                      <a:spLocks noChangeShapeType="1"/>
                    </p:cNvSpPr>
                    <p:nvPr/>
                  </p:nvSpPr>
                  <p:spPr bwMode="auto">
                    <a:xfrm>
                      <a:off x="1871" y="2939"/>
                      <a:ext cx="201" cy="377"/>
                    </a:xfrm>
                    <a:prstGeom prst="line">
                      <a:avLst/>
                    </a:prstGeom>
                    <a:noFill/>
                    <a:ln w="6350">
                      <a:solidFill>
                        <a:srgbClr val="000000"/>
                      </a:solidFill>
                      <a:round/>
                      <a:headEnd/>
                      <a:tailEnd/>
                    </a:ln>
                  </p:spPr>
                  <p:txBody>
                    <a:bodyPr/>
                    <a:lstStyle/>
                    <a:p>
                      <a:endParaRPr lang="de-DE"/>
                    </a:p>
                  </p:txBody>
                </p:sp>
              </p:grpSp>
              <p:grpSp>
                <p:nvGrpSpPr>
                  <p:cNvPr id="198" name="Group 56"/>
                  <p:cNvGrpSpPr>
                    <a:grpSpLocks/>
                  </p:cNvGrpSpPr>
                  <p:nvPr/>
                </p:nvGrpSpPr>
                <p:grpSpPr bwMode="auto">
                  <a:xfrm>
                    <a:off x="1930" y="2999"/>
                    <a:ext cx="91" cy="58"/>
                    <a:chOff x="1930" y="2999"/>
                    <a:chExt cx="91" cy="58"/>
                  </a:xfrm>
                </p:grpSpPr>
                <p:grpSp>
                  <p:nvGrpSpPr>
                    <p:cNvPr id="201" name="Group 57"/>
                    <p:cNvGrpSpPr>
                      <a:grpSpLocks/>
                    </p:cNvGrpSpPr>
                    <p:nvPr/>
                  </p:nvGrpSpPr>
                  <p:grpSpPr bwMode="auto">
                    <a:xfrm>
                      <a:off x="1930" y="2999"/>
                      <a:ext cx="86" cy="48"/>
                      <a:chOff x="1930" y="2999"/>
                      <a:chExt cx="86" cy="48"/>
                    </a:xfrm>
                  </p:grpSpPr>
                  <p:sp>
                    <p:nvSpPr>
                      <p:cNvPr id="204" name="Arc 58"/>
                      <p:cNvSpPr>
                        <a:spLocks/>
                      </p:cNvSpPr>
                      <p:nvPr/>
                    </p:nvSpPr>
                    <p:spPr bwMode="auto">
                      <a:xfrm>
                        <a:off x="1930" y="2999"/>
                        <a:ext cx="86" cy="48"/>
                      </a:xfrm>
                      <a:custGeom>
                        <a:avLst/>
                        <a:gdLst>
                          <a:gd name="T0" fmla="*/ 0 w 42663"/>
                          <a:gd name="T1" fmla="*/ 0 h 25276"/>
                          <a:gd name="T2" fmla="*/ 0 w 42663"/>
                          <a:gd name="T3" fmla="*/ 0 h 25276"/>
                          <a:gd name="T4" fmla="*/ 0 w 42663"/>
                          <a:gd name="T5" fmla="*/ 0 h 25276"/>
                          <a:gd name="T6" fmla="*/ 0 60000 65536"/>
                          <a:gd name="T7" fmla="*/ 0 60000 65536"/>
                          <a:gd name="T8" fmla="*/ 0 60000 65536"/>
                          <a:gd name="T9" fmla="*/ 0 w 42663"/>
                          <a:gd name="T10" fmla="*/ 0 h 25276"/>
                          <a:gd name="T11" fmla="*/ 42663 w 42663"/>
                          <a:gd name="T12" fmla="*/ 25276 h 25276"/>
                        </a:gdLst>
                        <a:ahLst/>
                        <a:cxnLst>
                          <a:cxn ang="T6">
                            <a:pos x="T0" y="T1"/>
                          </a:cxn>
                          <a:cxn ang="T7">
                            <a:pos x="T2" y="T3"/>
                          </a:cxn>
                          <a:cxn ang="T8">
                            <a:pos x="T4" y="T5"/>
                          </a:cxn>
                        </a:cxnLst>
                        <a:rect l="T9" t="T10" r="T11" b="T12"/>
                        <a:pathLst>
                          <a:path w="42663" h="25276" fill="none" extrusionOk="0">
                            <a:moveTo>
                              <a:pt x="315" y="25275"/>
                            </a:moveTo>
                            <a:cubicBezTo>
                              <a:pt x="105" y="24061"/>
                              <a:pt x="0" y="22832"/>
                              <a:pt x="0" y="21600"/>
                            </a:cubicBezTo>
                            <a:cubicBezTo>
                              <a:pt x="0" y="9670"/>
                              <a:pt x="9670" y="0"/>
                              <a:pt x="21600" y="0"/>
                            </a:cubicBezTo>
                            <a:cubicBezTo>
                              <a:pt x="31684" y="-1"/>
                              <a:pt x="40426" y="6977"/>
                              <a:pt x="42662" y="16811"/>
                            </a:cubicBezTo>
                          </a:path>
                          <a:path w="42663" h="25276" stroke="0" extrusionOk="0">
                            <a:moveTo>
                              <a:pt x="315" y="25275"/>
                            </a:moveTo>
                            <a:cubicBezTo>
                              <a:pt x="105" y="24061"/>
                              <a:pt x="0" y="22832"/>
                              <a:pt x="0" y="21600"/>
                            </a:cubicBezTo>
                            <a:cubicBezTo>
                              <a:pt x="0" y="9670"/>
                              <a:pt x="9670" y="0"/>
                              <a:pt x="21600" y="0"/>
                            </a:cubicBezTo>
                            <a:cubicBezTo>
                              <a:pt x="31684" y="-1"/>
                              <a:pt x="40426" y="6977"/>
                              <a:pt x="42662" y="16811"/>
                            </a:cubicBezTo>
                            <a:lnTo>
                              <a:pt x="21600" y="21600"/>
                            </a:lnTo>
                            <a:lnTo>
                              <a:pt x="315" y="25275"/>
                            </a:lnTo>
                            <a:close/>
                          </a:path>
                        </a:pathLst>
                      </a:custGeom>
                      <a:solidFill>
                        <a:srgbClr val="5F3F1F"/>
                      </a:solidFill>
                      <a:ln w="9525">
                        <a:noFill/>
                        <a:round/>
                        <a:headEnd/>
                        <a:tailEnd/>
                      </a:ln>
                    </p:spPr>
                    <p:txBody>
                      <a:bodyPr/>
                      <a:lstStyle/>
                      <a:p>
                        <a:endParaRPr lang="de-DE"/>
                      </a:p>
                    </p:txBody>
                  </p:sp>
                  <p:sp>
                    <p:nvSpPr>
                      <p:cNvPr id="205" name="Arc 59"/>
                      <p:cNvSpPr>
                        <a:spLocks/>
                      </p:cNvSpPr>
                      <p:nvPr/>
                    </p:nvSpPr>
                    <p:spPr bwMode="auto">
                      <a:xfrm>
                        <a:off x="1930" y="3004"/>
                        <a:ext cx="44" cy="43"/>
                      </a:xfrm>
                      <a:custGeom>
                        <a:avLst/>
                        <a:gdLst>
                          <a:gd name="T0" fmla="*/ 0 w 21600"/>
                          <a:gd name="T1" fmla="*/ 0 h 22604"/>
                          <a:gd name="T2" fmla="*/ 0 w 21600"/>
                          <a:gd name="T3" fmla="*/ 0 h 22604"/>
                          <a:gd name="T4" fmla="*/ 0 w 21600"/>
                          <a:gd name="T5" fmla="*/ 0 h 22604"/>
                          <a:gd name="T6" fmla="*/ 0 60000 65536"/>
                          <a:gd name="T7" fmla="*/ 0 60000 65536"/>
                          <a:gd name="T8" fmla="*/ 0 60000 65536"/>
                          <a:gd name="T9" fmla="*/ 0 w 21600"/>
                          <a:gd name="T10" fmla="*/ 0 h 22604"/>
                          <a:gd name="T11" fmla="*/ 21600 w 21600"/>
                          <a:gd name="T12" fmla="*/ 22604 h 22604"/>
                        </a:gdLst>
                        <a:ahLst/>
                        <a:cxnLst>
                          <a:cxn ang="T6">
                            <a:pos x="T0" y="T1"/>
                          </a:cxn>
                          <a:cxn ang="T7">
                            <a:pos x="T2" y="T3"/>
                          </a:cxn>
                          <a:cxn ang="T8">
                            <a:pos x="T4" y="T5"/>
                          </a:cxn>
                        </a:cxnLst>
                        <a:rect l="T9" t="T10" r="T11" b="T12"/>
                        <a:pathLst>
                          <a:path w="21600" h="22604" fill="none" extrusionOk="0">
                            <a:moveTo>
                              <a:pt x="315" y="22603"/>
                            </a:moveTo>
                            <a:cubicBezTo>
                              <a:pt x="105" y="21389"/>
                              <a:pt x="0" y="20160"/>
                              <a:pt x="0" y="18928"/>
                            </a:cubicBezTo>
                            <a:cubicBezTo>
                              <a:pt x="-1" y="11049"/>
                              <a:pt x="4289" y="3796"/>
                              <a:pt x="11193" y="0"/>
                            </a:cubicBezTo>
                          </a:path>
                          <a:path w="21600" h="22604" stroke="0" extrusionOk="0">
                            <a:moveTo>
                              <a:pt x="315" y="22603"/>
                            </a:moveTo>
                            <a:cubicBezTo>
                              <a:pt x="105" y="21389"/>
                              <a:pt x="0" y="20160"/>
                              <a:pt x="0" y="18928"/>
                            </a:cubicBezTo>
                            <a:cubicBezTo>
                              <a:pt x="-1" y="11049"/>
                              <a:pt x="4289" y="3796"/>
                              <a:pt x="11193" y="0"/>
                            </a:cubicBezTo>
                            <a:lnTo>
                              <a:pt x="21600" y="18928"/>
                            </a:lnTo>
                            <a:lnTo>
                              <a:pt x="315" y="22603"/>
                            </a:lnTo>
                            <a:close/>
                          </a:path>
                        </a:pathLst>
                      </a:custGeom>
                      <a:solidFill>
                        <a:srgbClr val="3F1F00"/>
                      </a:solidFill>
                      <a:ln w="9525">
                        <a:noFill/>
                        <a:round/>
                        <a:headEnd/>
                        <a:tailEnd/>
                      </a:ln>
                    </p:spPr>
                    <p:txBody>
                      <a:bodyPr/>
                      <a:lstStyle/>
                      <a:p>
                        <a:endParaRPr lang="de-DE"/>
                      </a:p>
                    </p:txBody>
                  </p:sp>
                </p:grpSp>
                <p:sp>
                  <p:nvSpPr>
                    <p:cNvPr id="202" name="Arc 60"/>
                    <p:cNvSpPr>
                      <a:spLocks/>
                    </p:cNvSpPr>
                    <p:nvPr/>
                  </p:nvSpPr>
                  <p:spPr bwMode="auto">
                    <a:xfrm>
                      <a:off x="1930" y="2999"/>
                      <a:ext cx="87" cy="49"/>
                    </a:xfrm>
                    <a:custGeom>
                      <a:avLst/>
                      <a:gdLst>
                        <a:gd name="T0" fmla="*/ 0 w 42651"/>
                        <a:gd name="T1" fmla="*/ 0 h 25926"/>
                        <a:gd name="T2" fmla="*/ 0 w 42651"/>
                        <a:gd name="T3" fmla="*/ 0 h 25926"/>
                        <a:gd name="T4" fmla="*/ 0 w 42651"/>
                        <a:gd name="T5" fmla="*/ 0 h 25926"/>
                        <a:gd name="T6" fmla="*/ 0 60000 65536"/>
                        <a:gd name="T7" fmla="*/ 0 60000 65536"/>
                        <a:gd name="T8" fmla="*/ 0 60000 65536"/>
                        <a:gd name="T9" fmla="*/ 0 w 42651"/>
                        <a:gd name="T10" fmla="*/ 0 h 25926"/>
                        <a:gd name="T11" fmla="*/ 42651 w 42651"/>
                        <a:gd name="T12" fmla="*/ 25926 h 25926"/>
                      </a:gdLst>
                      <a:ahLst/>
                      <a:cxnLst>
                        <a:cxn ang="T6">
                          <a:pos x="T0" y="T1"/>
                        </a:cxn>
                        <a:cxn ang="T7">
                          <a:pos x="T2" y="T3"/>
                        </a:cxn>
                        <a:cxn ang="T8">
                          <a:pos x="T4" y="T5"/>
                        </a:cxn>
                      </a:cxnLst>
                      <a:rect l="T9" t="T10" r="T11" b="T12"/>
                      <a:pathLst>
                        <a:path w="42651" h="25926" fill="none" extrusionOk="0">
                          <a:moveTo>
                            <a:pt x="437" y="25926"/>
                          </a:moveTo>
                          <a:cubicBezTo>
                            <a:pt x="146" y="24502"/>
                            <a:pt x="0" y="23053"/>
                            <a:pt x="0" y="21600"/>
                          </a:cubicBezTo>
                          <a:cubicBezTo>
                            <a:pt x="0" y="9670"/>
                            <a:pt x="9670" y="0"/>
                            <a:pt x="21600" y="0"/>
                          </a:cubicBezTo>
                          <a:cubicBezTo>
                            <a:pt x="31664" y="-1"/>
                            <a:pt x="40394" y="6950"/>
                            <a:pt x="42650" y="16759"/>
                          </a:cubicBezTo>
                        </a:path>
                        <a:path w="42651" h="25926" stroke="0" extrusionOk="0">
                          <a:moveTo>
                            <a:pt x="437" y="25926"/>
                          </a:moveTo>
                          <a:cubicBezTo>
                            <a:pt x="146" y="24502"/>
                            <a:pt x="0" y="23053"/>
                            <a:pt x="0" y="21600"/>
                          </a:cubicBezTo>
                          <a:cubicBezTo>
                            <a:pt x="0" y="9670"/>
                            <a:pt x="9670" y="0"/>
                            <a:pt x="21600" y="0"/>
                          </a:cubicBezTo>
                          <a:cubicBezTo>
                            <a:pt x="31664" y="-1"/>
                            <a:pt x="40394" y="6950"/>
                            <a:pt x="42650" y="16759"/>
                          </a:cubicBezTo>
                          <a:lnTo>
                            <a:pt x="21600" y="21600"/>
                          </a:lnTo>
                          <a:lnTo>
                            <a:pt x="437" y="25926"/>
                          </a:lnTo>
                          <a:close/>
                        </a:path>
                      </a:pathLst>
                    </a:custGeom>
                    <a:noFill/>
                    <a:ln w="6350">
                      <a:solidFill>
                        <a:srgbClr val="000000"/>
                      </a:solidFill>
                      <a:round/>
                      <a:headEnd/>
                      <a:tailEnd/>
                    </a:ln>
                  </p:spPr>
                  <p:txBody>
                    <a:bodyPr/>
                    <a:lstStyle/>
                    <a:p>
                      <a:endParaRPr lang="de-DE"/>
                    </a:p>
                  </p:txBody>
                </p:sp>
                <p:sp>
                  <p:nvSpPr>
                    <p:cNvPr id="203" name="Arc 61"/>
                    <p:cNvSpPr>
                      <a:spLocks/>
                    </p:cNvSpPr>
                    <p:nvPr/>
                  </p:nvSpPr>
                  <p:spPr bwMode="auto">
                    <a:xfrm>
                      <a:off x="1934" y="3006"/>
                      <a:ext cx="87" cy="51"/>
                    </a:xfrm>
                    <a:custGeom>
                      <a:avLst/>
                      <a:gdLst>
                        <a:gd name="T0" fmla="*/ 0 w 42528"/>
                        <a:gd name="T1" fmla="*/ 0 h 26947"/>
                        <a:gd name="T2" fmla="*/ 0 w 42528"/>
                        <a:gd name="T3" fmla="*/ 0 h 26947"/>
                        <a:gd name="T4" fmla="*/ 0 w 42528"/>
                        <a:gd name="T5" fmla="*/ 0 h 26947"/>
                        <a:gd name="T6" fmla="*/ 0 60000 65536"/>
                        <a:gd name="T7" fmla="*/ 0 60000 65536"/>
                        <a:gd name="T8" fmla="*/ 0 60000 65536"/>
                        <a:gd name="T9" fmla="*/ 0 w 42528"/>
                        <a:gd name="T10" fmla="*/ 0 h 26947"/>
                        <a:gd name="T11" fmla="*/ 42528 w 42528"/>
                        <a:gd name="T12" fmla="*/ 26947 h 26947"/>
                      </a:gdLst>
                      <a:ahLst/>
                      <a:cxnLst>
                        <a:cxn ang="T6">
                          <a:pos x="T0" y="T1"/>
                        </a:cxn>
                        <a:cxn ang="T7">
                          <a:pos x="T2" y="T3"/>
                        </a:cxn>
                        <a:cxn ang="T8">
                          <a:pos x="T4" y="T5"/>
                        </a:cxn>
                      </a:cxnLst>
                      <a:rect l="T9" t="T10" r="T11" b="T12"/>
                      <a:pathLst>
                        <a:path w="42528" h="26947" fill="none" extrusionOk="0">
                          <a:moveTo>
                            <a:pt x="672" y="26946"/>
                          </a:moveTo>
                          <a:cubicBezTo>
                            <a:pt x="225" y="25199"/>
                            <a:pt x="0" y="23403"/>
                            <a:pt x="0" y="21600"/>
                          </a:cubicBezTo>
                          <a:cubicBezTo>
                            <a:pt x="0" y="9670"/>
                            <a:pt x="9670" y="0"/>
                            <a:pt x="21600" y="0"/>
                          </a:cubicBezTo>
                          <a:cubicBezTo>
                            <a:pt x="31469" y="-1"/>
                            <a:pt x="40084" y="6690"/>
                            <a:pt x="42527" y="16253"/>
                          </a:cubicBezTo>
                        </a:path>
                        <a:path w="42528" h="26947" stroke="0" extrusionOk="0">
                          <a:moveTo>
                            <a:pt x="672" y="26946"/>
                          </a:moveTo>
                          <a:cubicBezTo>
                            <a:pt x="225" y="25199"/>
                            <a:pt x="0" y="23403"/>
                            <a:pt x="0" y="21600"/>
                          </a:cubicBezTo>
                          <a:cubicBezTo>
                            <a:pt x="0" y="9670"/>
                            <a:pt x="9670" y="0"/>
                            <a:pt x="21600" y="0"/>
                          </a:cubicBezTo>
                          <a:cubicBezTo>
                            <a:pt x="31469" y="-1"/>
                            <a:pt x="40084" y="6690"/>
                            <a:pt x="42527" y="16253"/>
                          </a:cubicBezTo>
                          <a:lnTo>
                            <a:pt x="21600" y="21600"/>
                          </a:lnTo>
                          <a:lnTo>
                            <a:pt x="672" y="26946"/>
                          </a:lnTo>
                          <a:close/>
                        </a:path>
                      </a:pathLst>
                    </a:custGeom>
                    <a:solidFill>
                      <a:srgbClr val="5F3F1F"/>
                    </a:solidFill>
                    <a:ln w="9525">
                      <a:noFill/>
                      <a:round/>
                      <a:headEnd/>
                      <a:tailEnd/>
                    </a:ln>
                  </p:spPr>
                  <p:txBody>
                    <a:bodyPr/>
                    <a:lstStyle/>
                    <a:p>
                      <a:endParaRPr lang="de-DE"/>
                    </a:p>
                  </p:txBody>
                </p:sp>
              </p:grpSp>
              <p:sp>
                <p:nvSpPr>
                  <p:cNvPr id="199" name="Freeform 62"/>
                  <p:cNvSpPr>
                    <a:spLocks/>
                  </p:cNvSpPr>
                  <p:nvPr/>
                </p:nvSpPr>
                <p:spPr bwMode="auto">
                  <a:xfrm>
                    <a:off x="1932" y="3008"/>
                    <a:ext cx="174" cy="299"/>
                  </a:xfrm>
                  <a:custGeom>
                    <a:avLst/>
                    <a:gdLst>
                      <a:gd name="T0" fmla="*/ 1 w 348"/>
                      <a:gd name="T1" fmla="*/ 0 h 597"/>
                      <a:gd name="T2" fmla="*/ 1 w 348"/>
                      <a:gd name="T3" fmla="*/ 1 h 597"/>
                      <a:gd name="T4" fmla="*/ 1 w 348"/>
                      <a:gd name="T5" fmla="*/ 1 h 597"/>
                      <a:gd name="T6" fmla="*/ 1 w 348"/>
                      <a:gd name="T7" fmla="*/ 1 h 597"/>
                      <a:gd name="T8" fmla="*/ 1 w 348"/>
                      <a:gd name="T9" fmla="*/ 1 h 597"/>
                      <a:gd name="T10" fmla="*/ 1 w 348"/>
                      <a:gd name="T11" fmla="*/ 1 h 597"/>
                      <a:gd name="T12" fmla="*/ 1 w 348"/>
                      <a:gd name="T13" fmla="*/ 1 h 597"/>
                      <a:gd name="T14" fmla="*/ 0 w 348"/>
                      <a:gd name="T15" fmla="*/ 1 h 597"/>
                      <a:gd name="T16" fmla="*/ 0 w 348"/>
                      <a:gd name="T17" fmla="*/ 1 h 597"/>
                      <a:gd name="T18" fmla="*/ 1 w 348"/>
                      <a:gd name="T19" fmla="*/ 1 h 597"/>
                      <a:gd name="T20" fmla="*/ 1 w 348"/>
                      <a:gd name="T21" fmla="*/ 1 h 597"/>
                      <a:gd name="T22" fmla="*/ 1 w 348"/>
                      <a:gd name="T23" fmla="*/ 0 h 5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8"/>
                      <a:gd name="T37" fmla="*/ 0 h 597"/>
                      <a:gd name="T38" fmla="*/ 348 w 348"/>
                      <a:gd name="T39" fmla="*/ 597 h 5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8" h="597">
                        <a:moveTo>
                          <a:pt x="44" y="0"/>
                        </a:moveTo>
                        <a:lnTo>
                          <a:pt x="31" y="8"/>
                        </a:lnTo>
                        <a:lnTo>
                          <a:pt x="21" y="16"/>
                        </a:lnTo>
                        <a:lnTo>
                          <a:pt x="12" y="26"/>
                        </a:lnTo>
                        <a:lnTo>
                          <a:pt x="8" y="36"/>
                        </a:lnTo>
                        <a:lnTo>
                          <a:pt x="4" y="47"/>
                        </a:lnTo>
                        <a:lnTo>
                          <a:pt x="1" y="58"/>
                        </a:lnTo>
                        <a:lnTo>
                          <a:pt x="0" y="71"/>
                        </a:lnTo>
                        <a:lnTo>
                          <a:pt x="0" y="86"/>
                        </a:lnTo>
                        <a:lnTo>
                          <a:pt x="270" y="597"/>
                        </a:lnTo>
                        <a:lnTo>
                          <a:pt x="348" y="543"/>
                        </a:lnTo>
                        <a:lnTo>
                          <a:pt x="44" y="0"/>
                        </a:lnTo>
                        <a:close/>
                      </a:path>
                    </a:pathLst>
                  </a:custGeom>
                  <a:solidFill>
                    <a:srgbClr val="3F1F00"/>
                  </a:solidFill>
                  <a:ln w="9525">
                    <a:noFill/>
                    <a:round/>
                    <a:headEnd/>
                    <a:tailEnd/>
                  </a:ln>
                </p:spPr>
                <p:txBody>
                  <a:bodyPr/>
                  <a:lstStyle/>
                  <a:p>
                    <a:endParaRPr lang="de-DE"/>
                  </a:p>
                </p:txBody>
              </p:sp>
              <p:sp>
                <p:nvSpPr>
                  <p:cNvPr id="200" name="Oval 63"/>
                  <p:cNvSpPr>
                    <a:spLocks noChangeArrowheads="1"/>
                  </p:cNvSpPr>
                  <p:nvPr/>
                </p:nvSpPr>
                <p:spPr bwMode="auto">
                  <a:xfrm>
                    <a:off x="2069" y="3256"/>
                    <a:ext cx="95" cy="91"/>
                  </a:xfrm>
                  <a:prstGeom prst="ellipse">
                    <a:avLst/>
                  </a:prstGeom>
                  <a:solidFill>
                    <a:srgbClr val="7F5F3F"/>
                  </a:solidFill>
                  <a:ln w="6350">
                    <a:solidFill>
                      <a:srgbClr val="000000"/>
                    </a:solidFill>
                    <a:round/>
                    <a:headEnd/>
                    <a:tailEnd/>
                  </a:ln>
                </p:spPr>
                <p:txBody>
                  <a:bodyPr/>
                  <a:lstStyle/>
                  <a:p>
                    <a:endParaRPr lang="en-US"/>
                  </a:p>
                </p:txBody>
              </p:sp>
            </p:grpSp>
            <p:sp>
              <p:nvSpPr>
                <p:cNvPr id="186" name="Oval 64"/>
                <p:cNvSpPr>
                  <a:spLocks noChangeArrowheads="1"/>
                </p:cNvSpPr>
                <p:nvPr/>
              </p:nvSpPr>
              <p:spPr bwMode="auto">
                <a:xfrm rot="21103525" flipH="1">
                  <a:off x="3445" y="1874"/>
                  <a:ext cx="712" cy="468"/>
                </a:xfrm>
                <a:prstGeom prst="ellipse">
                  <a:avLst/>
                </a:prstGeom>
                <a:noFill/>
                <a:ln w="12700">
                  <a:solidFill>
                    <a:srgbClr val="000000"/>
                  </a:solidFill>
                  <a:round/>
                  <a:headEnd/>
                  <a:tailEnd/>
                </a:ln>
              </p:spPr>
              <p:txBody>
                <a:bodyPr/>
                <a:lstStyle/>
                <a:p>
                  <a:endParaRPr lang="en-US"/>
                </a:p>
              </p:txBody>
            </p:sp>
          </p:grpSp>
          <p:grpSp>
            <p:nvGrpSpPr>
              <p:cNvPr id="168" name="Gruppieren 381"/>
              <p:cNvGrpSpPr/>
              <p:nvPr/>
            </p:nvGrpSpPr>
            <p:grpSpPr>
              <a:xfrm>
                <a:off x="4860032" y="2204864"/>
                <a:ext cx="432048" cy="254546"/>
                <a:chOff x="144463" y="144463"/>
                <a:chExt cx="3238500" cy="1666875"/>
              </a:xfrm>
            </p:grpSpPr>
            <p:pic>
              <p:nvPicPr>
                <p:cNvPr id="181" name="Picture 6"/>
                <p:cNvPicPr>
                  <a:picLocks noChangeAspect="1" noChangeArrowheads="1"/>
                </p:cNvPicPr>
                <p:nvPr/>
              </p:nvPicPr>
              <p:blipFill>
                <a:blip r:embed="rId15" cstate="print"/>
                <a:srcRect/>
                <a:stretch>
                  <a:fillRect/>
                </a:stretch>
              </p:blipFill>
              <p:spPr bwMode="auto">
                <a:xfrm>
                  <a:off x="144463" y="144463"/>
                  <a:ext cx="3238500" cy="1666875"/>
                </a:xfrm>
                <a:prstGeom prst="rect">
                  <a:avLst/>
                </a:prstGeom>
                <a:noFill/>
                <a:ln w="9525">
                  <a:noFill/>
                  <a:miter lim="800000"/>
                  <a:headEnd/>
                  <a:tailEnd/>
                </a:ln>
                <a:effectLst/>
              </p:spPr>
            </p:pic>
            <p:pic>
              <p:nvPicPr>
                <p:cNvPr id="182" name="Picture 17" descr="http://www.clipartguide.com/_small/0808-0801-1116-0545.jpg"/>
                <p:cNvPicPr>
                  <a:picLocks noChangeAspect="1" noChangeArrowheads="1"/>
                </p:cNvPicPr>
                <p:nvPr/>
              </p:nvPicPr>
              <p:blipFill>
                <a:blip r:embed="rId16" cstate="print"/>
                <a:srcRect/>
                <a:stretch>
                  <a:fillRect/>
                </a:stretch>
              </p:blipFill>
              <p:spPr bwMode="auto">
                <a:xfrm>
                  <a:off x="179512" y="188640"/>
                  <a:ext cx="1043608" cy="1584176"/>
                </a:xfrm>
                <a:prstGeom prst="rect">
                  <a:avLst/>
                </a:prstGeom>
                <a:noFill/>
              </p:spPr>
            </p:pic>
          </p:grpSp>
          <p:pic>
            <p:nvPicPr>
              <p:cNvPr id="169" name="Picture 19" descr="http://upload.wikimedia.org/wikipedia/commons/thumb/5/5f/Ennio_Morricone_Cannes_2007.jpg/220px-Ennio_Morricone_Cannes_2007.jpg"/>
              <p:cNvPicPr>
                <a:picLocks noChangeAspect="1" noChangeArrowheads="1"/>
              </p:cNvPicPr>
              <p:nvPr/>
            </p:nvPicPr>
            <p:blipFill>
              <a:blip r:embed="rId11" cstate="print"/>
              <a:srcRect/>
              <a:stretch>
                <a:fillRect/>
              </a:stretch>
            </p:blipFill>
            <p:spPr bwMode="auto">
              <a:xfrm>
                <a:off x="5148064" y="1700808"/>
                <a:ext cx="260742" cy="393483"/>
              </a:xfrm>
              <a:prstGeom prst="rect">
                <a:avLst/>
              </a:prstGeom>
              <a:noFill/>
            </p:spPr>
          </p:pic>
          <p:grpSp>
            <p:nvGrpSpPr>
              <p:cNvPr id="170" name="Gruppieren 386"/>
              <p:cNvGrpSpPr/>
              <p:nvPr/>
            </p:nvGrpSpPr>
            <p:grpSpPr>
              <a:xfrm>
                <a:off x="4572000" y="1700808"/>
                <a:ext cx="360040" cy="504056"/>
                <a:chOff x="2555777" y="3051848"/>
                <a:chExt cx="1008111" cy="1055733"/>
              </a:xfrm>
            </p:grpSpPr>
            <p:pic>
              <p:nvPicPr>
                <p:cNvPr id="179" name="Picture 2" descr="Film"/>
                <p:cNvPicPr>
                  <a:picLocks noChangeAspect="1" noChangeArrowheads="1"/>
                </p:cNvPicPr>
                <p:nvPr/>
              </p:nvPicPr>
              <p:blipFill>
                <a:blip r:embed="rId9" cstate="print"/>
                <a:srcRect/>
                <a:stretch>
                  <a:fillRect/>
                </a:stretch>
              </p:blipFill>
              <p:spPr bwMode="auto">
                <a:xfrm>
                  <a:off x="2555777" y="3051848"/>
                  <a:ext cx="1008111" cy="1055733"/>
                </a:xfrm>
                <a:prstGeom prst="rect">
                  <a:avLst/>
                </a:prstGeom>
                <a:noFill/>
              </p:spPr>
            </p:pic>
            <p:pic>
              <p:nvPicPr>
                <p:cNvPr id="180" name="Picture 4" descr="http://postercabaret.com/media/catalog/product/a/l/alamogoodbadugly_8.jpg"/>
                <p:cNvPicPr>
                  <a:picLocks noChangeAspect="1" noChangeArrowheads="1"/>
                </p:cNvPicPr>
                <p:nvPr/>
              </p:nvPicPr>
              <p:blipFill>
                <a:blip r:embed="rId10" cstate="print"/>
                <a:srcRect/>
                <a:stretch>
                  <a:fillRect/>
                </a:stretch>
              </p:blipFill>
              <p:spPr bwMode="auto">
                <a:xfrm>
                  <a:off x="2699792" y="3212976"/>
                  <a:ext cx="720079" cy="738543"/>
                </a:xfrm>
                <a:prstGeom prst="rect">
                  <a:avLst/>
                </a:prstGeom>
                <a:noFill/>
              </p:spPr>
            </p:pic>
          </p:grpSp>
          <p:pic>
            <p:nvPicPr>
              <p:cNvPr id="171" name="Picture 23" descr="http://2.bp.blogspot.com/-rCD8lSJpIqY/T8cCuaVt0qI/AAAAAAAADf8/BZvUJ-qJERo/s640/5a82d470790920f.jpg"/>
              <p:cNvPicPr>
                <a:picLocks noChangeAspect="1" noChangeArrowheads="1"/>
              </p:cNvPicPr>
              <p:nvPr/>
            </p:nvPicPr>
            <p:blipFill>
              <a:blip r:embed="rId17" cstate="print"/>
              <a:srcRect/>
              <a:stretch>
                <a:fillRect/>
              </a:stretch>
            </p:blipFill>
            <p:spPr bwMode="auto">
              <a:xfrm>
                <a:off x="5220072" y="2492896"/>
                <a:ext cx="396158" cy="264383"/>
              </a:xfrm>
              <a:prstGeom prst="rect">
                <a:avLst/>
              </a:prstGeom>
              <a:noFill/>
            </p:spPr>
          </p:pic>
          <p:pic>
            <p:nvPicPr>
              <p:cNvPr id="173" name="Picture 21" descr="http://0.tqn.com/d/heavymetal/1/0/E/i/-/-/kirk3.jpg"/>
              <p:cNvPicPr>
                <a:picLocks noChangeAspect="1" noChangeArrowheads="1"/>
              </p:cNvPicPr>
              <p:nvPr/>
            </p:nvPicPr>
            <p:blipFill>
              <a:blip r:embed="rId18" cstate="print"/>
              <a:srcRect/>
              <a:stretch>
                <a:fillRect/>
              </a:stretch>
            </p:blipFill>
            <p:spPr bwMode="auto">
              <a:xfrm>
                <a:off x="4499992" y="2420888"/>
                <a:ext cx="294513" cy="323640"/>
              </a:xfrm>
              <a:prstGeom prst="rect">
                <a:avLst/>
              </a:prstGeom>
              <a:noFill/>
            </p:spPr>
          </p:pic>
          <p:cxnSp>
            <p:nvCxnSpPr>
              <p:cNvPr id="174" name="Gerade Verbindung 392"/>
              <p:cNvCxnSpPr>
                <a:stCxn id="169" idx="2"/>
                <a:endCxn id="181" idx="0"/>
              </p:cNvCxnSpPr>
              <p:nvPr/>
            </p:nvCxnSpPr>
            <p:spPr bwMode="auto">
              <a:xfrm flipH="1">
                <a:off x="5076056" y="2094291"/>
                <a:ext cx="202379" cy="11057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rade Verbindung 394"/>
              <p:cNvCxnSpPr>
                <a:stCxn id="171" idx="1"/>
                <a:endCxn id="181" idx="2"/>
              </p:cNvCxnSpPr>
              <p:nvPr/>
            </p:nvCxnSpPr>
            <p:spPr bwMode="auto">
              <a:xfrm flipH="1" flipV="1">
                <a:off x="5076056" y="2459410"/>
                <a:ext cx="144016" cy="16567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 Verbindung 397"/>
              <p:cNvCxnSpPr>
                <a:stCxn id="173" idx="3"/>
                <a:endCxn id="181" idx="2"/>
              </p:cNvCxnSpPr>
              <p:nvPr/>
            </p:nvCxnSpPr>
            <p:spPr bwMode="auto">
              <a:xfrm flipV="1">
                <a:off x="4794505" y="2459410"/>
                <a:ext cx="281551" cy="12329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 Verbindung 399"/>
              <p:cNvCxnSpPr>
                <a:stCxn id="169" idx="1"/>
                <a:endCxn id="180" idx="3"/>
              </p:cNvCxnSpPr>
              <p:nvPr/>
            </p:nvCxnSpPr>
            <p:spPr bwMode="auto">
              <a:xfrm flipH="1">
                <a:off x="4880605" y="1897550"/>
                <a:ext cx="267459" cy="564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Gerade Verbindung 401"/>
              <p:cNvCxnSpPr>
                <a:stCxn id="180" idx="3"/>
                <a:endCxn id="181" idx="0"/>
              </p:cNvCxnSpPr>
              <p:nvPr/>
            </p:nvCxnSpPr>
            <p:spPr bwMode="auto">
              <a:xfrm>
                <a:off x="4880605" y="1954046"/>
                <a:ext cx="195451" cy="2508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6" name="Textfeld 454"/>
            <p:cNvSpPr txBox="1"/>
            <p:nvPr/>
          </p:nvSpPr>
          <p:spPr>
            <a:xfrm>
              <a:off x="2627784" y="620688"/>
              <a:ext cx="184731" cy="430887"/>
            </a:xfrm>
            <a:prstGeom prst="rect">
              <a:avLst/>
            </a:prstGeom>
            <a:noFill/>
          </p:spPr>
          <p:txBody>
            <a:bodyPr wrap="none" rtlCol="0">
              <a:spAutoFit/>
            </a:bodyPr>
            <a:lstStyle/>
            <a:p>
              <a:endParaRPr lang="de-DE">
                <a:solidFill>
                  <a:srgbClr val="0066CC"/>
                </a:solidFill>
              </a:endParaRPr>
            </a:p>
          </p:txBody>
        </p:sp>
      </p:grpSp>
      <p:sp>
        <p:nvSpPr>
          <p:cNvPr id="8" name="TextBox 7"/>
          <p:cNvSpPr txBox="1"/>
          <p:nvPr/>
        </p:nvSpPr>
        <p:spPr>
          <a:xfrm>
            <a:off x="2069991" y="6120975"/>
            <a:ext cx="4831772" cy="769441"/>
          </a:xfrm>
          <a:prstGeom prst="rect">
            <a:avLst/>
          </a:prstGeom>
          <a:solidFill>
            <a:srgbClr val="99FF66"/>
          </a:solidFill>
        </p:spPr>
        <p:txBody>
          <a:bodyPr wrap="none" rtlCol="0">
            <a:spAutoFit/>
          </a:bodyPr>
          <a:lstStyle/>
          <a:p>
            <a:pPr algn="ctr"/>
            <a:r>
              <a:rPr lang="de-DE" dirty="0" smtClean="0"/>
              <a:t>„Who </a:t>
            </a:r>
            <a:r>
              <a:rPr lang="de-DE" dirty="0" err="1" smtClean="0"/>
              <a:t>Covered</a:t>
            </a:r>
            <a:r>
              <a:rPr lang="de-DE" dirty="0" smtClean="0"/>
              <a:t> </a:t>
            </a:r>
            <a:r>
              <a:rPr lang="de-DE" dirty="0" err="1" smtClean="0"/>
              <a:t>Whom</a:t>
            </a:r>
            <a:r>
              <a:rPr lang="de-DE" dirty="0" smtClean="0"/>
              <a:t>?“ </a:t>
            </a:r>
            <a:r>
              <a:rPr lang="de-DE" dirty="0" err="1" smtClean="0"/>
              <a:t>and</a:t>
            </a:r>
            <a:r>
              <a:rPr lang="de-DE" dirty="0" smtClean="0"/>
              <a:t> </a:t>
            </a:r>
            <a:r>
              <a:rPr lang="de-DE" dirty="0" smtClean="0">
                <a:solidFill>
                  <a:srgbClr val="0066CC"/>
                </a:solidFill>
              </a:rPr>
              <a:t>More!</a:t>
            </a:r>
          </a:p>
          <a:p>
            <a:pPr algn="ctr"/>
            <a:r>
              <a:rPr lang="de-DE" dirty="0" smtClean="0"/>
              <a:t>(</a:t>
            </a:r>
            <a:r>
              <a:rPr lang="de-DE" dirty="0" err="1" smtClean="0"/>
              <a:t>Entities</a:t>
            </a:r>
            <a:r>
              <a:rPr lang="de-DE" dirty="0" smtClean="0"/>
              <a:t>, </a:t>
            </a:r>
            <a:r>
              <a:rPr lang="de-DE" dirty="0" err="1" smtClean="0"/>
              <a:t>Classes</a:t>
            </a:r>
            <a:r>
              <a:rPr lang="de-DE" dirty="0" smtClean="0"/>
              <a:t>, Relations)</a:t>
            </a:r>
            <a:endParaRPr lang="en-US" dirty="0"/>
          </a:p>
        </p:txBody>
      </p:sp>
      <p:sp>
        <p:nvSpPr>
          <p:cNvPr id="10" name="Rectangle 9"/>
          <p:cNvSpPr/>
          <p:nvPr/>
        </p:nvSpPr>
        <p:spPr>
          <a:xfrm>
            <a:off x="2230446" y="3896883"/>
            <a:ext cx="3793884" cy="1071275"/>
          </a:xfrm>
          <a:prstGeom prst="rect">
            <a:avLst/>
          </a:prstGeom>
          <a:noFill/>
        </p:spPr>
        <p:txBody>
          <a:bodyPr wrap="none" lIns="91440" tIns="45720" rIns="91440" bIns="45720">
            <a:prstTxWarp prst="textArchDown">
              <a:avLst>
                <a:gd name="adj" fmla="val 21322628"/>
              </a:avLst>
            </a:prstTxWarp>
            <a:spAutoFit/>
          </a:bodyPr>
          <a:lstStyle/>
          <a:p>
            <a:pPr algn="ctr"/>
            <a:r>
              <a:rPr lang="de-DE" sz="9600" b="1" cap="none" spc="0" dirty="0" err="1" smtClean="0">
                <a:ln w="38100">
                  <a:solidFill>
                    <a:srgbClr val="00B0F0"/>
                  </a:solidFill>
                  <a:prstDash val="solid"/>
                </a:ln>
                <a:solidFill>
                  <a:srgbClr val="FFFF00"/>
                </a:solidFill>
                <a:effectLst/>
              </a:rPr>
              <a:t>Obrigado</a:t>
            </a:r>
            <a:endParaRPr lang="en-US" sz="9600" b="1" cap="none" spc="0" dirty="0">
              <a:ln w="38100">
                <a:solidFill>
                  <a:srgbClr val="00B0F0"/>
                </a:solidFill>
                <a:prstDash val="solid"/>
              </a:ln>
              <a:solidFill>
                <a:srgbClr val="FFFF00"/>
              </a:solidFill>
              <a:effectLst/>
            </a:endParaRPr>
          </a:p>
        </p:txBody>
      </p:sp>
    </p:spTree>
    <p:extLst>
      <p:ext uri="{BB962C8B-B14F-4D97-AF65-F5344CB8AC3E}">
        <p14:creationId xmlns:p14="http://schemas.microsoft.com/office/powerpoint/2010/main" val="2556080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feld 3"/>
          <p:cNvSpPr txBox="1">
            <a:spLocks noChangeArrowheads="1"/>
          </p:cNvSpPr>
          <p:nvPr/>
        </p:nvSpPr>
        <p:spPr bwMode="auto">
          <a:xfrm>
            <a:off x="-396875" y="0"/>
            <a:ext cx="9864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algn="ctr" eaLnBrk="1" hangingPunct="1"/>
            <a:r>
              <a:rPr lang="de-DE" sz="3600" dirty="0">
                <a:cs typeface="Arial" pitchFamily="34" charset="0"/>
              </a:rPr>
              <a:t> Knowledge </a:t>
            </a:r>
            <a:r>
              <a:rPr lang="de-DE" sz="3600" dirty="0" err="1">
                <a:cs typeface="Arial" pitchFamily="34" charset="0"/>
              </a:rPr>
              <a:t>for</a:t>
            </a:r>
            <a:r>
              <a:rPr lang="de-DE" sz="3600" dirty="0">
                <a:cs typeface="Arial" pitchFamily="34" charset="0"/>
              </a:rPr>
              <a:t> </a:t>
            </a:r>
            <a:r>
              <a:rPr lang="de-DE" sz="3600" dirty="0" smtClean="0">
                <a:cs typeface="Arial" pitchFamily="34" charset="0"/>
              </a:rPr>
              <a:t>Intelligent </a:t>
            </a:r>
            <a:r>
              <a:rPr lang="de-DE" sz="3600" dirty="0" err="1" smtClean="0">
                <a:cs typeface="Arial" pitchFamily="34" charset="0"/>
              </a:rPr>
              <a:t>Applications</a:t>
            </a:r>
            <a:endParaRPr lang="de-DE" sz="3600" dirty="0">
              <a:cs typeface="Arial" pitchFamily="34" charset="0"/>
            </a:endParaRPr>
          </a:p>
        </p:txBody>
      </p:sp>
      <p:sp>
        <p:nvSpPr>
          <p:cNvPr id="22532" name="Textfeld 7"/>
          <p:cNvSpPr txBox="1">
            <a:spLocks noChangeArrowheads="1"/>
          </p:cNvSpPr>
          <p:nvPr/>
        </p:nvSpPr>
        <p:spPr bwMode="auto">
          <a:xfrm>
            <a:off x="467544" y="1124744"/>
            <a:ext cx="8255786" cy="46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eaLnBrk="1" hangingPunct="1">
              <a:lnSpc>
                <a:spcPts val="3200"/>
              </a:lnSpc>
            </a:pPr>
            <a:r>
              <a:rPr lang="de-DE" sz="2800" u="sng" dirty="0" err="1">
                <a:cs typeface="Arial" pitchFamily="34" charset="0"/>
              </a:rPr>
              <a:t>Enabling</a:t>
            </a:r>
            <a:r>
              <a:rPr lang="de-DE" sz="2800" u="sng" dirty="0">
                <a:cs typeface="Arial" pitchFamily="34" charset="0"/>
              </a:rPr>
              <a:t> </a:t>
            </a:r>
            <a:r>
              <a:rPr lang="de-DE" sz="2800" u="sng" dirty="0" err="1">
                <a:cs typeface="Arial" pitchFamily="34" charset="0"/>
              </a:rPr>
              <a:t>technology</a:t>
            </a:r>
            <a:r>
              <a:rPr lang="de-DE" sz="2800" u="sng" dirty="0">
                <a:cs typeface="Arial" pitchFamily="34" charset="0"/>
              </a:rPr>
              <a:t> </a:t>
            </a:r>
            <a:r>
              <a:rPr lang="de-DE" sz="2800" u="sng" dirty="0" err="1" smtClean="0">
                <a:cs typeface="Arial" pitchFamily="34" charset="0"/>
              </a:rPr>
              <a:t>for</a:t>
            </a:r>
            <a:r>
              <a:rPr lang="de-DE" sz="2800" u="sng" dirty="0" smtClean="0">
                <a:cs typeface="Arial" pitchFamily="34" charset="0"/>
              </a:rPr>
              <a:t>:</a:t>
            </a:r>
          </a:p>
          <a:p>
            <a:pPr marL="1085850" lvl="1" indent="-342900" eaLnBrk="1" hangingPunct="1">
              <a:lnSpc>
                <a:spcPts val="3200"/>
              </a:lnSpc>
              <a:buFont typeface="Arial" panose="020B0604020202020204" pitchFamily="34" charset="0"/>
              <a:buChar char="•"/>
            </a:pPr>
            <a:r>
              <a:rPr lang="de-DE" sz="2800" dirty="0" err="1" smtClean="0">
                <a:solidFill>
                  <a:srgbClr val="0000FF"/>
                </a:solidFill>
                <a:cs typeface="Arial" pitchFamily="34" charset="0"/>
              </a:rPr>
              <a:t>disambiguation</a:t>
            </a:r>
            <a:r>
              <a:rPr lang="de-DE" sz="2800" dirty="0" smtClean="0">
                <a:cs typeface="Arial" pitchFamily="34" charset="0"/>
              </a:rPr>
              <a:t> </a:t>
            </a:r>
          </a:p>
          <a:p>
            <a:pPr lvl="1" indent="0" eaLnBrk="1" hangingPunct="1">
              <a:lnSpc>
                <a:spcPts val="3200"/>
              </a:lnSpc>
            </a:pPr>
            <a:r>
              <a:rPr lang="de-DE" dirty="0" smtClean="0">
                <a:cs typeface="Arial" pitchFamily="34" charset="0"/>
              </a:rPr>
              <a:t>    in </a:t>
            </a:r>
            <a:r>
              <a:rPr lang="de-DE" dirty="0" err="1">
                <a:cs typeface="Arial" pitchFamily="34" charset="0"/>
              </a:rPr>
              <a:t>written</a:t>
            </a:r>
            <a:r>
              <a:rPr lang="de-DE" dirty="0">
                <a:cs typeface="Arial" pitchFamily="34" charset="0"/>
              </a:rPr>
              <a:t> &amp; </a:t>
            </a:r>
            <a:r>
              <a:rPr lang="de-DE" dirty="0" err="1">
                <a:cs typeface="Arial" pitchFamily="34" charset="0"/>
              </a:rPr>
              <a:t>spoken</a:t>
            </a:r>
            <a:r>
              <a:rPr lang="de-DE" dirty="0">
                <a:cs typeface="Arial" pitchFamily="34" charset="0"/>
              </a:rPr>
              <a:t> </a:t>
            </a:r>
            <a:r>
              <a:rPr lang="de-DE" dirty="0" err="1">
                <a:cs typeface="Arial" pitchFamily="34" charset="0"/>
              </a:rPr>
              <a:t>natural</a:t>
            </a:r>
            <a:r>
              <a:rPr lang="de-DE" dirty="0">
                <a:cs typeface="Arial" pitchFamily="34" charset="0"/>
              </a:rPr>
              <a:t> </a:t>
            </a:r>
            <a:r>
              <a:rPr lang="de-DE" dirty="0" err="1">
                <a:cs typeface="Arial" pitchFamily="34" charset="0"/>
              </a:rPr>
              <a:t>language</a:t>
            </a:r>
            <a:endParaRPr lang="de-DE" dirty="0">
              <a:cs typeface="Arial" pitchFamily="34" charset="0"/>
            </a:endParaRPr>
          </a:p>
          <a:p>
            <a:pPr marL="1085850" lvl="1" indent="-342900" eaLnBrk="1" hangingPunct="1">
              <a:lnSpc>
                <a:spcPts val="3200"/>
              </a:lnSpc>
              <a:buFont typeface="Arial" panose="020B0604020202020204" pitchFamily="34" charset="0"/>
              <a:buChar char="•"/>
            </a:pPr>
            <a:r>
              <a:rPr lang="de-DE" sz="2800" dirty="0" err="1">
                <a:solidFill>
                  <a:srgbClr val="0000FF"/>
                </a:solidFill>
                <a:cs typeface="Arial" pitchFamily="34" charset="0"/>
              </a:rPr>
              <a:t>deep</a:t>
            </a:r>
            <a:r>
              <a:rPr lang="de-DE" sz="2800" dirty="0">
                <a:solidFill>
                  <a:srgbClr val="0000FF"/>
                </a:solidFill>
                <a:cs typeface="Arial" pitchFamily="34" charset="0"/>
              </a:rPr>
              <a:t> </a:t>
            </a:r>
            <a:r>
              <a:rPr lang="de-DE" sz="2800" dirty="0" err="1">
                <a:solidFill>
                  <a:srgbClr val="0000FF"/>
                </a:solidFill>
                <a:cs typeface="Arial" pitchFamily="34" charset="0"/>
              </a:rPr>
              <a:t>reasoning</a:t>
            </a:r>
            <a:r>
              <a:rPr lang="de-DE" sz="2800" dirty="0">
                <a:solidFill>
                  <a:srgbClr val="0000CC"/>
                </a:solidFill>
                <a:cs typeface="Arial" pitchFamily="34" charset="0"/>
              </a:rPr>
              <a:t> </a:t>
            </a:r>
          </a:p>
          <a:p>
            <a:pPr lvl="1" indent="0" eaLnBrk="1" hangingPunct="1">
              <a:lnSpc>
                <a:spcPts val="3200"/>
              </a:lnSpc>
            </a:pPr>
            <a:r>
              <a:rPr lang="de-DE" sz="2800" dirty="0" smtClean="0">
                <a:solidFill>
                  <a:srgbClr val="0000CC"/>
                </a:solidFill>
                <a:cs typeface="Arial" pitchFamily="34" charset="0"/>
              </a:rPr>
              <a:t>    </a:t>
            </a:r>
            <a:r>
              <a:rPr lang="de-DE" dirty="0" smtClean="0">
                <a:cs typeface="Arial" pitchFamily="34" charset="0"/>
              </a:rPr>
              <a:t>(</a:t>
            </a:r>
            <a:r>
              <a:rPr lang="de-DE" dirty="0">
                <a:cs typeface="Arial" pitchFamily="34" charset="0"/>
              </a:rPr>
              <a:t>e.g. QA </a:t>
            </a:r>
            <a:r>
              <a:rPr lang="de-DE" dirty="0" err="1">
                <a:cs typeface="Arial" pitchFamily="34" charset="0"/>
              </a:rPr>
              <a:t>to</a:t>
            </a:r>
            <a:r>
              <a:rPr lang="de-DE" dirty="0">
                <a:cs typeface="Arial" pitchFamily="34" charset="0"/>
              </a:rPr>
              <a:t> </a:t>
            </a:r>
            <a:r>
              <a:rPr lang="de-DE" dirty="0" err="1">
                <a:cs typeface="Arial" pitchFamily="34" charset="0"/>
              </a:rPr>
              <a:t>win</a:t>
            </a:r>
            <a:r>
              <a:rPr lang="de-DE" dirty="0">
                <a:cs typeface="Arial" pitchFamily="34" charset="0"/>
              </a:rPr>
              <a:t> </a:t>
            </a:r>
            <a:r>
              <a:rPr lang="de-DE" dirty="0" err="1">
                <a:cs typeface="Arial" pitchFamily="34" charset="0"/>
              </a:rPr>
              <a:t>quiz</a:t>
            </a:r>
            <a:r>
              <a:rPr lang="de-DE" dirty="0">
                <a:cs typeface="Arial" pitchFamily="34" charset="0"/>
              </a:rPr>
              <a:t> </a:t>
            </a:r>
            <a:r>
              <a:rPr lang="de-DE" dirty="0" err="1">
                <a:cs typeface="Arial" pitchFamily="34" charset="0"/>
              </a:rPr>
              <a:t>game</a:t>
            </a:r>
            <a:r>
              <a:rPr lang="de-DE" dirty="0">
                <a:cs typeface="Arial" pitchFamily="34" charset="0"/>
              </a:rPr>
              <a:t>)</a:t>
            </a:r>
          </a:p>
          <a:p>
            <a:pPr marL="1085850" lvl="1" indent="-342900" eaLnBrk="1" hangingPunct="1">
              <a:lnSpc>
                <a:spcPts val="3200"/>
              </a:lnSpc>
              <a:buFont typeface="Arial" panose="020B0604020202020204" pitchFamily="34" charset="0"/>
              <a:buChar char="•"/>
            </a:pPr>
            <a:r>
              <a:rPr lang="de-DE" sz="2800" dirty="0" err="1">
                <a:solidFill>
                  <a:srgbClr val="0000FF"/>
                </a:solidFill>
                <a:cs typeface="Arial" pitchFamily="34" charset="0"/>
              </a:rPr>
              <a:t>machine</a:t>
            </a:r>
            <a:r>
              <a:rPr lang="de-DE" sz="2800" dirty="0">
                <a:solidFill>
                  <a:srgbClr val="0000FF"/>
                </a:solidFill>
                <a:cs typeface="Arial" pitchFamily="34" charset="0"/>
              </a:rPr>
              <a:t> </a:t>
            </a:r>
            <a:r>
              <a:rPr lang="de-DE" sz="2800" dirty="0" err="1">
                <a:solidFill>
                  <a:srgbClr val="0000FF"/>
                </a:solidFill>
                <a:cs typeface="Arial" pitchFamily="34" charset="0"/>
              </a:rPr>
              <a:t>reading</a:t>
            </a:r>
            <a:r>
              <a:rPr lang="de-DE" sz="2800" dirty="0">
                <a:solidFill>
                  <a:srgbClr val="0000FF"/>
                </a:solidFill>
                <a:cs typeface="Arial" pitchFamily="34" charset="0"/>
              </a:rPr>
              <a:t> </a:t>
            </a:r>
            <a:endParaRPr lang="de-DE" sz="2800" dirty="0" smtClean="0">
              <a:solidFill>
                <a:srgbClr val="0000FF"/>
              </a:solidFill>
              <a:cs typeface="Arial" pitchFamily="34" charset="0"/>
            </a:endParaRPr>
          </a:p>
          <a:p>
            <a:pPr lvl="1" indent="0" eaLnBrk="1" hangingPunct="1">
              <a:lnSpc>
                <a:spcPts val="3200"/>
              </a:lnSpc>
            </a:pPr>
            <a:r>
              <a:rPr lang="de-DE" dirty="0" smtClean="0">
                <a:cs typeface="Arial" pitchFamily="34" charset="0"/>
              </a:rPr>
              <a:t>    (</a:t>
            </a:r>
            <a:r>
              <a:rPr lang="de-DE" dirty="0">
                <a:cs typeface="Arial" pitchFamily="34" charset="0"/>
              </a:rPr>
              <a:t>e.g. </a:t>
            </a:r>
            <a:r>
              <a:rPr lang="de-DE" dirty="0" err="1">
                <a:cs typeface="Arial" pitchFamily="34" charset="0"/>
              </a:rPr>
              <a:t>to</a:t>
            </a:r>
            <a:r>
              <a:rPr lang="de-DE" dirty="0">
                <a:cs typeface="Arial" pitchFamily="34" charset="0"/>
              </a:rPr>
              <a:t> </a:t>
            </a:r>
            <a:r>
              <a:rPr lang="de-DE" dirty="0" err="1">
                <a:cs typeface="Arial" pitchFamily="34" charset="0"/>
              </a:rPr>
              <a:t>summarize</a:t>
            </a:r>
            <a:r>
              <a:rPr lang="de-DE" dirty="0">
                <a:cs typeface="Arial" pitchFamily="34" charset="0"/>
              </a:rPr>
              <a:t> </a:t>
            </a:r>
            <a:r>
              <a:rPr lang="de-DE" dirty="0" err="1">
                <a:cs typeface="Arial" pitchFamily="34" charset="0"/>
              </a:rPr>
              <a:t>book</a:t>
            </a:r>
            <a:r>
              <a:rPr lang="de-DE" dirty="0">
                <a:cs typeface="Arial" pitchFamily="34" charset="0"/>
              </a:rPr>
              <a:t> </a:t>
            </a:r>
            <a:r>
              <a:rPr lang="de-DE" dirty="0" err="1">
                <a:cs typeface="Arial" pitchFamily="34" charset="0"/>
              </a:rPr>
              <a:t>or</a:t>
            </a:r>
            <a:r>
              <a:rPr lang="de-DE" dirty="0">
                <a:cs typeface="Arial" pitchFamily="34" charset="0"/>
              </a:rPr>
              <a:t> </a:t>
            </a:r>
            <a:r>
              <a:rPr lang="de-DE" dirty="0" err="1">
                <a:cs typeface="Arial" pitchFamily="34" charset="0"/>
              </a:rPr>
              <a:t>corpus</a:t>
            </a:r>
            <a:r>
              <a:rPr lang="de-DE" dirty="0">
                <a:cs typeface="Arial" pitchFamily="34" charset="0"/>
              </a:rPr>
              <a:t>)</a:t>
            </a:r>
          </a:p>
          <a:p>
            <a:pPr marL="1085850" lvl="1" indent="-342900" eaLnBrk="1" hangingPunct="1">
              <a:lnSpc>
                <a:spcPts val="3200"/>
              </a:lnSpc>
              <a:buFont typeface="Arial" panose="020B0604020202020204" pitchFamily="34" charset="0"/>
              <a:buChar char="•"/>
            </a:pPr>
            <a:r>
              <a:rPr lang="de-DE" sz="2800" dirty="0" err="1">
                <a:solidFill>
                  <a:srgbClr val="0000FF"/>
                </a:solidFill>
                <a:cs typeface="Arial" pitchFamily="34" charset="0"/>
              </a:rPr>
              <a:t>semantic</a:t>
            </a:r>
            <a:r>
              <a:rPr lang="de-DE" sz="2800" dirty="0">
                <a:solidFill>
                  <a:srgbClr val="0000FF"/>
                </a:solidFill>
                <a:cs typeface="Arial" pitchFamily="34" charset="0"/>
              </a:rPr>
              <a:t> </a:t>
            </a:r>
            <a:r>
              <a:rPr lang="de-DE" sz="2800" dirty="0" err="1">
                <a:solidFill>
                  <a:srgbClr val="0000FF"/>
                </a:solidFill>
                <a:cs typeface="Arial" pitchFamily="34" charset="0"/>
              </a:rPr>
              <a:t>search</a:t>
            </a:r>
            <a:r>
              <a:rPr lang="de-DE" sz="2800" dirty="0">
                <a:solidFill>
                  <a:srgbClr val="0000FF"/>
                </a:solidFill>
                <a:cs typeface="Arial" pitchFamily="34" charset="0"/>
              </a:rPr>
              <a:t> </a:t>
            </a:r>
            <a:endParaRPr lang="de-DE" sz="2800" dirty="0" smtClean="0">
              <a:solidFill>
                <a:srgbClr val="0000FF"/>
              </a:solidFill>
              <a:cs typeface="Arial" pitchFamily="34" charset="0"/>
            </a:endParaRPr>
          </a:p>
          <a:p>
            <a:pPr lvl="1" indent="0" eaLnBrk="1" hangingPunct="1">
              <a:lnSpc>
                <a:spcPts val="3200"/>
              </a:lnSpc>
            </a:pPr>
            <a:r>
              <a:rPr lang="de-DE" dirty="0" smtClean="0">
                <a:cs typeface="Arial" pitchFamily="34" charset="0"/>
              </a:rPr>
              <a:t>    in </a:t>
            </a:r>
            <a:r>
              <a:rPr lang="de-DE" dirty="0" err="1">
                <a:cs typeface="Arial" pitchFamily="34" charset="0"/>
              </a:rPr>
              <a:t>terms</a:t>
            </a:r>
            <a:r>
              <a:rPr lang="de-DE" dirty="0">
                <a:cs typeface="Arial" pitchFamily="34" charset="0"/>
              </a:rPr>
              <a:t> </a:t>
            </a:r>
            <a:r>
              <a:rPr lang="de-DE" dirty="0" err="1">
                <a:cs typeface="Arial" pitchFamily="34" charset="0"/>
              </a:rPr>
              <a:t>of</a:t>
            </a:r>
            <a:r>
              <a:rPr lang="de-DE" dirty="0">
                <a:cs typeface="Arial" pitchFamily="34" charset="0"/>
              </a:rPr>
              <a:t> </a:t>
            </a:r>
            <a:r>
              <a:rPr lang="de-DE" dirty="0" err="1">
                <a:cs typeface="Arial" pitchFamily="34" charset="0"/>
              </a:rPr>
              <a:t>entities&amp;relations</a:t>
            </a:r>
            <a:r>
              <a:rPr lang="de-DE" dirty="0">
                <a:cs typeface="Arial" pitchFamily="34" charset="0"/>
              </a:rPr>
              <a:t> (not </a:t>
            </a:r>
            <a:r>
              <a:rPr lang="de-DE" dirty="0" err="1">
                <a:cs typeface="Arial" pitchFamily="34" charset="0"/>
              </a:rPr>
              <a:t>keywords&amp;pages</a:t>
            </a:r>
            <a:r>
              <a:rPr lang="de-DE" dirty="0">
                <a:cs typeface="Arial" pitchFamily="34" charset="0"/>
              </a:rPr>
              <a:t>)</a:t>
            </a:r>
          </a:p>
          <a:p>
            <a:pPr marL="1085850" lvl="1" indent="-342900" eaLnBrk="1" hangingPunct="1">
              <a:lnSpc>
                <a:spcPts val="3200"/>
              </a:lnSpc>
              <a:buFont typeface="Arial" panose="020B0604020202020204" pitchFamily="34" charset="0"/>
              <a:buChar char="•"/>
            </a:pPr>
            <a:r>
              <a:rPr lang="de-DE" sz="2800" dirty="0" err="1">
                <a:solidFill>
                  <a:srgbClr val="0000FF"/>
                </a:solidFill>
                <a:cs typeface="Arial" pitchFamily="34" charset="0"/>
              </a:rPr>
              <a:t>entity</a:t>
            </a:r>
            <a:r>
              <a:rPr lang="de-DE" sz="2800" dirty="0">
                <a:solidFill>
                  <a:srgbClr val="0000FF"/>
                </a:solidFill>
                <a:cs typeface="Arial" pitchFamily="34" charset="0"/>
              </a:rPr>
              <a:t>-level </a:t>
            </a:r>
            <a:r>
              <a:rPr lang="de-DE" sz="2800" dirty="0" err="1">
                <a:solidFill>
                  <a:srgbClr val="0000FF"/>
                </a:solidFill>
                <a:cs typeface="Arial" pitchFamily="34" charset="0"/>
              </a:rPr>
              <a:t>linkage</a:t>
            </a:r>
            <a:r>
              <a:rPr lang="de-DE" sz="2800" dirty="0">
                <a:solidFill>
                  <a:srgbClr val="0000FF"/>
                </a:solidFill>
                <a:cs typeface="Arial" pitchFamily="34" charset="0"/>
              </a:rPr>
              <a:t> </a:t>
            </a:r>
            <a:endParaRPr lang="de-DE" sz="2800" dirty="0" smtClean="0">
              <a:solidFill>
                <a:srgbClr val="0000FF"/>
              </a:solidFill>
              <a:cs typeface="Arial" pitchFamily="34" charset="0"/>
            </a:endParaRPr>
          </a:p>
          <a:p>
            <a:pPr lvl="1" indent="0" eaLnBrk="1" hangingPunct="1">
              <a:lnSpc>
                <a:spcPts val="3200"/>
              </a:lnSpc>
            </a:pPr>
            <a:r>
              <a:rPr lang="de-DE" dirty="0" smtClean="0">
                <a:cs typeface="Arial" pitchFamily="34" charset="0"/>
              </a:rPr>
              <a:t>    </a:t>
            </a:r>
            <a:r>
              <a:rPr lang="de-DE" dirty="0" err="1" smtClean="0">
                <a:cs typeface="Arial" pitchFamily="34" charset="0"/>
              </a:rPr>
              <a:t>for</a:t>
            </a:r>
            <a:r>
              <a:rPr lang="de-DE" dirty="0" smtClean="0">
                <a:cs typeface="Arial" pitchFamily="34" charset="0"/>
              </a:rPr>
              <a:t> Big Data &amp; Big Text </a:t>
            </a:r>
            <a:r>
              <a:rPr lang="de-DE" dirty="0" err="1" smtClean="0">
                <a:cs typeface="Arial" pitchFamily="34" charset="0"/>
              </a:rPr>
              <a:t>analytics</a:t>
            </a:r>
            <a:endParaRPr lang="de-DE" dirty="0">
              <a:cs typeface="Arial" pitchFamily="34" charset="0"/>
            </a:endParaRPr>
          </a:p>
        </p:txBody>
      </p:sp>
    </p:spTree>
    <p:extLst>
      <p:ext uri="{BB962C8B-B14F-4D97-AF65-F5344CB8AC3E}">
        <p14:creationId xmlns:p14="http://schemas.microsoft.com/office/powerpoint/2010/main" val="2575447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feld 3"/>
          <p:cNvSpPr txBox="1">
            <a:spLocks noChangeArrowheads="1"/>
          </p:cNvSpPr>
          <p:nvPr/>
        </p:nvSpPr>
        <p:spPr bwMode="auto">
          <a:xfrm>
            <a:off x="-396875" y="0"/>
            <a:ext cx="986472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chemeClr val="tx1"/>
                </a:solidFill>
                <a:latin typeface="Arial" pitchFamily="34" charset="0"/>
              </a:defRPr>
            </a:lvl1pPr>
            <a:lvl2pPr marL="742950" indent="-285750" eaLnBrk="0" hangingPunct="0">
              <a:defRPr sz="2200" b="1">
                <a:solidFill>
                  <a:schemeClr val="tx1"/>
                </a:solidFill>
                <a:latin typeface="Arial" pitchFamily="34" charset="0"/>
              </a:defRPr>
            </a:lvl2pPr>
            <a:lvl3pPr marL="1143000" indent="-228600" eaLnBrk="0" hangingPunct="0">
              <a:defRPr sz="2200" b="1">
                <a:solidFill>
                  <a:schemeClr val="tx1"/>
                </a:solidFill>
                <a:latin typeface="Arial" pitchFamily="34" charset="0"/>
              </a:defRPr>
            </a:lvl3pPr>
            <a:lvl4pPr marL="1600200" indent="-228600" eaLnBrk="0" hangingPunct="0">
              <a:defRPr sz="2200" b="1">
                <a:solidFill>
                  <a:schemeClr val="tx1"/>
                </a:solidFill>
                <a:latin typeface="Arial" pitchFamily="34" charset="0"/>
              </a:defRPr>
            </a:lvl4pPr>
            <a:lvl5pPr marL="2057400" indent="-228600" eaLnBrk="0" hangingPunct="0">
              <a:defRPr sz="2200" b="1">
                <a:solidFill>
                  <a:schemeClr val="tx1"/>
                </a:solidFill>
                <a:latin typeface="Arial" pitchFamily="34" charset="0"/>
              </a:defRPr>
            </a:lvl5pPr>
            <a:lvl6pPr marL="2514600" indent="-228600" eaLnBrk="0" fontAlgn="base" hangingPunct="0">
              <a:spcBef>
                <a:spcPct val="0"/>
              </a:spcBef>
              <a:spcAft>
                <a:spcPct val="0"/>
              </a:spcAft>
              <a:defRPr sz="2200" b="1">
                <a:solidFill>
                  <a:schemeClr val="tx1"/>
                </a:solidFill>
                <a:latin typeface="Arial" pitchFamily="34" charset="0"/>
              </a:defRPr>
            </a:lvl6pPr>
            <a:lvl7pPr marL="2971800" indent="-228600" eaLnBrk="0" fontAlgn="base" hangingPunct="0">
              <a:spcBef>
                <a:spcPct val="0"/>
              </a:spcBef>
              <a:spcAft>
                <a:spcPct val="0"/>
              </a:spcAft>
              <a:defRPr sz="2200" b="1">
                <a:solidFill>
                  <a:schemeClr val="tx1"/>
                </a:solidFill>
                <a:latin typeface="Arial" pitchFamily="34" charset="0"/>
              </a:defRPr>
            </a:lvl7pPr>
            <a:lvl8pPr marL="3429000" indent="-228600" eaLnBrk="0" fontAlgn="base" hangingPunct="0">
              <a:spcBef>
                <a:spcPct val="0"/>
              </a:spcBef>
              <a:spcAft>
                <a:spcPct val="0"/>
              </a:spcAft>
              <a:defRPr sz="2200" b="1">
                <a:solidFill>
                  <a:schemeClr val="tx1"/>
                </a:solidFill>
                <a:latin typeface="Arial" pitchFamily="34" charset="0"/>
              </a:defRPr>
            </a:lvl8pPr>
            <a:lvl9pPr marL="3886200" indent="-228600" eaLnBrk="0" fontAlgn="base" hangingPunct="0">
              <a:spcBef>
                <a:spcPct val="0"/>
              </a:spcBef>
              <a:spcAft>
                <a:spcPct val="0"/>
              </a:spcAft>
              <a:defRPr sz="2200" b="1">
                <a:solidFill>
                  <a:schemeClr val="tx1"/>
                </a:solidFill>
                <a:latin typeface="Arial" pitchFamily="34" charset="0"/>
              </a:defRPr>
            </a:lvl9pPr>
          </a:lstStyle>
          <a:p>
            <a:pPr algn="ctr" eaLnBrk="1" hangingPunct="1"/>
            <a:r>
              <a:rPr lang="de-DE" sz="3500" dirty="0">
                <a:cs typeface="Arial" pitchFamily="34" charset="0"/>
              </a:rPr>
              <a:t> </a:t>
            </a:r>
            <a:r>
              <a:rPr lang="de-DE" sz="3500" dirty="0" err="1" smtClean="0">
                <a:cs typeface="Arial" pitchFamily="34" charset="0"/>
              </a:rPr>
              <a:t>Use</a:t>
            </a:r>
            <a:r>
              <a:rPr lang="de-DE" sz="3500" dirty="0" smtClean="0">
                <a:cs typeface="Arial" pitchFamily="34" charset="0"/>
              </a:rPr>
              <a:t>-Case: </a:t>
            </a:r>
            <a:r>
              <a:rPr lang="de-DE" sz="3500" dirty="0" err="1" smtClean="0">
                <a:cs typeface="Arial" pitchFamily="34" charset="0"/>
              </a:rPr>
              <a:t>Semantic</a:t>
            </a:r>
            <a:r>
              <a:rPr lang="de-DE" sz="3500" dirty="0" smtClean="0">
                <a:cs typeface="Arial" pitchFamily="34" charset="0"/>
              </a:rPr>
              <a:t> Search</a:t>
            </a:r>
            <a:endParaRPr lang="de-DE" sz="3500" dirty="0">
              <a:cs typeface="Arial" pitchFamily="34" charset="0"/>
            </a:endParaRPr>
          </a:p>
        </p:txBody>
      </p:sp>
      <p:sp>
        <p:nvSpPr>
          <p:cNvPr id="18" name="Text Box 7"/>
          <p:cNvSpPr txBox="1">
            <a:spLocks noChangeArrowheads="1"/>
          </p:cNvSpPr>
          <p:nvPr/>
        </p:nvSpPr>
        <p:spPr bwMode="auto">
          <a:xfrm>
            <a:off x="899592" y="2132856"/>
            <a:ext cx="778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eaLnBrk="1" hangingPunct="1">
              <a:lnSpc>
                <a:spcPct val="90000"/>
              </a:lnSpc>
            </a:pPr>
            <a:r>
              <a:rPr lang="de-DE"/>
              <a:t>European composers who have won film music awards?</a:t>
            </a:r>
            <a:endParaRPr lang="en-US"/>
          </a:p>
        </p:txBody>
      </p:sp>
      <p:sp>
        <p:nvSpPr>
          <p:cNvPr id="20" name="Text Box 8"/>
          <p:cNvSpPr txBox="1">
            <a:spLocks noChangeArrowheads="1"/>
          </p:cNvSpPr>
          <p:nvPr/>
        </p:nvSpPr>
        <p:spPr bwMode="auto">
          <a:xfrm>
            <a:off x="899592" y="2708920"/>
            <a:ext cx="7348487"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eaLnBrk="1" hangingPunct="1">
              <a:lnSpc>
                <a:spcPct val="90000"/>
              </a:lnSpc>
            </a:pPr>
            <a:r>
              <a:rPr lang="de-DE" dirty="0" smtClean="0"/>
              <a:t>Internet </a:t>
            </a:r>
            <a:r>
              <a:rPr lang="de-DE" dirty="0" err="1" smtClean="0"/>
              <a:t>companies</a:t>
            </a:r>
            <a:r>
              <a:rPr lang="de-DE" dirty="0" smtClean="0"/>
              <a:t> </a:t>
            </a:r>
            <a:r>
              <a:rPr lang="de-DE" dirty="0" err="1" smtClean="0"/>
              <a:t>founded</a:t>
            </a:r>
            <a:r>
              <a:rPr lang="de-DE" dirty="0" smtClean="0"/>
              <a:t> </a:t>
            </a:r>
            <a:r>
              <a:rPr lang="de-DE" dirty="0" err="1" smtClean="0"/>
              <a:t>by</a:t>
            </a:r>
            <a:r>
              <a:rPr lang="de-DE" dirty="0" smtClean="0"/>
              <a:t> </a:t>
            </a:r>
            <a:r>
              <a:rPr lang="de-DE" dirty="0" err="1" smtClean="0"/>
              <a:t>Brazilian</a:t>
            </a:r>
            <a:r>
              <a:rPr lang="de-DE" dirty="0" smtClean="0"/>
              <a:t> </a:t>
            </a:r>
            <a:r>
              <a:rPr lang="de-DE" dirty="0" err="1" smtClean="0"/>
              <a:t>professors</a:t>
            </a:r>
            <a:r>
              <a:rPr lang="en-US" dirty="0" smtClean="0"/>
              <a:t>?</a:t>
            </a:r>
            <a:endParaRPr lang="de-DE" dirty="0"/>
          </a:p>
        </p:txBody>
      </p:sp>
      <p:sp>
        <p:nvSpPr>
          <p:cNvPr id="21" name="Text Box 9"/>
          <p:cNvSpPr txBox="1">
            <a:spLocks noChangeArrowheads="1"/>
          </p:cNvSpPr>
          <p:nvPr/>
        </p:nvSpPr>
        <p:spPr bwMode="auto">
          <a:xfrm>
            <a:off x="899592" y="3329282"/>
            <a:ext cx="716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eaLnBrk="1" hangingPunct="1">
              <a:lnSpc>
                <a:spcPct val="90000"/>
              </a:lnSpc>
            </a:pPr>
            <a:r>
              <a:rPr lang="de-DE" dirty="0"/>
              <a:t>Enzymes </a:t>
            </a:r>
            <a:r>
              <a:rPr lang="de-DE" dirty="0" err="1"/>
              <a:t>that</a:t>
            </a:r>
            <a:r>
              <a:rPr lang="de-DE" dirty="0"/>
              <a:t> </a:t>
            </a:r>
            <a:r>
              <a:rPr lang="de-DE" dirty="0" err="1"/>
              <a:t>inhibit</a:t>
            </a:r>
            <a:r>
              <a:rPr lang="de-DE" dirty="0"/>
              <a:t> HIV? </a:t>
            </a:r>
          </a:p>
          <a:p>
            <a:pPr eaLnBrk="1" hangingPunct="1">
              <a:lnSpc>
                <a:spcPct val="90000"/>
              </a:lnSpc>
            </a:pPr>
            <a:r>
              <a:rPr lang="de-DE" dirty="0"/>
              <a:t>Influenza </a:t>
            </a:r>
            <a:r>
              <a:rPr lang="de-DE" dirty="0" err="1"/>
              <a:t>drugs</a:t>
            </a:r>
            <a:r>
              <a:rPr lang="de-DE" dirty="0"/>
              <a:t> </a:t>
            </a:r>
            <a:r>
              <a:rPr lang="de-DE" dirty="0" err="1"/>
              <a:t>for</a:t>
            </a:r>
            <a:r>
              <a:rPr lang="de-DE" dirty="0"/>
              <a:t> </a:t>
            </a:r>
            <a:r>
              <a:rPr lang="de-DE" dirty="0" err="1"/>
              <a:t>teens</a:t>
            </a:r>
            <a:r>
              <a:rPr lang="de-DE" dirty="0"/>
              <a:t> </a:t>
            </a:r>
            <a:r>
              <a:rPr lang="de-DE" dirty="0" err="1"/>
              <a:t>with</a:t>
            </a:r>
            <a:r>
              <a:rPr lang="de-DE" dirty="0"/>
              <a:t> high </a:t>
            </a:r>
            <a:r>
              <a:rPr lang="de-DE" dirty="0" err="1"/>
              <a:t>blood</a:t>
            </a:r>
            <a:r>
              <a:rPr lang="de-DE" dirty="0"/>
              <a:t> </a:t>
            </a:r>
            <a:r>
              <a:rPr lang="de-DE" dirty="0" err="1"/>
              <a:t>pressure</a:t>
            </a:r>
            <a:r>
              <a:rPr lang="de-DE" dirty="0"/>
              <a:t>?</a:t>
            </a:r>
            <a:endParaRPr lang="en-US" dirty="0"/>
          </a:p>
        </p:txBody>
      </p:sp>
      <p:sp>
        <p:nvSpPr>
          <p:cNvPr id="22" name="AutoShape 10"/>
          <p:cNvSpPr>
            <a:spLocks noChangeArrowheads="1"/>
          </p:cNvSpPr>
          <p:nvPr/>
        </p:nvSpPr>
        <p:spPr bwMode="auto">
          <a:xfrm>
            <a:off x="539229" y="2172544"/>
            <a:ext cx="288926" cy="288925"/>
          </a:xfrm>
          <a:prstGeom prst="star5">
            <a:avLst/>
          </a:prstGeom>
          <a:solidFill>
            <a:srgbClr val="0000FF"/>
          </a:solidFill>
          <a:ln w="9525">
            <a:solidFill>
              <a:schemeClr val="tx1"/>
            </a:solidFill>
            <a:miter lim="800000"/>
            <a:headEnd/>
            <a:tailEnd/>
          </a:ln>
          <a:effectLst/>
        </p:spPr>
        <p:txBody>
          <a:bodyPr wrap="none" anchor="ct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a:defRPr/>
            </a:pPr>
            <a:endParaRPr lang="de-DE">
              <a:latin typeface="Arial" charset="0"/>
            </a:endParaRPr>
          </a:p>
        </p:txBody>
      </p:sp>
      <p:sp>
        <p:nvSpPr>
          <p:cNvPr id="23" name="AutoShape 11"/>
          <p:cNvSpPr>
            <a:spLocks noChangeArrowheads="1"/>
          </p:cNvSpPr>
          <p:nvPr/>
        </p:nvSpPr>
        <p:spPr bwMode="auto">
          <a:xfrm>
            <a:off x="539229" y="2753370"/>
            <a:ext cx="288926" cy="288925"/>
          </a:xfrm>
          <a:prstGeom prst="star5">
            <a:avLst/>
          </a:prstGeom>
          <a:solidFill>
            <a:srgbClr val="0000FF"/>
          </a:solidFill>
          <a:ln w="9525">
            <a:solidFill>
              <a:schemeClr val="tx1"/>
            </a:solidFill>
            <a:miter lim="800000"/>
            <a:headEnd/>
            <a:tailEnd/>
          </a:ln>
          <a:effectLst/>
        </p:spPr>
        <p:txBody>
          <a:bodyPr wrap="none" anchor="ct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a:defRPr/>
            </a:pPr>
            <a:endParaRPr lang="de-DE">
              <a:latin typeface="Arial" charset="0"/>
            </a:endParaRPr>
          </a:p>
        </p:txBody>
      </p:sp>
      <p:sp>
        <p:nvSpPr>
          <p:cNvPr id="24" name="AutoShape 12"/>
          <p:cNvSpPr>
            <a:spLocks noChangeArrowheads="1"/>
          </p:cNvSpPr>
          <p:nvPr/>
        </p:nvSpPr>
        <p:spPr bwMode="auto">
          <a:xfrm>
            <a:off x="537642" y="3329282"/>
            <a:ext cx="288925" cy="288925"/>
          </a:xfrm>
          <a:prstGeom prst="star5">
            <a:avLst/>
          </a:prstGeom>
          <a:solidFill>
            <a:srgbClr val="0000FF"/>
          </a:solidFill>
          <a:ln w="9525">
            <a:solidFill>
              <a:schemeClr val="tx1"/>
            </a:solidFill>
            <a:miter lim="800000"/>
            <a:headEnd/>
            <a:tailEnd/>
          </a:ln>
          <a:effectLst/>
        </p:spPr>
        <p:txBody>
          <a:bodyPr wrap="none" anchor="ct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a:defRPr/>
            </a:pPr>
            <a:endParaRPr lang="de-DE">
              <a:latin typeface="Arial" charset="0"/>
            </a:endParaRPr>
          </a:p>
        </p:txBody>
      </p:sp>
      <p:sp>
        <p:nvSpPr>
          <p:cNvPr id="25" name="Text Box 20"/>
          <p:cNvSpPr txBox="1">
            <a:spLocks noChangeArrowheads="1"/>
          </p:cNvSpPr>
          <p:nvPr/>
        </p:nvSpPr>
        <p:spPr bwMode="auto">
          <a:xfrm>
            <a:off x="917707" y="3823919"/>
            <a:ext cx="5762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eaLnBrk="1" hangingPunct="1"/>
            <a:r>
              <a:rPr lang="de-DE" sz="2800" dirty="0"/>
              <a:t>...</a:t>
            </a:r>
            <a:endParaRPr lang="en-US" sz="2800" dirty="0"/>
          </a:p>
        </p:txBody>
      </p:sp>
      <p:sp>
        <p:nvSpPr>
          <p:cNvPr id="26" name="Text Box 21"/>
          <p:cNvSpPr txBox="1">
            <a:spLocks noChangeArrowheads="1"/>
          </p:cNvSpPr>
          <p:nvPr/>
        </p:nvSpPr>
        <p:spPr bwMode="auto">
          <a:xfrm>
            <a:off x="899592" y="1556792"/>
            <a:ext cx="5118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eaLnBrk="1" hangingPunct="1">
              <a:lnSpc>
                <a:spcPct val="90000"/>
              </a:lnSpc>
            </a:pPr>
            <a:r>
              <a:rPr lang="de-DE"/>
              <a:t>Politicians who are also scientists?</a:t>
            </a:r>
            <a:endParaRPr lang="en-US"/>
          </a:p>
        </p:txBody>
      </p:sp>
      <p:sp>
        <p:nvSpPr>
          <p:cNvPr id="27" name="AutoShape 22"/>
          <p:cNvSpPr>
            <a:spLocks noChangeArrowheads="1"/>
          </p:cNvSpPr>
          <p:nvPr/>
        </p:nvSpPr>
        <p:spPr bwMode="auto">
          <a:xfrm>
            <a:off x="539229" y="1555204"/>
            <a:ext cx="288926" cy="288925"/>
          </a:xfrm>
          <a:prstGeom prst="star5">
            <a:avLst/>
          </a:prstGeom>
          <a:solidFill>
            <a:srgbClr val="0000FF"/>
          </a:solidFill>
          <a:ln w="9525">
            <a:solidFill>
              <a:schemeClr val="tx1"/>
            </a:solidFill>
            <a:miter lim="800000"/>
            <a:headEnd/>
            <a:tailEnd/>
          </a:ln>
          <a:effectLst/>
        </p:spPr>
        <p:txBody>
          <a:bodyPr wrap="none" anchor="ctr"/>
          <a:lstStyle>
            <a:defPPr>
              <a:defRPr lang="de-DE"/>
            </a:defPPr>
            <a:lvl1pPr algn="l" rtl="0" fontAlgn="base">
              <a:spcBef>
                <a:spcPct val="0"/>
              </a:spcBef>
              <a:spcAft>
                <a:spcPct val="0"/>
              </a:spcAft>
              <a:defRPr sz="2200" b="1" kern="1200">
                <a:solidFill>
                  <a:schemeClr val="tx1"/>
                </a:solidFill>
                <a:latin typeface="Arial" charset="0"/>
                <a:ea typeface="+mn-ea"/>
                <a:cs typeface="+mn-cs"/>
              </a:defRPr>
            </a:lvl1pPr>
            <a:lvl2pPr marL="457200" algn="l" rtl="0" fontAlgn="base">
              <a:spcBef>
                <a:spcPct val="0"/>
              </a:spcBef>
              <a:spcAft>
                <a:spcPct val="0"/>
              </a:spcAft>
              <a:defRPr sz="2200" b="1" kern="1200">
                <a:solidFill>
                  <a:schemeClr val="tx1"/>
                </a:solidFill>
                <a:latin typeface="Arial" charset="0"/>
                <a:ea typeface="+mn-ea"/>
                <a:cs typeface="+mn-cs"/>
              </a:defRPr>
            </a:lvl2pPr>
            <a:lvl3pPr marL="914400" algn="l" rtl="0" fontAlgn="base">
              <a:spcBef>
                <a:spcPct val="0"/>
              </a:spcBef>
              <a:spcAft>
                <a:spcPct val="0"/>
              </a:spcAft>
              <a:defRPr sz="2200" b="1" kern="1200">
                <a:solidFill>
                  <a:schemeClr val="tx1"/>
                </a:solidFill>
                <a:latin typeface="Arial" charset="0"/>
                <a:ea typeface="+mn-ea"/>
                <a:cs typeface="+mn-cs"/>
              </a:defRPr>
            </a:lvl3pPr>
            <a:lvl4pPr marL="1371600" algn="l" rtl="0" fontAlgn="base">
              <a:spcBef>
                <a:spcPct val="0"/>
              </a:spcBef>
              <a:spcAft>
                <a:spcPct val="0"/>
              </a:spcAft>
              <a:defRPr sz="2200" b="1" kern="1200">
                <a:solidFill>
                  <a:schemeClr val="tx1"/>
                </a:solidFill>
                <a:latin typeface="Arial" charset="0"/>
                <a:ea typeface="+mn-ea"/>
                <a:cs typeface="+mn-cs"/>
              </a:defRPr>
            </a:lvl4pPr>
            <a:lvl5pPr marL="1828800" algn="l" rtl="0" fontAlgn="base">
              <a:spcBef>
                <a:spcPct val="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a:defRPr/>
            </a:pPr>
            <a:endParaRPr lang="de-DE">
              <a:latin typeface="Arial" charset="0"/>
            </a:endParaRPr>
          </a:p>
        </p:txBody>
      </p:sp>
    </p:spTree>
    <p:extLst>
      <p:ext uri="{BB962C8B-B14F-4D97-AF65-F5344CB8AC3E}">
        <p14:creationId xmlns:p14="http://schemas.microsoft.com/office/powerpoint/2010/main" val="2904937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p:cNvSpPr/>
          <p:nvPr/>
        </p:nvSpPr>
        <p:spPr bwMode="auto">
          <a:xfrm>
            <a:off x="179388" y="1125538"/>
            <a:ext cx="5761037" cy="324008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defRPr/>
            </a:pPr>
            <a:endParaRPr lang="de-DE"/>
          </a:p>
        </p:txBody>
      </p:sp>
      <p:sp>
        <p:nvSpPr>
          <p:cNvPr id="22" name="Rectangle 21"/>
          <p:cNvSpPr>
            <a:spLocks noChangeArrowheads="1"/>
          </p:cNvSpPr>
          <p:nvPr/>
        </p:nvSpPr>
        <p:spPr bwMode="auto">
          <a:xfrm>
            <a:off x="249238" y="1196975"/>
            <a:ext cx="5545137" cy="725488"/>
          </a:xfrm>
          <a:prstGeom prst="rect">
            <a:avLst/>
          </a:prstGeom>
          <a:solidFill>
            <a:srgbClr val="99FF6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20484" name="Rectangle 3"/>
          <p:cNvSpPr>
            <a:spLocks noGrp="1" noChangeArrowheads="1"/>
          </p:cNvSpPr>
          <p:nvPr>
            <p:ph type="title"/>
          </p:nvPr>
        </p:nvSpPr>
        <p:spPr>
          <a:xfrm>
            <a:off x="-180528" y="77000"/>
            <a:ext cx="7762428" cy="981075"/>
          </a:xfrm>
        </p:spPr>
        <p:txBody>
          <a:bodyPr/>
          <a:lstStyle/>
          <a:p>
            <a:pPr defTabSz="893763" eaLnBrk="1" hangingPunct="1">
              <a:lnSpc>
                <a:spcPts val="3800"/>
              </a:lnSpc>
            </a:pPr>
            <a:r>
              <a:rPr lang="en-GB" dirty="0" smtClean="0"/>
              <a:t>Use-Case: Question Answering</a:t>
            </a:r>
            <a:endParaRPr lang="en-GB" sz="2000" dirty="0" smtClean="0"/>
          </a:p>
        </p:txBody>
      </p:sp>
      <p:pic>
        <p:nvPicPr>
          <p:cNvPr id="20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81125"/>
            <a:ext cx="31242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0"/>
            <a:ext cx="3333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hteck 17"/>
          <p:cNvSpPr>
            <a:spLocks noChangeArrowheads="1"/>
          </p:cNvSpPr>
          <p:nvPr/>
        </p:nvSpPr>
        <p:spPr bwMode="auto">
          <a:xfrm>
            <a:off x="249238" y="1214438"/>
            <a:ext cx="496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33CC"/>
                </a:solidFill>
              </a:rPr>
              <a:t>This town is known as "Sin City" &amp; its downtown is "Glitter Gulch"</a:t>
            </a:r>
            <a:endParaRPr lang="de-DE" sz="2000">
              <a:solidFill>
                <a:srgbClr val="0033CC"/>
              </a:solidFill>
            </a:endParaRPr>
          </a:p>
        </p:txBody>
      </p:sp>
      <p:sp>
        <p:nvSpPr>
          <p:cNvPr id="20488" name="Rechteck 19"/>
          <p:cNvSpPr>
            <a:spLocks noChangeArrowheads="1"/>
          </p:cNvSpPr>
          <p:nvPr/>
        </p:nvSpPr>
        <p:spPr bwMode="auto">
          <a:xfrm>
            <a:off x="225425" y="3565525"/>
            <a:ext cx="6624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2000">
                <a:solidFill>
                  <a:srgbClr val="FF6600"/>
                </a:solidFill>
              </a:rPr>
              <a:t>This American city has two airports </a:t>
            </a:r>
          </a:p>
          <a:p>
            <a:r>
              <a:rPr lang="de-DE" sz="2000">
                <a:solidFill>
                  <a:srgbClr val="FF6600"/>
                </a:solidFill>
              </a:rPr>
              <a:t>named after a war hero and a WW II battle</a:t>
            </a:r>
          </a:p>
        </p:txBody>
      </p:sp>
      <p:grpSp>
        <p:nvGrpSpPr>
          <p:cNvPr id="3" name="Group 2"/>
          <p:cNvGrpSpPr>
            <a:grpSpLocks/>
          </p:cNvGrpSpPr>
          <p:nvPr/>
        </p:nvGrpSpPr>
        <p:grpSpPr bwMode="auto">
          <a:xfrm>
            <a:off x="611188" y="3429000"/>
            <a:ext cx="8539162" cy="2943225"/>
            <a:chOff x="611188" y="3429000"/>
            <a:chExt cx="8539162" cy="2943225"/>
          </a:xfrm>
        </p:grpSpPr>
        <p:grpSp>
          <p:nvGrpSpPr>
            <p:cNvPr id="20494" name="Gruppieren 24"/>
            <p:cNvGrpSpPr>
              <a:grpSpLocks/>
            </p:cNvGrpSpPr>
            <p:nvPr/>
          </p:nvGrpSpPr>
          <p:grpSpPr bwMode="auto">
            <a:xfrm>
              <a:off x="611188" y="3429000"/>
              <a:ext cx="8532812" cy="2943225"/>
              <a:chOff x="611560" y="3429000"/>
              <a:chExt cx="8532440" cy="2943553"/>
            </a:xfrm>
          </p:grpSpPr>
          <p:pic>
            <p:nvPicPr>
              <p:cNvPr id="204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436488"/>
                <a:ext cx="1941660" cy="19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3429000"/>
                <a:ext cx="1008111" cy="123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13" descr="db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517" y="3789041"/>
                <a:ext cx="1141483" cy="5760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99" name="Textfeld 13"/>
              <p:cNvSpPr txBox="1">
                <a:spLocks noChangeArrowheads="1"/>
              </p:cNvSpPr>
              <p:nvPr/>
            </p:nvSpPr>
            <p:spPr bwMode="auto">
              <a:xfrm>
                <a:off x="4860032" y="4509120"/>
                <a:ext cx="16466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t>knowledge</a:t>
                </a:r>
              </a:p>
              <a:p>
                <a:pPr eaLnBrk="1" hangingPunct="1"/>
                <a:r>
                  <a:rPr lang="de-DE"/>
                  <a:t>back-ends</a:t>
                </a:r>
              </a:p>
            </p:txBody>
          </p:sp>
          <p:sp>
            <p:nvSpPr>
              <p:cNvPr id="20500" name="Textfeld 14"/>
              <p:cNvSpPr txBox="1">
                <a:spLocks noChangeArrowheads="1"/>
              </p:cNvSpPr>
              <p:nvPr/>
            </p:nvSpPr>
            <p:spPr bwMode="auto">
              <a:xfrm>
                <a:off x="611560" y="4437112"/>
                <a:ext cx="225895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a:t>question</a:t>
                </a:r>
              </a:p>
              <a:p>
                <a:pPr eaLnBrk="1" hangingPunct="1"/>
                <a:r>
                  <a:rPr lang="de-DE"/>
                  <a:t>classification &amp;</a:t>
                </a:r>
              </a:p>
              <a:p>
                <a:pPr eaLnBrk="1" hangingPunct="1"/>
                <a:r>
                  <a:rPr lang="de-DE"/>
                  <a:t>decomposition</a:t>
                </a:r>
              </a:p>
            </p:txBody>
          </p:sp>
          <p:sp>
            <p:nvSpPr>
              <p:cNvPr id="20501" name="Pfeil nach rechts 15"/>
              <p:cNvSpPr>
                <a:spLocks noChangeArrowheads="1"/>
              </p:cNvSpPr>
              <p:nvPr/>
            </p:nvSpPr>
            <p:spPr bwMode="auto">
              <a:xfrm>
                <a:off x="3275856" y="4653136"/>
                <a:ext cx="1296144" cy="504056"/>
              </a:xfrm>
              <a:prstGeom prst="rightArrow">
                <a:avLst>
                  <a:gd name="adj1" fmla="val 50000"/>
                  <a:gd name="adj2" fmla="val 50000"/>
                </a:avLst>
              </a:prstGeom>
              <a:gradFill rotWithShape="1">
                <a:gsLst>
                  <a:gs pos="0">
                    <a:srgbClr val="349E10"/>
                  </a:gs>
                  <a:gs pos="50000">
                    <a:srgbClr val="4EE31C"/>
                  </a:gs>
                  <a:gs pos="100000">
                    <a:srgbClr val="5EFF24"/>
                  </a:gs>
                </a:gsLst>
                <a:lin ang="10800000" scaled="1"/>
              </a:gradFill>
              <a:ln w="9525" algn="ctr">
                <a:solidFill>
                  <a:schemeClr val="tx1"/>
                </a:solidFill>
                <a:round/>
                <a:headEnd/>
                <a:tailEnd/>
              </a:ln>
            </p:spPr>
            <p:txBody>
              <a:bodyPr/>
              <a:lstStyle/>
              <a:p>
                <a:endParaRPr lang="en-US"/>
              </a:p>
            </p:txBody>
          </p:sp>
          <p:pic>
            <p:nvPicPr>
              <p:cNvPr id="20502" name="Picture 110" descr="freeba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3669" y="4509120"/>
                <a:ext cx="1210331" cy="31237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20495" name="Picture 2" descr="http://www.mpi-inf.mpg.de/yago-naga/yago/img/yago_logo_mainpag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7838" y="4905375"/>
              <a:ext cx="1052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91" name="TextBox 2"/>
          <p:cNvSpPr txBox="1">
            <a:spLocks noChangeArrowheads="1"/>
          </p:cNvSpPr>
          <p:nvPr/>
        </p:nvSpPr>
        <p:spPr bwMode="auto">
          <a:xfrm>
            <a:off x="1042988" y="6021388"/>
            <a:ext cx="5856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sz="1600"/>
              <a:t>D. Ferrucci et al.: </a:t>
            </a:r>
            <a:r>
              <a:rPr lang="en-US" sz="1600"/>
              <a:t>Building Watson. </a:t>
            </a:r>
            <a:r>
              <a:rPr lang="de-DE" sz="1600"/>
              <a:t>AI Magazine, Fall 2010.</a:t>
            </a:r>
          </a:p>
          <a:p>
            <a:pPr eaLnBrk="1" hangingPunct="1"/>
            <a:r>
              <a:rPr lang="de-DE" sz="1600"/>
              <a:t>IBM Journal of R&amp;D 56(3/4), 2012: This is Watson.</a:t>
            </a:r>
            <a:endParaRPr lang="en-US" sz="1600"/>
          </a:p>
        </p:txBody>
      </p:sp>
      <p:sp>
        <p:nvSpPr>
          <p:cNvPr id="2" name="TextBox 1"/>
          <p:cNvSpPr txBox="1">
            <a:spLocks noChangeArrowheads="1"/>
          </p:cNvSpPr>
          <p:nvPr/>
        </p:nvSpPr>
        <p:spPr bwMode="auto">
          <a:xfrm>
            <a:off x="611188" y="1922463"/>
            <a:ext cx="7570709" cy="707886"/>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sz="2000" dirty="0"/>
              <a:t>Q: </a:t>
            </a:r>
            <a:r>
              <a:rPr lang="de-DE" sz="2000" dirty="0">
                <a:solidFill>
                  <a:srgbClr val="3333CC"/>
                </a:solidFill>
              </a:rPr>
              <a:t>Sin City ?</a:t>
            </a:r>
          </a:p>
          <a:p>
            <a:pPr eaLnBrk="1" hangingPunct="1"/>
            <a:r>
              <a:rPr lang="de-DE" sz="2000" dirty="0">
                <a:sym typeface="Symbol" pitchFamily="18" charset="2"/>
              </a:rPr>
              <a:t>      </a:t>
            </a:r>
            <a:r>
              <a:rPr lang="de-DE" sz="2000" dirty="0" err="1">
                <a:sym typeface="Symbol" pitchFamily="18" charset="2"/>
              </a:rPr>
              <a:t>movie</a:t>
            </a:r>
            <a:r>
              <a:rPr lang="de-DE" sz="2000" dirty="0">
                <a:sym typeface="Symbol" pitchFamily="18" charset="2"/>
              </a:rPr>
              <a:t>, </a:t>
            </a:r>
            <a:r>
              <a:rPr lang="de-DE" sz="2000" dirty="0" err="1">
                <a:sym typeface="Symbol" pitchFamily="18" charset="2"/>
              </a:rPr>
              <a:t>graphical</a:t>
            </a:r>
            <a:r>
              <a:rPr lang="de-DE" sz="2000" dirty="0">
                <a:sym typeface="Symbol" pitchFamily="18" charset="2"/>
              </a:rPr>
              <a:t> </a:t>
            </a:r>
            <a:r>
              <a:rPr lang="de-DE" sz="2000" dirty="0" err="1">
                <a:sym typeface="Symbol" pitchFamily="18" charset="2"/>
              </a:rPr>
              <a:t>novel</a:t>
            </a:r>
            <a:r>
              <a:rPr lang="de-DE" sz="2000" dirty="0">
                <a:sym typeface="Symbol" pitchFamily="18" charset="2"/>
              </a:rPr>
              <a:t>, </a:t>
            </a:r>
            <a:r>
              <a:rPr lang="de-DE" sz="2000" dirty="0" err="1">
                <a:sym typeface="Symbol" pitchFamily="18" charset="2"/>
              </a:rPr>
              <a:t>nickname</a:t>
            </a:r>
            <a:r>
              <a:rPr lang="de-DE" sz="2000" dirty="0">
                <a:sym typeface="Symbol" pitchFamily="18" charset="2"/>
              </a:rPr>
              <a:t> </a:t>
            </a:r>
            <a:r>
              <a:rPr lang="de-DE" sz="2000" dirty="0" err="1">
                <a:sym typeface="Symbol" pitchFamily="18" charset="2"/>
              </a:rPr>
              <a:t>for</a:t>
            </a:r>
            <a:r>
              <a:rPr lang="de-DE" sz="2000" dirty="0">
                <a:sym typeface="Symbol" pitchFamily="18" charset="2"/>
              </a:rPr>
              <a:t> </a:t>
            </a:r>
            <a:r>
              <a:rPr lang="de-DE" sz="2000" dirty="0" err="1">
                <a:sym typeface="Symbol" pitchFamily="18" charset="2"/>
              </a:rPr>
              <a:t>city</a:t>
            </a:r>
            <a:r>
              <a:rPr lang="de-DE" sz="2000" dirty="0">
                <a:sym typeface="Symbol" pitchFamily="18" charset="2"/>
              </a:rPr>
              <a:t>, …</a:t>
            </a:r>
            <a:r>
              <a:rPr lang="de-DE" sz="2000" dirty="0"/>
              <a:t> </a:t>
            </a:r>
          </a:p>
        </p:txBody>
      </p:sp>
      <p:sp>
        <p:nvSpPr>
          <p:cNvPr id="23" name="TextBox 22"/>
          <p:cNvSpPr txBox="1">
            <a:spLocks noChangeArrowheads="1"/>
          </p:cNvSpPr>
          <p:nvPr/>
        </p:nvSpPr>
        <p:spPr bwMode="auto">
          <a:xfrm>
            <a:off x="615787" y="2637005"/>
            <a:ext cx="7566110" cy="1015663"/>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Arial" charset="0"/>
              </a:defRPr>
            </a:lvl1pPr>
            <a:lvl2pPr marL="742950" indent="-285750" eaLnBrk="0" hangingPunct="0">
              <a:defRPr sz="2200" b="1">
                <a:solidFill>
                  <a:schemeClr val="tx1"/>
                </a:solidFill>
                <a:latin typeface="Arial" charset="0"/>
              </a:defRPr>
            </a:lvl2pPr>
            <a:lvl3pPr marL="1143000" indent="-228600" eaLnBrk="0" hangingPunct="0">
              <a:defRPr sz="2200" b="1">
                <a:solidFill>
                  <a:schemeClr val="tx1"/>
                </a:solidFill>
                <a:latin typeface="Arial" charset="0"/>
              </a:defRPr>
            </a:lvl3pPr>
            <a:lvl4pPr marL="1600200" indent="-228600" eaLnBrk="0" hangingPunct="0">
              <a:defRPr sz="2200" b="1">
                <a:solidFill>
                  <a:schemeClr val="tx1"/>
                </a:solidFill>
                <a:latin typeface="Arial" charset="0"/>
              </a:defRPr>
            </a:lvl4pPr>
            <a:lvl5pPr marL="2057400" indent="-228600" eaLnBrk="0" hangingPunct="0">
              <a:defRPr sz="2200" b="1">
                <a:solidFill>
                  <a:schemeClr val="tx1"/>
                </a:solidFill>
                <a:latin typeface="Arial" charset="0"/>
              </a:defRPr>
            </a:lvl5pPr>
            <a:lvl6pPr marL="2514600" indent="-228600" eaLnBrk="0" fontAlgn="base" hangingPunct="0">
              <a:spcBef>
                <a:spcPct val="0"/>
              </a:spcBef>
              <a:spcAft>
                <a:spcPct val="0"/>
              </a:spcAft>
              <a:defRPr sz="2200" b="1">
                <a:solidFill>
                  <a:schemeClr val="tx1"/>
                </a:solidFill>
                <a:latin typeface="Arial" charset="0"/>
              </a:defRPr>
            </a:lvl6pPr>
            <a:lvl7pPr marL="2971800" indent="-228600" eaLnBrk="0" fontAlgn="base" hangingPunct="0">
              <a:spcBef>
                <a:spcPct val="0"/>
              </a:spcBef>
              <a:spcAft>
                <a:spcPct val="0"/>
              </a:spcAft>
              <a:defRPr sz="2200" b="1">
                <a:solidFill>
                  <a:schemeClr val="tx1"/>
                </a:solidFill>
                <a:latin typeface="Arial" charset="0"/>
              </a:defRPr>
            </a:lvl7pPr>
            <a:lvl8pPr marL="3429000" indent="-228600" eaLnBrk="0" fontAlgn="base" hangingPunct="0">
              <a:spcBef>
                <a:spcPct val="0"/>
              </a:spcBef>
              <a:spcAft>
                <a:spcPct val="0"/>
              </a:spcAft>
              <a:defRPr sz="2200" b="1">
                <a:solidFill>
                  <a:schemeClr val="tx1"/>
                </a:solidFill>
                <a:latin typeface="Arial" charset="0"/>
              </a:defRPr>
            </a:lvl8pPr>
            <a:lvl9pPr marL="3886200" indent="-228600" eaLnBrk="0" fontAlgn="base" hangingPunct="0">
              <a:spcBef>
                <a:spcPct val="0"/>
              </a:spcBef>
              <a:spcAft>
                <a:spcPct val="0"/>
              </a:spcAft>
              <a:defRPr sz="2200" b="1">
                <a:solidFill>
                  <a:schemeClr val="tx1"/>
                </a:solidFill>
                <a:latin typeface="Arial" charset="0"/>
              </a:defRPr>
            </a:lvl9pPr>
          </a:lstStyle>
          <a:p>
            <a:pPr eaLnBrk="1" hangingPunct="1"/>
            <a:r>
              <a:rPr lang="de-DE" sz="2000" dirty="0" smtClean="0"/>
              <a:t>A</a:t>
            </a:r>
            <a:r>
              <a:rPr lang="de-DE" sz="2000" dirty="0"/>
              <a:t>: </a:t>
            </a:r>
            <a:r>
              <a:rPr lang="de-DE" sz="2000" dirty="0">
                <a:solidFill>
                  <a:srgbClr val="3333CC"/>
                </a:solidFill>
              </a:rPr>
              <a:t>Vegas ? </a:t>
            </a:r>
            <a:r>
              <a:rPr lang="de-DE" sz="2000" dirty="0" smtClean="0">
                <a:solidFill>
                  <a:srgbClr val="3333CC"/>
                </a:solidFill>
              </a:rPr>
              <a:t>Vega ? Strip </a:t>
            </a:r>
            <a:r>
              <a:rPr lang="de-DE" sz="2000" dirty="0">
                <a:solidFill>
                  <a:srgbClr val="3333CC"/>
                </a:solidFill>
              </a:rPr>
              <a:t>?</a:t>
            </a:r>
          </a:p>
          <a:p>
            <a:pPr eaLnBrk="1" hangingPunct="1"/>
            <a:r>
              <a:rPr lang="de-DE" sz="2000" dirty="0">
                <a:sym typeface="Symbol" pitchFamily="18" charset="2"/>
              </a:rPr>
              <a:t>      </a:t>
            </a:r>
            <a:r>
              <a:rPr lang="de-DE" sz="2000" dirty="0"/>
              <a:t>Vega (</a:t>
            </a:r>
            <a:r>
              <a:rPr lang="de-DE" sz="2000" dirty="0" err="1"/>
              <a:t>star</a:t>
            </a:r>
            <a:r>
              <a:rPr lang="de-DE" sz="2000" dirty="0"/>
              <a:t>), Suzanne Vega, Vincent Vega, Las Vegas, …</a:t>
            </a:r>
          </a:p>
          <a:p>
            <a:pPr eaLnBrk="1" hangingPunct="1"/>
            <a:r>
              <a:rPr lang="de-DE" sz="2000" dirty="0">
                <a:sym typeface="Symbol" pitchFamily="18" charset="2"/>
              </a:rPr>
              <a:t>      </a:t>
            </a:r>
            <a:r>
              <a:rPr lang="de-DE" sz="2000" dirty="0" err="1"/>
              <a:t>comic</a:t>
            </a:r>
            <a:r>
              <a:rPr lang="de-DE" sz="2000" dirty="0"/>
              <a:t> </a:t>
            </a:r>
            <a:r>
              <a:rPr lang="de-DE" sz="2000" dirty="0" err="1"/>
              <a:t>strip</a:t>
            </a:r>
            <a:r>
              <a:rPr lang="de-DE" sz="2000" dirty="0"/>
              <a:t>, </a:t>
            </a:r>
            <a:r>
              <a:rPr lang="de-DE" sz="2000" dirty="0" err="1"/>
              <a:t>striptease</a:t>
            </a:r>
            <a:r>
              <a:rPr lang="de-DE" sz="2000" dirty="0"/>
              <a:t>, Las Vegas Strip, …</a:t>
            </a:r>
          </a:p>
        </p:txBody>
      </p:sp>
    </p:spTree>
    <p:extLst>
      <p:ext uri="{BB962C8B-B14F-4D97-AF65-F5344CB8AC3E}">
        <p14:creationId xmlns:p14="http://schemas.microsoft.com/office/powerpoint/2010/main" val="2571629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540568" y="0"/>
            <a:ext cx="10225136" cy="692150"/>
          </a:xfrm>
        </p:spPr>
        <p:txBody>
          <a:bodyPr/>
          <a:lstStyle/>
          <a:p>
            <a:pPr defTabSz="893763" eaLnBrk="1" hangingPunct="1"/>
            <a:r>
              <a:rPr lang="en-GB" dirty="0" smtClean="0"/>
              <a:t>Big Text Analytics: Who Covered Whom?</a:t>
            </a:r>
            <a:endParaRPr lang="en-GB" sz="2000" dirty="0" smtClean="0"/>
          </a:p>
        </p:txBody>
      </p:sp>
      <p:sp>
        <p:nvSpPr>
          <p:cNvPr id="28" name="Textfeld 71"/>
          <p:cNvSpPr txBox="1"/>
          <p:nvPr/>
        </p:nvSpPr>
        <p:spPr>
          <a:xfrm>
            <a:off x="5730169" y="591597"/>
            <a:ext cx="3427157" cy="1446550"/>
          </a:xfrm>
          <a:prstGeom prst="rect">
            <a:avLst/>
          </a:prstGeom>
          <a:solidFill>
            <a:srgbClr val="66FF33"/>
          </a:solidFill>
        </p:spPr>
        <p:txBody>
          <a:bodyPr wrap="none" rtlCol="0">
            <a:spAutoFit/>
          </a:bodyPr>
          <a:lstStyle/>
          <a:p>
            <a:r>
              <a:rPr lang="de-DE" dirty="0" smtClean="0"/>
              <a:t>1000‘s </a:t>
            </a:r>
            <a:r>
              <a:rPr lang="de-DE" dirty="0" err="1" smtClean="0"/>
              <a:t>of</a:t>
            </a:r>
            <a:r>
              <a:rPr lang="de-DE" dirty="0" smtClean="0"/>
              <a:t> Databases</a:t>
            </a:r>
          </a:p>
          <a:p>
            <a:r>
              <a:rPr lang="de-DE" dirty="0" smtClean="0"/>
              <a:t>100 </a:t>
            </a:r>
            <a:r>
              <a:rPr lang="de-DE" dirty="0" err="1" smtClean="0"/>
              <a:t>Mio‘s</a:t>
            </a:r>
            <a:r>
              <a:rPr lang="de-DE" dirty="0" smtClean="0"/>
              <a:t> </a:t>
            </a:r>
            <a:r>
              <a:rPr lang="de-DE" dirty="0" err="1" smtClean="0"/>
              <a:t>of</a:t>
            </a:r>
            <a:r>
              <a:rPr lang="de-DE" dirty="0" smtClean="0"/>
              <a:t> Web </a:t>
            </a:r>
            <a:r>
              <a:rPr lang="de-DE" dirty="0" err="1" smtClean="0"/>
              <a:t>Tables</a:t>
            </a:r>
            <a:endParaRPr lang="de-DE" dirty="0" smtClean="0"/>
          </a:p>
          <a:p>
            <a:r>
              <a:rPr lang="de-DE" dirty="0" smtClean="0"/>
              <a:t>100 </a:t>
            </a:r>
            <a:r>
              <a:rPr lang="de-DE" dirty="0" err="1" smtClean="0"/>
              <a:t>Bio‘s</a:t>
            </a:r>
            <a:r>
              <a:rPr lang="de-DE" dirty="0" smtClean="0"/>
              <a:t> </a:t>
            </a:r>
            <a:r>
              <a:rPr lang="de-DE" dirty="0" err="1" smtClean="0"/>
              <a:t>of</a:t>
            </a:r>
            <a:r>
              <a:rPr lang="de-DE" dirty="0" smtClean="0"/>
              <a:t> Web &amp;</a:t>
            </a:r>
          </a:p>
          <a:p>
            <a:r>
              <a:rPr lang="de-DE" dirty="0" smtClean="0"/>
              <a:t>       </a:t>
            </a:r>
            <a:r>
              <a:rPr lang="de-DE" dirty="0" err="1" smtClean="0"/>
              <a:t>Social</a:t>
            </a:r>
            <a:r>
              <a:rPr lang="de-DE" dirty="0" smtClean="0"/>
              <a:t> Media Pages</a:t>
            </a:r>
          </a:p>
        </p:txBody>
      </p:sp>
      <p:sp>
        <p:nvSpPr>
          <p:cNvPr id="512" name="Down Arrow 511"/>
          <p:cNvSpPr/>
          <p:nvPr/>
        </p:nvSpPr>
        <p:spPr bwMode="auto">
          <a:xfrm>
            <a:off x="3685526" y="3499052"/>
            <a:ext cx="1068421" cy="1013240"/>
          </a:xfrm>
          <a:prstGeom prst="downArrow">
            <a:avLst/>
          </a:prstGeom>
          <a:solidFill>
            <a:srgbClr val="99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nvGrpSpPr>
          <p:cNvPr id="506" name="Group 505"/>
          <p:cNvGrpSpPr/>
          <p:nvPr/>
        </p:nvGrpSpPr>
        <p:grpSpPr>
          <a:xfrm>
            <a:off x="214819" y="2078170"/>
            <a:ext cx="2624620" cy="1316304"/>
            <a:chOff x="335139" y="2194420"/>
            <a:chExt cx="3084692" cy="1529807"/>
          </a:xfrm>
        </p:grpSpPr>
        <p:sp>
          <p:nvSpPr>
            <p:cNvPr id="507" name="Zylinder 270"/>
            <p:cNvSpPr/>
            <p:nvPr/>
          </p:nvSpPr>
          <p:spPr bwMode="auto">
            <a:xfrm>
              <a:off x="1912344" y="2296689"/>
              <a:ext cx="1502663" cy="626992"/>
            </a:xfrm>
            <a:prstGeom prst="can">
              <a:avLst>
                <a:gd name="adj" fmla="val 30597"/>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509" name="Zylinder 268"/>
            <p:cNvSpPr/>
            <p:nvPr/>
          </p:nvSpPr>
          <p:spPr bwMode="auto">
            <a:xfrm>
              <a:off x="2208657" y="2972346"/>
              <a:ext cx="1211174" cy="673435"/>
            </a:xfrm>
            <a:prstGeom prst="can">
              <a:avLst>
                <a:gd name="adj" fmla="val 32696"/>
              </a:avLst>
            </a:prstGeom>
            <a:solidFill>
              <a:srgbClr val="CCFF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510" name="Zylinder 270"/>
            <p:cNvSpPr/>
            <p:nvPr/>
          </p:nvSpPr>
          <p:spPr bwMode="auto">
            <a:xfrm>
              <a:off x="381045" y="3012504"/>
              <a:ext cx="1099775" cy="645125"/>
            </a:xfrm>
            <a:prstGeom prst="can">
              <a:avLst>
                <a:gd name="adj" fmla="val 32696"/>
              </a:avLst>
            </a:prstGeom>
            <a:solidFill>
              <a:srgbClr val="00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pic>
          <p:nvPicPr>
            <p:cNvPr id="513" name="Picture 6" descr="Discog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39" y="3301803"/>
              <a:ext cx="804481" cy="291997"/>
            </a:xfrm>
            <a:prstGeom prst="rect">
              <a:avLst/>
            </a:prstGeom>
            <a:noFill/>
            <a:extLst>
              <a:ext uri="{909E8E84-426E-40DD-AFC4-6F175D3DCCD1}">
                <a14:hiddenFill xmlns:a14="http://schemas.microsoft.com/office/drawing/2010/main">
                  <a:solidFill>
                    <a:srgbClr val="FFFFFF"/>
                  </a:solidFill>
                </a14:hiddenFill>
              </a:ext>
            </a:extLst>
          </p:spPr>
        </p:pic>
        <p:pic>
          <p:nvPicPr>
            <p:cNvPr id="514" name="Picture 8" descr="Last.f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082" y="3309063"/>
              <a:ext cx="883588" cy="225468"/>
            </a:xfrm>
            <a:prstGeom prst="rect">
              <a:avLst/>
            </a:prstGeom>
            <a:noFill/>
            <a:extLst>
              <a:ext uri="{909E8E84-426E-40DD-AFC4-6F175D3DCCD1}">
                <a14:hiddenFill xmlns:a14="http://schemas.microsoft.com/office/drawing/2010/main">
                  <a:solidFill>
                    <a:srgbClr val="FFFFFF"/>
                  </a:solidFill>
                </a14:hiddenFill>
              </a:ext>
            </a:extLst>
          </p:spPr>
        </p:pic>
        <p:sp>
          <p:nvSpPr>
            <p:cNvPr id="515" name="Zylinder 265"/>
            <p:cNvSpPr/>
            <p:nvPr/>
          </p:nvSpPr>
          <p:spPr bwMode="auto">
            <a:xfrm>
              <a:off x="335139" y="2194420"/>
              <a:ext cx="1191591" cy="890503"/>
            </a:xfrm>
            <a:prstGeom prst="can">
              <a:avLst>
                <a:gd name="adj" fmla="val 32696"/>
              </a:avLst>
            </a:prstGeom>
            <a:solidFill>
              <a:srgbClr val="0099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pic>
          <p:nvPicPr>
            <p:cNvPr id="517" name="Picture 10" descr="MusicBrainz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411" y="2292811"/>
              <a:ext cx="1009045" cy="693719"/>
            </a:xfrm>
            <a:prstGeom prst="rect">
              <a:avLst/>
            </a:prstGeom>
            <a:noFill/>
            <a:extLst>
              <a:ext uri="{909E8E84-426E-40DD-AFC4-6F175D3DCCD1}">
                <a14:hiddenFill xmlns:a14="http://schemas.microsoft.com/office/drawing/2010/main">
                  <a:solidFill>
                    <a:srgbClr val="FFFFFF"/>
                  </a:solidFill>
                </a14:hiddenFill>
              </a:ext>
            </a:extLst>
          </p:spPr>
        </p:pic>
        <p:pic>
          <p:nvPicPr>
            <p:cNvPr id="51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8368" y="2543720"/>
              <a:ext cx="1010284" cy="27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6" name="Zylinder 267"/>
            <p:cNvSpPr/>
            <p:nvPr/>
          </p:nvSpPr>
          <p:spPr bwMode="auto">
            <a:xfrm>
              <a:off x="1376329" y="2568570"/>
              <a:ext cx="742039" cy="1155657"/>
            </a:xfrm>
            <a:prstGeom prst="can">
              <a:avLst>
                <a:gd name="adj" fmla="val 32696"/>
              </a:avLst>
            </a:prstGeom>
            <a:solidFill>
              <a:srgbClr val="00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pic>
          <p:nvPicPr>
            <p:cNvPr id="518" name="Picture 14" descr="Spotify.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1507" y="2862407"/>
              <a:ext cx="631682" cy="8001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0" name="Group 519"/>
          <p:cNvGrpSpPr/>
          <p:nvPr/>
        </p:nvGrpSpPr>
        <p:grpSpPr>
          <a:xfrm>
            <a:off x="2987824" y="2150242"/>
            <a:ext cx="2242336" cy="1264113"/>
            <a:chOff x="3108243" y="2988007"/>
            <a:chExt cx="2881591" cy="1593697"/>
          </a:xfrm>
        </p:grpSpPr>
        <p:sp>
          <p:nvSpPr>
            <p:cNvPr id="521" name="Zylinder 270"/>
            <p:cNvSpPr/>
            <p:nvPr/>
          </p:nvSpPr>
          <p:spPr bwMode="auto">
            <a:xfrm>
              <a:off x="3380664" y="3803618"/>
              <a:ext cx="2609170" cy="778086"/>
            </a:xfrm>
            <a:prstGeom prst="can">
              <a:avLst>
                <a:gd name="adj" fmla="val 28616"/>
              </a:avLst>
            </a:prstGeom>
            <a:solidFill>
              <a:srgbClr val="6600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sp>
          <p:nvSpPr>
            <p:cNvPr id="522" name="Zylinder 269"/>
            <p:cNvSpPr/>
            <p:nvPr/>
          </p:nvSpPr>
          <p:spPr bwMode="auto">
            <a:xfrm>
              <a:off x="3108243" y="2988007"/>
              <a:ext cx="1656185" cy="843521"/>
            </a:xfrm>
            <a:prstGeom prst="can">
              <a:avLst>
                <a:gd name="adj" fmla="val 23691"/>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FF3399"/>
                </a:solidFill>
                <a:effectLst/>
                <a:latin typeface="Arial" charset="0"/>
              </a:endParaRPr>
            </a:p>
          </p:txBody>
        </p:sp>
        <p:pic>
          <p:nvPicPr>
            <p:cNvPr id="523" name="Picture 12" descr="Whosampled logo sm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6371" y="3268926"/>
              <a:ext cx="1256725" cy="513218"/>
            </a:xfrm>
            <a:prstGeom prst="rect">
              <a:avLst/>
            </a:prstGeom>
            <a:noFill/>
            <a:extLst>
              <a:ext uri="{909E8E84-426E-40DD-AFC4-6F175D3DCCD1}">
                <a14:hiddenFill xmlns:a14="http://schemas.microsoft.com/office/drawing/2010/main">
                  <a:solidFill>
                    <a:srgbClr val="FFFFFF"/>
                  </a:solidFill>
                </a14:hiddenFill>
              </a:ext>
            </a:extLst>
          </p:spPr>
        </p:pic>
        <p:pic>
          <p:nvPicPr>
            <p:cNvPr id="524" name="Picture 19" descr="Second Hand Songs - A Cover Songs Databas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7876" y="3966196"/>
              <a:ext cx="2511957" cy="602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5" name="Group 524"/>
          <p:cNvGrpSpPr/>
          <p:nvPr/>
        </p:nvGrpSpPr>
        <p:grpSpPr>
          <a:xfrm>
            <a:off x="5082532" y="2055492"/>
            <a:ext cx="2311531" cy="859046"/>
            <a:chOff x="6174523" y="2319555"/>
            <a:chExt cx="2852029" cy="1183738"/>
          </a:xfrm>
        </p:grpSpPr>
        <p:grpSp>
          <p:nvGrpSpPr>
            <p:cNvPr id="526" name="Group 525"/>
            <p:cNvGrpSpPr/>
            <p:nvPr/>
          </p:nvGrpSpPr>
          <p:grpSpPr>
            <a:xfrm>
              <a:off x="6174523" y="2319555"/>
              <a:ext cx="1307092" cy="806606"/>
              <a:chOff x="5358648" y="2318319"/>
              <a:chExt cx="1520133" cy="845614"/>
            </a:xfrm>
          </p:grpSpPr>
          <p:grpSp>
            <p:nvGrpSpPr>
              <p:cNvPr id="548" name="Group 547"/>
              <p:cNvGrpSpPr/>
              <p:nvPr/>
            </p:nvGrpSpPr>
            <p:grpSpPr>
              <a:xfrm>
                <a:off x="5358648" y="2318319"/>
                <a:ext cx="1520133" cy="826300"/>
                <a:chOff x="917816" y="2508045"/>
                <a:chExt cx="2624016" cy="1180884"/>
              </a:xfrm>
            </p:grpSpPr>
            <p:sp>
              <p:nvSpPr>
                <p:cNvPr id="550" name="Rectangle 549"/>
                <p:cNvSpPr/>
                <p:nvPr/>
              </p:nvSpPr>
              <p:spPr bwMode="auto">
                <a:xfrm>
                  <a:off x="918630" y="2508045"/>
                  <a:ext cx="2566043" cy="1180883"/>
                </a:xfrm>
                <a:prstGeom prst="rect">
                  <a:avLst/>
                </a:prstGeom>
                <a:solidFill>
                  <a:schemeClr val="bg1">
                    <a:lumMod val="85000"/>
                  </a:schemeClr>
                </a:solidFill>
                <a:ln w="9525" cap="flat" cmpd="sng" algn="ctr">
                  <a:solidFill>
                    <a:srgbClr val="009900"/>
                  </a:solid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551" name="Straight Connector 550"/>
                <p:cNvCxnSpPr/>
                <p:nvPr/>
              </p:nvCxnSpPr>
              <p:spPr bwMode="auto">
                <a:xfrm>
                  <a:off x="918630" y="2508046"/>
                  <a:ext cx="2590317" cy="0"/>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2" name="Straight Connector 551"/>
                <p:cNvCxnSpPr/>
                <p:nvPr/>
              </p:nvCxnSpPr>
              <p:spPr bwMode="auto">
                <a:xfrm>
                  <a:off x="951515" y="2759659"/>
                  <a:ext cx="2590317" cy="0"/>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3" name="Rectangle 552"/>
                <p:cNvSpPr/>
                <p:nvPr/>
              </p:nvSpPr>
              <p:spPr bwMode="auto">
                <a:xfrm>
                  <a:off x="951515" y="2949133"/>
                  <a:ext cx="2541770" cy="175396"/>
                </a:xfrm>
                <a:prstGeom prst="rect">
                  <a:avLst/>
                </a:prstGeom>
                <a:solidFill>
                  <a:schemeClr val="bg1"/>
                </a:solidFill>
                <a:ln w="9525" cap="flat" cmpd="sng" algn="ctr">
                  <a:solidFill>
                    <a:srgbClr val="00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554" name="Rectangle 553"/>
                <p:cNvSpPr/>
                <p:nvPr/>
              </p:nvSpPr>
              <p:spPr bwMode="auto">
                <a:xfrm>
                  <a:off x="942903" y="3347044"/>
                  <a:ext cx="2541770" cy="175396"/>
                </a:xfrm>
                <a:prstGeom prst="rect">
                  <a:avLst/>
                </a:prstGeom>
                <a:solidFill>
                  <a:schemeClr val="bg1"/>
                </a:solidFill>
                <a:ln w="9525" cap="flat" cmpd="sng" algn="ctr">
                  <a:solidFill>
                    <a:srgbClr val="00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555" name="Rectangle 554"/>
                <p:cNvSpPr/>
                <p:nvPr/>
              </p:nvSpPr>
              <p:spPr bwMode="auto">
                <a:xfrm>
                  <a:off x="917816" y="2532596"/>
                  <a:ext cx="2541770" cy="175396"/>
                </a:xfrm>
                <a:prstGeom prst="rect">
                  <a:avLst/>
                </a:prstGeom>
                <a:solidFill>
                  <a:schemeClr val="bg1"/>
                </a:solidFill>
                <a:ln w="9525" cap="flat" cmpd="sng" algn="ctr">
                  <a:solidFill>
                    <a:srgbClr val="00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556" name="Straight Connector 555"/>
                <p:cNvCxnSpPr/>
                <p:nvPr/>
              </p:nvCxnSpPr>
              <p:spPr bwMode="auto">
                <a:xfrm>
                  <a:off x="1585067" y="2519234"/>
                  <a:ext cx="0" cy="1169695"/>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7" name="Straight Connector 556"/>
                <p:cNvCxnSpPr/>
                <p:nvPr/>
              </p:nvCxnSpPr>
              <p:spPr bwMode="auto">
                <a:xfrm>
                  <a:off x="2188701" y="2508045"/>
                  <a:ext cx="0" cy="1169694"/>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8" name="Straight Connector 557"/>
                <p:cNvCxnSpPr/>
                <p:nvPr/>
              </p:nvCxnSpPr>
              <p:spPr bwMode="auto">
                <a:xfrm>
                  <a:off x="918630" y="2508046"/>
                  <a:ext cx="32885" cy="1180883"/>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Straight Connector 558"/>
                <p:cNvCxnSpPr/>
                <p:nvPr/>
              </p:nvCxnSpPr>
              <p:spPr bwMode="auto">
                <a:xfrm>
                  <a:off x="3508947" y="2508046"/>
                  <a:ext cx="0" cy="1180883"/>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9" name="Straight Connector 548"/>
              <p:cNvCxnSpPr/>
              <p:nvPr/>
            </p:nvCxnSpPr>
            <p:spPr bwMode="auto">
              <a:xfrm>
                <a:off x="6487153" y="2345463"/>
                <a:ext cx="0" cy="818470"/>
              </a:xfrm>
              <a:prstGeom prst="line">
                <a:avLst/>
              </a:prstGeom>
              <a:solidFill>
                <a:schemeClr val="accent1"/>
              </a:solidFill>
              <a:ln w="38100"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7" name="Group 526"/>
            <p:cNvGrpSpPr/>
            <p:nvPr/>
          </p:nvGrpSpPr>
          <p:grpSpPr>
            <a:xfrm>
              <a:off x="8157020" y="2345607"/>
              <a:ext cx="869532" cy="966108"/>
              <a:chOff x="917816" y="2508045"/>
              <a:chExt cx="2624016" cy="1180884"/>
            </a:xfrm>
          </p:grpSpPr>
          <p:sp>
            <p:nvSpPr>
              <p:cNvPr id="539" name="Rectangle 538"/>
              <p:cNvSpPr/>
              <p:nvPr/>
            </p:nvSpPr>
            <p:spPr bwMode="auto">
              <a:xfrm>
                <a:off x="918630" y="2508045"/>
                <a:ext cx="2566043" cy="1180883"/>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540" name="Straight Connector 539"/>
              <p:cNvCxnSpPr/>
              <p:nvPr/>
            </p:nvCxnSpPr>
            <p:spPr bwMode="auto">
              <a:xfrm>
                <a:off x="918630" y="2508046"/>
                <a:ext cx="2590317" cy="0"/>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1" name="Straight Connector 540"/>
              <p:cNvCxnSpPr/>
              <p:nvPr/>
            </p:nvCxnSpPr>
            <p:spPr bwMode="auto">
              <a:xfrm>
                <a:off x="951515" y="2759659"/>
                <a:ext cx="2590317" cy="0"/>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2" name="Rectangle 541"/>
              <p:cNvSpPr/>
              <p:nvPr/>
            </p:nvSpPr>
            <p:spPr bwMode="auto">
              <a:xfrm>
                <a:off x="951515" y="2949133"/>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543" name="Rectangle 542"/>
              <p:cNvSpPr/>
              <p:nvPr/>
            </p:nvSpPr>
            <p:spPr bwMode="auto">
              <a:xfrm>
                <a:off x="942903" y="3347044"/>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544" name="Rectangle 543"/>
              <p:cNvSpPr/>
              <p:nvPr/>
            </p:nvSpPr>
            <p:spPr bwMode="auto">
              <a:xfrm>
                <a:off x="917816" y="2532596"/>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545" name="Straight Connector 544"/>
              <p:cNvCxnSpPr/>
              <p:nvPr/>
            </p:nvCxnSpPr>
            <p:spPr bwMode="auto">
              <a:xfrm>
                <a:off x="2246673" y="2519234"/>
                <a:ext cx="0" cy="1169695"/>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6" name="Straight Connector 545"/>
              <p:cNvCxnSpPr/>
              <p:nvPr/>
            </p:nvCxnSpPr>
            <p:spPr bwMode="auto">
              <a:xfrm>
                <a:off x="918630" y="2508046"/>
                <a:ext cx="32885" cy="1180883"/>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7" name="Straight Connector 546"/>
              <p:cNvCxnSpPr/>
              <p:nvPr/>
            </p:nvCxnSpPr>
            <p:spPr bwMode="auto">
              <a:xfrm>
                <a:off x="3508947" y="2508046"/>
                <a:ext cx="0" cy="1180883"/>
              </a:xfrm>
              <a:prstGeom prst="line">
                <a:avLst/>
              </a:prstGeom>
              <a:solidFill>
                <a:schemeClr val="accent1"/>
              </a:solidFill>
              <a:ln w="38100" cap="flat" cmpd="sng" algn="ctr">
                <a:solidFill>
                  <a:srgbClr val="66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8" name="Group 527"/>
            <p:cNvGrpSpPr/>
            <p:nvPr/>
          </p:nvGrpSpPr>
          <p:grpSpPr>
            <a:xfrm>
              <a:off x="7255641" y="2854855"/>
              <a:ext cx="1586026" cy="648438"/>
              <a:chOff x="917816" y="2508045"/>
              <a:chExt cx="2624016" cy="1180884"/>
            </a:xfrm>
          </p:grpSpPr>
          <p:sp>
            <p:nvSpPr>
              <p:cNvPr id="529" name="Rectangle 528"/>
              <p:cNvSpPr/>
              <p:nvPr/>
            </p:nvSpPr>
            <p:spPr bwMode="auto">
              <a:xfrm>
                <a:off x="918630" y="2508045"/>
                <a:ext cx="2566043" cy="1180883"/>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530" name="Straight Connector 529"/>
              <p:cNvCxnSpPr/>
              <p:nvPr/>
            </p:nvCxnSpPr>
            <p:spPr bwMode="auto">
              <a:xfrm>
                <a:off x="918630" y="2508046"/>
                <a:ext cx="2590317" cy="0"/>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1" name="Straight Connector 530"/>
              <p:cNvCxnSpPr/>
              <p:nvPr/>
            </p:nvCxnSpPr>
            <p:spPr bwMode="auto">
              <a:xfrm>
                <a:off x="3508947" y="2508046"/>
                <a:ext cx="0" cy="1180883"/>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Straight Connector 531"/>
              <p:cNvCxnSpPr/>
              <p:nvPr/>
            </p:nvCxnSpPr>
            <p:spPr bwMode="auto">
              <a:xfrm>
                <a:off x="951515" y="2759659"/>
                <a:ext cx="2590317" cy="0"/>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3" name="Rectangle 532"/>
              <p:cNvSpPr/>
              <p:nvPr/>
            </p:nvSpPr>
            <p:spPr bwMode="auto">
              <a:xfrm>
                <a:off x="951515" y="2949133"/>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534" name="Rectangle 533"/>
              <p:cNvSpPr/>
              <p:nvPr/>
            </p:nvSpPr>
            <p:spPr bwMode="auto">
              <a:xfrm>
                <a:off x="942903" y="3347044"/>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535" name="Rectangle 534"/>
              <p:cNvSpPr/>
              <p:nvPr/>
            </p:nvSpPr>
            <p:spPr bwMode="auto">
              <a:xfrm>
                <a:off x="917816" y="2532596"/>
                <a:ext cx="2541770" cy="175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536" name="Straight Connector 535"/>
              <p:cNvCxnSpPr/>
              <p:nvPr/>
            </p:nvCxnSpPr>
            <p:spPr bwMode="auto">
              <a:xfrm>
                <a:off x="1585067" y="2519234"/>
                <a:ext cx="0" cy="1169695"/>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7" name="Straight Connector 536"/>
              <p:cNvCxnSpPr/>
              <p:nvPr/>
            </p:nvCxnSpPr>
            <p:spPr bwMode="auto">
              <a:xfrm>
                <a:off x="2384521" y="2519235"/>
                <a:ext cx="0" cy="1169694"/>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8" name="Straight Connector 537"/>
              <p:cNvCxnSpPr/>
              <p:nvPr/>
            </p:nvCxnSpPr>
            <p:spPr bwMode="auto">
              <a:xfrm>
                <a:off x="918630" y="2508046"/>
                <a:ext cx="32885" cy="1180883"/>
              </a:xfrm>
              <a:prstGeom prst="line">
                <a:avLst/>
              </a:prstGeom>
              <a:solidFill>
                <a:schemeClr val="accent1"/>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60" name="Group 559"/>
          <p:cNvGrpSpPr/>
          <p:nvPr/>
        </p:nvGrpSpPr>
        <p:grpSpPr>
          <a:xfrm>
            <a:off x="5392198" y="2620695"/>
            <a:ext cx="4733159" cy="1272901"/>
            <a:chOff x="155575" y="1386799"/>
            <a:chExt cx="5060237" cy="1482183"/>
          </a:xfrm>
        </p:grpSpPr>
        <p:grpSp>
          <p:nvGrpSpPr>
            <p:cNvPr id="561" name="Gruppieren 14"/>
            <p:cNvGrpSpPr>
              <a:grpSpLocks/>
            </p:cNvGrpSpPr>
            <p:nvPr/>
          </p:nvGrpSpPr>
          <p:grpSpPr bwMode="auto">
            <a:xfrm>
              <a:off x="1429989" y="1502790"/>
              <a:ext cx="2411413" cy="1008062"/>
              <a:chOff x="1020100" y="4412860"/>
              <a:chExt cx="3468264" cy="1544363"/>
            </a:xfrm>
          </p:grpSpPr>
          <p:grpSp>
            <p:nvGrpSpPr>
              <p:cNvPr id="862" name="Group 669"/>
              <p:cNvGrpSpPr>
                <a:grpSpLocks/>
              </p:cNvGrpSpPr>
              <p:nvPr/>
            </p:nvGrpSpPr>
            <p:grpSpPr bwMode="auto">
              <a:xfrm>
                <a:off x="1020100" y="4412860"/>
                <a:ext cx="621977" cy="751852"/>
                <a:chOff x="838200" y="1371600"/>
                <a:chExt cx="381000" cy="533400"/>
              </a:xfrm>
              <a:solidFill>
                <a:srgbClr val="CCFF66"/>
              </a:solidFill>
            </p:grpSpPr>
            <p:sp>
              <p:nvSpPr>
                <p:cNvPr id="951"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952"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3"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4"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5"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6"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7"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8"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9"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60"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863" name="Group 669"/>
              <p:cNvGrpSpPr>
                <a:grpSpLocks/>
              </p:cNvGrpSpPr>
              <p:nvPr/>
            </p:nvGrpSpPr>
            <p:grpSpPr bwMode="auto">
              <a:xfrm>
                <a:off x="1366178" y="4577328"/>
                <a:ext cx="621977" cy="751852"/>
                <a:chOff x="838200" y="1371600"/>
                <a:chExt cx="381000" cy="533400"/>
              </a:xfrm>
              <a:solidFill>
                <a:srgbClr val="92D050"/>
              </a:solidFill>
            </p:grpSpPr>
            <p:sp>
              <p:nvSpPr>
                <p:cNvPr id="941"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942"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3"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4"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5"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6"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7"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8"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9"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50"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864" name="Group 669"/>
              <p:cNvGrpSpPr>
                <a:grpSpLocks/>
              </p:cNvGrpSpPr>
              <p:nvPr/>
            </p:nvGrpSpPr>
            <p:grpSpPr bwMode="auto">
              <a:xfrm>
                <a:off x="1740100" y="4518961"/>
                <a:ext cx="621977" cy="751852"/>
                <a:chOff x="838200" y="1371600"/>
                <a:chExt cx="381000" cy="533400"/>
              </a:xfrm>
              <a:solidFill>
                <a:srgbClr val="92D050"/>
              </a:solidFill>
            </p:grpSpPr>
            <p:sp>
              <p:nvSpPr>
                <p:cNvPr id="931"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932"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3"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4"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5"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6"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7"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8"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9"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940"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865" name="Group 783"/>
              <p:cNvGrpSpPr/>
              <p:nvPr/>
            </p:nvGrpSpPr>
            <p:grpSpPr bwMode="auto">
              <a:xfrm>
                <a:off x="2063718" y="4740666"/>
                <a:ext cx="647052" cy="721659"/>
                <a:chOff x="838200" y="1371600"/>
                <a:chExt cx="381000" cy="533400"/>
              </a:xfrm>
              <a:solidFill>
                <a:srgbClr val="CCFF66"/>
              </a:solidFill>
            </p:grpSpPr>
            <p:sp>
              <p:nvSpPr>
                <p:cNvPr id="921" name="Folded Corner 784"/>
                <p:cNvSpPr/>
                <p:nvPr/>
              </p:nvSpPr>
              <p:spPr>
                <a:xfrm>
                  <a:off x="838200" y="1371600"/>
                  <a:ext cx="381000" cy="533400"/>
                </a:xfrm>
                <a:prstGeom prst="foldedCorner">
                  <a:avLst/>
                </a:prstGeom>
                <a:solidFill>
                  <a:srgbClr val="009900"/>
                </a:solidFill>
                <a:ln w="952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922" name="Straight Connector 78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3" name="Straight Connector 78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4" name="Straight Connector 78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5" name="Straight Connector 78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6" name="Straight Connector 78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7" name="Straight Connector 79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8" name="Straight Connector 79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929" name="Straight Connector 79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930" name="Straight Connector 79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866" name="Group 913"/>
              <p:cNvGrpSpPr/>
              <p:nvPr/>
            </p:nvGrpSpPr>
            <p:grpSpPr bwMode="auto">
              <a:xfrm>
                <a:off x="2378521" y="4906060"/>
                <a:ext cx="664497" cy="802706"/>
                <a:chOff x="838200" y="1371600"/>
                <a:chExt cx="381000" cy="533400"/>
              </a:xfrm>
              <a:solidFill>
                <a:srgbClr val="CCFF66"/>
              </a:solidFill>
            </p:grpSpPr>
            <p:sp>
              <p:nvSpPr>
                <p:cNvPr id="911"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12"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3"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4"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5"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6"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7"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8"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9"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0"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67" name="Group 913"/>
              <p:cNvGrpSpPr/>
              <p:nvPr/>
            </p:nvGrpSpPr>
            <p:grpSpPr bwMode="auto">
              <a:xfrm>
                <a:off x="2777047" y="4833896"/>
                <a:ext cx="664497" cy="802706"/>
                <a:chOff x="838200" y="1371600"/>
                <a:chExt cx="381000" cy="533400"/>
              </a:xfrm>
              <a:solidFill>
                <a:srgbClr val="CCFF66"/>
              </a:solidFill>
            </p:grpSpPr>
            <p:sp>
              <p:nvSpPr>
                <p:cNvPr id="901"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02"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3"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4"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5"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6"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7"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8"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9"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0"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68" name="Group 913"/>
              <p:cNvGrpSpPr/>
              <p:nvPr/>
            </p:nvGrpSpPr>
            <p:grpSpPr bwMode="auto">
              <a:xfrm>
                <a:off x="3053920" y="4796506"/>
                <a:ext cx="664497" cy="802706"/>
                <a:chOff x="838200" y="1371600"/>
                <a:chExt cx="381000" cy="533400"/>
              </a:xfrm>
              <a:solidFill>
                <a:srgbClr val="CCFF66"/>
              </a:solidFill>
            </p:grpSpPr>
            <p:sp>
              <p:nvSpPr>
                <p:cNvPr id="891"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92"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3"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4"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5"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6"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7"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8"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9"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0"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69" name="Group 913"/>
              <p:cNvGrpSpPr/>
              <p:nvPr/>
            </p:nvGrpSpPr>
            <p:grpSpPr bwMode="auto">
              <a:xfrm>
                <a:off x="3491619" y="4967680"/>
                <a:ext cx="664497" cy="802706"/>
                <a:chOff x="838200" y="1371600"/>
                <a:chExt cx="381000" cy="533400"/>
              </a:xfrm>
              <a:solidFill>
                <a:srgbClr val="CCFF66"/>
              </a:solidFill>
            </p:grpSpPr>
            <p:sp>
              <p:nvSpPr>
                <p:cNvPr id="881" name="Folded Corner 914"/>
                <p:cNvSpPr/>
                <p:nvPr/>
              </p:nvSpPr>
              <p:spPr>
                <a:xfrm>
                  <a:off x="838200" y="1371600"/>
                  <a:ext cx="381000" cy="533400"/>
                </a:xfrm>
                <a:prstGeom prst="foldedCorner">
                  <a:avLst/>
                </a:prstGeom>
                <a:solidFill>
                  <a:srgbClr val="3333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82"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3"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4"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5"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6"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7"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8"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9"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0"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70" name="Group 913"/>
              <p:cNvGrpSpPr/>
              <p:nvPr/>
            </p:nvGrpSpPr>
            <p:grpSpPr bwMode="auto">
              <a:xfrm>
                <a:off x="3823867" y="5154517"/>
                <a:ext cx="664497" cy="802706"/>
                <a:chOff x="838200" y="1371600"/>
                <a:chExt cx="381000" cy="533400"/>
              </a:xfrm>
              <a:solidFill>
                <a:srgbClr val="CCFF66"/>
              </a:solidFill>
            </p:grpSpPr>
            <p:sp>
              <p:nvSpPr>
                <p:cNvPr id="871" name="Folded Corner 914"/>
                <p:cNvSpPr/>
                <p:nvPr/>
              </p:nvSpPr>
              <p:spPr>
                <a:xfrm>
                  <a:off x="838200" y="1371600"/>
                  <a:ext cx="381000" cy="533400"/>
                </a:xfrm>
                <a:prstGeom prst="foldedCorner">
                  <a:avLst/>
                </a:prstGeom>
                <a:solidFill>
                  <a:srgbClr val="C0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72"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3"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4"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5"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6"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7"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8"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9"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0"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562" name="Gruppieren 14"/>
            <p:cNvGrpSpPr>
              <a:grpSpLocks/>
            </p:cNvGrpSpPr>
            <p:nvPr/>
          </p:nvGrpSpPr>
          <p:grpSpPr bwMode="auto">
            <a:xfrm>
              <a:off x="1582389" y="1860920"/>
              <a:ext cx="2411413" cy="1008062"/>
              <a:chOff x="1020100" y="4412860"/>
              <a:chExt cx="3468264" cy="1544363"/>
            </a:xfrm>
          </p:grpSpPr>
          <p:grpSp>
            <p:nvGrpSpPr>
              <p:cNvPr id="763" name="Group 669"/>
              <p:cNvGrpSpPr>
                <a:grpSpLocks/>
              </p:cNvGrpSpPr>
              <p:nvPr/>
            </p:nvGrpSpPr>
            <p:grpSpPr bwMode="auto">
              <a:xfrm>
                <a:off x="1020100" y="4412860"/>
                <a:ext cx="621977" cy="751852"/>
                <a:chOff x="838200" y="1371600"/>
                <a:chExt cx="381000" cy="533400"/>
              </a:xfrm>
              <a:solidFill>
                <a:srgbClr val="CCFF66"/>
              </a:solidFill>
            </p:grpSpPr>
            <p:sp>
              <p:nvSpPr>
                <p:cNvPr id="852"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853"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4"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5"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6"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7"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8"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9"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60"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61"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764" name="Group 669"/>
              <p:cNvGrpSpPr>
                <a:grpSpLocks/>
              </p:cNvGrpSpPr>
              <p:nvPr/>
            </p:nvGrpSpPr>
            <p:grpSpPr bwMode="auto">
              <a:xfrm>
                <a:off x="1366178" y="4577328"/>
                <a:ext cx="621977" cy="751852"/>
                <a:chOff x="838200" y="1371600"/>
                <a:chExt cx="381000" cy="533400"/>
              </a:xfrm>
              <a:solidFill>
                <a:srgbClr val="92D050"/>
              </a:solidFill>
            </p:grpSpPr>
            <p:sp>
              <p:nvSpPr>
                <p:cNvPr id="842"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843"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4"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5"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6"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7"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8"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9"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0"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51"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765" name="Group 669"/>
              <p:cNvGrpSpPr>
                <a:grpSpLocks/>
              </p:cNvGrpSpPr>
              <p:nvPr/>
            </p:nvGrpSpPr>
            <p:grpSpPr bwMode="auto">
              <a:xfrm>
                <a:off x="1740100" y="4518961"/>
                <a:ext cx="621977" cy="751852"/>
                <a:chOff x="838200" y="1371600"/>
                <a:chExt cx="381000" cy="533400"/>
              </a:xfrm>
              <a:solidFill>
                <a:srgbClr val="92D050"/>
              </a:solidFill>
            </p:grpSpPr>
            <p:sp>
              <p:nvSpPr>
                <p:cNvPr id="832"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833"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4"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5"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6"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7"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8"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9"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0"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841"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766" name="Group 783"/>
              <p:cNvGrpSpPr/>
              <p:nvPr/>
            </p:nvGrpSpPr>
            <p:grpSpPr bwMode="auto">
              <a:xfrm>
                <a:off x="2063718" y="4740666"/>
                <a:ext cx="647052" cy="721659"/>
                <a:chOff x="838200" y="1371600"/>
                <a:chExt cx="381000" cy="533400"/>
              </a:xfrm>
              <a:solidFill>
                <a:srgbClr val="CCFF66"/>
              </a:solidFill>
            </p:grpSpPr>
            <p:sp>
              <p:nvSpPr>
                <p:cNvPr id="822" name="Folded Corner 784"/>
                <p:cNvSpPr/>
                <p:nvPr/>
              </p:nvSpPr>
              <p:spPr>
                <a:xfrm>
                  <a:off x="838200" y="1371600"/>
                  <a:ext cx="381000" cy="533400"/>
                </a:xfrm>
                <a:prstGeom prst="foldedCorner">
                  <a:avLst/>
                </a:prstGeom>
                <a:solidFill>
                  <a:srgbClr val="009900"/>
                </a:solidFill>
                <a:ln w="952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823" name="Straight Connector 78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4" name="Straight Connector 78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5" name="Straight Connector 78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6" name="Straight Connector 78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7" name="Straight Connector 78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8" name="Straight Connector 79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29" name="Straight Connector 79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0" name="Straight Connector 79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831" name="Straight Connector 79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767" name="Group 913"/>
              <p:cNvGrpSpPr/>
              <p:nvPr/>
            </p:nvGrpSpPr>
            <p:grpSpPr bwMode="auto">
              <a:xfrm>
                <a:off x="2378521" y="4906060"/>
                <a:ext cx="664497" cy="802706"/>
                <a:chOff x="838200" y="1371600"/>
                <a:chExt cx="381000" cy="533400"/>
              </a:xfrm>
              <a:solidFill>
                <a:srgbClr val="CCFF66"/>
              </a:solidFill>
            </p:grpSpPr>
            <p:sp>
              <p:nvSpPr>
                <p:cNvPr id="812"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13"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4"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5"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6"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7"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8"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9"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20"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21"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68" name="Group 913"/>
              <p:cNvGrpSpPr/>
              <p:nvPr/>
            </p:nvGrpSpPr>
            <p:grpSpPr bwMode="auto">
              <a:xfrm>
                <a:off x="2777047" y="4833896"/>
                <a:ext cx="664497" cy="802706"/>
                <a:chOff x="838200" y="1371600"/>
                <a:chExt cx="381000" cy="533400"/>
              </a:xfrm>
              <a:solidFill>
                <a:srgbClr val="CCFF66"/>
              </a:solidFill>
            </p:grpSpPr>
            <p:sp>
              <p:nvSpPr>
                <p:cNvPr id="802"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03"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4"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5"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6"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7"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8"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9"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0"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1"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69" name="Group 913"/>
              <p:cNvGrpSpPr/>
              <p:nvPr/>
            </p:nvGrpSpPr>
            <p:grpSpPr bwMode="auto">
              <a:xfrm>
                <a:off x="3053920" y="4796506"/>
                <a:ext cx="664497" cy="802706"/>
                <a:chOff x="838200" y="1371600"/>
                <a:chExt cx="381000" cy="533400"/>
              </a:xfrm>
              <a:solidFill>
                <a:srgbClr val="CCFF66"/>
              </a:solidFill>
            </p:grpSpPr>
            <p:sp>
              <p:nvSpPr>
                <p:cNvPr id="792" name="Folded Corner 914"/>
                <p:cNvSpPr/>
                <p:nvPr/>
              </p:nvSpPr>
              <p:spPr>
                <a:xfrm>
                  <a:off x="838200" y="1371600"/>
                  <a:ext cx="381000" cy="533400"/>
                </a:xfrm>
                <a:prstGeom prst="foldedCorner">
                  <a:avLst/>
                </a:prstGeom>
                <a:solidFill>
                  <a:srgbClr val="FF00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93"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4"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5"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6"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7"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8"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9"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0"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1"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70" name="Group 913"/>
              <p:cNvGrpSpPr/>
              <p:nvPr/>
            </p:nvGrpSpPr>
            <p:grpSpPr bwMode="auto">
              <a:xfrm>
                <a:off x="3491619" y="4967680"/>
                <a:ext cx="664497" cy="802706"/>
                <a:chOff x="838200" y="1371600"/>
                <a:chExt cx="381000" cy="533400"/>
              </a:xfrm>
              <a:solidFill>
                <a:srgbClr val="CCFF66"/>
              </a:solidFill>
            </p:grpSpPr>
            <p:sp>
              <p:nvSpPr>
                <p:cNvPr id="782" name="Folded Corner 914"/>
                <p:cNvSpPr/>
                <p:nvPr/>
              </p:nvSpPr>
              <p:spPr>
                <a:xfrm>
                  <a:off x="838200" y="1371600"/>
                  <a:ext cx="381000" cy="533400"/>
                </a:xfrm>
                <a:prstGeom prst="foldedCorner">
                  <a:avLst/>
                </a:prstGeom>
                <a:solidFill>
                  <a:srgbClr val="3333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83"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4"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5"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6"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7"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8"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9"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0"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1"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71" name="Group 913"/>
              <p:cNvGrpSpPr/>
              <p:nvPr/>
            </p:nvGrpSpPr>
            <p:grpSpPr bwMode="auto">
              <a:xfrm>
                <a:off x="3823867" y="5154517"/>
                <a:ext cx="664497" cy="802706"/>
                <a:chOff x="838200" y="1371600"/>
                <a:chExt cx="381000" cy="533400"/>
              </a:xfrm>
              <a:solidFill>
                <a:srgbClr val="CCFF66"/>
              </a:solidFill>
            </p:grpSpPr>
            <p:sp>
              <p:nvSpPr>
                <p:cNvPr id="772" name="Folded Corner 914"/>
                <p:cNvSpPr/>
                <p:nvPr/>
              </p:nvSpPr>
              <p:spPr>
                <a:xfrm>
                  <a:off x="838200" y="1371600"/>
                  <a:ext cx="381000" cy="533400"/>
                </a:xfrm>
                <a:prstGeom prst="foldedCorner">
                  <a:avLst/>
                </a:prstGeom>
                <a:solidFill>
                  <a:srgbClr val="333399"/>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73"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4"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5"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6"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7"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8"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9"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0"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1"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563" name="Gruppieren 14"/>
            <p:cNvGrpSpPr>
              <a:grpSpLocks/>
            </p:cNvGrpSpPr>
            <p:nvPr/>
          </p:nvGrpSpPr>
          <p:grpSpPr bwMode="auto">
            <a:xfrm>
              <a:off x="155575" y="1669723"/>
              <a:ext cx="2411413" cy="1008062"/>
              <a:chOff x="1020100" y="4412860"/>
              <a:chExt cx="3468264" cy="1544363"/>
            </a:xfrm>
          </p:grpSpPr>
          <p:grpSp>
            <p:nvGrpSpPr>
              <p:cNvPr id="664" name="Group 669"/>
              <p:cNvGrpSpPr>
                <a:grpSpLocks/>
              </p:cNvGrpSpPr>
              <p:nvPr/>
            </p:nvGrpSpPr>
            <p:grpSpPr bwMode="auto">
              <a:xfrm>
                <a:off x="1020100" y="4412860"/>
                <a:ext cx="621977" cy="751852"/>
                <a:chOff x="838200" y="1371600"/>
                <a:chExt cx="381000" cy="533400"/>
              </a:xfrm>
              <a:solidFill>
                <a:srgbClr val="CCFF66"/>
              </a:solidFill>
            </p:grpSpPr>
            <p:sp>
              <p:nvSpPr>
                <p:cNvPr id="753"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754"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5"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6"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7"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8"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9"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60"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61"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62"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665" name="Group 669"/>
              <p:cNvGrpSpPr>
                <a:grpSpLocks/>
              </p:cNvGrpSpPr>
              <p:nvPr/>
            </p:nvGrpSpPr>
            <p:grpSpPr bwMode="auto">
              <a:xfrm>
                <a:off x="1366178" y="4577328"/>
                <a:ext cx="621977" cy="751852"/>
                <a:chOff x="838200" y="1371600"/>
                <a:chExt cx="381000" cy="533400"/>
              </a:xfrm>
              <a:solidFill>
                <a:srgbClr val="92D050"/>
              </a:solidFill>
            </p:grpSpPr>
            <p:sp>
              <p:nvSpPr>
                <p:cNvPr id="743"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744"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5"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6"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7"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8"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9"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0"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1"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52"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666" name="Group 669"/>
              <p:cNvGrpSpPr>
                <a:grpSpLocks/>
              </p:cNvGrpSpPr>
              <p:nvPr/>
            </p:nvGrpSpPr>
            <p:grpSpPr bwMode="auto">
              <a:xfrm>
                <a:off x="1740100" y="4518961"/>
                <a:ext cx="621977" cy="751852"/>
                <a:chOff x="838200" y="1371600"/>
                <a:chExt cx="381000" cy="533400"/>
              </a:xfrm>
              <a:solidFill>
                <a:srgbClr val="92D050"/>
              </a:solidFill>
            </p:grpSpPr>
            <p:sp>
              <p:nvSpPr>
                <p:cNvPr id="733" name="Folded Corner 670"/>
                <p:cNvSpPr/>
                <p:nvPr/>
              </p:nvSpPr>
              <p:spPr>
                <a:xfrm>
                  <a:off x="838164" y="1370587"/>
                  <a:ext cx="381036" cy="533999"/>
                </a:xfrm>
                <a:prstGeom prst="foldedCorner">
                  <a:avLst/>
                </a:prstGeom>
                <a:solidFill>
                  <a:srgbClr val="FFFF00"/>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734"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5"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6"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7"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8"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9"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0"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1"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742"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667" name="Group 783"/>
              <p:cNvGrpSpPr/>
              <p:nvPr/>
            </p:nvGrpSpPr>
            <p:grpSpPr bwMode="auto">
              <a:xfrm>
                <a:off x="2063718" y="4740666"/>
                <a:ext cx="647052" cy="721659"/>
                <a:chOff x="838200" y="1371600"/>
                <a:chExt cx="381000" cy="533400"/>
              </a:xfrm>
              <a:solidFill>
                <a:srgbClr val="CCFF66"/>
              </a:solidFill>
            </p:grpSpPr>
            <p:sp>
              <p:nvSpPr>
                <p:cNvPr id="723" name="Folded Corner 784"/>
                <p:cNvSpPr/>
                <p:nvPr/>
              </p:nvSpPr>
              <p:spPr>
                <a:xfrm>
                  <a:off x="838200" y="1371600"/>
                  <a:ext cx="381000" cy="533400"/>
                </a:xfrm>
                <a:prstGeom prst="foldedCorner">
                  <a:avLst/>
                </a:prstGeom>
                <a:solidFill>
                  <a:srgbClr val="009900"/>
                </a:solidFill>
                <a:ln w="952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724" name="Straight Connector 78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25" name="Straight Connector 78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26" name="Straight Connector 78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27" name="Straight Connector 78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28" name="Straight Connector 78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29" name="Straight Connector 79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0" name="Straight Connector 79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1" name="Straight Connector 79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732" name="Straight Connector 79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668" name="Group 913"/>
              <p:cNvGrpSpPr/>
              <p:nvPr/>
            </p:nvGrpSpPr>
            <p:grpSpPr bwMode="auto">
              <a:xfrm>
                <a:off x="2378521" y="4906060"/>
                <a:ext cx="664497" cy="802706"/>
                <a:chOff x="838200" y="1371600"/>
                <a:chExt cx="381000" cy="533400"/>
              </a:xfrm>
              <a:solidFill>
                <a:srgbClr val="CCFF66"/>
              </a:solidFill>
            </p:grpSpPr>
            <p:sp>
              <p:nvSpPr>
                <p:cNvPr id="713"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14"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5"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6"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7"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8"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9"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0"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1"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2"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69" name="Group 913"/>
              <p:cNvGrpSpPr/>
              <p:nvPr/>
            </p:nvGrpSpPr>
            <p:grpSpPr bwMode="auto">
              <a:xfrm>
                <a:off x="2777047" y="4833896"/>
                <a:ext cx="664497" cy="802706"/>
                <a:chOff x="838200" y="1371600"/>
                <a:chExt cx="381000" cy="533400"/>
              </a:xfrm>
              <a:solidFill>
                <a:srgbClr val="CCFF66"/>
              </a:solidFill>
            </p:grpSpPr>
            <p:sp>
              <p:nvSpPr>
                <p:cNvPr id="703"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04"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5"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6"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7"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8"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9"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0"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1"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2"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0" name="Group 913"/>
              <p:cNvGrpSpPr/>
              <p:nvPr/>
            </p:nvGrpSpPr>
            <p:grpSpPr bwMode="auto">
              <a:xfrm>
                <a:off x="3053920" y="4796506"/>
                <a:ext cx="664497" cy="802706"/>
                <a:chOff x="838200" y="1371600"/>
                <a:chExt cx="381000" cy="533400"/>
              </a:xfrm>
              <a:solidFill>
                <a:srgbClr val="CCFF66"/>
              </a:solidFill>
            </p:grpSpPr>
            <p:sp>
              <p:nvSpPr>
                <p:cNvPr id="693" name="Folded Corner 914"/>
                <p:cNvSpPr/>
                <p:nvPr/>
              </p:nvSpPr>
              <p:spPr>
                <a:xfrm>
                  <a:off x="838200" y="1371600"/>
                  <a:ext cx="381000" cy="533400"/>
                </a:xfrm>
                <a:prstGeom prst="foldedCorner">
                  <a:avLst/>
                </a:prstGeom>
                <a:solidFill>
                  <a:srgbClr val="FFC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94"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5"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6"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7"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8"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9"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0"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1"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2"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1" name="Group 913"/>
              <p:cNvGrpSpPr/>
              <p:nvPr/>
            </p:nvGrpSpPr>
            <p:grpSpPr bwMode="auto">
              <a:xfrm>
                <a:off x="3491619" y="4967680"/>
                <a:ext cx="664497" cy="802706"/>
                <a:chOff x="838200" y="1371600"/>
                <a:chExt cx="381000" cy="533400"/>
              </a:xfrm>
              <a:solidFill>
                <a:srgbClr val="CCFF66"/>
              </a:solidFill>
            </p:grpSpPr>
            <p:sp>
              <p:nvSpPr>
                <p:cNvPr id="683" name="Folded Corner 914"/>
                <p:cNvSpPr/>
                <p:nvPr/>
              </p:nvSpPr>
              <p:spPr>
                <a:xfrm>
                  <a:off x="838200" y="1371600"/>
                  <a:ext cx="381000" cy="533400"/>
                </a:xfrm>
                <a:prstGeom prst="foldedCorner">
                  <a:avLst/>
                </a:prstGeom>
                <a:solidFill>
                  <a:srgbClr val="3333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84"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5"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6"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7"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8"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9"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0"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1"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2"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2" name="Group 913"/>
              <p:cNvGrpSpPr/>
              <p:nvPr/>
            </p:nvGrpSpPr>
            <p:grpSpPr bwMode="auto">
              <a:xfrm>
                <a:off x="3823867" y="5154517"/>
                <a:ext cx="664497" cy="802706"/>
                <a:chOff x="838200" y="1371600"/>
                <a:chExt cx="381000" cy="533400"/>
              </a:xfrm>
              <a:solidFill>
                <a:srgbClr val="CCFF66"/>
              </a:solidFill>
            </p:grpSpPr>
            <p:sp>
              <p:nvSpPr>
                <p:cNvPr id="673" name="Folded Corner 914"/>
                <p:cNvSpPr/>
                <p:nvPr/>
              </p:nvSpPr>
              <p:spPr>
                <a:xfrm>
                  <a:off x="838200" y="1371600"/>
                  <a:ext cx="381000" cy="533400"/>
                </a:xfrm>
                <a:prstGeom prst="foldedCorner">
                  <a:avLst/>
                </a:prstGeom>
                <a:solidFill>
                  <a:srgbClr val="333399"/>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74"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5"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6"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7"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8"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9"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0"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1"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2"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564" name="Gruppieren 14"/>
            <p:cNvGrpSpPr>
              <a:grpSpLocks/>
            </p:cNvGrpSpPr>
            <p:nvPr/>
          </p:nvGrpSpPr>
          <p:grpSpPr bwMode="auto">
            <a:xfrm>
              <a:off x="2804399" y="1386799"/>
              <a:ext cx="2411413" cy="1008062"/>
              <a:chOff x="1020100" y="4412860"/>
              <a:chExt cx="3468264" cy="1544363"/>
            </a:xfrm>
          </p:grpSpPr>
          <p:grpSp>
            <p:nvGrpSpPr>
              <p:cNvPr id="565" name="Group 669"/>
              <p:cNvGrpSpPr>
                <a:grpSpLocks/>
              </p:cNvGrpSpPr>
              <p:nvPr/>
            </p:nvGrpSpPr>
            <p:grpSpPr bwMode="auto">
              <a:xfrm>
                <a:off x="1020100" y="4412860"/>
                <a:ext cx="621977" cy="751852"/>
                <a:chOff x="838200" y="1371600"/>
                <a:chExt cx="381000" cy="533400"/>
              </a:xfrm>
              <a:solidFill>
                <a:srgbClr val="CCFF66"/>
              </a:solidFill>
            </p:grpSpPr>
            <p:sp>
              <p:nvSpPr>
                <p:cNvPr id="654"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655"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6"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7"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8"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9"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60"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61"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62"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63"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566" name="Group 669"/>
              <p:cNvGrpSpPr>
                <a:grpSpLocks/>
              </p:cNvGrpSpPr>
              <p:nvPr/>
            </p:nvGrpSpPr>
            <p:grpSpPr bwMode="auto">
              <a:xfrm>
                <a:off x="1366178" y="4577328"/>
                <a:ext cx="621977" cy="751852"/>
                <a:chOff x="838200" y="1371600"/>
                <a:chExt cx="381000" cy="533400"/>
              </a:xfrm>
              <a:solidFill>
                <a:srgbClr val="92D050"/>
              </a:solidFill>
            </p:grpSpPr>
            <p:sp>
              <p:nvSpPr>
                <p:cNvPr id="644" name="Folded Corner 670"/>
                <p:cNvSpPr/>
                <p:nvPr/>
              </p:nvSpPr>
              <p:spPr>
                <a:xfrm>
                  <a:off x="838164" y="1370587"/>
                  <a:ext cx="381036" cy="533999"/>
                </a:xfrm>
                <a:prstGeom prst="foldedCorner">
                  <a:avLst/>
                </a:prstGeom>
                <a:grp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645"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6"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7"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8"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9"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0"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1"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2"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53"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567" name="Group 669"/>
              <p:cNvGrpSpPr>
                <a:grpSpLocks/>
              </p:cNvGrpSpPr>
              <p:nvPr/>
            </p:nvGrpSpPr>
            <p:grpSpPr bwMode="auto">
              <a:xfrm>
                <a:off x="1740100" y="4518961"/>
                <a:ext cx="621977" cy="751852"/>
                <a:chOff x="838200" y="1371600"/>
                <a:chExt cx="381000" cy="533400"/>
              </a:xfrm>
              <a:solidFill>
                <a:srgbClr val="92D050"/>
              </a:solidFill>
            </p:grpSpPr>
            <p:sp>
              <p:nvSpPr>
                <p:cNvPr id="634" name="Folded Corner 670"/>
                <p:cNvSpPr/>
                <p:nvPr/>
              </p:nvSpPr>
              <p:spPr>
                <a:xfrm>
                  <a:off x="838164" y="1370587"/>
                  <a:ext cx="381036" cy="533999"/>
                </a:xfrm>
                <a:prstGeom prst="foldedCorner">
                  <a:avLst/>
                </a:prstGeom>
                <a:solidFill>
                  <a:srgbClr val="00FFFF"/>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635" name="Straight Connector 671"/>
                <p:cNvCxnSpPr/>
                <p:nvPr/>
              </p:nvCxnSpPr>
              <p:spPr>
                <a:xfrm>
                  <a:off x="914371" y="1446873"/>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6" name="Straight Connector 672"/>
                <p:cNvCxnSpPr/>
                <p:nvPr/>
              </p:nvCxnSpPr>
              <p:spPr>
                <a:xfrm>
                  <a:off x="914371" y="1490465"/>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7" name="Straight Connector 673"/>
                <p:cNvCxnSpPr/>
                <p:nvPr/>
              </p:nvCxnSpPr>
              <p:spPr>
                <a:xfrm>
                  <a:off x="914371" y="1536235"/>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8" name="Straight Connector 674"/>
                <p:cNvCxnSpPr/>
                <p:nvPr/>
              </p:nvCxnSpPr>
              <p:spPr>
                <a:xfrm>
                  <a:off x="914371" y="1586366"/>
                  <a:ext cx="228621" cy="2179"/>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9" name="Straight Connector 675"/>
                <p:cNvCxnSpPr/>
                <p:nvPr/>
              </p:nvCxnSpPr>
              <p:spPr>
                <a:xfrm>
                  <a:off x="914371" y="1632137"/>
                  <a:ext cx="228621" cy="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0" name="Straight Connector 676"/>
                <p:cNvCxnSpPr/>
                <p:nvPr/>
              </p:nvCxnSpPr>
              <p:spPr>
                <a:xfrm>
                  <a:off x="921299" y="1675728"/>
                  <a:ext cx="228622"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1" name="Straight Connector 677"/>
                <p:cNvCxnSpPr/>
                <p:nvPr/>
              </p:nvCxnSpPr>
              <p:spPr>
                <a:xfrm>
                  <a:off x="914371" y="171932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2" name="Straight Connector 678"/>
                <p:cNvCxnSpPr/>
                <p:nvPr/>
              </p:nvCxnSpPr>
              <p:spPr>
                <a:xfrm>
                  <a:off x="914371" y="1771630"/>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cxnSp>
              <p:nvCxnSpPr>
                <p:cNvPr id="643" name="Straight Connector 679"/>
                <p:cNvCxnSpPr/>
                <p:nvPr/>
              </p:nvCxnSpPr>
              <p:spPr>
                <a:xfrm>
                  <a:off x="914371" y="1815222"/>
                  <a:ext cx="228621" cy="2180"/>
                </a:xfrm>
                <a:prstGeom prst="line">
                  <a:avLst/>
                </a:prstGeom>
                <a:grpFill/>
                <a:ln w="6350" cap="flat" cmpd="sng" algn="ctr">
                  <a:solidFill>
                    <a:srgbClr val="000000"/>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568" name="Group 783"/>
              <p:cNvGrpSpPr/>
              <p:nvPr/>
            </p:nvGrpSpPr>
            <p:grpSpPr bwMode="auto">
              <a:xfrm>
                <a:off x="2063718" y="4740666"/>
                <a:ext cx="647052" cy="721659"/>
                <a:chOff x="838200" y="1371600"/>
                <a:chExt cx="381000" cy="533400"/>
              </a:xfrm>
              <a:solidFill>
                <a:srgbClr val="CCFF66"/>
              </a:solidFill>
            </p:grpSpPr>
            <p:sp>
              <p:nvSpPr>
                <p:cNvPr id="624" name="Folded Corner 784"/>
                <p:cNvSpPr/>
                <p:nvPr/>
              </p:nvSpPr>
              <p:spPr>
                <a:xfrm>
                  <a:off x="838200" y="1371600"/>
                  <a:ext cx="381000" cy="533400"/>
                </a:xfrm>
                <a:prstGeom prst="foldedCorner">
                  <a:avLst/>
                </a:prstGeom>
                <a:solidFill>
                  <a:srgbClr val="009900"/>
                </a:solidFill>
                <a:ln w="952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b="0" kern="0">
                    <a:solidFill>
                      <a:srgbClr val="FFFFFF"/>
                    </a:solidFill>
                    <a:latin typeface="Arial"/>
                  </a:endParaRPr>
                </a:p>
              </p:txBody>
            </p:sp>
            <p:cxnSp>
              <p:nvCxnSpPr>
                <p:cNvPr id="625" name="Straight Connector 78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626" name="Straight Connector 78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627" name="Straight Connector 78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628" name="Straight Connector 78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629" name="Straight Connector 78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0" name="Straight Connector 79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1" name="Straight Connector 79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2" name="Straight Connector 79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cxnSp>
              <p:nvCxnSpPr>
                <p:cNvPr id="633" name="Straight Connector 79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a:effectLst>
                  <a:outerShdw blurRad="40000" dist="20000" dir="5400000" rotWithShape="0">
                    <a:srgbClr val="000000">
                      <a:alpha val="38000"/>
                    </a:srgbClr>
                  </a:outerShdw>
                </a:effectLst>
              </p:spPr>
            </p:cxnSp>
          </p:grpSp>
          <p:grpSp>
            <p:nvGrpSpPr>
              <p:cNvPr id="569" name="Group 913"/>
              <p:cNvGrpSpPr/>
              <p:nvPr/>
            </p:nvGrpSpPr>
            <p:grpSpPr bwMode="auto">
              <a:xfrm>
                <a:off x="2378521" y="4906060"/>
                <a:ext cx="664497" cy="802706"/>
                <a:chOff x="838200" y="1371600"/>
                <a:chExt cx="381000" cy="533400"/>
              </a:xfrm>
              <a:solidFill>
                <a:srgbClr val="CCFF66"/>
              </a:solidFill>
            </p:grpSpPr>
            <p:sp>
              <p:nvSpPr>
                <p:cNvPr id="614" name="Folded Corner 914"/>
                <p:cNvSpPr/>
                <p:nvPr/>
              </p:nvSpPr>
              <p:spPr>
                <a:xfrm>
                  <a:off x="838200" y="1371600"/>
                  <a:ext cx="381000" cy="533400"/>
                </a:xfrm>
                <a:prstGeom prst="foldedCorner">
                  <a:avLst/>
                </a:prstGeom>
                <a:solidFill>
                  <a:srgbClr val="00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15"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6"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7"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8"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9"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0"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1"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2"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3"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70" name="Group 913"/>
              <p:cNvGrpSpPr/>
              <p:nvPr/>
            </p:nvGrpSpPr>
            <p:grpSpPr bwMode="auto">
              <a:xfrm>
                <a:off x="2777047" y="4833896"/>
                <a:ext cx="664497" cy="802706"/>
                <a:chOff x="838200" y="1371600"/>
                <a:chExt cx="381000" cy="533400"/>
              </a:xfrm>
              <a:solidFill>
                <a:srgbClr val="CCFF66"/>
              </a:solidFill>
            </p:grpSpPr>
            <p:sp>
              <p:nvSpPr>
                <p:cNvPr id="604" name="Folded Corner 914"/>
                <p:cNvSpPr/>
                <p:nvPr/>
              </p:nvSpPr>
              <p:spPr>
                <a:xfrm>
                  <a:off x="838200" y="1371600"/>
                  <a:ext cx="381000" cy="533400"/>
                </a:xfrm>
                <a:prstGeom prst="foldedCorner">
                  <a:avLst/>
                </a:prstGeom>
                <a:solidFill>
                  <a:srgbClr val="0099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05"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6"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7"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8"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9"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0"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1"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2"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3"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71" name="Group 913"/>
              <p:cNvGrpSpPr/>
              <p:nvPr/>
            </p:nvGrpSpPr>
            <p:grpSpPr bwMode="auto">
              <a:xfrm>
                <a:off x="3053920" y="4796506"/>
                <a:ext cx="664497" cy="802706"/>
                <a:chOff x="838200" y="1371600"/>
                <a:chExt cx="381000" cy="533400"/>
              </a:xfrm>
              <a:solidFill>
                <a:srgbClr val="CCFF66"/>
              </a:solidFill>
            </p:grpSpPr>
            <p:sp>
              <p:nvSpPr>
                <p:cNvPr id="594" name="Folded Corner 914"/>
                <p:cNvSpPr/>
                <p:nvPr/>
              </p:nvSpPr>
              <p:spPr>
                <a:xfrm>
                  <a:off x="838200" y="1371600"/>
                  <a:ext cx="381000" cy="533400"/>
                </a:xfrm>
                <a:prstGeom prst="foldedCorner">
                  <a:avLst/>
                </a:prstGeom>
                <a:solidFill>
                  <a:srgbClr val="66FF33"/>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95"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6"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7"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8"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9"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0"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1"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2"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3"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72" name="Group 913"/>
              <p:cNvGrpSpPr/>
              <p:nvPr/>
            </p:nvGrpSpPr>
            <p:grpSpPr bwMode="auto">
              <a:xfrm>
                <a:off x="3491619" y="4967680"/>
                <a:ext cx="664497" cy="802706"/>
                <a:chOff x="838200" y="1371600"/>
                <a:chExt cx="381000" cy="533400"/>
              </a:xfrm>
              <a:solidFill>
                <a:srgbClr val="CCFF66"/>
              </a:solidFill>
            </p:grpSpPr>
            <p:sp>
              <p:nvSpPr>
                <p:cNvPr id="584" name="Folded Corner 914"/>
                <p:cNvSpPr/>
                <p:nvPr/>
              </p:nvSpPr>
              <p:spPr>
                <a:xfrm>
                  <a:off x="838200" y="1371600"/>
                  <a:ext cx="381000" cy="533400"/>
                </a:xfrm>
                <a:prstGeom prst="foldedCorner">
                  <a:avLst/>
                </a:prstGeom>
                <a:solidFill>
                  <a:srgbClr val="3333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85"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6"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7"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8"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9"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0"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1"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2"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3"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73" name="Group 913"/>
              <p:cNvGrpSpPr/>
              <p:nvPr/>
            </p:nvGrpSpPr>
            <p:grpSpPr bwMode="auto">
              <a:xfrm>
                <a:off x="3823867" y="5154517"/>
                <a:ext cx="664497" cy="802706"/>
                <a:chOff x="838200" y="1371600"/>
                <a:chExt cx="381000" cy="533400"/>
              </a:xfrm>
              <a:solidFill>
                <a:srgbClr val="CCFF66"/>
              </a:solidFill>
            </p:grpSpPr>
            <p:sp>
              <p:nvSpPr>
                <p:cNvPr id="574" name="Folded Corner 914"/>
                <p:cNvSpPr/>
                <p:nvPr/>
              </p:nvSpPr>
              <p:spPr>
                <a:xfrm>
                  <a:off x="838200" y="1371600"/>
                  <a:ext cx="381000" cy="533400"/>
                </a:xfrm>
                <a:prstGeom prst="foldedCorner">
                  <a:avLst/>
                </a:prstGeom>
                <a:solidFill>
                  <a:srgbClr val="009900"/>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75" name="Straight Connector 915"/>
                <p:cNvCxnSpPr/>
                <p:nvPr/>
              </p:nvCxnSpPr>
              <p:spPr>
                <a:xfrm>
                  <a:off x="914400" y="14478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6" name="Straight Connector 916"/>
                <p:cNvCxnSpPr/>
                <p:nvPr/>
              </p:nvCxnSpPr>
              <p:spPr>
                <a:xfrm>
                  <a:off x="914400" y="14922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7" name="Straight Connector 917"/>
                <p:cNvCxnSpPr/>
                <p:nvPr/>
              </p:nvCxnSpPr>
              <p:spPr>
                <a:xfrm>
                  <a:off x="914400" y="15367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8" name="Straight Connector 918"/>
                <p:cNvCxnSpPr/>
                <p:nvPr/>
              </p:nvCxnSpPr>
              <p:spPr>
                <a:xfrm>
                  <a:off x="914400" y="15875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9" name="Straight Connector 919"/>
                <p:cNvCxnSpPr/>
                <p:nvPr/>
              </p:nvCxnSpPr>
              <p:spPr>
                <a:xfrm>
                  <a:off x="914400" y="16319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0" name="Straight Connector 920"/>
                <p:cNvCxnSpPr/>
                <p:nvPr/>
              </p:nvCxnSpPr>
              <p:spPr>
                <a:xfrm>
                  <a:off x="920750" y="16764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1" name="Straight Connector 921"/>
                <p:cNvCxnSpPr/>
                <p:nvPr/>
              </p:nvCxnSpPr>
              <p:spPr>
                <a:xfrm>
                  <a:off x="914400" y="17208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2" name="Straight Connector 922"/>
                <p:cNvCxnSpPr/>
                <p:nvPr/>
              </p:nvCxnSpPr>
              <p:spPr>
                <a:xfrm>
                  <a:off x="914400" y="177165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3" name="Straight Connector 923"/>
                <p:cNvCxnSpPr/>
                <p:nvPr/>
              </p:nvCxnSpPr>
              <p:spPr>
                <a:xfrm>
                  <a:off x="914400" y="1816100"/>
                  <a:ext cx="228600" cy="1588"/>
                </a:xfrm>
                <a:prstGeom prst="line">
                  <a:avLst/>
                </a:prstGeom>
                <a:grpFill/>
                <a:ln w="635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sp>
        <p:nvSpPr>
          <p:cNvPr id="961" name="Down Arrow 960"/>
          <p:cNvSpPr/>
          <p:nvPr/>
        </p:nvSpPr>
        <p:spPr bwMode="auto">
          <a:xfrm rot="18992324">
            <a:off x="2021121" y="3401403"/>
            <a:ext cx="1068421" cy="1082658"/>
          </a:xfrm>
          <a:prstGeom prst="downArrow">
            <a:avLst/>
          </a:prstGeom>
          <a:solidFill>
            <a:srgbClr val="99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sp>
        <p:nvSpPr>
          <p:cNvPr id="962" name="Down Arrow 961"/>
          <p:cNvSpPr/>
          <p:nvPr/>
        </p:nvSpPr>
        <p:spPr bwMode="auto">
          <a:xfrm rot="2530973">
            <a:off x="5336001" y="3524846"/>
            <a:ext cx="1068421" cy="1082658"/>
          </a:xfrm>
          <a:prstGeom prst="downArrow">
            <a:avLst/>
          </a:prstGeom>
          <a:solidFill>
            <a:srgbClr val="99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grpSp>
        <p:nvGrpSpPr>
          <p:cNvPr id="2" name="Group 1"/>
          <p:cNvGrpSpPr/>
          <p:nvPr/>
        </p:nvGrpSpPr>
        <p:grpSpPr>
          <a:xfrm>
            <a:off x="776639" y="4591142"/>
            <a:ext cx="7950227" cy="2218277"/>
            <a:chOff x="759285" y="4910945"/>
            <a:chExt cx="7950227" cy="2218277"/>
          </a:xfrm>
        </p:grpSpPr>
        <p:sp>
          <p:nvSpPr>
            <p:cNvPr id="7175" name="Rectangle 7174"/>
            <p:cNvSpPr/>
            <p:nvPr/>
          </p:nvSpPr>
          <p:spPr bwMode="auto">
            <a:xfrm>
              <a:off x="874579" y="4910945"/>
              <a:ext cx="7283813" cy="2153069"/>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1778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charset="0"/>
              </a:endParaRPr>
            </a:p>
          </p:txBody>
        </p:sp>
        <p:cxnSp>
          <p:nvCxnSpPr>
            <p:cNvPr id="7177" name="Straight Connector 7176"/>
            <p:cNvCxnSpPr/>
            <p:nvPr/>
          </p:nvCxnSpPr>
          <p:spPr bwMode="auto">
            <a:xfrm>
              <a:off x="842470" y="4919374"/>
              <a:ext cx="7365248" cy="0"/>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Straight Connector 7178"/>
            <p:cNvCxnSpPr/>
            <p:nvPr/>
          </p:nvCxnSpPr>
          <p:spPr bwMode="auto">
            <a:xfrm>
              <a:off x="874578" y="4910946"/>
              <a:ext cx="0" cy="2153068"/>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flipH="1">
              <a:off x="8175169" y="4919374"/>
              <a:ext cx="15198" cy="2153068"/>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p:cNvCxnSpPr/>
            <p:nvPr/>
          </p:nvCxnSpPr>
          <p:spPr bwMode="auto">
            <a:xfrm flipV="1">
              <a:off x="874578" y="5358612"/>
              <a:ext cx="7333140" cy="28673"/>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59285" y="5382590"/>
              <a:ext cx="7950227" cy="1746632"/>
            </a:xfrm>
            <a:prstGeom prst="rect">
              <a:avLst/>
            </a:prstGeom>
            <a:noFill/>
          </p:spPr>
          <p:txBody>
            <a:bodyPr wrap="square" rtlCol="0">
              <a:spAutoFit/>
            </a:bodyPr>
            <a:lstStyle/>
            <a:p>
              <a:pPr marL="0">
                <a:lnSpc>
                  <a:spcPts val="2300"/>
                </a:lnSpc>
              </a:pPr>
              <a:r>
                <a:rPr lang="de-DE" sz="2000" dirty="0" smtClean="0">
                  <a:latin typeface="+mj-lt"/>
                </a:rPr>
                <a:t> Elvis Presley        Frank Sinatra      	</a:t>
              </a:r>
              <a:r>
                <a:rPr lang="de-DE" sz="2000" dirty="0" err="1" smtClean="0">
                  <a:latin typeface="+mj-lt"/>
                </a:rPr>
                <a:t>My</a:t>
              </a:r>
              <a:r>
                <a:rPr lang="de-DE" sz="2000" dirty="0" smtClean="0">
                  <a:latin typeface="+mj-lt"/>
                </a:rPr>
                <a:t> Way </a:t>
              </a:r>
            </a:p>
            <a:p>
              <a:pPr marL="0">
                <a:lnSpc>
                  <a:spcPts val="2300"/>
                </a:lnSpc>
              </a:pPr>
              <a:r>
                <a:rPr lang="de-DE" sz="2000" dirty="0">
                  <a:latin typeface="+mj-lt"/>
                </a:rPr>
                <a:t> </a:t>
              </a:r>
              <a:r>
                <a:rPr lang="de-DE" sz="2000" dirty="0" smtClean="0">
                  <a:latin typeface="+mj-lt"/>
                </a:rPr>
                <a:t>Robbie Williams   Frank Sinatra      	</a:t>
              </a:r>
              <a:r>
                <a:rPr lang="de-DE" sz="2000" dirty="0" err="1" smtClean="0">
                  <a:latin typeface="+mj-lt"/>
                </a:rPr>
                <a:t>My</a:t>
              </a:r>
              <a:r>
                <a:rPr lang="de-DE" sz="2000" dirty="0" smtClean="0">
                  <a:latin typeface="+mj-lt"/>
                </a:rPr>
                <a:t> Way</a:t>
              </a:r>
            </a:p>
            <a:p>
              <a:pPr marL="0">
                <a:lnSpc>
                  <a:spcPts val="2300"/>
                </a:lnSpc>
              </a:pPr>
              <a:r>
                <a:rPr lang="de-DE" sz="2000" dirty="0">
                  <a:latin typeface="+mj-lt"/>
                </a:rPr>
                <a:t> </a:t>
              </a:r>
              <a:r>
                <a:rPr lang="de-DE" sz="2000" dirty="0" smtClean="0">
                  <a:latin typeface="+mj-lt"/>
                </a:rPr>
                <a:t>Sex </a:t>
              </a:r>
              <a:r>
                <a:rPr lang="de-DE" sz="2000" dirty="0" err="1" smtClean="0">
                  <a:latin typeface="+mj-lt"/>
                </a:rPr>
                <a:t>Pistols</a:t>
              </a:r>
              <a:r>
                <a:rPr lang="de-DE" sz="2000" dirty="0" smtClean="0">
                  <a:latin typeface="+mj-lt"/>
                </a:rPr>
                <a:t>            Frank Sinatra          </a:t>
              </a:r>
              <a:r>
                <a:rPr lang="de-DE" sz="2000" dirty="0" err="1" smtClean="0">
                  <a:latin typeface="+mj-lt"/>
                </a:rPr>
                <a:t>My</a:t>
              </a:r>
              <a:r>
                <a:rPr lang="de-DE" sz="2000" dirty="0" smtClean="0">
                  <a:latin typeface="+mj-lt"/>
                </a:rPr>
                <a:t> Way</a:t>
              </a:r>
              <a:endParaRPr lang="de-DE" sz="2000" dirty="0">
                <a:latin typeface="+mj-lt"/>
              </a:endParaRPr>
            </a:p>
            <a:p>
              <a:pPr marL="0">
                <a:lnSpc>
                  <a:spcPts val="2300"/>
                </a:lnSpc>
              </a:pPr>
              <a:r>
                <a:rPr lang="de-DE" sz="2000" dirty="0" smtClean="0">
                  <a:latin typeface="+mj-lt"/>
                </a:rPr>
                <a:t> Frank Sinatra        Claude Francois	</a:t>
              </a:r>
              <a:r>
                <a:rPr lang="de-DE" sz="2000" dirty="0" err="1" smtClean="0">
                  <a:latin typeface="+mj-lt"/>
                </a:rPr>
                <a:t>Comme</a:t>
              </a:r>
              <a:r>
                <a:rPr lang="de-DE" sz="2000" dirty="0" smtClean="0">
                  <a:latin typeface="+mj-lt"/>
                </a:rPr>
                <a:t> </a:t>
              </a:r>
              <a:r>
                <a:rPr lang="de-DE" sz="2000" dirty="0" err="1" smtClean="0">
                  <a:latin typeface="+mj-lt"/>
                </a:rPr>
                <a:t>d‘Habitude</a:t>
              </a:r>
              <a:r>
                <a:rPr lang="de-DE" sz="2000" dirty="0" smtClean="0">
                  <a:latin typeface="+mj-lt"/>
                </a:rPr>
                <a:t>      </a:t>
              </a:r>
            </a:p>
            <a:p>
              <a:pPr>
                <a:lnSpc>
                  <a:spcPts val="2300"/>
                </a:lnSpc>
              </a:pPr>
              <a:r>
                <a:rPr lang="de-DE" sz="2000" dirty="0"/>
                <a:t> </a:t>
              </a:r>
              <a:r>
                <a:rPr lang="de-DE" sz="2000" dirty="0" smtClean="0"/>
                <a:t>Claudia </a:t>
              </a:r>
              <a:r>
                <a:rPr lang="de-DE" sz="2000" dirty="0" err="1" smtClean="0"/>
                <a:t>Leitte</a:t>
              </a:r>
              <a:r>
                <a:rPr lang="de-DE" sz="2000" dirty="0" smtClean="0"/>
                <a:t>       Bruno Mars         	</a:t>
              </a:r>
              <a:r>
                <a:rPr lang="de-DE" sz="2000" dirty="0" err="1" smtClean="0"/>
                <a:t>Famo$a</a:t>
              </a:r>
              <a:r>
                <a:rPr lang="de-DE" sz="2000" dirty="0" smtClean="0"/>
                <a:t> (</a:t>
              </a:r>
              <a:r>
                <a:rPr lang="de-DE" sz="2000" dirty="0" err="1" smtClean="0"/>
                <a:t>Billionaire</a:t>
              </a:r>
              <a:r>
                <a:rPr lang="de-DE" sz="2000" dirty="0" smtClean="0"/>
                <a:t>)</a:t>
              </a:r>
            </a:p>
            <a:p>
              <a:pPr>
                <a:lnSpc>
                  <a:spcPts val="1400"/>
                </a:lnSpc>
              </a:pPr>
              <a:r>
                <a:rPr lang="de-DE" sz="2000" dirty="0" smtClean="0"/>
                <a:t>  . . . . .                      . . . . .                    	. . . . .</a:t>
              </a:r>
              <a:endParaRPr lang="de-DE" sz="2000" dirty="0"/>
            </a:p>
          </p:txBody>
        </p:sp>
        <p:sp>
          <p:nvSpPr>
            <p:cNvPr id="62" name="TextBox 61"/>
            <p:cNvSpPr txBox="1"/>
            <p:nvPr/>
          </p:nvSpPr>
          <p:spPr>
            <a:xfrm>
              <a:off x="838480" y="4923674"/>
              <a:ext cx="5245539" cy="400110"/>
            </a:xfrm>
            <a:prstGeom prst="rect">
              <a:avLst/>
            </a:prstGeom>
            <a:noFill/>
          </p:spPr>
          <p:txBody>
            <a:bodyPr wrap="none" rtlCol="0">
              <a:spAutoFit/>
            </a:bodyPr>
            <a:lstStyle/>
            <a:p>
              <a:pPr marL="0"/>
              <a:r>
                <a:rPr lang="de-DE" sz="2000" dirty="0" err="1" smtClean="0">
                  <a:latin typeface="+mj-lt"/>
                </a:rPr>
                <a:t>Musician</a:t>
              </a:r>
              <a:r>
                <a:rPr lang="de-DE" sz="2000" dirty="0" smtClean="0">
                  <a:latin typeface="+mj-lt"/>
                </a:rPr>
                <a:t>   	     Original	           Title</a:t>
              </a:r>
            </a:p>
          </p:txBody>
        </p:sp>
        <p:cxnSp>
          <p:nvCxnSpPr>
            <p:cNvPr id="964" name="Straight Connector 963"/>
            <p:cNvCxnSpPr/>
            <p:nvPr/>
          </p:nvCxnSpPr>
          <p:spPr bwMode="auto">
            <a:xfrm>
              <a:off x="2970470" y="4937441"/>
              <a:ext cx="0" cy="2135001"/>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5" name="Straight Connector 964"/>
            <p:cNvCxnSpPr/>
            <p:nvPr/>
          </p:nvCxnSpPr>
          <p:spPr bwMode="auto">
            <a:xfrm>
              <a:off x="5117867" y="4937441"/>
              <a:ext cx="12843" cy="2135001"/>
            </a:xfrm>
            <a:prstGeom prst="line">
              <a:avLst/>
            </a:prstGeom>
            <a:solidFill>
              <a:schemeClr val="bg1">
                <a:lumMod val="95000"/>
              </a:schemeClr>
            </a:solidFill>
            <a:ln w="38100"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TextBox 6"/>
          <p:cNvSpPr txBox="1"/>
          <p:nvPr/>
        </p:nvSpPr>
        <p:spPr>
          <a:xfrm>
            <a:off x="154156" y="605567"/>
            <a:ext cx="5553123" cy="1107996"/>
          </a:xfrm>
          <a:prstGeom prst="rect">
            <a:avLst/>
          </a:prstGeom>
          <a:noFill/>
        </p:spPr>
        <p:txBody>
          <a:bodyPr wrap="none" rtlCol="0">
            <a:spAutoFit/>
          </a:bodyPr>
          <a:lstStyle/>
          <a:p>
            <a:r>
              <a:rPr lang="de-DE" dirty="0" smtClean="0"/>
              <a:t>in different </a:t>
            </a:r>
            <a:r>
              <a:rPr lang="de-DE" dirty="0" err="1" smtClean="0"/>
              <a:t>language</a:t>
            </a:r>
            <a:r>
              <a:rPr lang="de-DE" dirty="0" smtClean="0"/>
              <a:t>, </a:t>
            </a:r>
            <a:r>
              <a:rPr lang="de-DE" dirty="0" err="1" smtClean="0"/>
              <a:t>country</a:t>
            </a:r>
            <a:r>
              <a:rPr lang="de-DE" dirty="0" smtClean="0"/>
              <a:t>, </a:t>
            </a:r>
            <a:r>
              <a:rPr lang="de-DE" dirty="0" err="1" smtClean="0"/>
              <a:t>key</a:t>
            </a:r>
            <a:r>
              <a:rPr lang="de-DE" dirty="0" smtClean="0"/>
              <a:t>, …</a:t>
            </a:r>
          </a:p>
          <a:p>
            <a:r>
              <a:rPr lang="de-DE" dirty="0" err="1"/>
              <a:t>w</a:t>
            </a:r>
            <a:r>
              <a:rPr lang="de-DE" dirty="0" err="1" smtClean="0"/>
              <a:t>ith</a:t>
            </a:r>
            <a:r>
              <a:rPr lang="de-DE" dirty="0" smtClean="0"/>
              <a:t> </a:t>
            </a:r>
            <a:r>
              <a:rPr lang="de-DE" dirty="0" err="1" smtClean="0"/>
              <a:t>more</a:t>
            </a:r>
            <a:r>
              <a:rPr lang="de-DE" dirty="0" smtClean="0"/>
              <a:t> </a:t>
            </a:r>
            <a:r>
              <a:rPr lang="de-DE" dirty="0" err="1" smtClean="0"/>
              <a:t>sales</a:t>
            </a:r>
            <a:r>
              <a:rPr lang="de-DE" dirty="0" smtClean="0"/>
              <a:t>, </a:t>
            </a:r>
            <a:r>
              <a:rPr lang="de-DE" dirty="0" err="1" smtClean="0"/>
              <a:t>awards</a:t>
            </a:r>
            <a:r>
              <a:rPr lang="de-DE" dirty="0" smtClean="0"/>
              <a:t>, </a:t>
            </a:r>
            <a:r>
              <a:rPr lang="de-DE" dirty="0" err="1" smtClean="0"/>
              <a:t>media</a:t>
            </a:r>
            <a:r>
              <a:rPr lang="de-DE" dirty="0" smtClean="0"/>
              <a:t> </a:t>
            </a:r>
            <a:r>
              <a:rPr lang="de-DE" dirty="0" err="1" smtClean="0"/>
              <a:t>buzz</a:t>
            </a:r>
            <a:r>
              <a:rPr lang="de-DE" dirty="0" smtClean="0"/>
              <a:t>, …</a:t>
            </a:r>
            <a:endParaRPr lang="en-US" dirty="0" smtClean="0"/>
          </a:p>
          <a:p>
            <a:r>
              <a:rPr lang="de-DE" dirty="0" smtClean="0"/>
              <a:t>.....</a:t>
            </a:r>
          </a:p>
        </p:txBody>
      </p:sp>
    </p:spTree>
    <p:extLst>
      <p:ext uri="{BB962C8B-B14F-4D97-AF65-F5344CB8AC3E}">
        <p14:creationId xmlns:p14="http://schemas.microsoft.com/office/powerpoint/2010/main" val="384257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6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61"/>
                                        </p:tgtEl>
                                        <p:attrNameLst>
                                          <p:attrName>style.visibility</p:attrName>
                                        </p:attrNameLst>
                                      </p:cBhvr>
                                      <p:to>
                                        <p:strVal val="visible"/>
                                      </p:to>
                                    </p:set>
                                    <p:animEffect transition="in" filter="wipe(up)">
                                      <p:cBhvr>
                                        <p:cTn id="22" dur="500"/>
                                        <p:tgtEl>
                                          <p:spTgt spid="9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12"/>
                                        </p:tgtEl>
                                        <p:attrNameLst>
                                          <p:attrName>style.visibility</p:attrName>
                                        </p:attrNameLst>
                                      </p:cBhvr>
                                      <p:to>
                                        <p:strVal val="visible"/>
                                      </p:to>
                                    </p:set>
                                    <p:animEffect transition="in" filter="wipe(up)">
                                      <p:cBhvr>
                                        <p:cTn id="25" dur="500"/>
                                        <p:tgtEl>
                                          <p:spTgt spid="5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62"/>
                                        </p:tgtEl>
                                        <p:attrNameLst>
                                          <p:attrName>style.visibility</p:attrName>
                                        </p:attrNameLst>
                                      </p:cBhvr>
                                      <p:to>
                                        <p:strVal val="visible"/>
                                      </p:to>
                                    </p:set>
                                    <p:animEffect transition="in" filter="wipe(up)">
                                      <p:cBhvr>
                                        <p:cTn id="28" dur="500"/>
                                        <p:tgtEl>
                                          <p:spTgt spid="962"/>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p:bldP spid="961" grpId="0" animBg="1"/>
      <p:bldP spid="96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18.2|23.1"/>
</p:tagLst>
</file>

<file path=ppt/tags/tag2.xml><?xml version="1.0" encoding="utf-8"?>
<p:tagLst xmlns:a="http://schemas.openxmlformats.org/drawingml/2006/main" xmlns:r="http://schemas.openxmlformats.org/officeDocument/2006/relationships" xmlns:p="http://schemas.openxmlformats.org/presentationml/2006/main">
  <p:tag name="TIMING" val="|13.7|17.6|7.6|8.1|13.6|9.7"/>
</p:tagLst>
</file>

<file path=ppt/tags/tag3.xml><?xml version="1.0" encoding="utf-8"?>
<p:tagLst xmlns:a="http://schemas.openxmlformats.org/drawingml/2006/main" xmlns:r="http://schemas.openxmlformats.org/officeDocument/2006/relationships" xmlns:p="http://schemas.openxmlformats.org/presentationml/2006/main">
  <p:tag name="TIMING" val="|15.3|8.4|15.9|7.5|10.8|2.2"/>
</p:tagLst>
</file>

<file path=ppt/tags/tag4.xml><?xml version="1.0" encoding="utf-8"?>
<p:tagLst xmlns:a="http://schemas.openxmlformats.org/drawingml/2006/main" xmlns:r="http://schemas.openxmlformats.org/officeDocument/2006/relationships" xmlns:p="http://schemas.openxmlformats.org/presentationml/2006/main">
  <p:tag name="TIMING" val="|15.3|8.4|15.9|7.5|10.8|2.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3090</Words>
  <Application>Microsoft Office PowerPoint</Application>
  <PresentationFormat>On-screen Show (4:3)</PresentationFormat>
  <Paragraphs>915</Paragraphs>
  <Slides>58</Slides>
  <Notes>54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ＭＳ Ｐゴシック</vt:lpstr>
      <vt:lpstr>Arial</vt:lpstr>
      <vt:lpstr>Arial Narrow</vt:lpstr>
      <vt:lpstr>Calibri</vt:lpstr>
      <vt:lpstr>Symbol</vt:lpstr>
      <vt:lpstr>Tahoma</vt:lpstr>
      <vt:lpstr>Times New Roman</vt:lpstr>
      <vt:lpstr>Tw Cen MT</vt:lpstr>
      <vt:lpstr>Wingdings</vt:lpstr>
      <vt:lpstr>Wingdings 2</vt:lpstr>
      <vt:lpstr>Default Design</vt:lpstr>
      <vt:lpstr>PowerPoint Presentation</vt:lpstr>
      <vt:lpstr>From Natural-Language Text to Knowledge</vt:lpstr>
      <vt:lpstr>Web of Data &amp; Knowledge (Linked Open Data)</vt:lpstr>
      <vt:lpstr>Web of Data &amp; Knowledge </vt:lpstr>
      <vt:lpstr>Web of Data &amp; Knowledge</vt:lpstr>
      <vt:lpstr>PowerPoint Presentation</vt:lpstr>
      <vt:lpstr>PowerPoint Presentation</vt:lpstr>
      <vt:lpstr>Use-Case: Question Answering</vt:lpstr>
      <vt:lpstr>Big Text Analytics: Who Covered Whom?</vt:lpstr>
      <vt:lpstr>Big Text Analytics: Who Covered Whom?</vt:lpstr>
      <vt:lpstr>Big Text Analytics: Who Covered Whom?</vt:lpstr>
      <vt:lpstr>Big Data &amp; Big Text Analytics  </vt:lpstr>
      <vt:lpstr>Outline</vt:lpstr>
      <vt:lpstr>Lovely NERD</vt:lpstr>
      <vt:lpstr>Named Entity Recognition &amp; Disambiguation</vt:lpstr>
      <vt:lpstr>Named Entity Recognition &amp; Disambiguation</vt:lpstr>
      <vt:lpstr>Named Entity Recognition &amp; Disambiguation</vt:lpstr>
      <vt:lpstr>Named Entity Recognition &amp; Disambiguation</vt:lpstr>
      <vt:lpstr>Joint Mapping</vt:lpstr>
      <vt:lpstr>Coherence Graph Algorithm</vt:lpstr>
      <vt:lpstr>NERD Online Tools</vt:lpstr>
      <vt:lpstr>NERD at Work</vt:lpstr>
      <vt:lpstr>NERD at Work</vt:lpstr>
      <vt:lpstr>NERD at Work</vt:lpstr>
      <vt:lpstr>NERD at Work</vt:lpstr>
      <vt:lpstr>NERD on Tables</vt:lpstr>
      <vt:lpstr>Entity Matching in Structured Data</vt:lpstr>
      <vt:lpstr>Entity Matching in Structured Data</vt:lpstr>
      <vt:lpstr>Entity Matching in Structured Data</vt:lpstr>
      <vt:lpstr>Linking Big Data &amp; Big Text</vt:lpstr>
      <vt:lpstr>Research Challenges &amp; Opportunities</vt:lpstr>
      <vt:lpstr>Outline</vt:lpstr>
      <vt:lpstr>Big Text: the New Chocolate</vt:lpstr>
      <vt:lpstr>Semantic Search over News</vt:lpstr>
      <vt:lpstr>Semantic Search over News</vt:lpstr>
      <vt:lpstr>Semantic Search over News</vt:lpstr>
      <vt:lpstr>Semantic Search over News</vt:lpstr>
      <vt:lpstr>Semantic Search over News</vt:lpstr>
      <vt:lpstr>Semantic Search over News</vt:lpstr>
      <vt:lpstr>Entity Analytics over News</vt:lpstr>
      <vt:lpstr>Entity Analytics over News</vt:lpstr>
      <vt:lpstr>Machine Reading of Scholarly Papers</vt:lpstr>
      <vt:lpstr>Machine Reading of Health Forums</vt:lpstr>
      <vt:lpstr>Big Data &amp; Text Analytics: Side Effects of Drug Combinations</vt:lpstr>
      <vt:lpstr>Credibility of Statements in Health Communities</vt:lpstr>
      <vt:lpstr>Machine Reading: from Names and Phrases to Entities, Classes, and Relations</vt:lpstr>
      <vt:lpstr>Paraphrases of Relations </vt:lpstr>
      <vt:lpstr>Disambiguation for Entities, Classes &amp; Relations</vt:lpstr>
      <vt:lpstr>Outline</vt:lpstr>
      <vt:lpstr>The Dark Side of Big Data</vt:lpstr>
      <vt:lpstr>Entity Linking: Privacy at Stake</vt:lpstr>
      <vt:lpstr>Privacy Adversaries</vt:lpstr>
      <vt:lpstr>PowerPoint Presentation</vt:lpstr>
      <vt:lpstr>PowerPoint Presentation</vt:lpstr>
      <vt:lpstr>Research Challenges &amp; Opportunities</vt:lpstr>
      <vt:lpstr>Outline</vt:lpstr>
      <vt:lpstr>Big Text &amp; Big Data</vt:lpstr>
      <vt:lpstr>Take-Home Message:  From Language to Knowledge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weikum</dc:creator>
  <cp:lastModifiedBy>weikum</cp:lastModifiedBy>
  <cp:revision>2700</cp:revision>
  <cp:lastPrinted>2012-08-24T10:38:04Z</cp:lastPrinted>
  <dcterms:created xsi:type="dcterms:W3CDTF">2005-05-14T16:14:09Z</dcterms:created>
  <dcterms:modified xsi:type="dcterms:W3CDTF">2014-10-07T10:31:34Z</dcterms:modified>
</cp:coreProperties>
</file>